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74" r:id="rId3"/>
    <p:sldId id="258" r:id="rId4"/>
    <p:sldId id="264" r:id="rId5"/>
    <p:sldId id="265" r:id="rId6"/>
    <p:sldId id="266" r:id="rId7"/>
    <p:sldId id="267" r:id="rId8"/>
    <p:sldId id="268" r:id="rId9"/>
    <p:sldId id="269" r:id="rId10"/>
    <p:sldId id="273" r:id="rId11"/>
    <p:sldId id="275" r:id="rId12"/>
    <p:sldId id="270" r:id="rId13"/>
    <p:sldId id="271" r:id="rId14"/>
    <p:sldId id="272" r:id="rId15"/>
  </p:sldIdLst>
  <p:sldSz cx="12801600" cy="9601200" type="A3"/>
  <p:notesSz cx="6769100" cy="9906000"/>
  <p:defaultTextStyle>
    <a:defPPr>
      <a:defRPr lang="en-U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644" y="108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3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67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00B3193-461C-453D-ACAE-2ACFE2D7413B}" type="datetimeFigureOut">
              <a:rPr lang="he-IL" smtClean="0"/>
              <a:t>ד'/סיון/תשע"ז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35823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67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DE3B29C-F94D-4B89-9599-850793CCB2A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63103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3277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34257" y="0"/>
            <a:ext cx="2933277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9D342-22A5-45B3-853A-412C41084C7B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910" y="4705350"/>
            <a:ext cx="5415280" cy="4457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C153E-7B34-4F25-BA16-AA1ABA6241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957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>
              <a:solidFill>
                <a:srgbClr val="FF0000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C153E-7B34-4F25-BA16-AA1ABA62411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184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23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81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548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08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50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159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377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487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894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421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4"/>
            <a:ext cx="2880360" cy="81921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4"/>
            <a:ext cx="8427720" cy="819213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06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EE65F-8153-42CC-9838-9B1823EC1E93}" type="datetimeFigureOut">
              <a:rPr lang="en-US" smtClean="0"/>
              <a:t>5/29/2017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E2AA1-31AB-422F-B05D-494CDD182E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790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7200" y="1344216"/>
            <a:ext cx="12816000" cy="7379984"/>
            <a:chOff x="-7200" y="1344216"/>
            <a:chExt cx="12816000" cy="7379984"/>
          </a:xfrm>
        </p:grpSpPr>
        <p:pic>
          <p:nvPicPr>
            <p:cNvPr id="3" name="Picture 2"/>
            <p:cNvPicPr>
              <a:picLocks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200" y="1344216"/>
              <a:ext cx="12816000" cy="7379984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604156" y="1344216"/>
              <a:ext cx="11593288" cy="1360372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128016" tIns="64008" rIns="128016" bIns="64008" rtlCol="0" anchor="ctr">
              <a:spAutoFit/>
            </a:bodyPr>
            <a:lstStyle/>
            <a:p>
              <a:pPr algn="ctr"/>
              <a:r>
                <a:rPr lang="he-IL" sz="8000" b="1" dirty="0" smtClean="0">
                  <a:latin typeface="David" pitchFamily="34" charset="-79"/>
                  <a:cs typeface="David" pitchFamily="34" charset="-79"/>
                </a:rPr>
                <a:t>דיון ועדת שקיפות </a:t>
              </a:r>
              <a:r>
                <a:rPr lang="he-IL" sz="7200" b="1" dirty="0" smtClean="0">
                  <a:latin typeface="David" pitchFamily="34" charset="-79"/>
                  <a:cs typeface="David" pitchFamily="34" charset="-79"/>
                </a:rPr>
                <a:t>29.05.2017</a:t>
              </a:r>
              <a:endParaRPr lang="he-IL" sz="7200" b="1" dirty="0">
                <a:latin typeface="David" pitchFamily="34" charset="-79"/>
                <a:cs typeface="David" pitchFamily="34" charset="-79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04156" y="7636722"/>
              <a:ext cx="11593288" cy="1083374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128016" tIns="64008" rIns="128016" bIns="64008" rtlCol="0" anchor="ctr">
              <a:spAutoFit/>
            </a:bodyPr>
            <a:lstStyle/>
            <a:p>
              <a:pPr algn="ctr"/>
              <a:r>
                <a:rPr lang="he-IL" sz="6200" b="1" dirty="0" smtClean="0">
                  <a:latin typeface="David" pitchFamily="34" charset="-79"/>
                  <a:cs typeface="David" pitchFamily="34" charset="-79"/>
                </a:rPr>
                <a:t>תוכנית עבודה 2016</a:t>
              </a:r>
              <a:endParaRPr lang="he-IL" sz="6200" b="1" dirty="0">
                <a:latin typeface="David" pitchFamily="34" charset="-79"/>
                <a:cs typeface="David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381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40080" y="-25846"/>
            <a:ext cx="11521440" cy="1600200"/>
          </a:xfrm>
        </p:spPr>
        <p:txBody>
          <a:bodyPr>
            <a:normAutofit/>
          </a:bodyPr>
          <a:lstStyle/>
          <a:p>
            <a:r>
              <a:rPr lang="he-IL" sz="5400" b="1" cap="all" dirty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ea typeface="+mn-ea"/>
                <a:cs typeface="David" pitchFamily="34" charset="-79"/>
              </a:rPr>
              <a:t>כללי</a:t>
            </a:r>
            <a:endParaRPr lang="he-IL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/>
            <a:r>
              <a:rPr lang="he-IL" dirty="0" err="1" smtClean="0"/>
              <a:t>תוכנית</a:t>
            </a:r>
            <a:r>
              <a:rPr lang="he-IL" dirty="0" smtClean="0"/>
              <a:t> נתיבי ישראל מבוצעת </a:t>
            </a:r>
            <a:r>
              <a:rPr lang="he-IL" dirty="0" smtClean="0"/>
              <a:t>מתוקף החלטת ממשלה מספר 1421 מתאריך 24.2.2010</a:t>
            </a:r>
          </a:p>
          <a:p>
            <a:pPr algn="r" rtl="1"/>
            <a:r>
              <a:rPr lang="he-IL" dirty="0" smtClean="0"/>
              <a:t>היקף התוכנית הינו כ-  27 </a:t>
            </a:r>
            <a:r>
              <a:rPr lang="he-IL" dirty="0" err="1" smtClean="0"/>
              <a:t>מילארד</a:t>
            </a:r>
            <a:r>
              <a:rPr lang="he-IL" dirty="0" smtClean="0"/>
              <a:t> ₪ </a:t>
            </a:r>
          </a:p>
          <a:p>
            <a:pPr algn="r" rtl="1"/>
            <a:r>
              <a:rPr lang="he-IL" dirty="0" smtClean="0"/>
              <a:t>התוכנית כוללת פרויקטים מורכבים ביותר</a:t>
            </a:r>
          </a:p>
          <a:p>
            <a:pPr lvl="1" algn="r" rtl="1"/>
            <a:r>
              <a:rPr lang="he-IL" dirty="0" smtClean="0"/>
              <a:t>קווי רכבת </a:t>
            </a:r>
            <a:r>
              <a:rPr lang="he-IL" dirty="0" err="1" smtClean="0"/>
              <a:t>ממונהרים</a:t>
            </a:r>
            <a:r>
              <a:rPr lang="he-IL" dirty="0" smtClean="0"/>
              <a:t> (מנהרות גילון, הרכבת המהירה לירושלים)</a:t>
            </a:r>
          </a:p>
          <a:p>
            <a:pPr lvl="1" algn="r" rtl="1"/>
            <a:r>
              <a:rPr lang="he-IL" dirty="0" smtClean="0"/>
              <a:t>לראשונה, ביצוע של תשתית </a:t>
            </a:r>
            <a:r>
              <a:rPr lang="he-IL" dirty="0" err="1" smtClean="0"/>
              <a:t>רכבתית</a:t>
            </a:r>
            <a:r>
              <a:rPr lang="he-IL" dirty="0" smtClean="0"/>
              <a:t> ע"י חברת נתיבי ישראל</a:t>
            </a:r>
          </a:p>
          <a:p>
            <a:pPr lvl="1" algn="r" rtl="1"/>
            <a:r>
              <a:rPr lang="he-IL" dirty="0" smtClean="0"/>
              <a:t>חשמול כלל רשת הרכבות הארצית </a:t>
            </a:r>
          </a:p>
          <a:p>
            <a:pPr lvl="1" algn="r" rtl="1"/>
            <a:r>
              <a:rPr lang="he-IL" dirty="0" smtClean="0"/>
              <a:t>שדרוג משמעותי של כבישים בצפון (65-85)</a:t>
            </a:r>
            <a:r>
              <a:rPr lang="en-US" dirty="0" smtClean="0"/>
              <a:t> </a:t>
            </a:r>
            <a:r>
              <a:rPr lang="he-IL" dirty="0" smtClean="0"/>
              <a:t>ובדרום (31) </a:t>
            </a:r>
          </a:p>
          <a:p>
            <a:pPr lvl="1" algn="r" rtl="1"/>
            <a:r>
              <a:rPr lang="he-IL" dirty="0" smtClean="0"/>
              <a:t>הארכת כביש 6 לדרום (קטע 21)</a:t>
            </a:r>
            <a:r>
              <a:rPr lang="en-US" dirty="0" smtClean="0"/>
              <a:t> </a:t>
            </a:r>
            <a:r>
              <a:rPr lang="he-IL" dirty="0" smtClean="0"/>
              <a:t>ולצפון (קטעים 3+7)</a:t>
            </a:r>
            <a:r>
              <a:rPr lang="en-US" dirty="0" smtClean="0"/>
              <a:t> </a:t>
            </a:r>
            <a:r>
              <a:rPr lang="he-IL" dirty="0" smtClean="0"/>
              <a:t> </a:t>
            </a:r>
          </a:p>
          <a:p>
            <a:pPr algn="r" rtl="1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07216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רכבות בגליל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09408"/>
              </p:ext>
            </p:extLst>
          </p:nvPr>
        </p:nvGraphicFramePr>
        <p:xfrm>
          <a:off x="1288232" y="1704256"/>
          <a:ext cx="10261141" cy="2179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960652"/>
                <a:gridCol w="1441142"/>
                <a:gridCol w="759116"/>
                <a:gridCol w="1048003"/>
                <a:gridCol w="2052228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רכבת העמק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רכבתת העמק- חיפה בית שאן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V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רכבת העמק החלה לפעול בתאריך ה – 16.10.2016, ערב סוכות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בימים אלו מסתיים תהליך מסירה מלא מחברת נתיבי ישראל שהקימה את הקו לחברת רכבת ישראל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562347"/>
              </p:ext>
            </p:extLst>
          </p:nvPr>
        </p:nvGraphicFramePr>
        <p:xfrm>
          <a:off x="1288232" y="6384776"/>
          <a:ext cx="10261141" cy="179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960652"/>
                <a:gridCol w="1441142"/>
                <a:gridCol w="759116"/>
                <a:gridCol w="1048003"/>
                <a:gridCol w="2052228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תחנת רכבת המפרץ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תחנת המפרץ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1/2017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עכוב בביצוע התחנה צפי סיום 12/2017,  </a:t>
                      </a:r>
                      <a:r>
                        <a:rPr lang="he-IL" b="1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לאור הרחבת תכולות הפרויקט 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נכלל בפרויקט מרכזית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המפרץ הכוללת הסדרת תחנה האוטובוס, המטרונית והרכבל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264" y="3851568"/>
            <a:ext cx="3456384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350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רכבות בגליל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841789"/>
              </p:ext>
            </p:extLst>
          </p:nvPr>
        </p:nvGraphicFramePr>
        <p:xfrm>
          <a:off x="1252226" y="1704256"/>
          <a:ext cx="10297147" cy="2941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974149"/>
                <a:gridCol w="1154549"/>
                <a:gridCol w="608154"/>
                <a:gridCol w="839591"/>
                <a:gridCol w="3720704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מסילת עכו כרמיאל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רכבת עכו כרמיאל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6/2017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צפי הפעלת הקו 09/2017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מנהרות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גילון – מנהרות באורך 4.9 ק"מ  - היערכות מורכבת מול כוחות החירום וההצלה ולמידה משותפת של הצרכים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869"/>
              </p:ext>
            </p:extLst>
          </p:nvPr>
        </p:nvGraphicFramePr>
        <p:xfrm>
          <a:off x="1252226" y="7021840"/>
          <a:ext cx="10297146" cy="1417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978059"/>
                <a:gridCol w="1446199"/>
                <a:gridCol w="761779"/>
                <a:gridCol w="1051680"/>
                <a:gridCol w="205942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תחנת כרמיאל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תחנת כרמיאל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צפי מועד סיום 08/2017 (</a:t>
                      </a:r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במועד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הפעלת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הקו)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256" y="4080520"/>
            <a:ext cx="3744416" cy="244827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49986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כבישים בגליל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832622"/>
              </p:ext>
            </p:extLst>
          </p:nvPr>
        </p:nvGraphicFramePr>
        <p:xfrm>
          <a:off x="1432248" y="1704256"/>
          <a:ext cx="10117125" cy="3703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707460"/>
                <a:gridCol w="1367586"/>
                <a:gridCol w="720370"/>
                <a:gridCol w="994512"/>
                <a:gridCol w="2327197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מקטע צפוני כביש 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הקמת מקטע צפוני כביש 6: מבואות יקנעם – סומך (מקטעים 3+7)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03/2018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פרויקט זכייני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en-US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BOT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פתיחת קטע 7 (אליקים – תל קשיש)</a:t>
                      </a:r>
                      <a:r>
                        <a:rPr lang="en-US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- 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11/2018</a:t>
                      </a:r>
                      <a:endParaRPr lang="he-IL" baseline="0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פתיחת קטע 3 (תל קשיש  - סומך) 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– 5/2019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5/2019  </a:t>
                      </a: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  סיום פרויקט</a:t>
                      </a:r>
                      <a:endParaRPr lang="en-US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marL="285750" marR="0" lvl="0" indent="-285750" algn="r" defTabSz="128016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dirty="0" smtClean="0">
                          <a:solidFill>
                            <a:schemeClr val="tx1"/>
                          </a:solidFill>
                        </a:rPr>
                        <a:t>עיכוב </a:t>
                      </a:r>
                      <a:r>
                        <a:rPr lang="he-IL" dirty="0" smtClean="0">
                          <a:solidFill>
                            <a:schemeClr val="tx1"/>
                          </a:solidFill>
                        </a:rPr>
                        <a:t>טרם </a:t>
                      </a:r>
                      <a:r>
                        <a:rPr lang="he-IL" dirty="0" smtClean="0">
                          <a:solidFill>
                            <a:schemeClr val="tx1"/>
                          </a:solidFill>
                        </a:rPr>
                        <a:t>היציאה לביצוע בשל הליכי מכרז מורכבים בוועדה הבין-משרדית  </a:t>
                      </a:r>
                      <a:r>
                        <a:rPr lang="he-IL" dirty="0" err="1" smtClean="0">
                          <a:solidFill>
                            <a:schemeClr val="tx1"/>
                          </a:solidFill>
                        </a:rPr>
                        <a:t>לפרויקטי</a:t>
                      </a:r>
                      <a:r>
                        <a:rPr lang="he-IL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PPP</a:t>
                      </a:r>
                      <a:r>
                        <a:rPr lang="he-IL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789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כבישים בגליל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208896"/>
              </p:ext>
            </p:extLst>
          </p:nvPr>
        </p:nvGraphicFramePr>
        <p:xfrm>
          <a:off x="1792288" y="1704256"/>
          <a:ext cx="9757085" cy="239569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716971"/>
                <a:gridCol w="1370349"/>
                <a:gridCol w="721826"/>
                <a:gridCol w="996522"/>
                <a:gridCol w="1951417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כביש 65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מקטע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נחל עמוד – מסד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V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09/2016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הסתיים 10/2016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505936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סלילת מקטע מסד - צומת גולני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03/2018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הסתיים </a:t>
                      </a:r>
                      <a:r>
                        <a:rPr lang="he-IL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12/2016 </a:t>
                      </a:r>
                      <a:r>
                        <a:rPr lang="he-IL" dirty="0" smtClean="0">
                          <a:solidFill>
                            <a:schemeClr val="tx1"/>
                          </a:solidFill>
                        </a:rPr>
                        <a:t>(בספר</a:t>
                      </a:r>
                      <a:r>
                        <a:rPr lang="he-IL" baseline="0" dirty="0" smtClean="0">
                          <a:solidFill>
                            <a:schemeClr val="tx1"/>
                          </a:solidFill>
                        </a:rPr>
                        <a:t> צוין 2018 – טעות סופר) </a:t>
                      </a:r>
                      <a:endParaRPr lang="he-IL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 descr="Image result for ‫צומת גולני‬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130" y="4944616"/>
            <a:ext cx="6096000" cy="3429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7264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כבישים בגליל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685293"/>
              </p:ext>
            </p:extLst>
          </p:nvPr>
        </p:nvGraphicFramePr>
        <p:xfrm>
          <a:off x="1144216" y="1704256"/>
          <a:ext cx="10405157" cy="35052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5030275"/>
                <a:gridCol w="1461369"/>
                <a:gridCol w="769770"/>
                <a:gridCol w="1062712"/>
                <a:gridCol w="2081031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כביש 77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ארבעה מחלפונים על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כביש 77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03/2018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טורען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– צפי סיום 10/2017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בית רימון - צפי סיום 4/2018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הושעיה – צפי סיום 03/2018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ציפורית – ביצוע החל בחודשיים </a:t>
                      </a:r>
                      <a:r>
                        <a:rPr lang="he-IL" baseline="0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איחור 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12/2018</a:t>
                      </a:r>
                      <a:endParaRPr lang="he-IL" baseline="0" dirty="0" smtClean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כביש 77 תל קשיש עד רמת ישי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02/2019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צפוי 09/2019  (</a:t>
                      </a:r>
                      <a:r>
                        <a:rPr lang="he-IL" baseline="0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בשל יציאה מאוחרת לביצוע הפרויקט)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endParaRPr lang="he-IL" dirty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040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כבישים בנגב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3089697"/>
              </p:ext>
            </p:extLst>
          </p:nvPr>
        </p:nvGraphicFramePr>
        <p:xfrm>
          <a:off x="1576264" y="2784376"/>
          <a:ext cx="9973109" cy="33070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821406"/>
                <a:gridCol w="1400689"/>
                <a:gridCol w="737807"/>
                <a:gridCol w="1018585"/>
                <a:gridCol w="199462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כביש 31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קטע מבואות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ערד - נבטים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V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הפרויקט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הסתיים 10/2016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קטע נבטים - מולדה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V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הפרויקט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הסתיים 10/2016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קטע מולדה - שוקת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12/2018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צפויה</a:t>
                      </a:r>
                      <a:r>
                        <a:rPr lang="he-IL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הקדמה 1/2018 (עודכן בתוכנית עבודה 2017)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369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כבישים בנגב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058178"/>
              </p:ext>
            </p:extLst>
          </p:nvPr>
        </p:nvGraphicFramePr>
        <p:xfrm>
          <a:off x="1965136" y="1704256"/>
          <a:ext cx="9584237" cy="36880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821406"/>
                <a:gridCol w="1400689"/>
                <a:gridCol w="737807"/>
                <a:gridCol w="1018585"/>
                <a:gridCol w="160575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כביש 6 דרום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קטע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בית קמה – רהט צפון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V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01/2016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342900" indent="-34290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פרויקט 11/2016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קטע יער להבים - לקייה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V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06/2016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342900" marR="0" indent="-342900" algn="r" defTabSz="128016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פרויקט 11/2016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קטע לקייה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– שוקת ומחלף שוקת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V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06/2016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 gridSpan="5">
                  <a:txBody>
                    <a:bodyPr/>
                    <a:lstStyle/>
                    <a:p>
                      <a:pPr marL="342900" indent="-34290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פתיחה לתנועה 12/2016</a:t>
                      </a:r>
                    </a:p>
                    <a:p>
                      <a:pPr marL="285750" indent="-28575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מחלף שוקת </a:t>
                      </a:r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DS5</a:t>
                      </a: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– </a:t>
                      </a:r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תחילת עבודות לפינוי תשתיות</a:t>
                      </a:r>
                      <a:endParaRPr lang="he-IL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348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מהירה לבירה 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359810"/>
              </p:ext>
            </p:extLst>
          </p:nvPr>
        </p:nvGraphicFramePr>
        <p:xfrm>
          <a:off x="1720281" y="2064296"/>
          <a:ext cx="9721082" cy="295232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699566"/>
                <a:gridCol w="1365293"/>
                <a:gridCol w="719162"/>
                <a:gridCol w="992845"/>
                <a:gridCol w="1944216"/>
              </a:tblGrid>
              <a:tr h="918502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מסילת תל אביב ירושלים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508456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הפרויקט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03/2018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508456">
                <a:tc>
                  <a:txBody>
                    <a:bodyPr/>
                    <a:lstStyle/>
                    <a:p>
                      <a:pPr marL="342900" indent="-34290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baseline="0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צפי פתיחה: 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3/2018</a:t>
                      </a:r>
                      <a:endParaRPr lang="he-IL" dirty="0" smtClean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508456">
                <a:tc>
                  <a:txBody>
                    <a:bodyPr/>
                    <a:lstStyle/>
                    <a:p>
                      <a:pPr marL="0" marR="0" indent="0" algn="r" defTabSz="128016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תחנת רכבת בניני האומה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12/2017</a:t>
                      </a:r>
                      <a:endParaRPr lang="he-IL" dirty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508456">
                <a:tc gridSpan="5">
                  <a:txBody>
                    <a:bodyPr/>
                    <a:lstStyle/>
                    <a:p>
                      <a:pPr marL="342900" indent="-342900" algn="r" rtl="1">
                        <a:buFont typeface="Arial" panose="020B0604020202020204" pitchFamily="34" charset="0"/>
                        <a:buChar char="•"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צפי סיום ביצוע 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- 11/2017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424" y="5376664"/>
            <a:ext cx="7115944" cy="34868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1490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חשמול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200" y="2640360"/>
            <a:ext cx="10729192" cy="35548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dirty="0" smtClean="0"/>
              <a:t>פורסם מכרז לציוד הנייד עפ"י </a:t>
            </a:r>
            <a:r>
              <a:rPr lang="he-IL" dirty="0" err="1" smtClean="0"/>
              <a:t>תוכנית</a:t>
            </a:r>
            <a:r>
              <a:rPr lang="he-IL" dirty="0" smtClean="0"/>
              <a:t> העבודה 3/2016</a:t>
            </a:r>
          </a:p>
          <a:p>
            <a:pPr algn="r" rtl="1"/>
            <a:endParaRPr lang="he-IL" dirty="0" smtClean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dirty="0" smtClean="0"/>
              <a:t>הרצליה האומה – קו ראשון שיופעל ברשת מחושמלת ב – 3/2018</a:t>
            </a:r>
          </a:p>
          <a:p>
            <a:pPr algn="r" rtl="1"/>
            <a:endParaRPr lang="he-IL" dirty="0" smtClean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he-IL" dirty="0" smtClean="0"/>
              <a:t>בוצע תכנון מחודש לשלבי הפרויקט ע"י הקבלן הזוכה </a:t>
            </a:r>
            <a:r>
              <a:rPr lang="en-US" dirty="0" smtClean="0"/>
              <a:t>SEMI</a:t>
            </a:r>
            <a:r>
              <a:rPr lang="he-IL" dirty="0" smtClean="0"/>
              <a:t> ונבנית בימים אלו </a:t>
            </a:r>
            <a:r>
              <a:rPr lang="he-IL" dirty="0" err="1" smtClean="0"/>
              <a:t>תוכנית</a:t>
            </a:r>
            <a:r>
              <a:rPr lang="he-IL" dirty="0" smtClean="0"/>
              <a:t> המשך לחשמול יתר הקווים ברשת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he-IL" dirty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he-IL" dirty="0" smtClean="0"/>
          </a:p>
          <a:p>
            <a:pPr marL="342900" indent="-342900" algn="r" rtl="1">
              <a:buFont typeface="Arial" panose="020B0604020202020204" pitchFamily="34" charset="0"/>
              <a:buChar char="•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2583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חשמול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305213"/>
              </p:ext>
            </p:extLst>
          </p:nvPr>
        </p:nvGraphicFramePr>
        <p:xfrm>
          <a:off x="1216223" y="1920280"/>
          <a:ext cx="10333150" cy="698994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995464"/>
                <a:gridCol w="1451256"/>
                <a:gridCol w="764443"/>
                <a:gridCol w="1055357"/>
                <a:gridCol w="2066630"/>
              </a:tblGrid>
              <a:tr h="1479305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חשמול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פרסום מכרז ציוד נייד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V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03/2016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 gridSpan="5">
                  <a:txBody>
                    <a:bodyPr/>
                    <a:lstStyle/>
                    <a:p>
                      <a:pPr marL="0" indent="0" algn="r" rtl="1">
                        <a:buNone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המכרז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פורסם ב-20/03/2016.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כרמיאל - חיפה</a:t>
                      </a:r>
                      <a:endParaRPr lang="he-IL" dirty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05/2018</a:t>
                      </a:r>
                      <a:endParaRPr lang="he-IL" dirty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779040">
                <a:tc gridSpan="5">
                  <a:txBody>
                    <a:bodyPr/>
                    <a:lstStyle/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 חוזי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– 05/2021 – נדחה בגלל עיכוב בפתרון </a:t>
                      </a:r>
                      <a:r>
                        <a:rPr lang="he-IL" baseline="0" dirty="0" err="1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סטטוטרי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באזור חיפה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ירושלים –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הרצליה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03/2018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779040">
                <a:tc gridSpan="5">
                  <a:txBody>
                    <a:bodyPr/>
                    <a:lstStyle/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פרויקט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מורכב ביותר הכולל מנהרות באורך כולל</a:t>
                      </a:r>
                    </a:p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של כ – 30 ק"מ</a:t>
                      </a:r>
                    </a:p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קו ראשון שיפעל עם קטרים חשמליים</a:t>
                      </a:r>
                    </a:p>
                    <a:p>
                      <a:pPr marL="0" indent="0" algn="r" rtl="1">
                        <a:buFont typeface="Arial" panose="020B0604020202020204" pitchFamily="34" charset="0"/>
                        <a:buNone/>
                      </a:pP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תחנה האומה – התחנה ה – 5 בעומקה בעולם (מינוס 80 מ')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687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חשמול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084920"/>
              </p:ext>
            </p:extLst>
          </p:nvPr>
        </p:nvGraphicFramePr>
        <p:xfrm>
          <a:off x="1360240" y="1704257"/>
          <a:ext cx="10189133" cy="653693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925841"/>
                <a:gridCol w="1431029"/>
                <a:gridCol w="753788"/>
                <a:gridCol w="1040648"/>
                <a:gridCol w="2037827"/>
              </a:tblGrid>
              <a:tr h="140729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חשמול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כרמיאל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– תל אביב – ירושלים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04/2019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 חוזי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- 09/2021 – נדחה בעקבות עיכוב בהליכים סטטוטוריים באזור חיפה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באר שבע – דרך קרית גת</a:t>
                      </a:r>
                      <a:endParaRPr lang="he-IL" dirty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solidFill>
                          <a:schemeClr val="tx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04/2020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779040">
                <a:tc>
                  <a:txBody>
                    <a:bodyPr/>
                    <a:lstStyle/>
                    <a:p>
                      <a:pPr marL="0" marR="0" lvl="0" indent="0" algn="r" defTabSz="128016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 חוזי –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09/2021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בנימינה – אשקלון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10/2020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 חוזי – 08/2019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031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/>
        </p:nvSpPr>
        <p:spPr>
          <a:xfrm>
            <a:off x="3592488" y="130443"/>
            <a:ext cx="5616624" cy="960263"/>
          </a:xfrm>
          <a:prstGeom prst="rect">
            <a:avLst/>
          </a:prstGeom>
          <a:noFill/>
        </p:spPr>
        <p:txBody>
          <a:bodyPr wrap="square" lIns="128016" tIns="64008" rIns="128016" bIns="64008">
            <a:spAutoFit/>
            <a:scene3d>
              <a:camera prst="orthographicFront"/>
              <a:lightRig rig="contrasting" dir="t">
                <a:rot lat="0" lon="0" rev="4500000"/>
              </a:lightRig>
            </a:scene3d>
            <a:sp3d extrusionH="57150" contourW="6350" prstMaterial="metal">
              <a:bevelT w="57150" h="3810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>
                  <a:solidFill>
                    <a:schemeClr val="accent3">
                      <a:lumMod val="50000"/>
                    </a:schemeClr>
                  </a:solidFill>
                </a:ln>
                <a:gradFill>
                  <a:gsLst>
                    <a:gs pos="0">
                      <a:schemeClr val="accent3">
                        <a:lumMod val="50000"/>
                      </a:schemeClr>
                    </a:gs>
                    <a:gs pos="50000">
                      <a:schemeClr val="accent3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David" pitchFamily="34" charset="-79"/>
                <a:cs typeface="David" pitchFamily="34" charset="-79"/>
              </a:rPr>
              <a:t>חשמול</a:t>
            </a:r>
            <a:endParaRPr lang="en-US" sz="5400" b="1" cap="all" dirty="0">
              <a:ln w="0">
                <a:solidFill>
                  <a:schemeClr val="accent3">
                    <a:lumMod val="50000"/>
                  </a:schemeClr>
                </a:solidFill>
              </a:ln>
              <a:gradFill>
                <a:gsLst>
                  <a:gs pos="0">
                    <a:schemeClr val="accent3">
                      <a:lumMod val="50000"/>
                    </a:schemeClr>
                  </a:gs>
                  <a:gs pos="50000">
                    <a:schemeClr val="accent3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/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502103"/>
              </p:ext>
            </p:extLst>
          </p:nvPr>
        </p:nvGraphicFramePr>
        <p:xfrm>
          <a:off x="928192" y="1704257"/>
          <a:ext cx="10621181" cy="608153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5134710"/>
                <a:gridCol w="1491708"/>
                <a:gridCol w="785752"/>
                <a:gridCol w="1084775"/>
                <a:gridCol w="2124236"/>
              </a:tblGrid>
              <a:tr h="140729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חשמול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ערך נוכחי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Q4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תל אביב – באר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שבע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04/2020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 gridSpan="5"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 חוזי – 07/2020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הוד השרון – תל אביב – אשקלון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10/2020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 gridSpan="5"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 חוזי – 08/2019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סיום קו נהריה – באר שבע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04/2020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79040">
                <a:tc gridSpan="5">
                  <a:txBody>
                    <a:bodyPr/>
                    <a:lstStyle/>
                    <a:p>
                      <a:pPr algn="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מועד סיום חוזי –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09/2021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240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03F09F7-AEF1-47DB-8287-0C566B9AD7F0}"/>
</file>

<file path=customXml/itemProps2.xml><?xml version="1.0" encoding="utf-8"?>
<ds:datastoreItem xmlns:ds="http://schemas.openxmlformats.org/officeDocument/2006/customXml" ds:itemID="{B495F090-F943-4D10-BED4-2F542430AB91}"/>
</file>

<file path=customXml/itemProps3.xml><?xml version="1.0" encoding="utf-8"?>
<ds:datastoreItem xmlns:ds="http://schemas.openxmlformats.org/officeDocument/2006/customXml" ds:itemID="{352F9C51-0F2F-4633-9B12-FB0821B9C38B}"/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733</Words>
  <Application>Microsoft Office PowerPoint</Application>
  <PresentationFormat>A3 Paper (297x420 mm)</PresentationFormat>
  <Paragraphs>195</Paragraphs>
  <Slides>14</Slides>
  <Notes>1</Notes>
  <HiddenSlides>3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14</vt:i4>
      </vt:variant>
    </vt:vector>
  </HeadingPairs>
  <TitlesOfParts>
    <vt:vector size="18" baseType="lpstr">
      <vt:lpstr>Arial</vt:lpstr>
      <vt:lpstr>Calibri</vt:lpstr>
      <vt:lpstr>David</vt:lpstr>
      <vt:lpstr>Office Theme</vt:lpstr>
      <vt:lpstr>מצגת של PowerPoint</vt:lpstr>
      <vt:lpstr>כללי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Yochi A</dc:creator>
  <cp:lastModifiedBy>הילה חדד</cp:lastModifiedBy>
  <cp:revision>239</cp:revision>
  <cp:lastPrinted>2017-05-28T04:44:48Z</cp:lastPrinted>
  <dcterms:created xsi:type="dcterms:W3CDTF">2013-02-03T12:39:36Z</dcterms:created>
  <dcterms:modified xsi:type="dcterms:W3CDTF">2017-05-29T05:39:23Z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164</vt:r8>
  </property>
  <property fmtid="{D5CDD505-2E9C-101B-9397-08002B2CF9AE}" pid="4" name="SanhedrinItemID">
    <vt:r8>2016200</vt:r8>
  </property>
</Properties>
</file>