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rawings/drawing2.xml" ContentType="application/vnd.openxmlformats-officedocument.drawingml.chartshapes+xml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charts/chart2.xml" ContentType="application/vnd.openxmlformats-officedocument.drawingml.chart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charts/chart5.xml" ContentType="application/vnd.openxmlformats-officedocument.drawingml.chart+xml"/>
  <Override PartName="/ppt/theme/theme1.xml" ContentType="application/vnd.openxmlformats-officedocument.theme+xml"/>
  <Override PartName="/ppt/diagrams/layout2.xml" ContentType="application/vnd.openxmlformats-officedocument.drawingml.diagramLayout+xml"/>
  <Override PartName="/ppt/charts/chart4.xml" ContentType="application/vnd.openxmlformats-officedocument.drawingml.chart+xml"/>
  <Override PartName="/ppt/charts/chart3.xml" ContentType="application/vnd.openxmlformats-officedocument.drawingml.chart+xml"/>
  <Override PartName="/ppt/charts/chart1.xml" ContentType="application/vnd.openxmlformats-officedocument.drawingml.char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olors1.xml" ContentType="application/vnd.ms-office.chartcolorstyle+xml"/>
  <Override PartName="/ppt/charts/colors2.xml" ContentType="application/vnd.ms-office.chartcolorstyle+xml"/>
  <Override PartName="/ppt/charts/style2.xml" ContentType="application/vnd.ms-office.chartstyle+xml"/>
  <Override PartName="/ppt/charts/style1.xml" ContentType="application/vnd.ms-office.chartstyle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0"/>
  </p:notesMasterIdLst>
  <p:sldIdLst>
    <p:sldId id="282" r:id="rId2"/>
    <p:sldId id="323" r:id="rId3"/>
    <p:sldId id="330" r:id="rId4"/>
    <p:sldId id="326" r:id="rId5"/>
    <p:sldId id="332" r:id="rId6"/>
    <p:sldId id="338" r:id="rId7"/>
    <p:sldId id="339" r:id="rId8"/>
    <p:sldId id="335" r:id="rId9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004B96"/>
    <a:srgbClr val="CC9900"/>
    <a:srgbClr val="669900"/>
    <a:srgbClr val="CC3300"/>
    <a:srgbClr val="800080"/>
    <a:srgbClr val="808000"/>
    <a:srgbClr val="94C800"/>
    <a:srgbClr val="99CC00"/>
    <a:srgbClr val="A7E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366" autoAdjust="0"/>
    <p:restoredTop sz="94689" autoAdjust="0"/>
  </p:normalViewPr>
  <p:slideViewPr>
    <p:cSldViewPr>
      <p:cViewPr>
        <p:scale>
          <a:sx n="102" d="100"/>
          <a:sy n="102" d="100"/>
        </p:scale>
        <p:origin x="-50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Relationship Id="rId4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בתי"ס חנ"ר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חולון </c:v>
                </c:pt>
                <c:pt idx="1">
                  <c:v>טירת הכרמל</c:v>
                </c:pt>
                <c:pt idx="2">
                  <c:v>מעלה והר</c:v>
                </c:pt>
                <c:pt idx="3">
                  <c:v>ירושלים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29</c:v>
                </c:pt>
                <c:pt idx="1">
                  <c:v>4</c:v>
                </c:pt>
                <c:pt idx="2">
                  <c:v>37</c:v>
                </c:pt>
                <c:pt idx="3">
                  <c:v>75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בתי"ס חנ"מ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חולון </c:v>
                </c:pt>
                <c:pt idx="1">
                  <c:v>טירת הכרמל</c:v>
                </c:pt>
                <c:pt idx="2">
                  <c:v>מעלה והר</c:v>
                </c:pt>
                <c:pt idx="3">
                  <c:v>ירושלים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כיתות חנ"מ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חולון </c:v>
                </c:pt>
                <c:pt idx="1">
                  <c:v>טירת הכרמל</c:v>
                </c:pt>
                <c:pt idx="2">
                  <c:v>מעלה והר</c:v>
                </c:pt>
                <c:pt idx="3">
                  <c:v>ירושלים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19</c:v>
                </c:pt>
                <c:pt idx="1">
                  <c:v>6</c:v>
                </c:pt>
                <c:pt idx="2">
                  <c:v>10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0601472"/>
        <c:axId val="230859520"/>
      </c:barChart>
      <c:catAx>
        <c:axId val="230601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0859520"/>
        <c:crosses val="autoZero"/>
        <c:auto val="1"/>
        <c:lblAlgn val="ctr"/>
        <c:lblOffset val="100"/>
        <c:noMultiLvlLbl val="0"/>
      </c:catAx>
      <c:valAx>
        <c:axId val="230859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0601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9475308641975315E-2"/>
          <c:y val="8.4344857528351608E-2"/>
          <c:w val="0.89351851851851849"/>
          <c:h val="0.81620169957782018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C33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rgbClr val="66006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bg1">
                  <a:lumMod val="6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rgbClr val="CC99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he-IL" dirty="0"/>
                      <a:t>חולון, </a:t>
                    </a:r>
                    <a:r>
                      <a:rPr lang="he-IL" dirty="0" smtClean="0"/>
                      <a:t>סה"כ</a:t>
                    </a:r>
                    <a:r>
                      <a:rPr lang="he-IL" baseline="0" dirty="0" smtClean="0"/>
                      <a:t> </a:t>
                    </a:r>
                    <a:r>
                      <a:rPr lang="he-IL" dirty="0" smtClean="0"/>
                      <a:t>411 תלמידים = </a:t>
                    </a:r>
                    <a:r>
                      <a:rPr lang="he-IL" dirty="0"/>
                      <a:t>27%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he-IL" dirty="0"/>
                      <a:t>טירת </a:t>
                    </a:r>
                    <a:r>
                      <a:rPr lang="he-IL" dirty="0" smtClean="0"/>
                      <a:t>הכרמל, סה"כ</a:t>
                    </a:r>
                    <a:r>
                      <a:rPr lang="he-IL" baseline="0" dirty="0" smtClean="0"/>
                      <a:t> </a:t>
                    </a:r>
                    <a:r>
                      <a:rPr lang="he-IL" dirty="0" smtClean="0"/>
                      <a:t>90 תלמידים = 6</a:t>
                    </a:r>
                    <a:r>
                      <a:rPr lang="he-IL" dirty="0"/>
                      <a:t>%</a:t>
                    </a:r>
                  </a:p>
                </c:rich>
              </c:tx>
              <c:dLblPos val="inEnd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he-IL" dirty="0"/>
                      <a:t>מעלה והר</a:t>
                    </a:r>
                    <a:r>
                      <a:rPr lang="he-IL" dirty="0" smtClean="0"/>
                      <a:t>, סה"כ 400</a:t>
                    </a:r>
                    <a:r>
                      <a:rPr lang="he-IL" baseline="0" dirty="0" smtClean="0"/>
                      <a:t> תלמידים =</a:t>
                    </a:r>
                    <a:r>
                      <a:rPr lang="he-IL" dirty="0" smtClean="0"/>
                      <a:t> </a:t>
                    </a:r>
                    <a:r>
                      <a:rPr lang="he-IL" dirty="0"/>
                      <a:t>26%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he-IL" dirty="0"/>
                      <a:t>מנח"י</a:t>
                    </a:r>
                    <a:r>
                      <a:rPr lang="he-IL" dirty="0" smtClean="0"/>
                      <a:t>, סה"כ 630</a:t>
                    </a:r>
                    <a:r>
                      <a:rPr lang="he-IL" baseline="0" dirty="0" smtClean="0"/>
                      <a:t> תלמידים =</a:t>
                    </a:r>
                    <a:r>
                      <a:rPr lang="he-IL" dirty="0" smtClean="0"/>
                      <a:t> </a:t>
                    </a:r>
                    <a:r>
                      <a:rPr lang="he-IL" dirty="0"/>
                      <a:t>41%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>
                    <a:solidFill>
                      <a:schemeClr val="bg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Sheet1!$A$2:$A$5</c:f>
              <c:strCache>
                <c:ptCount val="4"/>
                <c:pt idx="0">
                  <c:v>חולון</c:v>
                </c:pt>
                <c:pt idx="1">
                  <c:v>טירת הכרמל</c:v>
                </c:pt>
                <c:pt idx="2">
                  <c:v>מעלה והר</c:v>
                </c:pt>
                <c:pt idx="3">
                  <c:v>מנח"י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411</c:v>
                </c:pt>
                <c:pt idx="1">
                  <c:v>90</c:v>
                </c:pt>
                <c:pt idx="2">
                  <c:v>400</c:v>
                </c:pt>
                <c:pt idx="3">
                  <c:v>630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explosion val="2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explosion val="9"/>
            <c:spPr>
              <a:solidFill>
                <a:srgbClr val="CC33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he-IL" dirty="0" smtClean="0"/>
                      <a:t>תלמידים </a:t>
                    </a:r>
                    <a:r>
                      <a:rPr lang="he-IL" dirty="0"/>
                      <a:t>בשילוב </a:t>
                    </a:r>
                    <a:r>
                      <a:rPr lang="he-IL" dirty="0" smtClean="0"/>
                      <a:t>עם</a:t>
                    </a:r>
                    <a:r>
                      <a:rPr lang="he-IL" baseline="0" dirty="0" smtClean="0"/>
                      <a:t> </a:t>
                    </a:r>
                    <a:r>
                      <a:rPr lang="he-IL" dirty="0" smtClean="0"/>
                      <a:t>לקות </a:t>
                    </a:r>
                    <a:r>
                      <a:rPr lang="he-IL" dirty="0"/>
                      <a:t>בשכיחות גבוהה , </a:t>
                    </a:r>
                    <a:r>
                      <a:rPr lang="he-IL" dirty="0" smtClean="0"/>
                      <a:t>747</a:t>
                    </a:r>
                    <a:r>
                      <a:rPr lang="he-IL" baseline="0" dirty="0" smtClean="0"/>
                      <a:t> </a:t>
                    </a:r>
                    <a:r>
                      <a:rPr lang="he-IL" dirty="0" smtClean="0"/>
                      <a:t>תלמידים = 49</a:t>
                    </a:r>
                    <a:r>
                      <a:rPr lang="he-IL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he-IL" dirty="0" smtClean="0"/>
                      <a:t>תלמידים </a:t>
                    </a:r>
                    <a:r>
                      <a:rPr lang="he-IL" dirty="0"/>
                      <a:t>עם תקציב אישי במסגרות </a:t>
                    </a:r>
                    <a:r>
                      <a:rPr lang="he-IL" dirty="0" err="1"/>
                      <a:t>החנ"מ</a:t>
                    </a:r>
                    <a:r>
                      <a:rPr lang="he-IL" dirty="0"/>
                      <a:t> (כיתות ומוסדות), </a:t>
                    </a:r>
                    <a:r>
                      <a:rPr lang="he-IL" dirty="0" smtClean="0"/>
                      <a:t>396 תלמידים =  </a:t>
                    </a:r>
                    <a:r>
                      <a:rPr lang="he-IL" dirty="0"/>
                      <a:t>26%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he-IL" dirty="0" smtClean="0"/>
                      <a:t>תלמידים </a:t>
                    </a:r>
                    <a:r>
                      <a:rPr lang="he-IL" dirty="0"/>
                      <a:t>בשילוב </a:t>
                    </a:r>
                    <a:r>
                      <a:rPr lang="he-IL" dirty="0" smtClean="0"/>
                      <a:t>עם</a:t>
                    </a:r>
                    <a:r>
                      <a:rPr lang="he-IL" baseline="0" dirty="0" smtClean="0"/>
                      <a:t> </a:t>
                    </a:r>
                    <a:r>
                      <a:rPr lang="he-IL" dirty="0" smtClean="0"/>
                      <a:t>לקות </a:t>
                    </a:r>
                    <a:r>
                      <a:rPr lang="he-IL" dirty="0"/>
                      <a:t>מורכבת בשכיחות נמוכה, </a:t>
                    </a:r>
                    <a:r>
                      <a:rPr lang="he-IL" dirty="0" smtClean="0"/>
                      <a:t>388 תלמידים = </a:t>
                    </a:r>
                    <a:r>
                      <a:rPr lang="he-IL" dirty="0"/>
                      <a:t>25%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Sheet1!$A$2:$A$5</c:f>
              <c:strCache>
                <c:ptCount val="3"/>
                <c:pt idx="0">
                  <c:v>מספר תלמידים בשילוב בלקות בשכיחות גבוהה </c:v>
                </c:pt>
                <c:pt idx="1">
                  <c:v>מספר תלמידים עם תקציב אישי במסגרות החנ"מ (כיתות ומוסדות)</c:v>
                </c:pt>
                <c:pt idx="2">
                  <c:v>מספר תלמידים בשילוב בלקות מורכבת בשכיחות נמוכה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747</c:v>
                </c:pt>
                <c:pt idx="1">
                  <c:v>396</c:v>
                </c:pt>
                <c:pt idx="2">
                  <c:v>388</c:v>
                </c:pt>
              </c:numCache>
            </c:numRef>
          </c:val>
          <c:extLst>
            <c:ext xmlns:c15="http://schemas.microsoft.com/office/drawing/2012/chart" uri="{02D57815-91ED-43cb-92C2-25804820EDAC}">
              <c15:categoryFilterExceptions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502770487022458"/>
          <c:y val="0.77492885237893139"/>
          <c:w val="0.48377162924078937"/>
          <c:h val="0.207035722719441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תשע"ה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גיליון1!$A$2:$A$5</c:f>
              <c:strCache>
                <c:ptCount val="4"/>
                <c:pt idx="0">
                  <c:v>מעלה והר</c:v>
                </c:pt>
                <c:pt idx="1">
                  <c:v>טירת הכרמל </c:v>
                </c:pt>
                <c:pt idx="2">
                  <c:v>חולון </c:v>
                </c:pt>
                <c:pt idx="3">
                  <c:v>מנח"י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124</c:v>
                </c:pt>
                <c:pt idx="1">
                  <c:v>60</c:v>
                </c:pt>
                <c:pt idx="2">
                  <c:v>33</c:v>
                </c:pt>
                <c:pt idx="3">
                  <c:v>135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תשע"ו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גיליון1!$A$2:$A$5</c:f>
              <c:strCache>
                <c:ptCount val="4"/>
                <c:pt idx="0">
                  <c:v>מעלה והר</c:v>
                </c:pt>
                <c:pt idx="1">
                  <c:v>טירת הכרמל </c:v>
                </c:pt>
                <c:pt idx="2">
                  <c:v>חולון </c:v>
                </c:pt>
                <c:pt idx="3">
                  <c:v>מנח"י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224</c:v>
                </c:pt>
                <c:pt idx="1">
                  <c:v>67</c:v>
                </c:pt>
                <c:pt idx="2">
                  <c:v>36</c:v>
                </c:pt>
                <c:pt idx="3">
                  <c:v>420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7259648"/>
        <c:axId val="119424128"/>
      </c:barChart>
      <c:catAx>
        <c:axId val="117259648"/>
        <c:scaling>
          <c:orientation val="minMax"/>
        </c:scaling>
        <c:delete val="0"/>
        <c:axPos val="b"/>
        <c:majorTickMark val="out"/>
        <c:minorTickMark val="none"/>
        <c:tickLblPos val="nextTo"/>
        <c:crossAx val="119424128"/>
        <c:crosses val="autoZero"/>
        <c:auto val="1"/>
        <c:lblAlgn val="ctr"/>
        <c:lblOffset val="100"/>
        <c:noMultiLvlLbl val="0"/>
      </c:catAx>
      <c:valAx>
        <c:axId val="119424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72596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תשע"ה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גיליון1!$A$2:$A$5</c:f>
              <c:strCache>
                <c:ptCount val="4"/>
                <c:pt idx="0">
                  <c:v>מעלה והר</c:v>
                </c:pt>
                <c:pt idx="1">
                  <c:v>טירת הכרמל </c:v>
                </c:pt>
                <c:pt idx="2">
                  <c:v>חולון </c:v>
                </c:pt>
                <c:pt idx="3">
                  <c:v>מנח"י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96</c:v>
                </c:pt>
                <c:pt idx="1">
                  <c:v>2</c:v>
                </c:pt>
                <c:pt idx="2">
                  <c:v>79</c:v>
                </c:pt>
                <c:pt idx="3">
                  <c:v>192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תשע"ו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גיליון1!$A$2:$A$5</c:f>
              <c:strCache>
                <c:ptCount val="4"/>
                <c:pt idx="0">
                  <c:v>מעלה והר</c:v>
                </c:pt>
                <c:pt idx="1">
                  <c:v>טירת הכרמל </c:v>
                </c:pt>
                <c:pt idx="2">
                  <c:v>חולון </c:v>
                </c:pt>
                <c:pt idx="3">
                  <c:v>מנח"י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96</c:v>
                </c:pt>
                <c:pt idx="1">
                  <c:v>3</c:v>
                </c:pt>
                <c:pt idx="2">
                  <c:v>79</c:v>
                </c:pt>
                <c:pt idx="3">
                  <c:v>210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9229568"/>
        <c:axId val="95900032"/>
      </c:barChart>
      <c:catAx>
        <c:axId val="89229568"/>
        <c:scaling>
          <c:orientation val="minMax"/>
        </c:scaling>
        <c:delete val="0"/>
        <c:axPos val="b"/>
        <c:majorTickMark val="out"/>
        <c:minorTickMark val="none"/>
        <c:tickLblPos val="nextTo"/>
        <c:crossAx val="95900032"/>
        <c:crosses val="autoZero"/>
        <c:auto val="1"/>
        <c:lblAlgn val="ctr"/>
        <c:lblOffset val="100"/>
        <c:noMultiLvlLbl val="0"/>
      </c:catAx>
      <c:valAx>
        <c:axId val="959000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92295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EE9B1B-ED04-4E04-ACD1-460CA42992AF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</dgm:pt>
    <dgm:pt modelId="{9133DEB4-FF1F-4AF0-A3BC-0E1C38CA6F97}">
      <dgm:prSet phldrT="[Text]" custT="1"/>
      <dgm:spPr>
        <a:solidFill>
          <a:srgbClr val="CC3300"/>
        </a:solidFill>
      </dgm:spPr>
      <dgm:t>
        <a:bodyPr/>
        <a:lstStyle/>
        <a:p>
          <a:pPr algn="r" rtl="1"/>
          <a:r>
            <a:rPr lang="he-IL" altLang="he-IL" sz="2400" b="1" u="sng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ההורים</a:t>
          </a:r>
          <a:r>
            <a:rPr lang="he-IL" altLang="he-IL" sz="2400" b="1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 בוחרים את סוג המסגרת החינוכית בה ילמד הילד</a:t>
          </a:r>
          <a:r>
            <a:rPr lang="he-IL" altLang="he-IL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 </a:t>
          </a:r>
          <a:endParaRPr lang="he-IL" sz="2000" b="1" dirty="0"/>
        </a:p>
      </dgm:t>
    </dgm:pt>
    <dgm:pt modelId="{B6ADC869-5632-459D-ACCD-691173DFDE77}" type="parTrans" cxnId="{39EFF954-1A89-4C04-AA47-AFD01C00C8E8}">
      <dgm:prSet/>
      <dgm:spPr/>
      <dgm:t>
        <a:bodyPr/>
        <a:lstStyle/>
        <a:p>
          <a:pPr rtl="1"/>
          <a:endParaRPr lang="he-IL"/>
        </a:p>
      </dgm:t>
    </dgm:pt>
    <dgm:pt modelId="{894D2E59-B4E2-4820-AFC9-2381520263EF}" type="sibTrans" cxnId="{39EFF954-1A89-4C04-AA47-AFD01C00C8E8}">
      <dgm:prSet/>
      <dgm:spPr/>
      <dgm:t>
        <a:bodyPr/>
        <a:lstStyle/>
        <a:p>
          <a:pPr rtl="1"/>
          <a:endParaRPr lang="he-IL"/>
        </a:p>
      </dgm:t>
    </dgm:pt>
    <dgm:pt modelId="{D8974CAB-54E2-4A16-8829-340A93F8546D}">
      <dgm:prSet phldrT="[Text]" custT="1"/>
      <dgm:spPr>
        <a:solidFill>
          <a:srgbClr val="CC9900"/>
        </a:solidFill>
      </dgm:spPr>
      <dgm:t>
        <a:bodyPr/>
        <a:lstStyle/>
        <a:p>
          <a:pPr algn="r" rtl="1"/>
          <a:r>
            <a:rPr lang="he-IL" altLang="he-IL" sz="2400" b="1" u="sng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התקציב</a:t>
          </a:r>
          <a:r>
            <a:rPr lang="he-IL" altLang="he-IL" sz="2400" b="1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 "הולך" אחרי הילד.</a:t>
          </a:r>
          <a:endParaRPr lang="he-IL" sz="2400" b="1" dirty="0">
            <a:cs typeface="+mn-cs"/>
          </a:endParaRPr>
        </a:p>
      </dgm:t>
    </dgm:pt>
    <dgm:pt modelId="{1566A76A-7901-461F-863B-2551CAA5B65A}" type="parTrans" cxnId="{F6842EF8-5142-443B-B0C0-D02DEC47D0AC}">
      <dgm:prSet/>
      <dgm:spPr/>
      <dgm:t>
        <a:bodyPr/>
        <a:lstStyle/>
        <a:p>
          <a:pPr rtl="1"/>
          <a:endParaRPr lang="he-IL"/>
        </a:p>
      </dgm:t>
    </dgm:pt>
    <dgm:pt modelId="{8D1BA36E-94E7-4E74-907F-0C02C1846E98}" type="sibTrans" cxnId="{F6842EF8-5142-443B-B0C0-D02DEC47D0AC}">
      <dgm:prSet/>
      <dgm:spPr/>
      <dgm:t>
        <a:bodyPr/>
        <a:lstStyle/>
        <a:p>
          <a:pPr rtl="1"/>
          <a:endParaRPr lang="he-IL"/>
        </a:p>
      </dgm:t>
    </dgm:pt>
    <dgm:pt modelId="{21DA40FC-9C10-4BC9-9CB1-15E2821969CC}">
      <dgm:prSet phldrT="[Text]" custT="1"/>
      <dgm:spPr>
        <a:solidFill>
          <a:srgbClr val="669900"/>
        </a:solidFill>
      </dgm:spPr>
      <dgm:t>
        <a:bodyPr/>
        <a:lstStyle/>
        <a:p>
          <a:pPr algn="r" rtl="1"/>
          <a:r>
            <a:rPr lang="he-IL" altLang="he-IL" sz="2400" b="1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התלמידים הזכאים יתוקצבו עפ"י </a:t>
          </a:r>
          <a:r>
            <a:rPr lang="he-IL" altLang="he-IL" sz="2400" b="1" u="sng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מודל תקצוב </a:t>
          </a:r>
          <a:r>
            <a:rPr lang="he-IL" altLang="he-IL" sz="2400" b="1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המבוסס על </a:t>
          </a:r>
          <a:r>
            <a:rPr lang="he-IL" altLang="he-IL" sz="2400" b="1" u="sng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רמת תפקוד ולקות</a:t>
          </a:r>
          <a:r>
            <a:rPr lang="he-IL" altLang="he-IL" sz="2400" b="1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.</a:t>
          </a:r>
          <a:endParaRPr lang="he-IL" sz="2400" b="1" dirty="0">
            <a:cs typeface="+mn-cs"/>
          </a:endParaRPr>
        </a:p>
      </dgm:t>
    </dgm:pt>
    <dgm:pt modelId="{FC767F87-4424-41FE-9F56-4C92099112C5}" type="parTrans" cxnId="{AD17DEBE-68D4-4A3B-88C4-77805F8C321A}">
      <dgm:prSet/>
      <dgm:spPr/>
      <dgm:t>
        <a:bodyPr/>
        <a:lstStyle/>
        <a:p>
          <a:pPr rtl="1"/>
          <a:endParaRPr lang="he-IL"/>
        </a:p>
      </dgm:t>
    </dgm:pt>
    <dgm:pt modelId="{258A1E84-66E2-48CE-8F6A-5AD859F8F560}" type="sibTrans" cxnId="{AD17DEBE-68D4-4A3B-88C4-77805F8C321A}">
      <dgm:prSet/>
      <dgm:spPr/>
      <dgm:t>
        <a:bodyPr/>
        <a:lstStyle/>
        <a:p>
          <a:pPr rtl="1"/>
          <a:endParaRPr lang="he-IL"/>
        </a:p>
      </dgm:t>
    </dgm:pt>
    <dgm:pt modelId="{2FBF6078-6928-42C9-BFBB-0F13E9DFDC29}" type="pres">
      <dgm:prSet presAssocID="{6AEE9B1B-ED04-4E04-ACD1-460CA42992AF}" presName="linearFlow" presStyleCnt="0">
        <dgm:presLayoutVars>
          <dgm:dir/>
          <dgm:resizeHandles val="exact"/>
        </dgm:presLayoutVars>
      </dgm:prSet>
      <dgm:spPr/>
    </dgm:pt>
    <dgm:pt modelId="{8D148C76-1189-429D-8AE3-31F7B3B5AE59}" type="pres">
      <dgm:prSet presAssocID="{9133DEB4-FF1F-4AF0-A3BC-0E1C38CA6F97}" presName="composite" presStyleCnt="0"/>
      <dgm:spPr/>
    </dgm:pt>
    <dgm:pt modelId="{F197ECB5-033D-4B87-81BE-BE0E3360574E}" type="pres">
      <dgm:prSet presAssocID="{9133DEB4-FF1F-4AF0-A3BC-0E1C38CA6F97}" presName="imgShp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22B08BAB-3ECD-4330-B53E-A248BDB67F7B}" type="pres">
      <dgm:prSet presAssocID="{9133DEB4-FF1F-4AF0-A3BC-0E1C38CA6F97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8A8BE8-022B-4F95-9F0F-506728D78A2E}" type="pres">
      <dgm:prSet presAssocID="{894D2E59-B4E2-4820-AFC9-2381520263EF}" presName="spacing" presStyleCnt="0"/>
      <dgm:spPr/>
    </dgm:pt>
    <dgm:pt modelId="{AA023B79-7577-41BA-89DB-5776BD8DAFE3}" type="pres">
      <dgm:prSet presAssocID="{D8974CAB-54E2-4A16-8829-340A93F8546D}" presName="composite" presStyleCnt="0"/>
      <dgm:spPr/>
    </dgm:pt>
    <dgm:pt modelId="{3662B467-E7A1-4A94-94B8-3A2E6EA8D70C}" type="pres">
      <dgm:prSet presAssocID="{D8974CAB-54E2-4A16-8829-340A93F8546D}" presName="imgShp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D0CFE139-97E3-4B51-AABA-F8793BB3BCE8}" type="pres">
      <dgm:prSet presAssocID="{D8974CAB-54E2-4A16-8829-340A93F8546D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4D22974-FCC5-4E78-885E-F1E2466B2DA5}" type="pres">
      <dgm:prSet presAssocID="{8D1BA36E-94E7-4E74-907F-0C02C1846E98}" presName="spacing" presStyleCnt="0"/>
      <dgm:spPr/>
    </dgm:pt>
    <dgm:pt modelId="{BE8AB063-4B18-425A-8889-6763B800AD3F}" type="pres">
      <dgm:prSet presAssocID="{21DA40FC-9C10-4BC9-9CB1-15E2821969CC}" presName="composite" presStyleCnt="0"/>
      <dgm:spPr/>
    </dgm:pt>
    <dgm:pt modelId="{A278FF26-AB40-4114-88A3-7DC4E22758CB}" type="pres">
      <dgm:prSet presAssocID="{21DA40FC-9C10-4BC9-9CB1-15E2821969CC}" presName="imgShp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139353A4-2AFE-4004-B15E-64038EAF4D3D}" type="pres">
      <dgm:prSet presAssocID="{21DA40FC-9C10-4BC9-9CB1-15E2821969CC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F6842EF8-5142-443B-B0C0-D02DEC47D0AC}" srcId="{6AEE9B1B-ED04-4E04-ACD1-460CA42992AF}" destId="{D8974CAB-54E2-4A16-8829-340A93F8546D}" srcOrd="1" destOrd="0" parTransId="{1566A76A-7901-461F-863B-2551CAA5B65A}" sibTransId="{8D1BA36E-94E7-4E74-907F-0C02C1846E98}"/>
    <dgm:cxn modelId="{39EFF954-1A89-4C04-AA47-AFD01C00C8E8}" srcId="{6AEE9B1B-ED04-4E04-ACD1-460CA42992AF}" destId="{9133DEB4-FF1F-4AF0-A3BC-0E1C38CA6F97}" srcOrd="0" destOrd="0" parTransId="{B6ADC869-5632-459D-ACCD-691173DFDE77}" sibTransId="{894D2E59-B4E2-4820-AFC9-2381520263EF}"/>
    <dgm:cxn modelId="{CA0D1B65-A674-4801-8DBF-26C7CA3E88B5}" type="presOf" srcId="{9133DEB4-FF1F-4AF0-A3BC-0E1C38CA6F97}" destId="{22B08BAB-3ECD-4330-B53E-A248BDB67F7B}" srcOrd="0" destOrd="0" presId="urn:microsoft.com/office/officeart/2005/8/layout/vList3"/>
    <dgm:cxn modelId="{AD17DEBE-68D4-4A3B-88C4-77805F8C321A}" srcId="{6AEE9B1B-ED04-4E04-ACD1-460CA42992AF}" destId="{21DA40FC-9C10-4BC9-9CB1-15E2821969CC}" srcOrd="2" destOrd="0" parTransId="{FC767F87-4424-41FE-9F56-4C92099112C5}" sibTransId="{258A1E84-66E2-48CE-8F6A-5AD859F8F560}"/>
    <dgm:cxn modelId="{DB21288F-16B3-4081-8E41-3D6FFBCDA192}" type="presOf" srcId="{D8974CAB-54E2-4A16-8829-340A93F8546D}" destId="{D0CFE139-97E3-4B51-AABA-F8793BB3BCE8}" srcOrd="0" destOrd="0" presId="urn:microsoft.com/office/officeart/2005/8/layout/vList3"/>
    <dgm:cxn modelId="{0392EA40-CADD-4D8A-8E9B-BA3B4DC354CE}" type="presOf" srcId="{21DA40FC-9C10-4BC9-9CB1-15E2821969CC}" destId="{139353A4-2AFE-4004-B15E-64038EAF4D3D}" srcOrd="0" destOrd="0" presId="urn:microsoft.com/office/officeart/2005/8/layout/vList3"/>
    <dgm:cxn modelId="{2C0DCF1E-239F-485F-8E01-54BED76A60A8}" type="presOf" srcId="{6AEE9B1B-ED04-4E04-ACD1-460CA42992AF}" destId="{2FBF6078-6928-42C9-BFBB-0F13E9DFDC29}" srcOrd="0" destOrd="0" presId="urn:microsoft.com/office/officeart/2005/8/layout/vList3"/>
    <dgm:cxn modelId="{EF25B96C-AE51-4886-AB22-8CBEA254C588}" type="presParOf" srcId="{2FBF6078-6928-42C9-BFBB-0F13E9DFDC29}" destId="{8D148C76-1189-429D-8AE3-31F7B3B5AE59}" srcOrd="0" destOrd="0" presId="urn:microsoft.com/office/officeart/2005/8/layout/vList3"/>
    <dgm:cxn modelId="{C507B958-BAE8-4492-A2AD-493A40C3A829}" type="presParOf" srcId="{8D148C76-1189-429D-8AE3-31F7B3B5AE59}" destId="{F197ECB5-033D-4B87-81BE-BE0E3360574E}" srcOrd="0" destOrd="0" presId="urn:microsoft.com/office/officeart/2005/8/layout/vList3"/>
    <dgm:cxn modelId="{9E9FC2FB-1190-4D8C-9FFA-3134FE79E6E9}" type="presParOf" srcId="{8D148C76-1189-429D-8AE3-31F7B3B5AE59}" destId="{22B08BAB-3ECD-4330-B53E-A248BDB67F7B}" srcOrd="1" destOrd="0" presId="urn:microsoft.com/office/officeart/2005/8/layout/vList3"/>
    <dgm:cxn modelId="{73952247-89D9-4D4D-A284-66BC27BC28F6}" type="presParOf" srcId="{2FBF6078-6928-42C9-BFBB-0F13E9DFDC29}" destId="{668A8BE8-022B-4F95-9F0F-506728D78A2E}" srcOrd="1" destOrd="0" presId="urn:microsoft.com/office/officeart/2005/8/layout/vList3"/>
    <dgm:cxn modelId="{DC4A6AAD-E1CD-4574-AC48-FC4D313A0F5A}" type="presParOf" srcId="{2FBF6078-6928-42C9-BFBB-0F13E9DFDC29}" destId="{AA023B79-7577-41BA-89DB-5776BD8DAFE3}" srcOrd="2" destOrd="0" presId="urn:microsoft.com/office/officeart/2005/8/layout/vList3"/>
    <dgm:cxn modelId="{20DDF399-E7C5-4C68-B07B-183F468EE677}" type="presParOf" srcId="{AA023B79-7577-41BA-89DB-5776BD8DAFE3}" destId="{3662B467-E7A1-4A94-94B8-3A2E6EA8D70C}" srcOrd="0" destOrd="0" presId="urn:microsoft.com/office/officeart/2005/8/layout/vList3"/>
    <dgm:cxn modelId="{5470D26F-EB34-40F4-8692-4B252F43F3FD}" type="presParOf" srcId="{AA023B79-7577-41BA-89DB-5776BD8DAFE3}" destId="{D0CFE139-97E3-4B51-AABA-F8793BB3BCE8}" srcOrd="1" destOrd="0" presId="urn:microsoft.com/office/officeart/2005/8/layout/vList3"/>
    <dgm:cxn modelId="{FB358025-B6EA-483E-8FA9-9B8133ECD0B9}" type="presParOf" srcId="{2FBF6078-6928-42C9-BFBB-0F13E9DFDC29}" destId="{D4D22974-FCC5-4E78-885E-F1E2466B2DA5}" srcOrd="3" destOrd="0" presId="urn:microsoft.com/office/officeart/2005/8/layout/vList3"/>
    <dgm:cxn modelId="{6A4F4780-00C3-4621-88D1-16568D063B3B}" type="presParOf" srcId="{2FBF6078-6928-42C9-BFBB-0F13E9DFDC29}" destId="{BE8AB063-4B18-425A-8889-6763B800AD3F}" srcOrd="4" destOrd="0" presId="urn:microsoft.com/office/officeart/2005/8/layout/vList3"/>
    <dgm:cxn modelId="{FD65FBC7-8ED4-40A2-AE89-7C3056F6E610}" type="presParOf" srcId="{BE8AB063-4B18-425A-8889-6763B800AD3F}" destId="{A278FF26-AB40-4114-88A3-7DC4E22758CB}" srcOrd="0" destOrd="0" presId="urn:microsoft.com/office/officeart/2005/8/layout/vList3"/>
    <dgm:cxn modelId="{B406A390-5A04-458E-B060-090F0B2113B0}" type="presParOf" srcId="{BE8AB063-4B18-425A-8889-6763B800AD3F}" destId="{139353A4-2AFE-4004-B15E-64038EAF4D3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CAEE79-1E92-4C67-AE4A-411265179DF8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rtl="1"/>
          <a:endParaRPr lang="he-IL"/>
        </a:p>
      </dgm:t>
    </dgm:pt>
    <dgm:pt modelId="{4DF44F29-3502-4463-BF35-9F05D7C7A641}">
      <dgm:prSet phldrT="[טקסט]" phldr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rtl="1"/>
          <a:endParaRPr lang="he-IL" dirty="0"/>
        </a:p>
      </dgm:t>
    </dgm:pt>
    <dgm:pt modelId="{52CD8AD1-126F-42EB-836F-BB988D9BB71A}" type="parTrans" cxnId="{35A69E46-02AC-4B50-B462-F9867E72DBEF}">
      <dgm:prSet/>
      <dgm:spPr/>
      <dgm:t>
        <a:bodyPr/>
        <a:lstStyle/>
        <a:p>
          <a:pPr rtl="1"/>
          <a:endParaRPr lang="he-IL"/>
        </a:p>
      </dgm:t>
    </dgm:pt>
    <dgm:pt modelId="{A7AC40F2-2EEC-42B6-8E32-E9CF9F17A807}" type="sibTrans" cxnId="{35A69E46-02AC-4B50-B462-F9867E72DBEF}">
      <dgm:prSet/>
      <dgm:spPr/>
      <dgm:t>
        <a:bodyPr/>
        <a:lstStyle/>
        <a:p>
          <a:pPr rtl="1"/>
          <a:endParaRPr lang="he-IL"/>
        </a:p>
      </dgm:t>
    </dgm:pt>
    <dgm:pt modelId="{997777E8-2DF6-49ED-8DFB-374CACECF3C4}">
      <dgm:prSet phldrT="[טקסט]" custT="1"/>
      <dgm:spPr/>
      <dgm:t>
        <a:bodyPr/>
        <a:lstStyle/>
        <a:p>
          <a:pPr rtl="1"/>
          <a:r>
            <a:rPr lang="he-IL" sz="2000" b="1" dirty="0" smtClean="0"/>
            <a:t>פער בתקצוב תלמיד החינוך המיוחד </a:t>
          </a:r>
          <a:r>
            <a:rPr lang="he-IL" sz="2000" b="1" u="sng" dirty="0" smtClean="0"/>
            <a:t>לטובת</a:t>
          </a:r>
          <a:r>
            <a:rPr lang="he-IL" sz="2000" b="1" dirty="0" smtClean="0"/>
            <a:t> תקציב אישי בשילוב</a:t>
          </a:r>
          <a:endParaRPr lang="he-IL" sz="2000" b="1" dirty="0"/>
        </a:p>
      </dgm:t>
    </dgm:pt>
    <dgm:pt modelId="{026042EF-E7C8-4CD8-A9D3-C1E668504F7A}" type="parTrans" cxnId="{12CC1456-68EC-49F8-AFB2-5621F6F4D633}">
      <dgm:prSet/>
      <dgm:spPr/>
      <dgm:t>
        <a:bodyPr/>
        <a:lstStyle/>
        <a:p>
          <a:pPr rtl="1"/>
          <a:endParaRPr lang="he-IL"/>
        </a:p>
      </dgm:t>
    </dgm:pt>
    <dgm:pt modelId="{47D96EEE-1DF6-4D3E-BE42-4AAC79EFB3EC}" type="sibTrans" cxnId="{12CC1456-68EC-49F8-AFB2-5621F6F4D633}">
      <dgm:prSet/>
      <dgm:spPr/>
      <dgm:t>
        <a:bodyPr/>
        <a:lstStyle/>
        <a:p>
          <a:pPr rtl="1"/>
          <a:endParaRPr lang="he-IL"/>
        </a:p>
      </dgm:t>
    </dgm:pt>
    <dgm:pt modelId="{567F5867-7490-427D-83AE-F350B7232F48}">
      <dgm:prSet phldrT="[טקסט]" phldr="1"/>
      <dgm:spPr>
        <a:solidFill>
          <a:srgbClr val="00B050"/>
        </a:solidFill>
      </dgm:spPr>
      <dgm:t>
        <a:bodyPr/>
        <a:lstStyle/>
        <a:p>
          <a:pPr rtl="1"/>
          <a:endParaRPr lang="he-IL" dirty="0"/>
        </a:p>
      </dgm:t>
    </dgm:pt>
    <dgm:pt modelId="{13998654-6EE6-421B-8D3B-C9CD5237D0C7}" type="parTrans" cxnId="{A77A51AA-AE05-42EB-8443-1E694364A713}">
      <dgm:prSet/>
      <dgm:spPr/>
      <dgm:t>
        <a:bodyPr/>
        <a:lstStyle/>
        <a:p>
          <a:pPr rtl="1"/>
          <a:endParaRPr lang="he-IL"/>
        </a:p>
      </dgm:t>
    </dgm:pt>
    <dgm:pt modelId="{1B5FC4D8-BF8C-41CA-8435-5FDEFCDF7E9C}" type="sibTrans" cxnId="{A77A51AA-AE05-42EB-8443-1E694364A713}">
      <dgm:prSet/>
      <dgm:spPr/>
      <dgm:t>
        <a:bodyPr/>
        <a:lstStyle/>
        <a:p>
          <a:pPr rtl="1"/>
          <a:endParaRPr lang="he-IL"/>
        </a:p>
      </dgm:t>
    </dgm:pt>
    <dgm:pt modelId="{84BCE318-E7A0-43F6-A3D9-FD1BD800387E}">
      <dgm:prSet phldrT="[טקסט]" custT="1"/>
      <dgm:spPr/>
      <dgm:t>
        <a:bodyPr/>
        <a:lstStyle/>
        <a:p>
          <a:pPr rtl="1"/>
          <a:r>
            <a:rPr lang="he-IL" sz="2000" b="1" dirty="0" smtClean="0"/>
            <a:t>הפניית  יתר של תלמידים לקויי למידה/ הפרעות התנהגות /עיכוב התפתחותי/שפתי לוועדות השמה זכאות והחזרתם לשילוב עם סל תוספתי. </a:t>
          </a:r>
          <a:endParaRPr lang="he-IL" sz="2000" b="1" dirty="0"/>
        </a:p>
      </dgm:t>
    </dgm:pt>
    <dgm:pt modelId="{3646C226-2B00-4258-AC80-952311894FAF}" type="parTrans" cxnId="{41504FE8-388B-4767-ADA8-9935833009A7}">
      <dgm:prSet/>
      <dgm:spPr/>
      <dgm:t>
        <a:bodyPr/>
        <a:lstStyle/>
        <a:p>
          <a:pPr rtl="1"/>
          <a:endParaRPr lang="he-IL"/>
        </a:p>
      </dgm:t>
    </dgm:pt>
    <dgm:pt modelId="{3A07FDE1-6F8F-4833-BF56-3FE237572541}" type="sibTrans" cxnId="{41504FE8-388B-4767-ADA8-9935833009A7}">
      <dgm:prSet/>
      <dgm:spPr/>
      <dgm:t>
        <a:bodyPr/>
        <a:lstStyle/>
        <a:p>
          <a:pPr rtl="1"/>
          <a:endParaRPr lang="he-IL"/>
        </a:p>
      </dgm:t>
    </dgm:pt>
    <dgm:pt modelId="{227329A6-F630-4E6C-970C-5497BC401275}">
      <dgm:prSet phldrT="[טקסט]" phldr="1"/>
      <dgm:spPr/>
      <dgm:t>
        <a:bodyPr/>
        <a:lstStyle/>
        <a:p>
          <a:pPr rtl="1"/>
          <a:endParaRPr lang="he-IL" dirty="0"/>
        </a:p>
      </dgm:t>
    </dgm:pt>
    <dgm:pt modelId="{87D0D134-A76B-4C55-BC27-86A4E1A6E549}" type="parTrans" cxnId="{3C16871E-9048-4B8A-B406-F995BB2FE266}">
      <dgm:prSet/>
      <dgm:spPr/>
      <dgm:t>
        <a:bodyPr/>
        <a:lstStyle/>
        <a:p>
          <a:pPr rtl="1"/>
          <a:endParaRPr lang="he-IL"/>
        </a:p>
      </dgm:t>
    </dgm:pt>
    <dgm:pt modelId="{A8A90F7E-79FB-41B8-A128-6B59DBB03202}" type="sibTrans" cxnId="{3C16871E-9048-4B8A-B406-F995BB2FE266}">
      <dgm:prSet/>
      <dgm:spPr/>
      <dgm:t>
        <a:bodyPr/>
        <a:lstStyle/>
        <a:p>
          <a:pPr rtl="1"/>
          <a:endParaRPr lang="he-IL"/>
        </a:p>
      </dgm:t>
    </dgm:pt>
    <dgm:pt modelId="{4EF1ADA2-E72B-4C0A-A8F5-5CF9B4E0BF31}">
      <dgm:prSet phldrT="[טקסט]"/>
      <dgm:spPr/>
      <dgm:t>
        <a:bodyPr/>
        <a:lstStyle/>
        <a:p>
          <a:pPr rtl="1"/>
          <a:endParaRPr lang="he-IL" sz="1400" dirty="0"/>
        </a:p>
      </dgm:t>
    </dgm:pt>
    <dgm:pt modelId="{009956C8-B352-40D2-BA91-7C00A0BE7249}" type="parTrans" cxnId="{45E90A52-3B00-4955-A597-0EF9971F330F}">
      <dgm:prSet/>
      <dgm:spPr/>
      <dgm:t>
        <a:bodyPr/>
        <a:lstStyle/>
        <a:p>
          <a:pPr rtl="1"/>
          <a:endParaRPr lang="he-IL"/>
        </a:p>
      </dgm:t>
    </dgm:pt>
    <dgm:pt modelId="{BAF931F7-9A31-4B81-8BC5-6095860C9185}" type="sibTrans" cxnId="{45E90A52-3B00-4955-A597-0EF9971F330F}">
      <dgm:prSet/>
      <dgm:spPr/>
      <dgm:t>
        <a:bodyPr/>
        <a:lstStyle/>
        <a:p>
          <a:pPr rtl="1"/>
          <a:endParaRPr lang="he-IL"/>
        </a:p>
      </dgm:t>
    </dgm:pt>
    <dgm:pt modelId="{29079FA4-A73A-431B-B344-7A1D9360E262}">
      <dgm:prSet custT="1"/>
      <dgm:spPr/>
      <dgm:t>
        <a:bodyPr/>
        <a:lstStyle/>
        <a:p>
          <a:pPr rtl="1"/>
          <a:r>
            <a:rPr lang="he-IL" sz="2000" b="1" dirty="0" smtClean="0"/>
            <a:t>התכנסות למסגרת תקציבית מאוזנת וברת בצוע ביישום ארצי.</a:t>
          </a:r>
          <a:endParaRPr lang="he-IL" sz="2000" b="1" dirty="0"/>
        </a:p>
      </dgm:t>
    </dgm:pt>
    <dgm:pt modelId="{83499090-4551-44E3-99F6-FC2800CBBC28}" type="parTrans" cxnId="{14B8C73A-0060-4CC1-8F04-520EB480A0FB}">
      <dgm:prSet/>
      <dgm:spPr/>
      <dgm:t>
        <a:bodyPr/>
        <a:lstStyle/>
        <a:p>
          <a:pPr rtl="1"/>
          <a:endParaRPr lang="he-IL"/>
        </a:p>
      </dgm:t>
    </dgm:pt>
    <dgm:pt modelId="{46EE8BD0-20F6-4B44-9714-905162C88D59}" type="sibTrans" cxnId="{14B8C73A-0060-4CC1-8F04-520EB480A0FB}">
      <dgm:prSet/>
      <dgm:spPr/>
      <dgm:t>
        <a:bodyPr/>
        <a:lstStyle/>
        <a:p>
          <a:pPr rtl="1"/>
          <a:endParaRPr lang="he-IL"/>
        </a:p>
      </dgm:t>
    </dgm:pt>
    <dgm:pt modelId="{5EF1E0DD-EBE5-4E43-A09C-E4EA4483C9DA}">
      <dgm:prSet/>
      <dgm:spPr>
        <a:solidFill>
          <a:srgbClr val="C00000"/>
        </a:solidFill>
      </dgm:spPr>
      <dgm:t>
        <a:bodyPr/>
        <a:lstStyle/>
        <a:p>
          <a:pPr rtl="1"/>
          <a:endParaRPr lang="he-IL"/>
        </a:p>
      </dgm:t>
    </dgm:pt>
    <dgm:pt modelId="{64361975-0B08-4F8B-ADD9-0F800DCC2F82}" type="parTrans" cxnId="{9A5D16C7-304F-47CF-B33F-7A4AA1CD13B5}">
      <dgm:prSet/>
      <dgm:spPr/>
      <dgm:t>
        <a:bodyPr/>
        <a:lstStyle/>
        <a:p>
          <a:pPr rtl="1"/>
          <a:endParaRPr lang="he-IL"/>
        </a:p>
      </dgm:t>
    </dgm:pt>
    <dgm:pt modelId="{08104117-41F9-4291-BCF2-C342801BD5BD}" type="sibTrans" cxnId="{9A5D16C7-304F-47CF-B33F-7A4AA1CD13B5}">
      <dgm:prSet/>
      <dgm:spPr/>
      <dgm:t>
        <a:bodyPr/>
        <a:lstStyle/>
        <a:p>
          <a:pPr rtl="1"/>
          <a:endParaRPr lang="he-IL"/>
        </a:p>
      </dgm:t>
    </dgm:pt>
    <dgm:pt modelId="{9046083F-A7AD-4BE8-BCD4-7A2312CF2088}">
      <dgm:prSet custT="1"/>
      <dgm:spPr/>
      <dgm:t>
        <a:bodyPr/>
        <a:lstStyle/>
        <a:p>
          <a:pPr rtl="1"/>
          <a:r>
            <a:rPr lang="he-IL" sz="2000" b="1" dirty="0" smtClean="0"/>
            <a:t>עדכון מודל יישום המלצות וועדת דורנר לתלמידים </a:t>
          </a:r>
          <a:r>
            <a:rPr lang="he-IL" sz="2000" b="1" dirty="0" smtClean="0"/>
            <a:t>בשילוב </a:t>
          </a:r>
          <a:r>
            <a:rPr lang="he-IL" sz="2000" b="1" dirty="0" smtClean="0"/>
            <a:t>אישי, לקראת תשע"ז.</a:t>
          </a:r>
          <a:endParaRPr lang="he-IL" sz="2000" b="1" dirty="0"/>
        </a:p>
      </dgm:t>
    </dgm:pt>
    <dgm:pt modelId="{0A7E1D77-1EA7-4C9F-941D-B62D0B54B3C7}" type="parTrans" cxnId="{94C8469A-643C-4613-9DB2-0CD8C3CB1B6C}">
      <dgm:prSet/>
      <dgm:spPr/>
      <dgm:t>
        <a:bodyPr/>
        <a:lstStyle/>
        <a:p>
          <a:pPr rtl="1"/>
          <a:endParaRPr lang="he-IL"/>
        </a:p>
      </dgm:t>
    </dgm:pt>
    <dgm:pt modelId="{D6F64FDC-37C1-4BC4-BF21-5E9444C35E78}" type="sibTrans" cxnId="{94C8469A-643C-4613-9DB2-0CD8C3CB1B6C}">
      <dgm:prSet/>
      <dgm:spPr/>
      <dgm:t>
        <a:bodyPr/>
        <a:lstStyle/>
        <a:p>
          <a:pPr rtl="1"/>
          <a:endParaRPr lang="he-IL"/>
        </a:p>
      </dgm:t>
    </dgm:pt>
    <dgm:pt modelId="{C52C98C3-D10D-4C07-8CAB-605EDE205820}" type="pres">
      <dgm:prSet presAssocID="{81CAEE79-1E92-4C67-AE4A-411265179DF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A8248E9C-0A45-41B9-9F76-C06025033DBC}" type="pres">
      <dgm:prSet presAssocID="{4DF44F29-3502-4463-BF35-9F05D7C7A641}" presName="composite" presStyleCnt="0"/>
      <dgm:spPr/>
    </dgm:pt>
    <dgm:pt modelId="{64B3816C-F27F-4004-A604-13B71F85BBB6}" type="pres">
      <dgm:prSet presAssocID="{4DF44F29-3502-4463-BF35-9F05D7C7A64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BDDB89B-D0FB-4B5C-8909-C231476CC074}" type="pres">
      <dgm:prSet presAssocID="{4DF44F29-3502-4463-BF35-9F05D7C7A641}" presName="descendantText" presStyleLbl="alignAcc1" presStyleIdx="0" presStyleCnt="4" custLinFactNeighborX="-466" custLinFactNeighborY="359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7BCFBDF-A1EF-4983-AB04-C1B074F28134}" type="pres">
      <dgm:prSet presAssocID="{A7AC40F2-2EEC-42B6-8E32-E9CF9F17A807}" presName="sp" presStyleCnt="0"/>
      <dgm:spPr/>
    </dgm:pt>
    <dgm:pt modelId="{C1E59582-EAD3-4E6C-A48F-1F33D6FE09ED}" type="pres">
      <dgm:prSet presAssocID="{567F5867-7490-427D-83AE-F350B7232F48}" presName="composite" presStyleCnt="0"/>
      <dgm:spPr/>
    </dgm:pt>
    <dgm:pt modelId="{625D9D5E-4F0A-4B38-A6A5-EAE9B005E9BF}" type="pres">
      <dgm:prSet presAssocID="{567F5867-7490-427D-83AE-F350B7232F48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13423C6-4D93-4644-90B0-0E11FB91048F}" type="pres">
      <dgm:prSet presAssocID="{567F5867-7490-427D-83AE-F350B7232F48}" presName="descendantText" presStyleLbl="alignAcc1" presStyleIdx="1" presStyleCnt="4" custScaleY="142918" custLinFactNeighborY="-338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CAEDB5A-347A-4CD1-8F93-159135026FF0}" type="pres">
      <dgm:prSet presAssocID="{1B5FC4D8-BF8C-41CA-8435-5FDEFCDF7E9C}" presName="sp" presStyleCnt="0"/>
      <dgm:spPr/>
    </dgm:pt>
    <dgm:pt modelId="{0B0C9DA3-8FFB-49EB-89D2-8FA837FAB6DF}" type="pres">
      <dgm:prSet presAssocID="{227329A6-F630-4E6C-970C-5497BC401275}" presName="composite" presStyleCnt="0"/>
      <dgm:spPr/>
    </dgm:pt>
    <dgm:pt modelId="{104076D2-1C16-496B-AB7A-6A3E94315CA4}" type="pres">
      <dgm:prSet presAssocID="{227329A6-F630-4E6C-970C-5497BC401275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8025310-5E63-438E-A0AA-7A6F82E99BFA}" type="pres">
      <dgm:prSet presAssocID="{227329A6-F630-4E6C-970C-5497BC401275}" presName="descendantText" presStyleLbl="alignAcc1" presStyleIdx="2" presStyleCnt="4" custScaleY="116999" custLinFactNeighborX="1482" custLinFactNeighborY="1071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E66D901-2EB6-437B-B465-9B121DB19E3D}" type="pres">
      <dgm:prSet presAssocID="{A8A90F7E-79FB-41B8-A128-6B59DBB03202}" presName="sp" presStyleCnt="0"/>
      <dgm:spPr/>
    </dgm:pt>
    <dgm:pt modelId="{456D683E-6AD9-40BA-BFFF-E835DA546ADF}" type="pres">
      <dgm:prSet presAssocID="{5EF1E0DD-EBE5-4E43-A09C-E4EA4483C9DA}" presName="composite" presStyleCnt="0"/>
      <dgm:spPr/>
    </dgm:pt>
    <dgm:pt modelId="{A5992BA6-5C9F-48BE-87F4-EC3F099843F3}" type="pres">
      <dgm:prSet presAssocID="{5EF1E0DD-EBE5-4E43-A09C-E4EA4483C9D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683F98A-D084-4C6C-BF6B-DF29A4BDD019}" type="pres">
      <dgm:prSet presAssocID="{5EF1E0DD-EBE5-4E43-A09C-E4EA4483C9DA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9990D7B-A35E-46B7-9B99-00F1EFB4E1B6}" type="presOf" srcId="{81CAEE79-1E92-4C67-AE4A-411265179DF8}" destId="{C52C98C3-D10D-4C07-8CAB-605EDE205820}" srcOrd="0" destOrd="0" presId="urn:microsoft.com/office/officeart/2005/8/layout/chevron2"/>
    <dgm:cxn modelId="{FFDC9553-0E0A-4146-B035-6567018A1C54}" type="presOf" srcId="{4EF1ADA2-E72B-4C0A-A8F5-5CF9B4E0BF31}" destId="{18025310-5E63-438E-A0AA-7A6F82E99BFA}" srcOrd="0" destOrd="0" presId="urn:microsoft.com/office/officeart/2005/8/layout/chevron2"/>
    <dgm:cxn modelId="{A4CA3079-B8FE-4464-95E5-60C37CD81C88}" type="presOf" srcId="{567F5867-7490-427D-83AE-F350B7232F48}" destId="{625D9D5E-4F0A-4B38-A6A5-EAE9B005E9BF}" srcOrd="0" destOrd="0" presId="urn:microsoft.com/office/officeart/2005/8/layout/chevron2"/>
    <dgm:cxn modelId="{46E4552F-F9BE-4B43-8F31-E8D1C2620E65}" type="presOf" srcId="{4DF44F29-3502-4463-BF35-9F05D7C7A641}" destId="{64B3816C-F27F-4004-A604-13B71F85BBB6}" srcOrd="0" destOrd="0" presId="urn:microsoft.com/office/officeart/2005/8/layout/chevron2"/>
    <dgm:cxn modelId="{E43CB4D5-98F6-496D-8F41-E31C9E749F15}" type="presOf" srcId="{9046083F-A7AD-4BE8-BCD4-7A2312CF2088}" destId="{7683F98A-D084-4C6C-BF6B-DF29A4BDD019}" srcOrd="0" destOrd="0" presId="urn:microsoft.com/office/officeart/2005/8/layout/chevron2"/>
    <dgm:cxn modelId="{ED3805E3-73AE-49F0-8BA8-CD8574D45DCE}" type="presOf" srcId="{227329A6-F630-4E6C-970C-5497BC401275}" destId="{104076D2-1C16-496B-AB7A-6A3E94315CA4}" srcOrd="0" destOrd="0" presId="urn:microsoft.com/office/officeart/2005/8/layout/chevron2"/>
    <dgm:cxn modelId="{41504FE8-388B-4767-ADA8-9935833009A7}" srcId="{567F5867-7490-427D-83AE-F350B7232F48}" destId="{84BCE318-E7A0-43F6-A3D9-FD1BD800387E}" srcOrd="0" destOrd="0" parTransId="{3646C226-2B00-4258-AC80-952311894FAF}" sibTransId="{3A07FDE1-6F8F-4833-BF56-3FE237572541}"/>
    <dgm:cxn modelId="{35A69E46-02AC-4B50-B462-F9867E72DBEF}" srcId="{81CAEE79-1E92-4C67-AE4A-411265179DF8}" destId="{4DF44F29-3502-4463-BF35-9F05D7C7A641}" srcOrd="0" destOrd="0" parTransId="{52CD8AD1-126F-42EB-836F-BB988D9BB71A}" sibTransId="{A7AC40F2-2EEC-42B6-8E32-E9CF9F17A807}"/>
    <dgm:cxn modelId="{14B8C73A-0060-4CC1-8F04-520EB480A0FB}" srcId="{227329A6-F630-4E6C-970C-5497BC401275}" destId="{29079FA4-A73A-431B-B344-7A1D9360E262}" srcOrd="1" destOrd="0" parTransId="{83499090-4551-44E3-99F6-FC2800CBBC28}" sibTransId="{46EE8BD0-20F6-4B44-9714-905162C88D59}"/>
    <dgm:cxn modelId="{12CC1456-68EC-49F8-AFB2-5621F6F4D633}" srcId="{4DF44F29-3502-4463-BF35-9F05D7C7A641}" destId="{997777E8-2DF6-49ED-8DFB-374CACECF3C4}" srcOrd="0" destOrd="0" parTransId="{026042EF-E7C8-4CD8-A9D3-C1E668504F7A}" sibTransId="{47D96EEE-1DF6-4D3E-BE42-4AAC79EFB3EC}"/>
    <dgm:cxn modelId="{5F395798-713F-423F-B516-947E965F8C86}" type="presOf" srcId="{84BCE318-E7A0-43F6-A3D9-FD1BD800387E}" destId="{D13423C6-4D93-4644-90B0-0E11FB91048F}" srcOrd="0" destOrd="0" presId="urn:microsoft.com/office/officeart/2005/8/layout/chevron2"/>
    <dgm:cxn modelId="{1F314D71-5AEF-4F09-9B9A-A1B8E5A30489}" type="presOf" srcId="{5EF1E0DD-EBE5-4E43-A09C-E4EA4483C9DA}" destId="{A5992BA6-5C9F-48BE-87F4-EC3F099843F3}" srcOrd="0" destOrd="0" presId="urn:microsoft.com/office/officeart/2005/8/layout/chevron2"/>
    <dgm:cxn modelId="{2FBBBD19-5464-455B-A463-EF9003C50F74}" type="presOf" srcId="{29079FA4-A73A-431B-B344-7A1D9360E262}" destId="{18025310-5E63-438E-A0AA-7A6F82E99BFA}" srcOrd="0" destOrd="1" presId="urn:microsoft.com/office/officeart/2005/8/layout/chevron2"/>
    <dgm:cxn modelId="{925ECA8B-B93E-4B90-88DA-A2BCABB2EE0E}" type="presOf" srcId="{997777E8-2DF6-49ED-8DFB-374CACECF3C4}" destId="{2BDDB89B-D0FB-4B5C-8909-C231476CC074}" srcOrd="0" destOrd="0" presId="urn:microsoft.com/office/officeart/2005/8/layout/chevron2"/>
    <dgm:cxn modelId="{A77A51AA-AE05-42EB-8443-1E694364A713}" srcId="{81CAEE79-1E92-4C67-AE4A-411265179DF8}" destId="{567F5867-7490-427D-83AE-F350B7232F48}" srcOrd="1" destOrd="0" parTransId="{13998654-6EE6-421B-8D3B-C9CD5237D0C7}" sibTransId="{1B5FC4D8-BF8C-41CA-8435-5FDEFCDF7E9C}"/>
    <dgm:cxn modelId="{45E90A52-3B00-4955-A597-0EF9971F330F}" srcId="{227329A6-F630-4E6C-970C-5497BC401275}" destId="{4EF1ADA2-E72B-4C0A-A8F5-5CF9B4E0BF31}" srcOrd="0" destOrd="0" parTransId="{009956C8-B352-40D2-BA91-7C00A0BE7249}" sibTransId="{BAF931F7-9A31-4B81-8BC5-6095860C9185}"/>
    <dgm:cxn modelId="{9A5D16C7-304F-47CF-B33F-7A4AA1CD13B5}" srcId="{81CAEE79-1E92-4C67-AE4A-411265179DF8}" destId="{5EF1E0DD-EBE5-4E43-A09C-E4EA4483C9DA}" srcOrd="3" destOrd="0" parTransId="{64361975-0B08-4F8B-ADD9-0F800DCC2F82}" sibTransId="{08104117-41F9-4291-BCF2-C342801BD5BD}"/>
    <dgm:cxn modelId="{3C16871E-9048-4B8A-B406-F995BB2FE266}" srcId="{81CAEE79-1E92-4C67-AE4A-411265179DF8}" destId="{227329A6-F630-4E6C-970C-5497BC401275}" srcOrd="2" destOrd="0" parTransId="{87D0D134-A76B-4C55-BC27-86A4E1A6E549}" sibTransId="{A8A90F7E-79FB-41B8-A128-6B59DBB03202}"/>
    <dgm:cxn modelId="{94C8469A-643C-4613-9DB2-0CD8C3CB1B6C}" srcId="{5EF1E0DD-EBE5-4E43-A09C-E4EA4483C9DA}" destId="{9046083F-A7AD-4BE8-BCD4-7A2312CF2088}" srcOrd="0" destOrd="0" parTransId="{0A7E1D77-1EA7-4C9F-941D-B62D0B54B3C7}" sibTransId="{D6F64FDC-37C1-4BC4-BF21-5E9444C35E78}"/>
    <dgm:cxn modelId="{7A341662-DC3A-4DFA-A6D8-0CDDA2150B32}" type="presParOf" srcId="{C52C98C3-D10D-4C07-8CAB-605EDE205820}" destId="{A8248E9C-0A45-41B9-9F76-C06025033DBC}" srcOrd="0" destOrd="0" presId="urn:microsoft.com/office/officeart/2005/8/layout/chevron2"/>
    <dgm:cxn modelId="{C889B9CC-B5EA-4F75-8332-ADA7C973D484}" type="presParOf" srcId="{A8248E9C-0A45-41B9-9F76-C06025033DBC}" destId="{64B3816C-F27F-4004-A604-13B71F85BBB6}" srcOrd="0" destOrd="0" presId="urn:microsoft.com/office/officeart/2005/8/layout/chevron2"/>
    <dgm:cxn modelId="{CD545DA2-5852-4D0D-AFB0-1C856A1EDD94}" type="presParOf" srcId="{A8248E9C-0A45-41B9-9F76-C06025033DBC}" destId="{2BDDB89B-D0FB-4B5C-8909-C231476CC074}" srcOrd="1" destOrd="0" presId="urn:microsoft.com/office/officeart/2005/8/layout/chevron2"/>
    <dgm:cxn modelId="{107E2442-2898-4C0A-BC2B-3A13917C6F74}" type="presParOf" srcId="{C52C98C3-D10D-4C07-8CAB-605EDE205820}" destId="{C7BCFBDF-A1EF-4983-AB04-C1B074F28134}" srcOrd="1" destOrd="0" presId="urn:microsoft.com/office/officeart/2005/8/layout/chevron2"/>
    <dgm:cxn modelId="{BDC8E24F-378F-44C2-99BF-833BBE89B018}" type="presParOf" srcId="{C52C98C3-D10D-4C07-8CAB-605EDE205820}" destId="{C1E59582-EAD3-4E6C-A48F-1F33D6FE09ED}" srcOrd="2" destOrd="0" presId="urn:microsoft.com/office/officeart/2005/8/layout/chevron2"/>
    <dgm:cxn modelId="{07C5C16E-2B91-432F-8BB1-9776DC0EEE97}" type="presParOf" srcId="{C1E59582-EAD3-4E6C-A48F-1F33D6FE09ED}" destId="{625D9D5E-4F0A-4B38-A6A5-EAE9B005E9BF}" srcOrd="0" destOrd="0" presId="urn:microsoft.com/office/officeart/2005/8/layout/chevron2"/>
    <dgm:cxn modelId="{0A941B44-C183-4088-B928-14301AF7A47D}" type="presParOf" srcId="{C1E59582-EAD3-4E6C-A48F-1F33D6FE09ED}" destId="{D13423C6-4D93-4644-90B0-0E11FB91048F}" srcOrd="1" destOrd="0" presId="urn:microsoft.com/office/officeart/2005/8/layout/chevron2"/>
    <dgm:cxn modelId="{B2F962C1-C39F-4AD3-8E03-6128567CB9B0}" type="presParOf" srcId="{C52C98C3-D10D-4C07-8CAB-605EDE205820}" destId="{FCAEDB5A-347A-4CD1-8F93-159135026FF0}" srcOrd="3" destOrd="0" presId="urn:microsoft.com/office/officeart/2005/8/layout/chevron2"/>
    <dgm:cxn modelId="{D76EE208-503E-4B25-A25C-0121375CEA2E}" type="presParOf" srcId="{C52C98C3-D10D-4C07-8CAB-605EDE205820}" destId="{0B0C9DA3-8FFB-49EB-89D2-8FA837FAB6DF}" srcOrd="4" destOrd="0" presId="urn:microsoft.com/office/officeart/2005/8/layout/chevron2"/>
    <dgm:cxn modelId="{D2847836-2BAE-4C81-A71E-9146F261AF8B}" type="presParOf" srcId="{0B0C9DA3-8FFB-49EB-89D2-8FA837FAB6DF}" destId="{104076D2-1C16-496B-AB7A-6A3E94315CA4}" srcOrd="0" destOrd="0" presId="urn:microsoft.com/office/officeart/2005/8/layout/chevron2"/>
    <dgm:cxn modelId="{D79E6CA1-29B5-4023-837A-41442CBFCD12}" type="presParOf" srcId="{0B0C9DA3-8FFB-49EB-89D2-8FA837FAB6DF}" destId="{18025310-5E63-438E-A0AA-7A6F82E99BFA}" srcOrd="1" destOrd="0" presId="urn:microsoft.com/office/officeart/2005/8/layout/chevron2"/>
    <dgm:cxn modelId="{6049AB39-ECE9-4356-A4A3-985975115E92}" type="presParOf" srcId="{C52C98C3-D10D-4C07-8CAB-605EDE205820}" destId="{6E66D901-2EB6-437B-B465-9B121DB19E3D}" srcOrd="5" destOrd="0" presId="urn:microsoft.com/office/officeart/2005/8/layout/chevron2"/>
    <dgm:cxn modelId="{2300BFEF-452F-407B-AA07-C251D478C6CD}" type="presParOf" srcId="{C52C98C3-D10D-4C07-8CAB-605EDE205820}" destId="{456D683E-6AD9-40BA-BFFF-E835DA546ADF}" srcOrd="6" destOrd="0" presId="urn:microsoft.com/office/officeart/2005/8/layout/chevron2"/>
    <dgm:cxn modelId="{7BF987A1-9DB4-4988-99A8-C132396E74B5}" type="presParOf" srcId="{456D683E-6AD9-40BA-BFFF-E835DA546ADF}" destId="{A5992BA6-5C9F-48BE-87F4-EC3F099843F3}" srcOrd="0" destOrd="0" presId="urn:microsoft.com/office/officeart/2005/8/layout/chevron2"/>
    <dgm:cxn modelId="{CB788F3E-F626-4C54-B6DB-AA7BB36312D2}" type="presParOf" srcId="{456D683E-6AD9-40BA-BFFF-E835DA546ADF}" destId="{7683F98A-D084-4C6C-BF6B-DF29A4BDD01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B08BAB-3ECD-4330-B53E-A248BDB67F7B}">
      <dsp:nvSpPr>
        <dsp:cNvPr id="0" name=""/>
        <dsp:cNvSpPr/>
      </dsp:nvSpPr>
      <dsp:spPr>
        <a:xfrm rot="10800000">
          <a:off x="1717118" y="665"/>
          <a:ext cx="5347246" cy="1481022"/>
        </a:xfrm>
        <a:prstGeom prst="homePlate">
          <a:avLst/>
        </a:prstGeom>
        <a:solidFill>
          <a:srgbClr val="CC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3090" tIns="91440" rIns="170688" bIns="9144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altLang="he-IL" sz="2400" b="1" u="sng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ההורים</a:t>
          </a:r>
          <a:r>
            <a:rPr lang="he-IL" altLang="he-IL" sz="2400" b="1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 בוחרים את סוג המסגרת החינוכית בה ילמד הילד</a:t>
          </a:r>
          <a:r>
            <a:rPr lang="he-IL" altLang="he-IL" sz="2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 </a:t>
          </a:r>
          <a:endParaRPr lang="he-IL" sz="2000" b="1" kern="1200" dirty="0"/>
        </a:p>
      </dsp:txBody>
      <dsp:txXfrm rot="10800000">
        <a:off x="2087373" y="665"/>
        <a:ext cx="4976991" cy="1481022"/>
      </dsp:txXfrm>
    </dsp:sp>
    <dsp:sp modelId="{F197ECB5-033D-4B87-81BE-BE0E3360574E}">
      <dsp:nvSpPr>
        <dsp:cNvPr id="0" name=""/>
        <dsp:cNvSpPr/>
      </dsp:nvSpPr>
      <dsp:spPr>
        <a:xfrm>
          <a:off x="976607" y="665"/>
          <a:ext cx="1481022" cy="148102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CFE139-97E3-4B51-AABA-F8793BB3BCE8}">
      <dsp:nvSpPr>
        <dsp:cNvPr id="0" name=""/>
        <dsp:cNvSpPr/>
      </dsp:nvSpPr>
      <dsp:spPr>
        <a:xfrm rot="10800000">
          <a:off x="1717118" y="1923784"/>
          <a:ext cx="5347246" cy="1481022"/>
        </a:xfrm>
        <a:prstGeom prst="homePlate">
          <a:avLst/>
        </a:prstGeom>
        <a:solidFill>
          <a:srgbClr val="CC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3090" tIns="91440" rIns="170688" bIns="9144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altLang="he-IL" sz="2400" b="1" u="sng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התקציב</a:t>
          </a:r>
          <a:r>
            <a:rPr lang="he-IL" altLang="he-IL" sz="2400" b="1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 "הולך" אחרי הילד.</a:t>
          </a:r>
          <a:endParaRPr lang="he-IL" sz="2400" b="1" kern="1200" dirty="0">
            <a:cs typeface="+mn-cs"/>
          </a:endParaRPr>
        </a:p>
      </dsp:txBody>
      <dsp:txXfrm rot="10800000">
        <a:off x="2087373" y="1923784"/>
        <a:ext cx="4976991" cy="1481022"/>
      </dsp:txXfrm>
    </dsp:sp>
    <dsp:sp modelId="{3662B467-E7A1-4A94-94B8-3A2E6EA8D70C}">
      <dsp:nvSpPr>
        <dsp:cNvPr id="0" name=""/>
        <dsp:cNvSpPr/>
      </dsp:nvSpPr>
      <dsp:spPr>
        <a:xfrm>
          <a:off x="976607" y="1923784"/>
          <a:ext cx="1481022" cy="1481022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9353A4-2AFE-4004-B15E-64038EAF4D3D}">
      <dsp:nvSpPr>
        <dsp:cNvPr id="0" name=""/>
        <dsp:cNvSpPr/>
      </dsp:nvSpPr>
      <dsp:spPr>
        <a:xfrm rot="10800000">
          <a:off x="1717118" y="3846903"/>
          <a:ext cx="5347246" cy="1481022"/>
        </a:xfrm>
        <a:prstGeom prst="homePlate">
          <a:avLst/>
        </a:prstGeom>
        <a:solidFill>
          <a:srgbClr val="66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3090" tIns="91440" rIns="170688" bIns="91440" numCol="1" spcCol="1270" anchor="ctr" anchorCtr="0">
          <a:noAutofit/>
        </a:bodyPr>
        <a:lstStyle/>
        <a:p>
          <a:pPr lvl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altLang="he-IL" sz="2400" b="1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התלמידים הזכאים יתוקצבו עפ"י </a:t>
          </a:r>
          <a:r>
            <a:rPr lang="he-IL" altLang="he-IL" sz="2400" b="1" u="sng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מודל תקצוב </a:t>
          </a:r>
          <a:r>
            <a:rPr lang="he-IL" altLang="he-IL" sz="2400" b="1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המבוסס על </a:t>
          </a:r>
          <a:r>
            <a:rPr lang="he-IL" altLang="he-IL" sz="2400" b="1" u="sng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רמת תפקוד ולקות</a:t>
          </a:r>
          <a:r>
            <a:rPr lang="he-IL" altLang="he-IL" sz="2400" b="1" kern="1200" dirty="0" smtClean="0">
              <a:latin typeface="Tahoma" panose="020B0604030504040204" pitchFamily="34" charset="0"/>
              <a:ea typeface="Tahoma" panose="020B0604030504040204" pitchFamily="34" charset="0"/>
              <a:cs typeface="+mn-cs"/>
            </a:rPr>
            <a:t>.</a:t>
          </a:r>
          <a:endParaRPr lang="he-IL" sz="2400" b="1" kern="1200" dirty="0">
            <a:cs typeface="+mn-cs"/>
          </a:endParaRPr>
        </a:p>
      </dsp:txBody>
      <dsp:txXfrm rot="10800000">
        <a:off x="2087373" y="3846903"/>
        <a:ext cx="4976991" cy="1481022"/>
      </dsp:txXfrm>
    </dsp:sp>
    <dsp:sp modelId="{A278FF26-AB40-4114-88A3-7DC4E22758CB}">
      <dsp:nvSpPr>
        <dsp:cNvPr id="0" name=""/>
        <dsp:cNvSpPr/>
      </dsp:nvSpPr>
      <dsp:spPr>
        <a:xfrm>
          <a:off x="976607" y="3846903"/>
          <a:ext cx="1481022" cy="148102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3816C-F27F-4004-A604-13B71F85BBB6}">
      <dsp:nvSpPr>
        <dsp:cNvPr id="0" name=""/>
        <dsp:cNvSpPr/>
      </dsp:nvSpPr>
      <dsp:spPr>
        <a:xfrm rot="5400000">
          <a:off x="-204305" y="217296"/>
          <a:ext cx="1362038" cy="953427"/>
        </a:xfrm>
        <a:prstGeom prst="chevron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500" kern="1200" dirty="0"/>
        </a:p>
      </dsp:txBody>
      <dsp:txXfrm rot="-5400000">
        <a:off x="1" y="489705"/>
        <a:ext cx="953427" cy="408611"/>
      </dsp:txXfrm>
    </dsp:sp>
    <dsp:sp modelId="{2BDDB89B-D0FB-4B5C-8909-C231476CC074}">
      <dsp:nvSpPr>
        <dsp:cNvPr id="0" name=""/>
        <dsp:cNvSpPr/>
      </dsp:nvSpPr>
      <dsp:spPr>
        <a:xfrm rot="5400000">
          <a:off x="4114944" y="-3150649"/>
          <a:ext cx="885325" cy="72761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000" b="1" kern="1200" dirty="0" smtClean="0"/>
            <a:t>פער בתקצוב תלמיד החינוך המיוחד </a:t>
          </a:r>
          <a:r>
            <a:rPr lang="he-IL" sz="2000" b="1" u="sng" kern="1200" dirty="0" smtClean="0"/>
            <a:t>לטובת</a:t>
          </a:r>
          <a:r>
            <a:rPr lang="he-IL" sz="2000" b="1" kern="1200" dirty="0" smtClean="0"/>
            <a:t> תקציב אישי בשילוב</a:t>
          </a:r>
          <a:endParaRPr lang="he-IL" sz="2000" b="1" kern="1200" dirty="0"/>
        </a:p>
      </dsp:txBody>
      <dsp:txXfrm rot="-5400000">
        <a:off x="919521" y="87992"/>
        <a:ext cx="7232954" cy="798889"/>
      </dsp:txXfrm>
    </dsp:sp>
    <dsp:sp modelId="{625D9D5E-4F0A-4B38-A6A5-EAE9B005E9BF}">
      <dsp:nvSpPr>
        <dsp:cNvPr id="0" name=""/>
        <dsp:cNvSpPr/>
      </dsp:nvSpPr>
      <dsp:spPr>
        <a:xfrm rot="5400000">
          <a:off x="-204305" y="1632392"/>
          <a:ext cx="1362038" cy="953427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500" kern="1200" dirty="0"/>
        </a:p>
      </dsp:txBody>
      <dsp:txXfrm rot="-5400000">
        <a:off x="1" y="1904801"/>
        <a:ext cx="953427" cy="408611"/>
      </dsp:txXfrm>
    </dsp:sp>
    <dsp:sp modelId="{D13423C6-4D93-4644-90B0-0E11FB91048F}">
      <dsp:nvSpPr>
        <dsp:cNvPr id="0" name=""/>
        <dsp:cNvSpPr/>
      </dsp:nvSpPr>
      <dsp:spPr>
        <a:xfrm rot="5400000">
          <a:off x="3958869" y="-1797270"/>
          <a:ext cx="1265289" cy="72761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000" b="1" kern="1200" dirty="0" smtClean="0"/>
            <a:t>הפניית  יתר של תלמידים לקויי למידה/ הפרעות התנהגות /עיכוב התפתחותי/שפתי לוועדות השמה זכאות והחזרתם לשילוב עם סל תוספתי. </a:t>
          </a:r>
          <a:endParaRPr lang="he-IL" sz="2000" b="1" kern="1200" dirty="0"/>
        </a:p>
      </dsp:txBody>
      <dsp:txXfrm rot="-5400000">
        <a:off x="953428" y="1269937"/>
        <a:ext cx="7214406" cy="1141757"/>
      </dsp:txXfrm>
    </dsp:sp>
    <dsp:sp modelId="{104076D2-1C16-496B-AB7A-6A3E94315CA4}">
      <dsp:nvSpPr>
        <dsp:cNvPr id="0" name=""/>
        <dsp:cNvSpPr/>
      </dsp:nvSpPr>
      <dsp:spPr>
        <a:xfrm rot="5400000">
          <a:off x="-204305" y="2932754"/>
          <a:ext cx="1362038" cy="953427"/>
        </a:xfrm>
        <a:prstGeom prst="chevron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500" kern="1200" dirty="0"/>
        </a:p>
      </dsp:txBody>
      <dsp:txXfrm rot="-5400000">
        <a:off x="1" y="3205163"/>
        <a:ext cx="953427" cy="408611"/>
      </dsp:txXfrm>
    </dsp:sp>
    <dsp:sp modelId="{18025310-5E63-438E-A0AA-7A6F82E99BFA}">
      <dsp:nvSpPr>
        <dsp:cNvPr id="0" name=""/>
        <dsp:cNvSpPr/>
      </dsp:nvSpPr>
      <dsp:spPr>
        <a:xfrm rot="5400000">
          <a:off x="4073602" y="-372086"/>
          <a:ext cx="1035821" cy="72761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4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000" b="1" kern="1200" dirty="0" smtClean="0"/>
            <a:t>התכנסות למסגרת תקציבית מאוזנת וברת בצוע ביישום ארצי.</a:t>
          </a:r>
          <a:endParaRPr lang="he-IL" sz="2000" b="1" kern="1200" dirty="0"/>
        </a:p>
      </dsp:txBody>
      <dsp:txXfrm rot="-5400000">
        <a:off x="953427" y="2798654"/>
        <a:ext cx="7225607" cy="934691"/>
      </dsp:txXfrm>
    </dsp:sp>
    <dsp:sp modelId="{A5992BA6-5C9F-48BE-87F4-EC3F099843F3}">
      <dsp:nvSpPr>
        <dsp:cNvPr id="0" name=""/>
        <dsp:cNvSpPr/>
      </dsp:nvSpPr>
      <dsp:spPr>
        <a:xfrm rot="5400000">
          <a:off x="-204305" y="4157868"/>
          <a:ext cx="1362038" cy="953427"/>
        </a:xfrm>
        <a:prstGeom prst="chevron">
          <a:avLst/>
        </a:prstGeom>
        <a:solidFill>
          <a:srgbClr val="C00000"/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800" kern="1200"/>
        </a:p>
      </dsp:txBody>
      <dsp:txXfrm rot="-5400000">
        <a:off x="1" y="4430277"/>
        <a:ext cx="953427" cy="408611"/>
      </dsp:txXfrm>
    </dsp:sp>
    <dsp:sp modelId="{7683F98A-D084-4C6C-BF6B-DF29A4BDD019}">
      <dsp:nvSpPr>
        <dsp:cNvPr id="0" name=""/>
        <dsp:cNvSpPr/>
      </dsp:nvSpPr>
      <dsp:spPr>
        <a:xfrm rot="5400000">
          <a:off x="4148850" y="758138"/>
          <a:ext cx="885325" cy="727617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000" b="1" kern="1200" dirty="0" smtClean="0"/>
            <a:t>עדכון מודל יישום המלצות וועדת דורנר לתלמידים </a:t>
          </a:r>
          <a:r>
            <a:rPr lang="he-IL" sz="2000" b="1" kern="1200" dirty="0" smtClean="0"/>
            <a:t>בשילוב </a:t>
          </a:r>
          <a:r>
            <a:rPr lang="he-IL" sz="2000" b="1" kern="1200" dirty="0" smtClean="0"/>
            <a:t>אישי, לקראת תשע"ז.</a:t>
          </a:r>
          <a:endParaRPr lang="he-IL" sz="2000" b="1" kern="1200" dirty="0"/>
        </a:p>
      </dsp:txBody>
      <dsp:txXfrm rot="-5400000">
        <a:off x="953427" y="3996779"/>
        <a:ext cx="7232954" cy="798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0.61375</cdr:x>
      <cdr:y>0.17264</cdr:y>
    </cdr:from>
    <cdr:to>
      <cdr:x>0.73625</cdr:x>
      <cdr:y>0.24464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50904" y="863302"/>
          <a:ext cx="100811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0.2375</cdr:x>
      <cdr:y>0.15824</cdr:y>
    </cdr:from>
    <cdr:to>
      <cdr:x>0.4125</cdr:x>
      <cdr:y>0.23024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954560" y="791294"/>
          <a:ext cx="144016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100" dirty="0"/>
        </a:p>
      </cdr:txBody>
    </cdr:sp>
  </cdr:relSizeAnchor>
  <cdr:relSizeAnchor xmlns:cdr="http://schemas.openxmlformats.org/drawingml/2006/chartDrawing">
    <cdr:from>
      <cdr:x>0.21125</cdr:x>
      <cdr:y>0.18704</cdr:y>
    </cdr:from>
    <cdr:to>
      <cdr:x>0.40375</cdr:x>
      <cdr:y>0.27344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738536" y="935310"/>
          <a:ext cx="158417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pPr algn="r"/>
          <a:endParaRPr lang="he-IL" sz="1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0.73625</cdr:x>
      <cdr:y>0.41744</cdr:y>
    </cdr:from>
    <cdr:to>
      <cdr:x>0.9025</cdr:x>
      <cdr:y>0.48944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059016" y="2087438"/>
          <a:ext cx="1368171" cy="3600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0.35125</cdr:x>
      <cdr:y>0.54703</cdr:y>
    </cdr:from>
    <cdr:to>
      <cdr:x>0.50875</cdr:x>
      <cdr:y>0.61903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890664" y="2735510"/>
          <a:ext cx="1296144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400" b="1" dirty="0">
            <a:solidFill>
              <a:schemeClr val="bg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0.17625</cdr:x>
      <cdr:y>0.13173</cdr:y>
    </cdr:from>
    <cdr:to>
      <cdr:x>0.42125</cdr:x>
      <cdr:y>0.39645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50504" y="649339"/>
          <a:ext cx="2016252" cy="13048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pPr algn="r"/>
          <a:endParaRPr lang="he-IL" sz="1600" dirty="0">
            <a:solidFill>
              <a:schemeClr val="bg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21B2410-8C98-4B3A-9781-1022C9771C6E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B4DE07D-1119-469B-9886-06211C3B85C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11801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DE07D-1119-469B-9886-06211C3B85CE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252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5328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1911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8397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79820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35651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7612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4459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2443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1992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6176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585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1FD17-7F2C-4DB0-9735-0A0DC50DB75A}" type="datetimeFigureOut">
              <a:rPr lang="he-IL" smtClean="0"/>
              <a:t>ג'/אב/תשע"ה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BCF90-D00B-4E68-BB17-840EF2C0051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4423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6004" y="586483"/>
            <a:ext cx="9144000" cy="744920"/>
          </a:xfrm>
          <a:noFill/>
        </p:spPr>
        <p:txBody>
          <a:bodyPr>
            <a:noAutofit/>
          </a:bodyPr>
          <a:lstStyle/>
          <a:p>
            <a:r>
              <a:rPr lang="he-IL" sz="2400" b="1" dirty="0" smtClean="0">
                <a:solidFill>
                  <a:srgbClr val="004B9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endParaRPr lang="he-IL" sz="2000" b="1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9512" y="1268760"/>
            <a:ext cx="8683910" cy="5134634"/>
          </a:xfrm>
        </p:spPr>
        <p:txBody>
          <a:bodyPr/>
          <a:lstStyle/>
          <a:p>
            <a:r>
              <a:rPr lang="he-IL" sz="2800" dirty="0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סטטוס יישום המלצות דוח וועדת </a:t>
            </a:r>
            <a:r>
              <a:rPr lang="he-IL" sz="2800" dirty="0" err="1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דורנר</a:t>
            </a:r>
            <a:r>
              <a:rPr lang="he-IL" sz="2800" dirty="0">
                <a:solidFill>
                  <a:srgbClr val="004B96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/>
            </a:r>
            <a:br>
              <a:rPr lang="he-IL" sz="2800" dirty="0">
                <a:solidFill>
                  <a:srgbClr val="004B96"/>
                </a:solidFill>
                <a:latin typeface="Tahoma" panose="020B0604030504040204" pitchFamily="34" charset="0"/>
                <a:ea typeface="Tahoma" panose="020B0604030504040204" pitchFamily="34" charset="0"/>
              </a:rPr>
            </a:br>
            <a:endParaRPr lang="he-IL" sz="2800" dirty="0">
              <a:solidFill>
                <a:srgbClr val="004B96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  <a:p>
            <a:endParaRPr lang="he-IL" sz="2400" dirty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endParaRPr lang="he-IL" sz="2400" dirty="0" smtClean="0"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pic>
        <p:nvPicPr>
          <p:cNvPr id="7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2743"/>
            <a:ext cx="535433" cy="53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610444"/>
            <a:ext cx="12858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he-IL" altLang="he-IL" sz="1000" b="1" dirty="0">
                <a:solidFill>
                  <a:schemeClr val="bg1"/>
                </a:solidFill>
                <a:latin typeface="Tahoma" pitchFamily="34" charset="0"/>
                <a:cs typeface="+mn-cs"/>
              </a:rPr>
              <a:t>משרד החינוך</a:t>
            </a:r>
          </a:p>
          <a:p>
            <a:pPr algn="ctr" rtl="1" eaLnBrk="1" hangingPunct="1"/>
            <a:r>
              <a:rPr lang="he-IL" altLang="he-IL" sz="1000" b="1" dirty="0">
                <a:solidFill>
                  <a:schemeClr val="bg1"/>
                </a:solidFill>
                <a:latin typeface="Tahoma" pitchFamily="34" charset="0"/>
                <a:cs typeface="+mn-cs"/>
              </a:rPr>
              <a:t>המנהל </a:t>
            </a:r>
            <a:r>
              <a:rPr lang="he-IL" altLang="he-IL" sz="1000" b="1" dirty="0" smtClean="0">
                <a:solidFill>
                  <a:schemeClr val="bg1"/>
                </a:solidFill>
                <a:latin typeface="Tahoma" pitchFamily="34" charset="0"/>
                <a:cs typeface="+mn-cs"/>
              </a:rPr>
              <a:t>הפדגוגי</a:t>
            </a:r>
          </a:p>
          <a:p>
            <a:pPr algn="ctr" rtl="1" eaLnBrk="1" hangingPunct="1"/>
            <a:r>
              <a:rPr lang="he-IL" altLang="he-IL" sz="1000" b="1" dirty="0" smtClean="0">
                <a:solidFill>
                  <a:schemeClr val="bg1"/>
                </a:solidFill>
                <a:latin typeface="Tahoma" pitchFamily="34" charset="0"/>
                <a:cs typeface="+mn-cs"/>
              </a:rPr>
              <a:t>אגף א' לחינוך מיוחד </a:t>
            </a:r>
            <a:endParaRPr lang="he-IL" altLang="he-IL" sz="1000" b="1" dirty="0">
              <a:solidFill>
                <a:schemeClr val="bg1"/>
              </a:solidFill>
              <a:latin typeface="Tahoma" pitchFamily="34" charset="0"/>
              <a:cs typeface="+mn-cs"/>
            </a:endParaRP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3980754" y="591054"/>
            <a:ext cx="12858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he-IL" altLang="he-IL" sz="1000" dirty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+mn-cs"/>
              </a:rPr>
              <a:t>משרד החינוך</a:t>
            </a:r>
          </a:p>
          <a:p>
            <a:pPr algn="ctr" rtl="1" eaLnBrk="1" hangingPunct="1"/>
            <a:r>
              <a:rPr lang="he-IL" altLang="he-IL" sz="1000" dirty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+mn-cs"/>
              </a:rPr>
              <a:t>המנהל </a:t>
            </a:r>
            <a:r>
              <a:rPr lang="he-IL" altLang="he-IL" sz="10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+mn-cs"/>
              </a:rPr>
              <a:t>הפדגוגי</a:t>
            </a:r>
          </a:p>
          <a:p>
            <a:pPr algn="ctr" rtl="1" eaLnBrk="1" hangingPunct="1"/>
            <a:r>
              <a:rPr lang="he-IL" altLang="he-IL" sz="10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+mn-cs"/>
              </a:rPr>
              <a:t>אגף א' לחינוך מיוחד </a:t>
            </a:r>
            <a:endParaRPr lang="he-IL" altLang="he-IL" sz="1000" dirty="0">
              <a:solidFill>
                <a:schemeClr val="accent5">
                  <a:lumMod val="75000"/>
                </a:schemeClr>
              </a:solidFill>
              <a:latin typeface="Tahoma" pitchFamily="34" charset="0"/>
              <a:cs typeface="+mn-cs"/>
            </a:endParaRPr>
          </a:p>
        </p:txBody>
      </p:sp>
      <p:pic>
        <p:nvPicPr>
          <p:cNvPr id="9" name="Picture 2" descr="C:\Users\rvu4603\AppData\Local\Microsoft\Windows\Temporary Internet Files\Content.IE5\6RAYTYNK\MP900178604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 contras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478" y="1983614"/>
            <a:ext cx="4812347" cy="2714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מלבן 3"/>
          <p:cNvSpPr/>
          <p:nvPr/>
        </p:nvSpPr>
        <p:spPr>
          <a:xfrm>
            <a:off x="2281602" y="4298322"/>
            <a:ext cx="46666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ועדת חינוך בכנסת 21.7.15 - ה' אב תשע"ה</a:t>
            </a:r>
            <a:endParaRPr lang="he-IL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31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0" y="242711"/>
            <a:ext cx="9144000" cy="467921"/>
          </a:xfrm>
          <a:noFill/>
        </p:spPr>
        <p:txBody>
          <a:bodyPr>
            <a:normAutofit fontScale="90000"/>
          </a:bodyPr>
          <a:lstStyle/>
          <a:p>
            <a:r>
              <a:rPr lang="he-IL" sz="2800" b="1" dirty="0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עקרונות מרכזיים</a:t>
            </a:r>
            <a:endParaRPr lang="he-IL" sz="28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+mn-cs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07504" y="1196752"/>
            <a:ext cx="8856984" cy="5400600"/>
          </a:xfrm>
        </p:spPr>
        <p:txBody>
          <a:bodyPr/>
          <a:lstStyle/>
          <a:p>
            <a:pPr marL="342900" lvl="2" indent="-3429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he-IL" altLang="he-IL" sz="1800" u="sng" kern="0" dirty="0">
              <a:solidFill>
                <a:schemeClr val="tx1">
                  <a:lumMod val="85000"/>
                  <a:lumOff val="1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2" indent="-342900" algn="just">
              <a:spcBef>
                <a:spcPts val="0"/>
              </a:spcBef>
              <a:buFont typeface="+mj-lt"/>
              <a:buAutoNum type="arabicPeriod"/>
            </a:pPr>
            <a:endParaRPr lang="he-IL" altLang="he-IL" sz="1800" kern="0" dirty="0" smtClean="0">
              <a:solidFill>
                <a:schemeClr val="tx1">
                  <a:lumMod val="85000"/>
                  <a:lumOff val="1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2" algn="just" fontAlgn="auto">
              <a:spcBef>
                <a:spcPts val="0"/>
              </a:spcBef>
              <a:spcAft>
                <a:spcPts val="0"/>
              </a:spcAft>
            </a:pPr>
            <a:endParaRPr lang="he-IL" altLang="he-IL" sz="1800" kern="0" dirty="0">
              <a:solidFill>
                <a:schemeClr val="tx1">
                  <a:lumMod val="85000"/>
                  <a:lumOff val="1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2" indent="-3429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he-IL" altLang="he-IL" sz="1800" kern="0" dirty="0" smtClean="0">
              <a:solidFill>
                <a:schemeClr val="tx1">
                  <a:lumMod val="85000"/>
                  <a:lumOff val="1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2" indent="-3429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he-IL" altLang="he-IL" sz="1800" kern="0" dirty="0">
              <a:solidFill>
                <a:schemeClr val="tx1">
                  <a:lumMod val="85000"/>
                  <a:lumOff val="1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2" indent="-3429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he-IL" altLang="he-IL" sz="1800" kern="0" dirty="0" smtClean="0">
              <a:solidFill>
                <a:srgbClr val="004B9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2" indent="-3429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he-IL" altLang="he-IL" sz="1800" kern="0" dirty="0">
              <a:solidFill>
                <a:srgbClr val="004B9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r">
              <a:buFont typeface="Wingdings" panose="05000000000000000000" pitchFamily="2" charset="2"/>
              <a:buChar char="§"/>
            </a:pPr>
            <a:endParaRPr lang="he-IL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/>
            <a:endParaRPr lang="he-IL" dirty="0"/>
          </a:p>
        </p:txBody>
      </p:sp>
      <p:pic>
        <p:nvPicPr>
          <p:cNvPr id="7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70" y="0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-112899" y="476672"/>
            <a:ext cx="12858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1000" dirty="0">
                <a:solidFill>
                  <a:srgbClr val="4BACC6">
                    <a:lumMod val="75000"/>
                  </a:srgbClr>
                </a:solidFill>
                <a:latin typeface="Tahoma" pitchFamily="34" charset="0"/>
                <a:cs typeface="Arial"/>
              </a:rPr>
              <a:t>משרד החינוך</a:t>
            </a:r>
          </a:p>
          <a:p>
            <a:pPr algn="ctr"/>
            <a:r>
              <a:rPr lang="he-IL" altLang="he-IL" sz="1000" dirty="0">
                <a:solidFill>
                  <a:srgbClr val="4BACC6">
                    <a:lumMod val="75000"/>
                  </a:srgbClr>
                </a:solidFill>
                <a:latin typeface="Tahoma" pitchFamily="34" charset="0"/>
                <a:cs typeface="Arial"/>
              </a:rPr>
              <a:t>המנהל </a:t>
            </a:r>
            <a:r>
              <a:rPr lang="he-IL" altLang="he-IL" sz="1000" dirty="0" smtClean="0">
                <a:solidFill>
                  <a:srgbClr val="4BACC6">
                    <a:lumMod val="75000"/>
                  </a:srgbClr>
                </a:solidFill>
                <a:latin typeface="Tahoma" pitchFamily="34" charset="0"/>
                <a:cs typeface="Arial"/>
              </a:rPr>
              <a:t>הפדגוגי</a:t>
            </a:r>
          </a:p>
          <a:p>
            <a:pPr algn="ctr"/>
            <a:r>
              <a:rPr lang="he-IL" altLang="he-IL" sz="1000" dirty="0" smtClean="0">
                <a:solidFill>
                  <a:srgbClr val="4BACC6">
                    <a:lumMod val="75000"/>
                  </a:srgbClr>
                </a:solidFill>
                <a:latin typeface="Tahoma" pitchFamily="34" charset="0"/>
                <a:cs typeface="Arial"/>
              </a:rPr>
              <a:t>אגף א' לחינוך מיוחד </a:t>
            </a:r>
            <a:endParaRPr lang="he-IL" altLang="he-IL" sz="1000" dirty="0">
              <a:solidFill>
                <a:srgbClr val="4BACC6">
                  <a:lumMod val="75000"/>
                </a:srgbClr>
              </a:solidFill>
              <a:latin typeface="Tahoma" pitchFamily="34" charset="0"/>
              <a:cs typeface="Arial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32508759"/>
              </p:ext>
            </p:extLst>
          </p:nvPr>
        </p:nvGraphicFramePr>
        <p:xfrm>
          <a:off x="851508" y="980728"/>
          <a:ext cx="804097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847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מספר מסגרות חינוך רגיל ומיוחד המשתתפות ביישום</a:t>
            </a:r>
            <a:endParaRPr lang="he-IL" sz="2400" dirty="0">
              <a:solidFill>
                <a:srgbClr val="FF0000"/>
              </a:solidFill>
              <a:cs typeface="+mn-cs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5706185"/>
              </p:ext>
            </p:extLst>
          </p:nvPr>
        </p:nvGraphicFramePr>
        <p:xfrm>
          <a:off x="467544" y="1268760"/>
          <a:ext cx="8229600" cy="4857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43608" y="1417638"/>
            <a:ext cx="2808312" cy="184665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/>
              <a:t>סה"כ: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he-IL" sz="1600" dirty="0" smtClean="0">
                <a:solidFill>
                  <a:schemeClr val="accent1"/>
                </a:solidFill>
              </a:rPr>
              <a:t>145 בתי"ס בחינוך הרגיל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he-IL" sz="1600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he-IL" sz="1600" dirty="0" smtClean="0">
                <a:solidFill>
                  <a:srgbClr val="C00000"/>
                </a:solidFill>
              </a:rPr>
              <a:t>4 בתי"ס בחינוך המיוחד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he-IL" sz="1600" dirty="0" smtClean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he-IL" sz="1600" dirty="0" smtClean="0">
                <a:solidFill>
                  <a:schemeClr val="accent3"/>
                </a:solidFill>
              </a:rPr>
              <a:t>35 כיתות חינוך מיוחד </a:t>
            </a:r>
            <a:r>
              <a:rPr lang="he-IL" sz="1600" dirty="0" smtClean="0">
                <a:solidFill>
                  <a:srgbClr val="C00000"/>
                </a:solidFill>
              </a:rPr>
              <a:t> </a:t>
            </a:r>
            <a:endParaRPr lang="en-US" sz="1600" b="1" dirty="0">
              <a:solidFill>
                <a:srgbClr val="C00000"/>
              </a:solidFill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7768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e-IL" sz="2400" dirty="0">
                <a:solidFill>
                  <a:srgbClr val="1F497D">
                    <a:lumMod val="75000"/>
                  </a:srgbClr>
                </a:solidFill>
                <a:cs typeface="Arial"/>
              </a:rPr>
              <a:t>סטאטוס מס' תלמידים </a:t>
            </a:r>
            <a:r>
              <a:rPr lang="he-IL" sz="2400" dirty="0" err="1" smtClean="0">
                <a:solidFill>
                  <a:srgbClr val="1F497D">
                    <a:lumMod val="75000"/>
                  </a:srgbClr>
                </a:solidFill>
                <a:cs typeface="Arial"/>
              </a:rPr>
              <a:t>במתי"א</a:t>
            </a:r>
            <a:r>
              <a:rPr lang="he-IL" sz="2400" dirty="0" smtClean="0">
                <a:solidFill>
                  <a:srgbClr val="1F497D">
                    <a:lumMod val="75000"/>
                  </a:srgbClr>
                </a:solidFill>
                <a:cs typeface="Arial"/>
              </a:rPr>
              <a:t> עם </a:t>
            </a:r>
            <a:r>
              <a:rPr lang="he-IL" sz="2400" dirty="0">
                <a:solidFill>
                  <a:srgbClr val="1F497D">
                    <a:lumMod val="75000"/>
                  </a:srgbClr>
                </a:solidFill>
                <a:cs typeface="Arial"/>
              </a:rPr>
              <a:t>תקציב אישי  בשילוב מלא בחינוך הרגיל ובמסגרות </a:t>
            </a:r>
            <a:r>
              <a:rPr lang="he-IL" sz="2400" dirty="0" err="1">
                <a:solidFill>
                  <a:srgbClr val="1F497D">
                    <a:lumMod val="75000"/>
                  </a:srgbClr>
                </a:solidFill>
                <a:cs typeface="Arial"/>
              </a:rPr>
              <a:t>החנ"מ</a:t>
            </a:r>
            <a:r>
              <a:rPr lang="he-IL" sz="2400" dirty="0">
                <a:solidFill>
                  <a:srgbClr val="1F497D">
                    <a:lumMod val="75000"/>
                  </a:srgbClr>
                </a:solidFill>
                <a:cs typeface="Arial"/>
              </a:rPr>
              <a:t> </a:t>
            </a:r>
            <a:r>
              <a:rPr lang="he-IL" sz="2400" dirty="0" err="1">
                <a:solidFill>
                  <a:srgbClr val="1F497D">
                    <a:lumMod val="75000"/>
                  </a:srgbClr>
                </a:solidFill>
                <a:cs typeface="Arial"/>
              </a:rPr>
              <a:t>בתשע"ו</a:t>
            </a:r>
            <a:endParaRPr lang="he-IL" sz="2400" dirty="0">
              <a:solidFill>
                <a:schemeClr val="tx2">
                  <a:lumMod val="75000"/>
                </a:schemeClr>
              </a:solidFill>
              <a:cs typeface="+mn-cs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674925"/>
              </p:ext>
            </p:extLst>
          </p:nvPr>
        </p:nvGraphicFramePr>
        <p:xfrm>
          <a:off x="457200" y="692696"/>
          <a:ext cx="8229600" cy="54334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771800" y="6204286"/>
            <a:ext cx="31683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סה"כ כ -</a:t>
            </a:r>
            <a:r>
              <a:rPr lang="he-IL" b="1" dirty="0" smtClean="0"/>
              <a:t>  </a:t>
            </a:r>
            <a:r>
              <a:rPr lang="he-IL" dirty="0" smtClean="0"/>
              <a:t>1531  תלמידים</a:t>
            </a:r>
            <a:r>
              <a:rPr lang="he-IL" b="1" dirty="0" smtClean="0"/>
              <a:t> </a:t>
            </a:r>
            <a:endParaRPr lang="en-US" b="1" dirty="0"/>
          </a:p>
          <a:p>
            <a:r>
              <a:rPr lang="he-IL" dirty="0" smtClean="0"/>
              <a:t>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5107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634082"/>
          </a:xfrm>
        </p:spPr>
        <p:txBody>
          <a:bodyPr>
            <a:normAutofit fontScale="90000"/>
          </a:bodyPr>
          <a:lstStyle/>
          <a:p>
            <a:r>
              <a:rPr lang="he-IL" sz="2400" dirty="0">
                <a:solidFill>
                  <a:schemeClr val="tx2">
                    <a:lumMod val="75000"/>
                  </a:schemeClr>
                </a:solidFill>
                <a:cs typeface="+mn-cs"/>
              </a:rPr>
              <a:t>סטאטוס מס' 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תלמידים עם תקציב אישי  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בשילוב מלא בחינוך הרגיל ובמסגרות </a:t>
            </a:r>
            <a:r>
              <a:rPr lang="he-IL" sz="2400" dirty="0" err="1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החנ"מ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 </a:t>
            </a:r>
            <a:r>
              <a:rPr lang="he-IL" sz="2400" dirty="0" err="1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בתשע"ו</a:t>
            </a:r>
            <a:endParaRPr lang="he-IL" sz="2400" dirty="0">
              <a:solidFill>
                <a:schemeClr val="tx2">
                  <a:lumMod val="75000"/>
                </a:schemeClr>
              </a:solidFill>
              <a:cs typeface="+mn-cs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7080824"/>
              </p:ext>
            </p:extLst>
          </p:nvPr>
        </p:nvGraphicFramePr>
        <p:xfrm>
          <a:off x="457200" y="1196975"/>
          <a:ext cx="8229600" cy="49291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771800" y="6204286"/>
            <a:ext cx="31683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סה"כ כ -</a:t>
            </a:r>
            <a:r>
              <a:rPr lang="he-IL" b="1" dirty="0" smtClean="0"/>
              <a:t> </a:t>
            </a:r>
            <a:r>
              <a:rPr lang="he-IL" dirty="0" smtClean="0">
                <a:solidFill>
                  <a:prstClr val="black"/>
                </a:solidFill>
              </a:rPr>
              <a:t>1531</a:t>
            </a:r>
            <a:r>
              <a:rPr lang="he-IL" dirty="0" smtClean="0"/>
              <a:t>תלמידים</a:t>
            </a:r>
            <a:r>
              <a:rPr lang="he-IL" b="1" dirty="0" smtClean="0"/>
              <a:t> </a:t>
            </a:r>
            <a:endParaRPr lang="en-US" b="1" dirty="0"/>
          </a:p>
          <a:p>
            <a:r>
              <a:rPr lang="he-IL" dirty="0" smtClean="0"/>
              <a:t>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3373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sz="2900" b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Trebuchet MS"/>
                <a:cs typeface="Gisha"/>
              </a:rPr>
              <a:t>תלמידים עם לקות בשכיחות גבוהה הזכאים לתקצוב אישי – </a:t>
            </a:r>
            <a:r>
              <a:rPr lang="he-IL" sz="1400" b="1" dirty="0">
                <a:solidFill>
                  <a:srgbClr val="000000"/>
                </a:solidFill>
                <a:latin typeface="Arial"/>
                <a:cs typeface="Gisha"/>
              </a:rPr>
              <a:t>(</a:t>
            </a:r>
            <a:r>
              <a:rPr lang="he-IL" sz="1400" b="1" dirty="0" err="1">
                <a:solidFill>
                  <a:srgbClr val="000000"/>
                </a:solidFill>
                <a:latin typeface="Arial"/>
                <a:cs typeface="Gisha"/>
              </a:rPr>
              <a:t>ל"ל</a:t>
            </a:r>
            <a:r>
              <a:rPr lang="he-IL" sz="1400" b="1" dirty="0">
                <a:solidFill>
                  <a:srgbClr val="000000"/>
                </a:solidFill>
                <a:latin typeface="Arial"/>
                <a:cs typeface="Gisha"/>
              </a:rPr>
              <a:t>, קשב וריכוז, הפרעות התנהגות, עיכוב התפתחותי/ שפתי, משכל גבולי, חשד פיגור קל, פיגור קל) 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52889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4331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2600" b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Trebuchet MS"/>
                <a:cs typeface="Gisha"/>
              </a:rPr>
              <a:t>תלמידים עם לקות בשכיחות </a:t>
            </a:r>
            <a:r>
              <a:rPr lang="he-IL" sz="2600" b="1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Trebuchet MS"/>
                <a:cs typeface="Gisha"/>
              </a:rPr>
              <a:t>נמוכה </a:t>
            </a:r>
            <a:r>
              <a:rPr lang="he-IL" sz="2600" b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Trebuchet MS"/>
                <a:cs typeface="Gisha"/>
              </a:rPr>
              <a:t>הזכאים לתקצוב אישי </a:t>
            </a:r>
            <a:r>
              <a:rPr lang="he-IL" sz="2600" b="1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Trebuchet MS"/>
                <a:cs typeface="Gisha"/>
              </a:rPr>
              <a:t>– </a:t>
            </a:r>
            <a:r>
              <a:rPr lang="he-IL" sz="1400" b="1" dirty="0">
                <a:solidFill>
                  <a:srgbClr val="000000"/>
                </a:solidFill>
                <a:latin typeface="Arial"/>
                <a:cs typeface="Gisha"/>
              </a:rPr>
              <a:t>(אוטיזם, לקות ראיה / שמיעה, מוגבלות שכלית, נכות פיסית קשה, הפרעות נפשיות, מחלות נדירות)</a:t>
            </a:r>
            <a:endParaRPr lang="he-IL" sz="1400" b="1" dirty="0">
              <a:solidFill>
                <a:srgbClr val="000000"/>
              </a:solidFill>
              <a:latin typeface="Arial"/>
              <a:cs typeface="Gisha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606226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675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5"/>
          <p:cNvSpPr txBox="1">
            <a:spLocks noGrp="1"/>
          </p:cNvSpPr>
          <p:nvPr>
            <p:ph type="title"/>
          </p:nvPr>
        </p:nvSpPr>
        <p:spPr>
          <a:xfrm>
            <a:off x="457200" y="202803"/>
            <a:ext cx="8229600" cy="53860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ctr"/>
            <a:r>
              <a:rPr lang="he-IL" sz="2900" b="1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Trebuchet MS"/>
                <a:cs typeface="Gisha"/>
              </a:rPr>
              <a:t>ממצאים ומסקנות לעדכון </a:t>
            </a:r>
            <a:r>
              <a:rPr lang="he-IL" sz="2900" b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Trebuchet MS"/>
                <a:cs typeface="Gisha"/>
              </a:rPr>
              <a:t>המודל</a:t>
            </a: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6911966"/>
              </p:ext>
            </p:extLst>
          </p:nvPr>
        </p:nvGraphicFramePr>
        <p:xfrm>
          <a:off x="467544" y="1268760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317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DE18946-240A-49F2-8D88-0C28EC01032B}"/>
</file>

<file path=customXml/itemProps2.xml><?xml version="1.0" encoding="utf-8"?>
<ds:datastoreItem xmlns:ds="http://schemas.openxmlformats.org/officeDocument/2006/customXml" ds:itemID="{5A18957C-D279-4FE7-8BC4-302B909D04E2}"/>
</file>

<file path=customXml/itemProps3.xml><?xml version="1.0" encoding="utf-8"?>
<ds:datastoreItem xmlns:ds="http://schemas.openxmlformats.org/officeDocument/2006/customXml" ds:itemID="{BE090E8D-6F6C-4CD7-868F-866C6B00BEB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5928</TotalTime>
  <Words>329</Words>
  <Application>Microsoft Office PowerPoint</Application>
  <PresentationFormat>‫הצגה על המסך (4:3)</PresentationFormat>
  <Paragraphs>51</Paragraphs>
  <Slides>8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9" baseType="lpstr">
      <vt:lpstr>ערכת נושא Office</vt:lpstr>
      <vt:lpstr>    </vt:lpstr>
      <vt:lpstr>עקרונות מרכזיים</vt:lpstr>
      <vt:lpstr>מספר מסגרות חינוך רגיל ומיוחד המשתתפות ביישום</vt:lpstr>
      <vt:lpstr>סטאטוס מס' תלמידים במתי"א עם תקציב אישי  בשילוב מלא בחינוך הרגיל ובמסגרות החנ"מ בתשע"ו</vt:lpstr>
      <vt:lpstr>סטאטוס מס' תלמידים עם תקציב אישי  בשילוב מלא בחינוך הרגיל ובמסגרות החנ"מ בתשע"ו</vt:lpstr>
      <vt:lpstr>תלמידים עם לקות בשכיחות גבוהה הזכאים לתקצוב אישי – (ל"ל, קשב וריכוז, הפרעות התנהגות, עיכוב התפתחותי/ שפתי, משכל גבולי, חשד פיגור קל, פיגור קל) </vt:lpstr>
      <vt:lpstr>תלמידים עם לקות בשכיחות נמוכה הזכאים לתקצוב אישי – (אוטיזם, לקות ראיה / שמיעה, מוגבלות שכלית, נכות פיסית קשה, הפרעות נפשיות, מחלות נדירות)</vt:lpstr>
      <vt:lpstr>ממצאים ומסקנות לעדכון המודל</vt:lpstr>
    </vt:vector>
  </TitlesOfParts>
  <Company>Ministry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מטרות משרד החינוך</dc:title>
  <dc:creator>רויטל בר</dc:creator>
  <cp:lastModifiedBy>יואל  לוין</cp:lastModifiedBy>
  <cp:revision>501</cp:revision>
  <cp:lastPrinted>2015-07-19T12:57:28Z</cp:lastPrinted>
  <dcterms:created xsi:type="dcterms:W3CDTF">2014-07-10T11:44:45Z</dcterms:created>
  <dcterms:modified xsi:type="dcterms:W3CDTF">2015-07-19T15:56:27Z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567738</vt:r8>
  </property>
</Properties>
</file>