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56" r:id="rId3"/>
    <p:sldId id="383" r:id="rId4"/>
    <p:sldId id="435" r:id="rId5"/>
    <p:sldId id="407" r:id="rId6"/>
    <p:sldId id="429" r:id="rId7"/>
    <p:sldId id="442" r:id="rId8"/>
    <p:sldId id="452" r:id="rId9"/>
    <p:sldId id="448" r:id="rId10"/>
    <p:sldId id="443" r:id="rId11"/>
    <p:sldId id="444" r:id="rId12"/>
    <p:sldId id="432" r:id="rId13"/>
    <p:sldId id="454" r:id="rId14"/>
    <p:sldId id="453" r:id="rId15"/>
    <p:sldId id="455" r:id="rId16"/>
    <p:sldId id="451" r:id="rId17"/>
    <p:sldId id="449" r:id="rId18"/>
    <p:sldId id="440" r:id="rId19"/>
    <p:sldId id="441" r:id="rId20"/>
    <p:sldId id="445" r:id="rId21"/>
    <p:sldId id="446" r:id="rId22"/>
    <p:sldId id="433" r:id="rId23"/>
  </p:sldIdLst>
  <p:sldSz cx="12192000" cy="6858000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CE1"/>
    <a:srgbClr val="FFB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84E427A-3D55-4303-BF80-6455036E1DE7}" styleName="סגנון ערכת נושא 1 - הדגשה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סגנון ערכת נושא 1 - הדגשה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028" autoAdjust="0"/>
    <p:restoredTop sz="89257" autoAdjust="0"/>
  </p:normalViewPr>
  <p:slideViewPr>
    <p:cSldViewPr snapToGrid="0">
      <p:cViewPr varScale="1">
        <p:scale>
          <a:sx n="82" d="100"/>
          <a:sy n="82" d="100"/>
        </p:scale>
        <p:origin x="-1050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44"/>
    </p:cViewPr>
  </p:sorterViewPr>
  <p:notesViewPr>
    <p:cSldViewPr snapToGrid="0">
      <p:cViewPr varScale="1">
        <p:scale>
          <a:sx n="60" d="100"/>
          <a:sy n="60" d="100"/>
        </p:scale>
        <p:origin x="-3318" y="-72"/>
      </p:cViewPr>
      <p:guideLst>
        <p:guide orient="horz" pos="3131"/>
        <p:guide pos="214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N:\Lishka\&#1506;&#1493;&#1494;&#1512;%20&#1502;&#1511;&#1510;&#1493;&#1506;&#1497;\&#1493;&#1506;&#1491;&#1493;&#1514;%20&#1495;&#1497;&#1504;&#1493;&#1498;\16-06-15%20&#1508;&#1514;&#1497;&#1495;&#1514;%20&#1513;&#1504;&#1492;\&#1504;&#1514;&#1493;&#1504;&#1497;&#1501;%20&#1502;&#1510;&#1490;&#1514;%20&#1493;&#1506;&#1491;&#1514;%20&#1495;&#1497;&#1504;&#1493;&#1498;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_____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גיליון1!$G$3</c:f>
              <c:strCache>
                <c:ptCount val="1"/>
                <c:pt idx="0">
                  <c:v>כללי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גיליון1!$H$2:$L$2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גיליון1!$H$3:$L$3</c:f>
              <c:numCache>
                <c:formatCode>General</c:formatCode>
                <c:ptCount val="5"/>
                <c:pt idx="0">
                  <c:v>58979</c:v>
                </c:pt>
                <c:pt idx="1">
                  <c:v>61075</c:v>
                </c:pt>
                <c:pt idx="2">
                  <c:v>62684</c:v>
                </c:pt>
                <c:pt idx="3">
                  <c:v>62942</c:v>
                </c:pt>
                <c:pt idx="4">
                  <c:v>64740</c:v>
                </c:pt>
              </c:numCache>
            </c:numRef>
          </c:val>
        </c:ser>
        <c:ser>
          <c:idx val="1"/>
          <c:order val="1"/>
          <c:tx>
            <c:strRef>
              <c:f>גיליון1!$G$4</c:f>
              <c:strCache>
                <c:ptCount val="1"/>
                <c:pt idx="0">
                  <c:v>ערבי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גיליון1!$H$2:$L$2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גיליון1!$H$4:$L$4</c:f>
              <c:numCache>
                <c:formatCode>General</c:formatCode>
                <c:ptCount val="5"/>
                <c:pt idx="0">
                  <c:v>70746</c:v>
                </c:pt>
                <c:pt idx="1">
                  <c:v>78714</c:v>
                </c:pt>
                <c:pt idx="2">
                  <c:v>82324</c:v>
                </c:pt>
                <c:pt idx="3">
                  <c:v>99204</c:v>
                </c:pt>
                <c:pt idx="4">
                  <c:v>104814</c:v>
                </c:pt>
              </c:numCache>
            </c:numRef>
          </c:val>
        </c:ser>
        <c:ser>
          <c:idx val="2"/>
          <c:order val="2"/>
          <c:tx>
            <c:strRef>
              <c:f>גיליון1!$G$5</c:f>
              <c:strCache>
                <c:ptCount val="1"/>
                <c:pt idx="0">
                  <c:v>חרדי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 smtClean="0"/>
                      <a:t>97353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גיליון1!$H$2:$L$2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גיליון1!$H$5:$L$5</c:f>
              <c:numCache>
                <c:formatCode>General</c:formatCode>
                <c:ptCount val="5"/>
                <c:pt idx="0">
                  <c:v>92359</c:v>
                </c:pt>
                <c:pt idx="1">
                  <c:v>92818</c:v>
                </c:pt>
                <c:pt idx="2">
                  <c:v>93654</c:v>
                </c:pt>
                <c:pt idx="3">
                  <c:v>95705</c:v>
                </c:pt>
                <c:pt idx="4">
                  <c:v>98042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34"/>
        <c:overlap val="100"/>
        <c:serLines>
          <c:spPr>
            <a:ln>
              <a:noFill/>
            </a:ln>
          </c:spPr>
        </c:serLines>
        <c:axId val="132118784"/>
        <c:axId val="159584256"/>
      </c:barChart>
      <c:catAx>
        <c:axId val="132118784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Gisha" panose="020B0502040204020203" pitchFamily="34" charset="-79"/>
                <a:cs typeface="Gisha" panose="020B0502040204020203" pitchFamily="34" charset="-79"/>
              </a:defRPr>
            </a:pPr>
            <a:endParaRPr lang="he-IL"/>
          </a:p>
        </c:txPr>
        <c:crossAx val="159584256"/>
        <c:crosses val="autoZero"/>
        <c:auto val="1"/>
        <c:lblAlgn val="ctr"/>
        <c:lblOffset val="100"/>
        <c:noMultiLvlLbl val="0"/>
      </c:catAx>
      <c:valAx>
        <c:axId val="159584256"/>
        <c:scaling>
          <c:orientation val="minMax"/>
        </c:scaling>
        <c:delete val="0"/>
        <c:axPos val="r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Gisha" panose="020B0502040204020203" pitchFamily="34" charset="-79"/>
                <a:cs typeface="Gisha" panose="020B0502040204020203" pitchFamily="34" charset="-79"/>
              </a:defRPr>
            </a:pPr>
            <a:endParaRPr lang="he-IL"/>
          </a:p>
        </c:txPr>
        <c:crossAx val="132118784"/>
        <c:crosses val="autoZero"/>
        <c:crossBetween val="between"/>
      </c:valAx>
    </c:plotArea>
    <c:legend>
      <c:legendPos val="l"/>
      <c:layout/>
      <c:overlay val="0"/>
      <c:txPr>
        <a:bodyPr/>
        <a:lstStyle/>
        <a:p>
          <a:pPr>
            <a:defRPr>
              <a:latin typeface="Gisha" panose="020B0502040204020203" pitchFamily="34" charset="-79"/>
              <a:cs typeface="Gisha" panose="020B0502040204020203" pitchFamily="34" charset="-79"/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363668120599032E-2"/>
          <c:y val="3.1763678589039245E-2"/>
          <c:w val="0.80317205651210033"/>
          <c:h val="0.88545503903450795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גיליון1!$C$1</c:f>
              <c:strCache>
                <c:ptCount val="1"/>
                <c:pt idx="0">
                  <c:v>פער תקני מוכש"ר ופרטי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1300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גיליון1!$A$2:$A$4</c:f>
              <c:strCache>
                <c:ptCount val="3"/>
                <c:pt idx="0">
                  <c:v>כללי</c:v>
                </c:pt>
                <c:pt idx="1">
                  <c:v>ערבי</c:v>
                </c:pt>
                <c:pt idx="2">
                  <c:v>חרדי</c:v>
                </c:pt>
              </c:strCache>
            </c:strRef>
          </c:cat>
          <c:val>
            <c:numRef>
              <c:f>גיליון1!$C$2:$C$4</c:f>
              <c:numCache>
                <c:formatCode>General</c:formatCode>
                <c:ptCount val="3"/>
                <c:pt idx="1">
                  <c:v>1903</c:v>
                </c:pt>
              </c:numCache>
            </c:numRef>
          </c:val>
        </c:ser>
        <c:ser>
          <c:idx val="2"/>
          <c:order val="1"/>
          <c:tx>
            <c:strRef>
              <c:f>גיליון1!$D$1</c:f>
              <c:strCache>
                <c:ptCount val="1"/>
                <c:pt idx="0">
                  <c:v>פער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2"/>
              <c:layout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b="1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defRPr>
                    </a:pPr>
                    <a:r>
                      <a:rPr lang="he-IL" dirty="0" smtClean="0">
                        <a:latin typeface="David" pitchFamily="34" charset="-79"/>
                        <a:cs typeface="David" pitchFamily="34" charset="-79"/>
                      </a:rPr>
                      <a:t>1224</a:t>
                    </a:r>
                    <a:endParaRPr lang="he-IL" dirty="0" smtClean="0">
                      <a:latin typeface="David" pitchFamily="34" charset="-79"/>
                      <a:cs typeface="David" pitchFamily="34" charset="-79"/>
                    </a:endParaRPr>
                  </a:p>
                  <a:p>
                    <a:pPr>
                      <a:defRPr b="1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defRPr>
                    </a:pPr>
                    <a:r>
                      <a:rPr lang="he-IL" baseline="0" dirty="0" err="1" smtClean="0">
                        <a:latin typeface="David" pitchFamily="34" charset="-79"/>
                        <a:cs typeface="David" pitchFamily="34" charset="-79"/>
                      </a:rPr>
                      <a:t>מוכש"ר</a:t>
                    </a:r>
                    <a:endParaRPr lang="he-IL" baseline="0" dirty="0" smtClean="0">
                      <a:latin typeface="David" pitchFamily="34" charset="-79"/>
                      <a:cs typeface="David" pitchFamily="34" charset="-79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13861805444231"/>
                      <c:h val="9.6982397216769628E-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גיליון1!$A$2:$A$4</c:f>
              <c:strCache>
                <c:ptCount val="3"/>
                <c:pt idx="0">
                  <c:v>כללי</c:v>
                </c:pt>
                <c:pt idx="1">
                  <c:v>ערבי</c:v>
                </c:pt>
                <c:pt idx="2">
                  <c:v>חרדי</c:v>
                </c:pt>
              </c:strCache>
            </c:strRef>
          </c:cat>
          <c:val>
            <c:numRef>
              <c:f>גיליון1!$D$2:$D$4</c:f>
              <c:numCache>
                <c:formatCode>General</c:formatCode>
                <c:ptCount val="3"/>
                <c:pt idx="0">
                  <c:v>377</c:v>
                </c:pt>
                <c:pt idx="1">
                  <c:v>700</c:v>
                </c:pt>
                <c:pt idx="2">
                  <c:v>1224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0953856"/>
        <c:axId val="160955392"/>
      </c:barChart>
      <c:catAx>
        <c:axId val="160953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160955392"/>
        <c:crosses val="autoZero"/>
        <c:auto val="1"/>
        <c:lblAlgn val="ctr"/>
        <c:lblOffset val="100"/>
        <c:noMultiLvlLbl val="0"/>
      </c:catAx>
      <c:valAx>
        <c:axId val="160955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0953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rtl="0">
        <a:defRPr sz="1800"/>
      </a:pPr>
      <a:endParaRPr lang="he-I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6935247681071642E-2"/>
          <c:y val="6.5941134591633144E-2"/>
          <c:w val="0.9054163896909343"/>
          <c:h val="0.775047186751004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סה"כ הכרה בצורך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גיליון1!$B$2:$B$6</c:f>
              <c:numCache>
                <c:formatCode>General</c:formatCode>
                <c:ptCount val="5"/>
                <c:pt idx="0">
                  <c:v>1054</c:v>
                </c:pt>
                <c:pt idx="1">
                  <c:v>1138</c:v>
                </c:pt>
                <c:pt idx="2">
                  <c:v>1170</c:v>
                </c:pt>
                <c:pt idx="3">
                  <c:v>1173</c:v>
                </c:pt>
                <c:pt idx="4">
                  <c:v>1396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סה"כ הרשאות שהתקבלו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גיליון1!$C$2:$C$6</c:f>
              <c:numCache>
                <c:formatCode>General</c:formatCode>
                <c:ptCount val="5"/>
                <c:pt idx="0">
                  <c:v>187</c:v>
                </c:pt>
                <c:pt idx="1">
                  <c:v>57</c:v>
                </c:pt>
                <c:pt idx="2">
                  <c:v>61</c:v>
                </c:pt>
                <c:pt idx="3">
                  <c:v>162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1288960"/>
        <c:axId val="161290496"/>
      </c:barChart>
      <c:catAx>
        <c:axId val="161288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161290496"/>
        <c:crosses val="autoZero"/>
        <c:auto val="1"/>
        <c:lblAlgn val="ctr"/>
        <c:lblOffset val="100"/>
        <c:noMultiLvlLbl val="0"/>
      </c:catAx>
      <c:valAx>
        <c:axId val="161290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16128896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EEECE1"/>
    </a:solidFill>
    <a:ln>
      <a:solidFill>
        <a:srgbClr val="002060"/>
      </a:solidFill>
    </a:ln>
  </c:spPr>
  <c:txPr>
    <a:bodyPr/>
    <a:lstStyle/>
    <a:p>
      <a:pPr>
        <a:defRPr sz="1800">
          <a:solidFill>
            <a:srgbClr val="002060"/>
          </a:solidFill>
          <a:latin typeface="Gisha" panose="020B0502040204020203" pitchFamily="34" charset="-79"/>
          <a:cs typeface="Gisha" panose="020B0502040204020203" pitchFamily="34" charset="-79"/>
        </a:defRPr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בקשות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גיליון1!$A$2:$A$6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גיליון1!$B$2:$B$6</c:f>
              <c:numCache>
                <c:formatCode>General</c:formatCode>
                <c:ptCount val="5"/>
                <c:pt idx="0">
                  <c:v>301</c:v>
                </c:pt>
                <c:pt idx="1">
                  <c:v>373</c:v>
                </c:pt>
                <c:pt idx="2">
                  <c:v>688</c:v>
                </c:pt>
                <c:pt idx="3">
                  <c:v>406</c:v>
                </c:pt>
                <c:pt idx="4">
                  <c:v>544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שיבוץ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גיליון1!$A$2:$A$6</c:f>
              <c:strCache>
                <c:ptCount val="5"/>
                <c:pt idx="0">
                  <c:v>תשע"ב</c:v>
                </c:pt>
                <c:pt idx="1">
                  <c:v>תשע"ג</c:v>
                </c:pt>
                <c:pt idx="2">
                  <c:v>תשע"ד</c:v>
                </c:pt>
                <c:pt idx="3">
                  <c:v>תשע"ה</c:v>
                </c:pt>
                <c:pt idx="4">
                  <c:v>תשע"ו</c:v>
                </c:pt>
              </c:strCache>
            </c:strRef>
          </c:cat>
          <c:val>
            <c:numRef>
              <c:f>גיליון1!$C$2:$C$6</c:f>
              <c:numCache>
                <c:formatCode>General</c:formatCode>
                <c:ptCount val="5"/>
                <c:pt idx="0">
                  <c:v>124</c:v>
                </c:pt>
                <c:pt idx="1">
                  <c:v>120</c:v>
                </c:pt>
                <c:pt idx="2">
                  <c:v>442</c:v>
                </c:pt>
                <c:pt idx="3">
                  <c:v>376</c:v>
                </c:pt>
                <c:pt idx="4">
                  <c:v>462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1176192"/>
        <c:axId val="161177984"/>
      </c:barChart>
      <c:catAx>
        <c:axId val="161176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1177984"/>
        <c:crosses val="autoZero"/>
        <c:auto val="1"/>
        <c:lblAlgn val="ctr"/>
        <c:lblOffset val="100"/>
        <c:noMultiLvlLbl val="0"/>
      </c:catAx>
      <c:valAx>
        <c:axId val="161177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1176192"/>
        <c:crosses val="autoZero"/>
        <c:crossBetween val="between"/>
      </c:valAx>
      <c:dTable>
        <c:showHorzBorder val="1"/>
        <c:showVertBorder val="1"/>
        <c:showOutline val="1"/>
        <c:showKeys val="0"/>
      </c:dTable>
    </c:plotArea>
    <c:legend>
      <c:legendPos val="r"/>
      <c:layout>
        <c:manualLayout>
          <c:xMode val="edge"/>
          <c:yMode val="edge"/>
          <c:x val="0.19304816026412805"/>
          <c:y val="8.4028436121771133E-2"/>
          <c:w val="8.6042262525256735E-2"/>
          <c:h val="0.1657558663542443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Gisha" panose="020B0502040204020203" pitchFamily="34" charset="-79"/>
          <a:cs typeface="Gisha" panose="020B0502040204020203" pitchFamily="34" charset="-79"/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2966810877222792E-2"/>
          <c:w val="0.92620195552193008"/>
          <c:h val="0.958112412797045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תשע"ב-תשע"ג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גיליון1!$A$2:$A$12</c:f>
              <c:strCache>
                <c:ptCount val="11"/>
                <c:pt idx="0">
                  <c:v>ב</c:v>
                </c:pt>
                <c:pt idx="1">
                  <c:v>ג</c:v>
                </c:pt>
                <c:pt idx="2">
                  <c:v>ד</c:v>
                </c:pt>
                <c:pt idx="3">
                  <c:v>ה</c:v>
                </c:pt>
                <c:pt idx="4">
                  <c:v>ו</c:v>
                </c:pt>
                <c:pt idx="5">
                  <c:v>ז</c:v>
                </c:pt>
                <c:pt idx="6">
                  <c:v>ח</c:v>
                </c:pt>
                <c:pt idx="7">
                  <c:v>ט</c:v>
                </c:pt>
                <c:pt idx="8">
                  <c:v>י</c:v>
                </c:pt>
                <c:pt idx="9">
                  <c:v>י"א</c:v>
                </c:pt>
                <c:pt idx="10">
                  <c:v>י"ב</c:v>
                </c:pt>
              </c:strCache>
            </c:strRef>
          </c:cat>
          <c:val>
            <c:numRef>
              <c:f>גיליון1!$B$2:$B$12</c:f>
              <c:numCache>
                <c:formatCode>0%</c:formatCode>
                <c:ptCount val="11"/>
                <c:pt idx="0">
                  <c:v>5.817081371889711E-2</c:v>
                </c:pt>
                <c:pt idx="1">
                  <c:v>7.6357827476038337E-2</c:v>
                </c:pt>
                <c:pt idx="2">
                  <c:v>8.6847249371683893E-2</c:v>
                </c:pt>
                <c:pt idx="3">
                  <c:v>5.5882352941176473E-2</c:v>
                </c:pt>
                <c:pt idx="4">
                  <c:v>1.7880279865250065E-2</c:v>
                </c:pt>
                <c:pt idx="5">
                  <c:v>-1.5068849051701741E-2</c:v>
                </c:pt>
                <c:pt idx="6">
                  <c:v>7.0384407146724419E-3</c:v>
                </c:pt>
                <c:pt idx="7">
                  <c:v>8.4640346133044886E-2</c:v>
                </c:pt>
                <c:pt idx="8">
                  <c:v>-0.28889515219842166</c:v>
                </c:pt>
                <c:pt idx="9">
                  <c:v>-0.16383307573415765</c:v>
                </c:pt>
                <c:pt idx="10">
                  <c:v>-9.2205323193916347E-2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תשע"ג-תשע"ד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גיליון1!$A$2:$A$12</c:f>
              <c:strCache>
                <c:ptCount val="11"/>
                <c:pt idx="0">
                  <c:v>ב</c:v>
                </c:pt>
                <c:pt idx="1">
                  <c:v>ג</c:v>
                </c:pt>
                <c:pt idx="2">
                  <c:v>ד</c:v>
                </c:pt>
                <c:pt idx="3">
                  <c:v>ה</c:v>
                </c:pt>
                <c:pt idx="4">
                  <c:v>ו</c:v>
                </c:pt>
                <c:pt idx="5">
                  <c:v>ז</c:v>
                </c:pt>
                <c:pt idx="6">
                  <c:v>ח</c:v>
                </c:pt>
                <c:pt idx="7">
                  <c:v>ט</c:v>
                </c:pt>
                <c:pt idx="8">
                  <c:v>י</c:v>
                </c:pt>
                <c:pt idx="9">
                  <c:v>י"א</c:v>
                </c:pt>
                <c:pt idx="10">
                  <c:v>י"ב</c:v>
                </c:pt>
              </c:strCache>
            </c:strRef>
          </c:cat>
          <c:val>
            <c:numRef>
              <c:f>גיליון1!$C$2:$C$12</c:f>
              <c:numCache>
                <c:formatCode>0%</c:formatCode>
                <c:ptCount val="11"/>
                <c:pt idx="0">
                  <c:v>5.0414364640883981E-2</c:v>
                </c:pt>
                <c:pt idx="1">
                  <c:v>3.8449316809659996E-2</c:v>
                </c:pt>
                <c:pt idx="2">
                  <c:v>2.9088750371029978E-2</c:v>
                </c:pt>
                <c:pt idx="3">
                  <c:v>1.1305241521068859E-2</c:v>
                </c:pt>
                <c:pt idx="4">
                  <c:v>-3.5452013167890607E-3</c:v>
                </c:pt>
                <c:pt idx="5">
                  <c:v>-2.1384928716904276E-2</c:v>
                </c:pt>
                <c:pt idx="6">
                  <c:v>2.1102611448166712E-2</c:v>
                </c:pt>
                <c:pt idx="7">
                  <c:v>-5.0268817204301076E-2</c:v>
                </c:pt>
                <c:pt idx="8">
                  <c:v>-0.29643480428820745</c:v>
                </c:pt>
                <c:pt idx="9">
                  <c:v>-0.15497423701942131</c:v>
                </c:pt>
                <c:pt idx="10">
                  <c:v>-0.14094269870609982</c:v>
                </c:pt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תשע"ד-תשע"ה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גיליון1!$A$2:$A$12</c:f>
              <c:strCache>
                <c:ptCount val="11"/>
                <c:pt idx="0">
                  <c:v>ב</c:v>
                </c:pt>
                <c:pt idx="1">
                  <c:v>ג</c:v>
                </c:pt>
                <c:pt idx="2">
                  <c:v>ד</c:v>
                </c:pt>
                <c:pt idx="3">
                  <c:v>ה</c:v>
                </c:pt>
                <c:pt idx="4">
                  <c:v>ו</c:v>
                </c:pt>
                <c:pt idx="5">
                  <c:v>ז</c:v>
                </c:pt>
                <c:pt idx="6">
                  <c:v>ח</c:v>
                </c:pt>
                <c:pt idx="7">
                  <c:v>ט</c:v>
                </c:pt>
                <c:pt idx="8">
                  <c:v>י</c:v>
                </c:pt>
                <c:pt idx="9">
                  <c:v>י"א</c:v>
                </c:pt>
                <c:pt idx="10">
                  <c:v>י"ב</c:v>
                </c:pt>
              </c:strCache>
            </c:strRef>
          </c:cat>
          <c:val>
            <c:numRef>
              <c:f>גיליון1!$D$2:$D$12</c:f>
              <c:numCache>
                <c:formatCode>0%</c:formatCode>
                <c:ptCount val="11"/>
                <c:pt idx="0">
                  <c:v>5.3686471009305653E-2</c:v>
                </c:pt>
                <c:pt idx="1">
                  <c:v>4.0079496522027164E-2</c:v>
                </c:pt>
                <c:pt idx="2">
                  <c:v>3.8071845256370897E-2</c:v>
                </c:pt>
                <c:pt idx="3">
                  <c:v>3.292894280762565E-2</c:v>
                </c:pt>
                <c:pt idx="4">
                  <c:v>4.4001023279611154E-2</c:v>
                </c:pt>
                <c:pt idx="5">
                  <c:v>-1.0180707559175363E-3</c:v>
                </c:pt>
                <c:pt idx="6">
                  <c:v>1.8271991647089533E-2</c:v>
                </c:pt>
                <c:pt idx="7">
                  <c:v>-8.5174341229704558E-3</c:v>
                </c:pt>
                <c:pt idx="8">
                  <c:v>-0.2118114707552527</c:v>
                </c:pt>
                <c:pt idx="9">
                  <c:v>-0.12544674767691208</c:v>
                </c:pt>
                <c:pt idx="10">
                  <c:v>-9.2822966507177029E-2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61370496"/>
        <c:axId val="161372032"/>
      </c:barChart>
      <c:catAx>
        <c:axId val="16137049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 b="1"/>
            </a:pPr>
            <a:endParaRPr lang="he-IL"/>
          </a:p>
        </c:txPr>
        <c:crossAx val="161372032"/>
        <c:crosses val="autoZero"/>
        <c:auto val="1"/>
        <c:lblAlgn val="ctr"/>
        <c:lblOffset val="100"/>
        <c:noMultiLvlLbl val="0"/>
      </c:catAx>
      <c:valAx>
        <c:axId val="161372032"/>
        <c:scaling>
          <c:orientation val="minMax"/>
        </c:scaling>
        <c:delete val="0"/>
        <c:axPos val="r"/>
        <c:majorGridlines/>
        <c:numFmt formatCode="0%" sourceLinked="1"/>
        <c:majorTickMark val="none"/>
        <c:minorTickMark val="none"/>
        <c:tickLblPos val="nextTo"/>
        <c:crossAx val="1613704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880834470765801"/>
          <c:y val="0.54587060365647211"/>
          <c:w val="0.20719124184955018"/>
          <c:h val="0.1761397426429743"/>
        </c:manualLayout>
      </c:layout>
      <c:overlay val="0"/>
      <c:spPr>
        <a:solidFill>
          <a:schemeClr val="accent4">
            <a:lumMod val="40000"/>
            <a:lumOff val="60000"/>
          </a:schemeClr>
        </a:solidFill>
      </c:spPr>
      <c:txPr>
        <a:bodyPr/>
        <a:lstStyle/>
        <a:p>
          <a:pPr rtl="0">
            <a:defRPr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David" pitchFamily="34" charset="-79"/>
          <a:cs typeface="David" pitchFamily="34" charset="-79"/>
        </a:defRPr>
      </a:pPr>
      <a:endParaRPr lang="he-IL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0.14894</cdr:x>
      <cdr:y>0.91935</cdr:y>
    </cdr:from>
    <cdr:to>
      <cdr:x>0.23404</cdr:x>
      <cdr:y>0.98387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4104456"/>
          <a:ext cx="5760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r>
            <a:rPr lang="he-IL" sz="1200" dirty="0" smtClean="0"/>
            <a:t>*</a:t>
          </a:r>
          <a:endParaRPr lang="he-IL" sz="12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0.63058</cdr:x>
      <cdr:y>0.29134</cdr:y>
    </cdr:from>
    <cdr:to>
      <cdr:x>0.72087</cdr:x>
      <cdr:y>0.47357</cdr:y>
    </cdr:to>
    <cdr:sp macro="" textlink="">
      <cdr:nvSpPr>
        <cdr:cNvPr id="2" name="TextBox 1"/>
        <cdr:cNvSpPr txBox="1"/>
      </cdr:nvSpPr>
      <cdr:spPr>
        <a:xfrm xmlns:a="http://schemas.openxmlformats.org/drawingml/2006/main" flipH="1" flipV="1">
          <a:off x="6588681" y="1693934"/>
          <a:ext cx="943428" cy="10595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  <cdr:relSizeAnchor xmlns:cdr="http://schemas.openxmlformats.org/drawingml/2006/chartDrawing">
    <cdr:from>
      <cdr:x>0.5579</cdr:x>
      <cdr:y>0.37559</cdr:y>
    </cdr:from>
    <cdr:to>
      <cdr:x>0.71298</cdr:x>
      <cdr:y>0.5229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829276" y="2183748"/>
          <a:ext cx="1620454" cy="8565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ctr"/>
          <a:r>
            <a:rPr lang="he-IL" sz="1050" b="1" dirty="0" smtClean="0">
              <a:latin typeface="Gisha" pitchFamily="34" charset="-79"/>
              <a:cs typeface="Gisha" pitchFamily="34" charset="-79"/>
            </a:rPr>
            <a:t>3% גידול טבעי </a:t>
          </a:r>
        </a:p>
        <a:p xmlns:a="http://schemas.openxmlformats.org/drawingml/2006/main">
          <a:pPr algn="ctr"/>
          <a:r>
            <a:rPr lang="he-IL" sz="1050" b="1" dirty="0" smtClean="0">
              <a:latin typeface="Gisha" pitchFamily="34" charset="-79"/>
              <a:cs typeface="Gisha" pitchFamily="34" charset="-79"/>
            </a:rPr>
            <a:t> 2000 תלמידים מדי שנה</a:t>
          </a:r>
        </a:p>
        <a:p xmlns:a="http://schemas.openxmlformats.org/drawingml/2006/main">
          <a:pPr algn="ctr"/>
          <a:r>
            <a:rPr lang="he-IL" sz="1050" b="1" dirty="0" smtClean="0">
              <a:latin typeface="Gisha" pitchFamily="34" charset="-79"/>
              <a:cs typeface="Gisha" pitchFamily="34" charset="-79"/>
            </a:rPr>
            <a:t> כ-70 כיתות</a:t>
          </a:r>
          <a:endParaRPr lang="he-IL" sz="1050" b="1" dirty="0">
            <a:latin typeface="Gisha" pitchFamily="34" charset="-79"/>
            <a:cs typeface="Gisha" pitchFamily="34" charset="-79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54940" y="2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/>
          <a:lstStyle>
            <a:lvl1pPr algn="r" latinLnBrk="0">
              <a:defRPr lang="he-IL" sz="1200"/>
            </a:lvl1pPr>
          </a:lstStyle>
          <a:p>
            <a:pPr algn="r" rtl="1"/>
            <a:fld id="{20EA5F0D-C1DC-412F-A146-DDB3A74B588F}" type="datetimeFigureOut">
              <a:rPr lang="he-IL"/>
              <a:pPr algn="r" rtl="1"/>
              <a:t>כ"ב/שבט/תשע"ו</a:t>
            </a:fld>
            <a:endParaRPr lang="he-IL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9440650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54940" y="9440650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 anchor="b"/>
          <a:lstStyle>
            <a:lvl1pPr algn="r" latinLnBrk="0">
              <a:defRPr lang="he-IL" sz="1200"/>
            </a:lvl1pPr>
          </a:lstStyle>
          <a:p>
            <a:pPr algn="r" rtl="1"/>
            <a:fld id="{7BAE14B8-3CC9-472D-9BC5-A84D80684DE2}" type="slidenum">
              <a:rPr lang="he-IL"/>
              <a:pPr algn="r"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54940" y="2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/>
          <a:lstStyle>
            <a:lvl1pPr algn="r" latinLnBrk="0">
              <a:defRPr lang="he-IL" sz="1200"/>
            </a:lvl1pPr>
          </a:lstStyle>
          <a:p>
            <a:pPr algn="r" rtl="1"/>
            <a:fld id="{A8CDE508-72C8-4AB5-AA9C-1584D31690E0}" type="datetimeFigureOut">
              <a:rPr lang="he-IL"/>
              <a:pPr algn="r" rtl="1"/>
              <a:t>כ"ב/שבט/תשע"ו</a:t>
            </a:fld>
            <a:endParaRPr lang="he-IL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713" tIns="47857" rIns="95713" bIns="47857" rtlCol="1" anchor="ctr"/>
          <a:lstStyle/>
          <a:p>
            <a:pPr algn="r" rtl="1"/>
            <a:endParaRPr lang="he-IL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80562" y="4783308"/>
            <a:ext cx="5444490" cy="3354526"/>
          </a:xfrm>
          <a:prstGeom prst="rect">
            <a:avLst/>
          </a:prstGeom>
        </p:spPr>
        <p:txBody>
          <a:bodyPr vert="horz" lIns="95713" tIns="47857" rIns="95713" bIns="47857" rtlCol="1"/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9440650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54940" y="9440650"/>
            <a:ext cx="2949099" cy="498692"/>
          </a:xfrm>
          <a:prstGeom prst="rect">
            <a:avLst/>
          </a:prstGeom>
        </p:spPr>
        <p:txBody>
          <a:bodyPr vert="horz" lIns="95713" tIns="47857" rIns="95713" bIns="47857" rtlCol="1" anchor="b"/>
          <a:lstStyle>
            <a:lvl1pPr algn="r" latinLnBrk="0">
              <a:defRPr lang="he-IL" sz="1200"/>
            </a:lvl1pPr>
          </a:lstStyle>
          <a:p>
            <a:pPr algn="r" rtl="1"/>
            <a:fld id="{7FB667E1-E601-4AAF-B95C-B25720D70A60}" type="slidenum">
              <a:rPr/>
              <a:pPr algn="r"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הלמ"ס</a:t>
            </a:r>
            <a:r>
              <a:rPr lang="he-IL" baseline="0" dirty="0" smtClean="0"/>
              <a:t> מדבר על 114 אלף ילדים – הערכה היא שכ10,000 לא נרשמים למערכת החינוך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7FB667E1-E601-4AAF-B95C-B25720D70A60}" type="slidenum">
              <a:rPr lang="he-IL" smtClean="0"/>
              <a:pPr algn="r" rtl="1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9044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מזרח ירושלים</a:t>
            </a:r>
            <a:r>
              <a:rPr lang="he-IL" baseline="0" dirty="0" smtClean="0"/>
              <a:t> - </a:t>
            </a:r>
            <a:r>
              <a:rPr lang="he-IL" dirty="0" smtClean="0"/>
              <a:t>כ-800 כיתות</a:t>
            </a:r>
            <a:r>
              <a:rPr lang="he-IL" baseline="0" dirty="0" smtClean="0"/>
              <a:t> בשכירות במערכת הרשמית, מנורמלות לכ-700 כיתות תקניות. </a:t>
            </a:r>
          </a:p>
          <a:p>
            <a:pPr algn="r" rtl="1"/>
            <a:r>
              <a:rPr lang="he-IL" baseline="0" dirty="0" smtClean="0"/>
              <a:t>מזרח ירושלים - 1300 כיתות נוספות יידרשו, אם </a:t>
            </a:r>
            <a:r>
              <a:rPr lang="he-IL" baseline="0" dirty="0" smtClean="0">
                <a:solidFill>
                  <a:srgbClr val="FF0000"/>
                </a:solidFill>
              </a:rPr>
              <a:t>כל תלמידי </a:t>
            </a:r>
            <a:r>
              <a:rPr lang="he-IL" baseline="0" dirty="0" err="1" smtClean="0">
                <a:solidFill>
                  <a:srgbClr val="FF0000"/>
                </a:solidFill>
              </a:rPr>
              <a:t>המוכש"ר</a:t>
            </a:r>
            <a:r>
              <a:rPr lang="he-IL" baseline="0" dirty="0" smtClean="0">
                <a:solidFill>
                  <a:srgbClr val="FF0000"/>
                </a:solidFill>
              </a:rPr>
              <a:t> והפרטי </a:t>
            </a:r>
            <a:r>
              <a:rPr lang="he-IL" baseline="0" dirty="0" err="1" smtClean="0">
                <a:solidFill>
                  <a:srgbClr val="FF0000"/>
                </a:solidFill>
              </a:rPr>
              <a:t>ייבקשו</a:t>
            </a:r>
            <a:r>
              <a:rPr lang="he-IL" baseline="0" dirty="0" smtClean="0">
                <a:solidFill>
                  <a:srgbClr val="FF0000"/>
                </a:solidFill>
              </a:rPr>
              <a:t> להיקלט במערכת הרשמית. 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7FB667E1-E601-4AAF-B95C-B25720D70A60}" type="slidenum">
              <a:rPr lang="he-IL" smtClean="0"/>
              <a:pPr algn="r" rtl="1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1118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1063" cy="33543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מספר מנהלים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46C3F21-F9C6-48EA-A3A8-16B64771526F}" type="datetime8">
              <a:rPr lang="he-IL" smtClean="0"/>
              <a:t>01 פברואר 16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BAAB73-63D6-4BEA-B38F-112C4DBE85A4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9586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צורה חופשית 51"/>
          <p:cNvSpPr>
            <a:spLocks/>
          </p:cNvSpPr>
          <p:nvPr userDrawn="1"/>
        </p:nvSpPr>
        <p:spPr bwMode="auto">
          <a:xfrm>
            <a:off x="1828" y="564081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2" name="צורה חופשית 51"/>
          <p:cNvSpPr>
            <a:spLocks/>
          </p:cNvSpPr>
          <p:nvPr userDrawn="1"/>
        </p:nvSpPr>
        <p:spPr bwMode="auto">
          <a:xfrm>
            <a:off x="-11921" y="5861816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r" latinLnBrk="0">
              <a:defRPr lang="he-IL" sz="540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Autofit/>
          </a:bodyPr>
          <a:lstStyle>
            <a:lvl1pPr marL="0" indent="0" algn="r" latinLnBrk="0">
              <a:spcBef>
                <a:spcPts val="0"/>
              </a:spcBef>
              <a:buNone/>
              <a:defRPr lang="he-IL" sz="40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dirty="0"/>
              <a:t>לחץ כדי לערוך סגנון כותרת משנה של תבנית בסיס</a:t>
            </a:r>
          </a:p>
        </p:txBody>
      </p:sp>
      <p:grpSp>
        <p:nvGrpSpPr>
          <p:cNvPr id="40" name="קבוצה 39"/>
          <p:cNvGrpSpPr/>
          <p:nvPr userDrawn="1"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0" name="קבוצה 49"/>
          <p:cNvGrpSpPr/>
          <p:nvPr userDrawn="1"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צורה חופשית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צורה חופשית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צורה חופשית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צורה חופשית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צורה חופשית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צורה חופשית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צורה חופשית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צורה חופשית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קבוצה 43"/>
          <p:cNvGrpSpPr>
            <a:grpSpLocks noChangeAspect="1"/>
          </p:cNvGrpSpPr>
          <p:nvPr userDrawn="1"/>
        </p:nvGrpSpPr>
        <p:grpSpPr bwMode="auto">
          <a:xfrm>
            <a:off x="1376554" y="4864303"/>
            <a:ext cx="1497013" cy="1857375"/>
            <a:chOff x="3367" y="1523"/>
            <a:chExt cx="943" cy="1170"/>
          </a:xfrm>
        </p:grpSpPr>
        <p:sp>
          <p:nvSpPr>
            <p:cNvPr id="88" name="צורה חופשית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צורה חופשית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צורה חופשית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צורה חופשית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צורה חופשית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צורה חופשית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קבוצה 93"/>
          <p:cNvGrpSpPr/>
          <p:nvPr userDrawn="1"/>
        </p:nvGrpSpPr>
        <p:grpSpPr>
          <a:xfrm>
            <a:off x="6191" y="3882124"/>
            <a:ext cx="1696783" cy="2518186"/>
            <a:chOff x="-3496" y="4350236"/>
            <a:chExt cx="1696783" cy="2518186"/>
          </a:xfrm>
        </p:grpSpPr>
        <p:sp>
          <p:nvSpPr>
            <p:cNvPr id="95" name="צורה חופשית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צורה חופשית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צורה חופשית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צורה חופשית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קבוצה 105"/>
          <p:cNvGrpSpPr/>
          <p:nvPr userDrawn="1"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קבוצה 64"/>
          <p:cNvGrpSpPr>
            <a:grpSpLocks noChangeAspect="1"/>
          </p:cNvGrpSpPr>
          <p:nvPr userDrawn="1"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צורה חופשית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צורה חופשית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צורה חופשית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צורה חופשית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צורה חופשית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צורה חופשית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צורה חופשית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צורה חופשית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80" name="צורה חופשית 50"/>
          <p:cNvSpPr>
            <a:spLocks/>
          </p:cNvSpPr>
          <p:nvPr userDrawn="1"/>
        </p:nvSpPr>
        <p:spPr bwMode="auto">
          <a:xfrm>
            <a:off x="8763240" y="551016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r" rtl="1" latinLnBrk="0">
              <a:defRPr lang="he-IL"/>
            </a:lvl1pPr>
            <a:lvl2pPr algn="r" rtl="1" latinLnBrk="0">
              <a:defRPr lang="he-IL"/>
            </a:lvl2pPr>
            <a:lvl3pPr algn="r" rtl="1" latinLnBrk="0">
              <a:defRPr lang="he-IL"/>
            </a:lvl3pPr>
            <a:lvl4pPr algn="r" rtl="1" latinLnBrk="0">
              <a:defRPr lang="he-IL"/>
            </a:lvl4pPr>
            <a:lvl5pPr algn="r" rtl="1" latinLnBrk="0">
              <a:defRPr lang="he-IL"/>
            </a:lvl5pPr>
            <a:lvl6pPr algn="r" latinLnBrk="0">
              <a:defRPr lang="he-IL"/>
            </a:lvl6pPr>
            <a:lvl7pPr algn="r" latinLnBrk="0">
              <a:defRPr lang="he-IL"/>
            </a:lvl7pPr>
            <a:lvl8pPr algn="r" latinLnBrk="0">
              <a:defRPr lang="he-IL"/>
            </a:lvl8pPr>
            <a:lvl9pPr algn="r" latinLnBrk="0">
              <a:defRPr lang="he-IL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fld id="{CA8D9AD5-F248-4919-864A-CFD76CC027D6}" type="slidenum">
              <a:rPr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עליונה של מקט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r" rtl="1" latinLnBrk="0">
              <a:defRPr lang="he-IL" sz="5200" b="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r" rtl="1" latinLnBrk="0">
              <a:spcBef>
                <a:spcPts val="0"/>
              </a:spcBef>
              <a:buNone/>
              <a:defRPr lang="he-IL" sz="2400" cap="none" baseline="0">
                <a:solidFill>
                  <a:schemeClr val="tx1"/>
                </a:solidFill>
              </a:defRPr>
            </a:lvl1pPr>
            <a:lvl2pPr marL="4572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fld id="{CA8D9AD5-F248-4919-864A-CFD76CC027D6}" type="slidenum">
              <a:rPr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 algn="r" rtl="1" latinLnBrk="0">
              <a:defRPr lang="he-IL" sz="2000"/>
            </a:lvl1pPr>
            <a:lvl2pPr algn="r" rtl="1" latinLnBrk="0">
              <a:defRPr lang="he-IL" sz="1800"/>
            </a:lvl2pPr>
            <a:lvl3pPr algn="r" rtl="1" latinLnBrk="0">
              <a:defRPr lang="he-IL" sz="1600"/>
            </a:lvl3pPr>
            <a:lvl4pPr algn="r" rtl="1" latinLnBrk="0">
              <a:defRPr lang="he-IL" sz="1400"/>
            </a:lvl4pPr>
            <a:lvl5pPr algn="r" rtl="1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 algn="r" rtl="1" latinLnBrk="0">
              <a:defRPr lang="he-IL" sz="2000"/>
            </a:lvl1pPr>
            <a:lvl2pPr algn="r" rtl="1" latinLnBrk="0">
              <a:defRPr lang="he-IL" sz="1800"/>
            </a:lvl2pPr>
            <a:lvl3pPr algn="r" rtl="1" latinLnBrk="0">
              <a:defRPr lang="he-IL" sz="1600"/>
            </a:lvl3pPr>
            <a:lvl4pPr algn="r" rtl="1" latinLnBrk="0">
              <a:defRPr lang="he-IL" sz="1400"/>
            </a:lvl4pPr>
            <a:lvl5pPr algn="r" rtl="1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fld id="{4FAB73BC-B049-4115-A692-8D63A059BFB8}" type="slidenum">
              <a:rPr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 algn="r" rtl="1" latinLnBrk="0">
              <a:spcBef>
                <a:spcPts val="0"/>
              </a:spcBef>
              <a:buNone/>
              <a:defRPr lang="he-IL" sz="2000" b="1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 algn="r" rtl="1" latinLnBrk="0">
              <a:defRPr lang="he-IL" sz="2000"/>
            </a:lvl1pPr>
            <a:lvl2pPr algn="r" rtl="1" latinLnBrk="0">
              <a:defRPr lang="he-IL" sz="1800"/>
            </a:lvl2pPr>
            <a:lvl3pPr algn="r" rtl="1" latinLnBrk="0">
              <a:defRPr lang="he-IL" sz="1600"/>
            </a:lvl3pPr>
            <a:lvl4pPr algn="r" rtl="1" latinLnBrk="0">
              <a:defRPr lang="he-IL" sz="1400"/>
            </a:lvl4pPr>
            <a:lvl5pPr algn="r" rtl="1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 algn="r" rtl="1" latinLnBrk="0">
              <a:spcBef>
                <a:spcPts val="0"/>
              </a:spcBef>
              <a:buNone/>
              <a:defRPr lang="he-IL" sz="2000" b="1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 algn="r" rtl="1" latinLnBrk="0">
              <a:defRPr lang="he-IL" sz="2000"/>
            </a:lvl1pPr>
            <a:lvl2pPr algn="r" rtl="1" latinLnBrk="0">
              <a:defRPr lang="he-IL" sz="1800"/>
            </a:lvl2pPr>
            <a:lvl3pPr algn="r" rtl="1" latinLnBrk="0">
              <a:defRPr lang="he-IL" sz="1600"/>
            </a:lvl3pPr>
            <a:lvl4pPr algn="r" rtl="1" latinLnBrk="0">
              <a:defRPr lang="he-IL" sz="1400"/>
            </a:lvl4pPr>
            <a:lvl5pPr algn="r" rtl="1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endParaRPr lang="he-IL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fld id="{4FAB73BC-B049-4115-A692-8D63A059BFB8}" type="slidenum">
              <a:rPr/>
              <a:pPr/>
              <a:t>‹#›</a:t>
            </a:fld>
            <a:endParaRPr lang="he-IL" dirty="0"/>
          </a:p>
        </p:txBody>
      </p:sp>
      <p:sp>
        <p:nvSpPr>
          <p:cNvPr id="10" name="כותרת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rtl="1" latinLnBrk="0">
              <a:defRPr lang="he-IL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67720" y="769520"/>
            <a:ext cx="6058552" cy="3507549"/>
          </a:xfrm>
        </p:spPr>
        <p:txBody>
          <a:bodyPr anchor="ctr">
            <a:normAutofit/>
          </a:bodyPr>
          <a:lstStyle>
            <a:lvl1pPr algn="r" latinLnBrk="0">
              <a:defRPr lang="he-IL" sz="600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6" name="צורה חופשית 92"/>
          <p:cNvSpPr>
            <a:spLocks/>
          </p:cNvSpPr>
          <p:nvPr userDrawn="1"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צורה חופשית 50"/>
          <p:cNvSpPr>
            <a:spLocks/>
          </p:cNvSpPr>
          <p:nvPr userDrawn="1"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צורה חופשית 51"/>
          <p:cNvSpPr>
            <a:spLocks/>
          </p:cNvSpPr>
          <p:nvPr userDrawn="1"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קבוצה 69"/>
          <p:cNvGrpSpPr>
            <a:grpSpLocks noChangeAspect="1"/>
          </p:cNvGrpSpPr>
          <p:nvPr userDrawn="1"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צורה חופשית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צורה חופשית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צורה חופשית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קבוצה 69"/>
          <p:cNvGrpSpPr>
            <a:grpSpLocks noChangeAspect="1"/>
          </p:cNvGrpSpPr>
          <p:nvPr userDrawn="1"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צורה חופשית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צורה חופשית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צורה חופשית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צורה חופשית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צורה חופשית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צורה חופשית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צורה חופשית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צורה חופשית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צורה חופשית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צורה חופשית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צורה חופשית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קבוצה 69"/>
          <p:cNvGrpSpPr>
            <a:grpSpLocks noChangeAspect="1"/>
          </p:cNvGrpSpPr>
          <p:nvPr userDrawn="1"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צורה חופשית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קבוצה 50"/>
          <p:cNvGrpSpPr>
            <a:grpSpLocks noChangeAspect="1"/>
          </p:cNvGrpSpPr>
          <p:nvPr userDrawn="1"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צורה חופשית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צורה חופשית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צורה חופשית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צורה חופשית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צורה חופשית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צורה חופשית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צורה חופשית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צורה חופשית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צורה חופשית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צורה חופשית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צורה חופשית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צורה חופשית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צורה חופשית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צורה חופשית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צורה חופשית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צורה חופשית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צורה חופשית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צורה חופשית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צורה חופשית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צורה חופשית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צורה חופשית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צורה חופשית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צורה חופשית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צורה חופשית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צורה חופשית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צורה חופשית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צורה חופשית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צורה חופשית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קבוצה 5"/>
          <p:cNvGrpSpPr>
            <a:grpSpLocks noChangeAspect="1"/>
          </p:cNvGrpSpPr>
          <p:nvPr userDrawn="1"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צורה חופשית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אליפסה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צורה חופשית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צורה חופשית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צורה חופשית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צורה חופשית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צורה חופשית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צורה חופשית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צורה חופשית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צורה חופשית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צורה חופשית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צורה חופשית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צורה חופשית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צורה חופשית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צורה חופשית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צורה חופשית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צורה חופשית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צורה חופשית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צורה חופשית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צורה חופשית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צורה חופשית 52"/>
          <p:cNvSpPr>
            <a:spLocks/>
          </p:cNvSpPr>
          <p:nvPr userDrawn="1"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קבוצה 29"/>
          <p:cNvGrpSpPr>
            <a:grpSpLocks noChangeAspect="1"/>
          </p:cNvGrpSpPr>
          <p:nvPr userDrawn="1"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צורה חופשית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צורה חופשית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צורה חופשית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צורה חופשית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צורה חופשית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צורה חופשית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צורה חופשית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צורה חופשית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צורה חופשית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צורה חופשית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צורה חופשית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צורה חופשית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צורה חופשית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צורה חופשית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צורה חופשית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צורה חופשית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צורה חופשית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צורה חופשית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צורה חופשית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צורה חופשית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צורה חופשית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צורה חופשית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צורה חופשית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צורה חופשית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צורה חופשית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צורה חופשית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צורה חופשית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צורה חופשית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צורה חופשית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צורה חופשית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צורה חופשית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צורה חופשית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צורה חופשית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צורה חופשית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צורה חופשית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צורה חופשית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קבוצה 347"/>
          <p:cNvGrpSpPr/>
          <p:nvPr userDrawn="1"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קבוצה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צורה חופשית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צורה חופשית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צורה חופשית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צורה חופשית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צורה חופשית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צורה חופשית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צורה חופשית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צורה חופשית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צורה חופשית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צורה חופשית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צורה חופשית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צורה חופשית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צורה חופשית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צורה חופשית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צורה חופשית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צורה חופשית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צורה חופשית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צורה חופשית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צורה חופשית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צורה חופשית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צורה חופשית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צורה חופשית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צורה חופשית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צורה חופשית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צורה חופשית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צורה חופשית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צורה חופשית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צורה חופשית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צורה חופשית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צורה חופשית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צורה חופשית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צורה חופשית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צורה חופשית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צורה חופשית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צורה חופשית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צורה חופשית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צורה חופשית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צורה חופשית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צורה חופשית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צורה חופשית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צורה חופשית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צורה חופשית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צורה חופשית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צורה חופשית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צורה חופשית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צורה חופשית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צורה חופשית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קבוצה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צורה חופשית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צורה חופשית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צורה חופשית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צורה חופשית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צורה חופשית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צורה חופשית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צורה חופשית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צורה חופשית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צורה חופשית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קבוצה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צורה חופשית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צורה חופשית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צורה חופשית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צורה חופשית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צורה חופשית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צורה חופשית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צורה חופשית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קבוצה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צורה חופשית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צורה חופשית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צורה חופשית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צורה חופשית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צורה חופשית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צורה חופשית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קבוצה 52"/>
          <p:cNvGrpSpPr>
            <a:grpSpLocks noChangeAspect="1"/>
          </p:cNvGrpSpPr>
          <p:nvPr userDrawn="1"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קבוצה 52"/>
          <p:cNvGrpSpPr>
            <a:grpSpLocks noChangeAspect="1"/>
          </p:cNvGrpSpPr>
          <p:nvPr userDrawn="1"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קבוצה 66"/>
          <p:cNvGrpSpPr>
            <a:grpSpLocks noChangeAspect="1"/>
          </p:cNvGrpSpPr>
          <p:nvPr userDrawn="1"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צורה חופשית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צורה חופשית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צורה חופשית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צורה חופשית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צורה חופשית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צורה חופשית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צורה חופשית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צורה חופשית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9E583DDF-CA54-461A-A486-592D2374C532}" type="datetimeFigureOut">
              <a:rPr lang="he-IL"/>
              <a:pPr algn="r" rtl="1"/>
              <a:t>כ"ב/שבט/תשע"ו</a:t>
            </a:fld>
            <a:endParaRPr lang="he-IL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046720" y="1188720"/>
            <a:ext cx="3108960" cy="2286000"/>
          </a:xfrm>
        </p:spPr>
        <p:txBody>
          <a:bodyPr anchor="b">
            <a:normAutofit/>
          </a:bodyPr>
          <a:lstStyle>
            <a:lvl1pPr algn="r" latinLnBrk="0">
              <a:defRPr lang="he-IL" sz="3400" b="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988060" y="457200"/>
            <a:ext cx="6675120" cy="59436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046720" y="3474720"/>
            <a:ext cx="3108960" cy="137160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6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046720" y="1188720"/>
            <a:ext cx="3108960" cy="2286000"/>
          </a:xfrm>
        </p:spPr>
        <p:txBody>
          <a:bodyPr anchor="b">
            <a:normAutofit/>
          </a:bodyPr>
          <a:lstStyle>
            <a:lvl1pPr algn="r" latinLnBrk="0">
              <a:defRPr lang="he-IL" sz="3400" b="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9626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 anchor="t" anchorCtr="1">
            <a:normAutofit/>
          </a:bodyPr>
          <a:lstStyle>
            <a:lvl1pPr marL="0" indent="0" algn="r" latinLnBrk="0">
              <a:buNone/>
              <a:defRPr lang="he-IL" sz="2000">
                <a:solidFill>
                  <a:schemeClr val="tx1"/>
                </a:solidFill>
              </a:defRPr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046720" y="3474720"/>
            <a:ext cx="3108960" cy="137160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6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1"/>
            <a:fld id="{CA8D9AD5-F248-4919-864A-CFD76CC027D6}" type="slidenum">
              <a:rPr/>
              <a:pPr algn="r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24000" y="97198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28572" y="1504188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70" name="צורה חופשית 50"/>
          <p:cNvSpPr>
            <a:spLocks/>
          </p:cNvSpPr>
          <p:nvPr userDrawn="1"/>
        </p:nvSpPr>
        <p:spPr bwMode="auto">
          <a:xfrm>
            <a:off x="8763240" y="551016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1" name="צורה חופשית 51"/>
          <p:cNvSpPr>
            <a:spLocks/>
          </p:cNvSpPr>
          <p:nvPr userDrawn="1"/>
        </p:nvSpPr>
        <p:spPr bwMode="auto">
          <a:xfrm>
            <a:off x="1828" y="564081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2" name="צורה חופשית 51"/>
          <p:cNvSpPr>
            <a:spLocks/>
          </p:cNvSpPr>
          <p:nvPr userDrawn="1"/>
        </p:nvSpPr>
        <p:spPr bwMode="auto">
          <a:xfrm>
            <a:off x="-11921" y="5861816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10023348" y="66202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latinLnBrk="0">
              <a:defRPr lang="he-IL" sz="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CA8D9AD5-F248-4919-864A-CFD76CC027D6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8875776" y="66202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latinLnBrk="0">
              <a:defRPr lang="he-IL" sz="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E583DDF-CA54-461A-A486-592D2374C532}" type="datetimeFigureOut">
              <a:rPr lang="he-IL" smtClean="0"/>
              <a:pPr/>
              <a:t>כ"ב/שבט/תשע"ו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1522412" y="6620256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latinLnBrk="0">
              <a:defRPr lang="he-IL" sz="800" cap="none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r" defTabSz="914400" rtl="1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lang="he-IL" sz="3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74320" indent="-228600" algn="r" defTabSz="914400" rtl="1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9436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914400" indent="-228600" algn="r" defTabSz="914400" rtl="1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234440" indent="-228600" algn="r" defTabSz="914400" rtl="1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554480" indent="-228600" algn="r" defTabSz="914400" rtl="1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87452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936">
          <p15:clr>
            <a:srgbClr val="F26B43"/>
          </p15:clr>
        </p15:guide>
        <p15:guide id="3" pos="3840">
          <p15:clr>
            <a:srgbClr val="F26B43"/>
          </p15:clr>
        </p15:guide>
        <p15:guide id="4" orient="horz" pos="3552">
          <p15:clr>
            <a:srgbClr val="F26B43"/>
          </p15:clr>
        </p15:guide>
        <p15:guide id="5" pos="6720">
          <p15:clr>
            <a:srgbClr val="F26B43"/>
          </p15:clr>
        </p15:guide>
        <p15:guide id="6" pos="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oleObject" Target="../embeddings/_______________Microsoft_Excel_97-20031.xls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824261" y="1582988"/>
            <a:ext cx="6437725" cy="1924379"/>
          </a:xfrm>
        </p:spPr>
        <p:txBody>
          <a:bodyPr>
            <a:noAutofit/>
          </a:bodyPr>
          <a:lstStyle/>
          <a:p>
            <a:pPr algn="ctr"/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בינוי </a:t>
            </a:r>
            <a:b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לימוד </a:t>
            </a:r>
            <a:b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במזרח ירושלים</a:t>
            </a:r>
            <a:endParaRPr lang="he-IL" sz="7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156155" y="3690573"/>
            <a:ext cx="5594555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4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עיריית ירושלים </a:t>
            </a: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9570500" y="0"/>
            <a:ext cx="1792314" cy="1420234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4672780" y="4915596"/>
            <a:ext cx="2561303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ועדת החינוך</a:t>
            </a:r>
          </a:p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כנסת ישראל</a:t>
            </a:r>
          </a:p>
          <a:p>
            <a:pPr algn="ctr"/>
            <a:endParaRPr lang="he-IL" sz="20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01/02/16</a:t>
            </a:r>
          </a:p>
        </p:txBody>
      </p:sp>
      <p:pic>
        <p:nvPicPr>
          <p:cNvPr id="3074" name="Picture 2" descr="C:\Users\gvelad\AppData\Local\Microsoft\Windows\Temporary Internet Files\Content.IE5\QYA7E7P6\250px-BeitDavid[1]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977" y="5085609"/>
            <a:ext cx="1975056" cy="144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634279"/>
              </p:ext>
            </p:extLst>
          </p:nvPr>
        </p:nvGraphicFramePr>
        <p:xfrm>
          <a:off x="1099427" y="1039349"/>
          <a:ext cx="9601067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31597" y="1730850"/>
            <a:ext cx="15361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isha" panose="020B0502040204020203" pitchFamily="34" charset="-79"/>
                <a:cs typeface="Gisha" panose="020B0502040204020203" pitchFamily="34" charset="-79"/>
              </a:rPr>
              <a:t>222,084</a:t>
            </a:r>
            <a:endParaRPr lang="he-I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90" y="6136765"/>
            <a:ext cx="700877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Arial" pitchFamily="34" charset="0"/>
              <a:buChar char="•"/>
            </a:pPr>
            <a:r>
              <a:rPr lang="he-I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לא כולל כ-10,000 (הערכה) תלמידי חרדי קנאי</a:t>
            </a:r>
          </a:p>
          <a:p>
            <a:pPr marL="285750" indent="-285750" algn="r" rtl="1">
              <a:buFont typeface="Arial" pitchFamily="34" charset="0"/>
              <a:buChar char="•"/>
            </a:pPr>
            <a:r>
              <a:rPr lang="he-I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עד תשע"ד </a:t>
            </a:r>
            <a:r>
              <a:rPr lang="he-I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מערכת החינוך הפרטית </a:t>
            </a:r>
            <a:r>
              <a:rPr lang="he-I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בחינוך הערבי </a:t>
            </a:r>
            <a:r>
              <a:rPr lang="he-I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לא נכנסה לספירה</a:t>
            </a:r>
            <a:endParaRPr lang="he-I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93309" y="1143235"/>
            <a:ext cx="15361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isha" panose="020B0502040204020203" pitchFamily="34" charset="-79"/>
                <a:cs typeface="Gisha" panose="020B0502040204020203" pitchFamily="34" charset="-79"/>
              </a:rPr>
              <a:t>266,907</a:t>
            </a:r>
            <a:endParaRPr lang="he-IL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9480" y="1249130"/>
            <a:ext cx="15361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isha" panose="020B0502040204020203" pitchFamily="34" charset="-79"/>
                <a:cs typeface="Gisha" panose="020B0502040204020203" pitchFamily="34" charset="-79"/>
              </a:rPr>
              <a:t>257,851</a:t>
            </a:r>
            <a:endParaRPr lang="he-I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02595" y="1512567"/>
            <a:ext cx="15361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isha" panose="020B0502040204020203" pitchFamily="34" charset="-79"/>
                <a:cs typeface="Gisha" panose="020B0502040204020203" pitchFamily="34" charset="-79"/>
              </a:rPr>
              <a:t>238,662</a:t>
            </a:r>
            <a:endParaRPr lang="he-I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95426" y="1618462"/>
            <a:ext cx="15361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isha" panose="020B0502040204020203" pitchFamily="34" charset="-79"/>
                <a:cs typeface="Gisha" panose="020B0502040204020203" pitchFamily="34" charset="-79"/>
              </a:rPr>
              <a:t>232,602</a:t>
            </a:r>
            <a:endParaRPr lang="he-IL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1051423" y="188257"/>
            <a:ext cx="9697077" cy="70150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b="1" dirty="0">
                <a:solidFill>
                  <a:srgbClr val="002060"/>
                </a:solidFill>
                <a:latin typeface="Gisha" panose="020B0502040204020203" pitchFamily="34" charset="-79"/>
                <a:ea typeface="Tahoma" panose="020B0604030504040204" pitchFamily="34" charset="0"/>
                <a:cs typeface="Gisha" panose="020B0502040204020203" pitchFamily="34" charset="-79"/>
              </a:rPr>
              <a:t>מספר התלמידים </a:t>
            </a:r>
            <a:r>
              <a:rPr lang="he-IL" sz="4000" b="1" dirty="0" smtClean="0">
                <a:solidFill>
                  <a:srgbClr val="002060"/>
                </a:solidFill>
                <a:latin typeface="Gisha" panose="020B0502040204020203" pitchFamily="34" charset="-79"/>
                <a:ea typeface="Tahoma" panose="020B0604030504040204" pitchFamily="34" charset="0"/>
                <a:cs typeface="Gisha" panose="020B0502040204020203" pitchFamily="34" charset="-79"/>
              </a:rPr>
              <a:t>בכל העיר </a:t>
            </a:r>
            <a:r>
              <a:rPr lang="he-IL" sz="4000" b="1" dirty="0">
                <a:solidFill>
                  <a:srgbClr val="002060"/>
                </a:solidFill>
                <a:latin typeface="Gisha" panose="020B0502040204020203" pitchFamily="34" charset="-79"/>
                <a:ea typeface="Tahoma" panose="020B0604030504040204" pitchFamily="34" charset="0"/>
                <a:cs typeface="Gisha" panose="020B0502040204020203" pitchFamily="34" charset="-79"/>
              </a:rPr>
              <a:t>בגילאי 3-18</a:t>
            </a:r>
          </a:p>
        </p:txBody>
      </p:sp>
    </p:spTree>
    <p:extLst>
      <p:ext uri="{BB962C8B-B14F-4D97-AF65-F5344CB8AC3E}">
        <p14:creationId xmlns:p14="http://schemas.microsoft.com/office/powerpoint/2010/main" val="175133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6406850"/>
              </p:ext>
            </p:extLst>
          </p:nvPr>
        </p:nvGraphicFramePr>
        <p:xfrm>
          <a:off x="-711200" y="1509480"/>
          <a:ext cx="7402284" cy="4397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r:id="rId4" imgW="4749196" imgH="2914141" progId="Excel.Chart.8">
                  <p:embed/>
                </p:oleObj>
              </mc:Choice>
              <mc:Fallback>
                <p:oleObj r:id="rId4" imgW="4749196" imgH="2914141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711200" y="1509480"/>
                        <a:ext cx="7402284" cy="43978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מציין מיקום תוכן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021159"/>
              </p:ext>
            </p:extLst>
          </p:nvPr>
        </p:nvGraphicFramePr>
        <p:xfrm>
          <a:off x="5225144" y="2483974"/>
          <a:ext cx="6923314" cy="2718605"/>
        </p:xfrm>
        <a:graphic>
          <a:graphicData uri="http://schemas.openxmlformats.org/drawingml/2006/table">
            <a:tbl>
              <a:tblPr rtl="1">
                <a:tableStyleId>{16D9F66E-5EB9-4882-86FB-DCBF35E3C3E4}</a:tableStyleId>
              </a:tblPr>
              <a:tblGrid>
                <a:gridCol w="3305301"/>
                <a:gridCol w="1334822"/>
                <a:gridCol w="900841"/>
                <a:gridCol w="1382350"/>
              </a:tblGrid>
              <a:tr h="385116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3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מערכת</a:t>
                      </a:r>
                      <a:r>
                        <a:rPr lang="he-IL" sz="3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 החינוך</a:t>
                      </a:r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b="1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מוסדות</a:t>
                      </a:r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b="1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כתות</a:t>
                      </a:r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b="1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תלמידים</a:t>
                      </a:r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FFC000"/>
                    </a:solidFill>
                  </a:tcPr>
                </a:tc>
              </a:tr>
              <a:tr h="57472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u="none" strike="noStrike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רשמי - עירוני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82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1,783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44,781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</a:tr>
              <a:tr h="57472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 מוכר </a:t>
                      </a:r>
                      <a:r>
                        <a:rPr lang="he-IL" sz="3200" u="none" strike="noStrike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שאינו </a:t>
                      </a:r>
                      <a:r>
                        <a:rPr lang="he-IL" sz="32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רשמי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74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1,701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42,767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</a:tr>
              <a:tr h="38511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פרטי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68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732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17,266</a:t>
                      </a:r>
                    </a:p>
                  </a:txBody>
                  <a:tcPr marL="9526" marR="9526" marT="9528" marB="0" anchor="ctr">
                    <a:solidFill>
                      <a:srgbClr val="EEECE1"/>
                    </a:solidFill>
                  </a:tcPr>
                </a:tc>
              </a:tr>
              <a:tr h="57472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32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סה"כ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5" marR="9525" marT="9529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224</a:t>
                      </a:r>
                    </a:p>
                  </a:txBody>
                  <a:tcPr marL="9526" marR="9526" marT="9528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4,216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6" marR="9526" marT="9528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104,814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526" marR="9526" marT="9528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7" name="כותרת 1"/>
          <p:cNvSpPr txBox="1">
            <a:spLocks/>
          </p:cNvSpPr>
          <p:nvPr/>
        </p:nvSpPr>
        <p:spPr>
          <a:xfrm>
            <a:off x="1331966" y="304190"/>
            <a:ext cx="9697077" cy="1031123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rgbClr val="002060"/>
                </a:solidFill>
              </a:rPr>
              <a:t>מספר </a:t>
            </a:r>
            <a:r>
              <a:rPr lang="he-IL" sz="2800" dirty="0">
                <a:solidFill>
                  <a:srgbClr val="002060"/>
                </a:solidFill>
              </a:rPr>
              <a:t>תלמידים </a:t>
            </a:r>
            <a:r>
              <a:rPr lang="he-IL" sz="2800" dirty="0" smtClean="0">
                <a:solidFill>
                  <a:srgbClr val="002060"/>
                </a:solidFill>
              </a:rPr>
              <a:t>בחינוך הערבי במזרח ירושלים </a:t>
            </a:r>
          </a:p>
          <a:p>
            <a:r>
              <a:rPr lang="he-IL" sz="2800" dirty="0" smtClean="0">
                <a:solidFill>
                  <a:srgbClr val="002060"/>
                </a:solidFill>
              </a:rPr>
              <a:t>בחלוקה </a:t>
            </a:r>
            <a:r>
              <a:rPr lang="he-IL" sz="2800" dirty="0">
                <a:solidFill>
                  <a:srgbClr val="002060"/>
                </a:solidFill>
              </a:rPr>
              <a:t>לסמכות מוסד </a:t>
            </a:r>
            <a:r>
              <a:rPr lang="he-IL" sz="2800" dirty="0" smtClean="0">
                <a:solidFill>
                  <a:srgbClr val="002060"/>
                </a:solidFill>
              </a:rPr>
              <a:t>הלימודים</a:t>
            </a:r>
            <a:endParaRPr lang="he-IL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16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51543" y="1277257"/>
            <a:ext cx="11074400" cy="357051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he-IL" sz="2400" dirty="0" smtClean="0">
                <a:latin typeface="David" pitchFamily="34" charset="-79"/>
                <a:cs typeface="David" pitchFamily="34" charset="-79"/>
              </a:rPr>
              <a:t>בשנים 2011- 2015 נוספו לירושלים 834 כתות חדשות (בי"ס </a:t>
            </a:r>
            <a:r>
              <a:rPr lang="he-IL" sz="2400" dirty="0" err="1" smtClean="0">
                <a:latin typeface="David" pitchFamily="34" charset="-79"/>
                <a:cs typeface="David" pitchFamily="34" charset="-79"/>
              </a:rPr>
              <a:t>וגנ"י</a:t>
            </a:r>
            <a:r>
              <a:rPr lang="he-IL" sz="2400" dirty="0">
                <a:latin typeface="David" pitchFamily="34" charset="-79"/>
                <a:cs typeface="David" pitchFamily="34" charset="-79"/>
              </a:rPr>
              <a:t>)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 בשלושת המגזרים כדלקמן:</a:t>
            </a:r>
          </a:p>
          <a:p>
            <a:pPr marL="900113" indent="-276225"/>
            <a:r>
              <a:rPr lang="he-IL" sz="2400" dirty="0" smtClean="0">
                <a:latin typeface="David" pitchFamily="34" charset="-79"/>
                <a:cs typeface="David" pitchFamily="34" charset="-79"/>
              </a:rPr>
              <a:t>בינוי חדש: </a:t>
            </a:r>
            <a:r>
              <a:rPr lang="he-IL" sz="2400" b="1" dirty="0" smtClean="0">
                <a:latin typeface="David" pitchFamily="34" charset="-79"/>
                <a:cs typeface="David" pitchFamily="34" charset="-79"/>
              </a:rPr>
              <a:t>379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כתות</a:t>
            </a:r>
          </a:p>
          <a:p>
            <a:pPr marL="900113" indent="-276225"/>
            <a:r>
              <a:rPr lang="he-IL" sz="2400" dirty="0" smtClean="0">
                <a:latin typeface="David" pitchFamily="34" charset="-79"/>
                <a:cs typeface="David" pitchFamily="34" charset="-79"/>
              </a:rPr>
              <a:t>שכירויות: </a:t>
            </a:r>
            <a:r>
              <a:rPr lang="he-IL" sz="2400" b="1" dirty="0" smtClean="0">
                <a:latin typeface="David" pitchFamily="34" charset="-79"/>
                <a:cs typeface="David" pitchFamily="34" charset="-79"/>
              </a:rPr>
              <a:t>352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כתות</a:t>
            </a:r>
          </a:p>
          <a:p>
            <a:pPr marL="900113" indent="-276225"/>
            <a:r>
              <a:rPr lang="he-IL" sz="2400" dirty="0" smtClean="0">
                <a:latin typeface="David" pitchFamily="34" charset="-79"/>
                <a:cs typeface="David" pitchFamily="34" charset="-79"/>
              </a:rPr>
              <a:t>מבנים ניידים: </a:t>
            </a:r>
            <a:r>
              <a:rPr lang="he-IL" sz="2400" b="1" dirty="0" smtClean="0">
                <a:latin typeface="David" pitchFamily="34" charset="-79"/>
                <a:cs typeface="David" pitchFamily="34" charset="-79"/>
              </a:rPr>
              <a:t>103 </a:t>
            </a:r>
            <a:r>
              <a:rPr lang="he-IL" sz="2400" dirty="0" smtClean="0">
                <a:latin typeface="David" pitchFamily="34" charset="-79"/>
                <a:cs typeface="David" pitchFamily="34" charset="-79"/>
              </a:rPr>
              <a:t>כתות</a:t>
            </a:r>
          </a:p>
          <a:p>
            <a:pPr marL="45720" indent="0">
              <a:buNone/>
            </a:pPr>
            <a:r>
              <a:rPr lang="he-IL" sz="2800" u="sng" dirty="0" smtClean="0">
                <a:latin typeface="David" pitchFamily="34" charset="-79"/>
                <a:cs typeface="David" pitchFamily="34" charset="-79"/>
              </a:rPr>
              <a:t>כלומר, </a:t>
            </a:r>
            <a:r>
              <a:rPr lang="he-IL" sz="2800" b="1" u="sng" dirty="0" smtClean="0">
                <a:latin typeface="David" pitchFamily="34" charset="-79"/>
                <a:cs typeface="David" pitchFamily="34" charset="-79"/>
              </a:rPr>
              <a:t>פחות מ 50% מתוספת </a:t>
            </a:r>
            <a:r>
              <a:rPr lang="he-IL" sz="2800" u="sng" dirty="0" smtClean="0">
                <a:latin typeface="David" pitchFamily="34" charset="-79"/>
                <a:cs typeface="David" pitchFamily="34" charset="-79"/>
              </a:rPr>
              <a:t>הכתות החדשות הינן בבינוי ייעודי מותאם ותקני.</a:t>
            </a:r>
          </a:p>
          <a:p>
            <a:pPr marL="45720" indent="0">
              <a:buNone/>
            </a:pPr>
            <a:endParaRPr lang="he-IL" sz="24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143278" y="245525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תוספת כיתות בחומש האחרון</a:t>
            </a:r>
          </a:p>
        </p:txBody>
      </p:sp>
    </p:spTree>
    <p:extLst>
      <p:ext uri="{BB962C8B-B14F-4D97-AF65-F5344CB8AC3E}">
        <p14:creationId xmlns:p14="http://schemas.microsoft.com/office/powerpoint/2010/main" val="368296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203781"/>
              </p:ext>
            </p:extLst>
          </p:nvPr>
        </p:nvGraphicFramePr>
        <p:xfrm>
          <a:off x="623395" y="2348881"/>
          <a:ext cx="10434308" cy="3600399"/>
        </p:xfrm>
        <a:graphic>
          <a:graphicData uri="http://schemas.openxmlformats.org/drawingml/2006/table">
            <a:tbl>
              <a:tblPr rtl="1"/>
              <a:tblGrid>
                <a:gridCol w="1933801"/>
                <a:gridCol w="2219720"/>
                <a:gridCol w="2219720"/>
                <a:gridCol w="2219720"/>
                <a:gridCol w="1841347"/>
              </a:tblGrid>
              <a:tr h="9364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24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מנ"דים</a:t>
                      </a:r>
                      <a:r>
                        <a:rPr lang="en-US" sz="2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חדשים</a:t>
                      </a:r>
                      <a:endParaRPr lang="he-IL" sz="24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2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שכירות חדשות</a:t>
                      </a:r>
                      <a:endParaRPr lang="he-IL" sz="24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2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בינוי חדש</a:t>
                      </a:r>
                      <a:endParaRPr lang="he-IL" sz="24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2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סה"כ</a:t>
                      </a:r>
                      <a:endParaRPr lang="he-IL" sz="24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</a:tr>
              <a:tr h="887996"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כיתות גן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32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54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</a:tr>
              <a:tr h="887996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בי"ס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568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180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164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364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>
                        <a:alpha val="96078"/>
                      </a:srgbClr>
                    </a:solidFill>
                  </a:tcPr>
                </a:tc>
              </a:tr>
              <a:tr h="887996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202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196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418</a:t>
                      </a:r>
                      <a:endParaRPr lang="he-IL" sz="28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>
                        <a:alpha val="96078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כותרת 1"/>
          <p:cNvSpPr txBox="1">
            <a:spLocks/>
          </p:cNvSpPr>
          <p:nvPr/>
        </p:nvSpPr>
        <p:spPr>
          <a:xfrm>
            <a:off x="1143278" y="260648"/>
            <a:ext cx="10221407" cy="145203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תוספת כיתות גן ובתי ספר </a:t>
            </a:r>
          </a:p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בחינוך הערבי במזרח ירושלים</a:t>
            </a:r>
          </a:p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2011-2015</a:t>
            </a:r>
            <a:endParaRPr lang="he-IL" sz="3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278" y="6308203"/>
            <a:ext cx="970173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2000" b="1" dirty="0" smtClean="0">
                <a:latin typeface="Gisha" pitchFamily="34" charset="-79"/>
                <a:cs typeface="Gisha" pitchFamily="34" charset="-79"/>
              </a:rPr>
              <a:t>כמחצית מהכתות אשר התווספו בחומש האחרון הן במזרח העיר </a:t>
            </a:r>
            <a:endParaRPr lang="he-IL" sz="2000" b="1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4078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6" y="1590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שכורות במזרח ירושלים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graphicFrame>
        <p:nvGraphicFramePr>
          <p:cNvPr id="3" name="מציין מיקום תוכן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6311275"/>
              </p:ext>
            </p:extLst>
          </p:nvPr>
        </p:nvGraphicFramePr>
        <p:xfrm>
          <a:off x="910139" y="1886496"/>
          <a:ext cx="10163351" cy="4937760"/>
        </p:xfrm>
        <a:graphic>
          <a:graphicData uri="http://schemas.openxmlformats.org/drawingml/2006/table">
            <a:tbl>
              <a:tblPr rtl="1" firstRow="1" firstCol="1" bandRow="1">
                <a:tableStyleId>{16D9F66E-5EB9-4882-86FB-DCBF35E3C3E4}</a:tableStyleId>
              </a:tblPr>
              <a:tblGrid>
                <a:gridCol w="2555438"/>
                <a:gridCol w="2555438"/>
                <a:gridCol w="2446212"/>
                <a:gridCol w="2606263"/>
              </a:tblGrid>
              <a:tr h="370477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שנים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Times New Roman"/>
                        <a:cs typeface="Gisha" panose="020B0502040204020203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מספר כיתות בית ספר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Times New Roman"/>
                        <a:cs typeface="Gisha" panose="020B0502040204020203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מספר כיתות </a:t>
                      </a:r>
                      <a:r>
                        <a:rPr lang="he-IL" sz="2000" dirty="0" err="1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גנ"י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Times New Roman"/>
                        <a:cs typeface="Gisha" panose="020B0502040204020203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עלויות עירוניות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Times New Roman"/>
                        <a:cs typeface="Gisha" panose="020B0502040204020203" pitchFamily="34" charset="-79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2009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1,029,137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2010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121,800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2012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1,863,680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2013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1,490,664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2014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5,767,400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EEECE1"/>
                    </a:solidFill>
                  </a:tcPr>
                </a:tc>
              </a:tr>
              <a:tr h="50633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89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10,018,141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/>
                </a:tc>
              </a:tr>
              <a:tr h="310968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2009-2015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209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46</a:t>
                      </a:r>
                      <a:endParaRPr lang="en-US" sz="280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20,290,822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218988" y="980164"/>
            <a:ext cx="754565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isha" panose="020B0502040204020203" pitchFamily="34" charset="-79"/>
                <a:ea typeface="Times New Roman" pitchFamily="18" charset="0"/>
                <a:cs typeface="Gisha" panose="020B0502040204020203" pitchFamily="34" charset="-79"/>
              </a:rPr>
              <a:t>סה"כ 255 כיתות גן ובי"ס נשכרו בין השנים 2009-2015</a:t>
            </a: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isha" panose="020B0502040204020203" pitchFamily="34" charset="-79"/>
                <a:ea typeface="Times New Roman" pitchFamily="18" charset="0"/>
                <a:cs typeface="Gisha" panose="020B0502040204020203" pitchFamily="34" charset="-79"/>
              </a:rPr>
              <a:t>בעלות  עירונית כוללת של: 20.3 </a:t>
            </a:r>
            <a:r>
              <a:rPr kumimoji="0" lang="he-IL" altLang="he-IL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Gisha" panose="020B0502040204020203" pitchFamily="34" charset="-79"/>
                <a:ea typeface="Times New Roman" pitchFamily="18" charset="0"/>
                <a:cs typeface="Gisha" panose="020B0502040204020203" pitchFamily="34" charset="-79"/>
              </a:rPr>
              <a:t>מלש"ח</a:t>
            </a:r>
            <a:endParaRPr kumimoji="0" lang="he-IL" altLang="he-IL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isha" panose="020B0502040204020203" pitchFamily="34" charset="-79"/>
              <a:ea typeface="Times New Roman" pitchFamily="18" charset="0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0429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תרשים 1"/>
          <p:cNvGraphicFramePr/>
          <p:nvPr>
            <p:extLst>
              <p:ext uri="{D42A27DB-BD31-4B8C-83A1-F6EECF244321}">
                <p14:modId xmlns:p14="http://schemas.microsoft.com/office/powerpoint/2010/main" val="69845325"/>
              </p:ext>
            </p:extLst>
          </p:nvPr>
        </p:nvGraphicFramePr>
        <p:xfrm>
          <a:off x="872467" y="767797"/>
          <a:ext cx="10448675" cy="5814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כותרת 1"/>
          <p:cNvSpPr txBox="1">
            <a:spLocks/>
          </p:cNvSpPr>
          <p:nvPr/>
        </p:nvSpPr>
        <p:spPr>
          <a:xfrm>
            <a:off x="233577" y="958463"/>
            <a:ext cx="12192000" cy="629159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מחסור של כ-3,600 כיתות</a:t>
            </a:r>
            <a:endParaRPr lang="he-IL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TextBox 1"/>
          <p:cNvSpPr txBox="1"/>
          <p:nvPr/>
        </p:nvSpPr>
        <p:spPr>
          <a:xfrm rot="10800000" flipV="1">
            <a:off x="5623843" y="2349660"/>
            <a:ext cx="945922" cy="460785"/>
          </a:xfrm>
          <a:prstGeom prst="rect">
            <a:avLst/>
          </a:prstGeom>
        </p:spPr>
        <p:txBody>
          <a:bodyPr wrap="non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he-IL" sz="16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שכירויות</a:t>
            </a:r>
          </a:p>
          <a:p>
            <a:pPr algn="ctr" rtl="1"/>
            <a:r>
              <a:rPr lang="he-IL" sz="16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ברשמי</a:t>
            </a:r>
            <a:endParaRPr lang="he-IL" sz="16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TextBox 1"/>
          <p:cNvSpPr txBox="1"/>
          <p:nvPr/>
        </p:nvSpPr>
        <p:spPr>
          <a:xfrm rot="10800000" flipV="1">
            <a:off x="5623844" y="4882186"/>
            <a:ext cx="945922" cy="357418"/>
          </a:xfrm>
          <a:prstGeom prst="rect">
            <a:avLst/>
          </a:prstGeom>
        </p:spPr>
        <p:txBody>
          <a:bodyPr wrap="non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פרטי </a:t>
            </a:r>
          </a:p>
          <a:p>
            <a:pPr algn="ctr"/>
            <a:r>
              <a:rPr lang="he-IL" sz="1800" b="1" dirty="0" err="1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ומוכש"ר</a:t>
            </a:r>
            <a:r>
              <a:rPr lang="he-IL" sz="18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1800" b="1" dirty="0" smtClean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ו-3% גידול</a:t>
            </a:r>
          </a:p>
          <a:p>
            <a:pPr algn="ctr"/>
            <a:r>
              <a:rPr lang="he-IL" sz="18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טבעי</a:t>
            </a:r>
            <a:endParaRPr lang="en-US" sz="1800" b="1" dirty="0" smtClean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>
            <a:off x="1890686" y="101014"/>
            <a:ext cx="8877782" cy="857449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צורך כללי בכיתות להשלמת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הפערים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–</a:t>
            </a:r>
          </a:p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כל העיר</a:t>
            </a:r>
            <a:endParaRPr lang="he-IL" sz="3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5800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998930"/>
              </p:ext>
            </p:extLst>
          </p:nvPr>
        </p:nvGraphicFramePr>
        <p:xfrm>
          <a:off x="954522" y="1076772"/>
          <a:ext cx="10074589" cy="4920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600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בקשות ל"הכרה בצורך" מול הרשאות שנתן המשרד</a:t>
            </a:r>
          </a:p>
          <a:p>
            <a:r>
              <a:rPr lang="he-IL" sz="4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כלל המגזרים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6337816"/>
            <a:ext cx="35242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 smtClean="0">
                <a:latin typeface="Gisha" pitchFamily="34" charset="-79"/>
                <a:cs typeface="Gisha" pitchFamily="34" charset="-79"/>
              </a:rPr>
              <a:t>* הרשאות לפי פרוגרמת </a:t>
            </a:r>
            <a:r>
              <a:rPr lang="he-IL" b="1" dirty="0" err="1" smtClean="0">
                <a:latin typeface="Gisha" pitchFamily="34" charset="-79"/>
                <a:cs typeface="Gisha" pitchFamily="34" charset="-79"/>
              </a:rPr>
              <a:t>משה"ח</a:t>
            </a:r>
            <a:endParaRPr lang="he-IL" b="1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5827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1901705"/>
              </p:ext>
            </p:extLst>
          </p:nvPr>
        </p:nvGraphicFramePr>
        <p:xfrm>
          <a:off x="1724616" y="2380724"/>
          <a:ext cx="8624069" cy="2655732"/>
        </p:xfrm>
        <a:graphic>
          <a:graphicData uri="http://schemas.openxmlformats.org/drawingml/2006/table">
            <a:tbl>
              <a:tblPr rtl="1">
                <a:tableStyleId>{8A107856-5554-42FB-B03E-39F5DBC370BA}</a:tableStyleId>
              </a:tblPr>
              <a:tblGrid>
                <a:gridCol w="7353487"/>
                <a:gridCol w="1270582"/>
              </a:tblGrid>
              <a:tr h="8340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סה"כ כיתות </a:t>
                      </a:r>
                      <a:r>
                        <a:rPr lang="he-IL" sz="2800" b="1" u="sng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בי"ס</a:t>
                      </a:r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 בתהליכי </a:t>
                      </a:r>
                      <a:r>
                        <a:rPr lang="he-IL" sz="2400" b="1" u="none" strike="noStrike" dirty="0" smtClean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תכנון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8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244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340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סה"כ כיתות </a:t>
                      </a:r>
                      <a:r>
                        <a:rPr lang="he-IL" sz="2800" b="1" u="sng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גן</a:t>
                      </a:r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 בתהליכי תכנון 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800" b="1" u="none" strike="noStrike" dirty="0" smtClean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138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98769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800" b="1" u="sng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סה"כ כיתות </a:t>
                      </a:r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בתהליכי תכנון </a:t>
                      </a:r>
                      <a:endParaRPr lang="he-IL" sz="2400" b="1" u="none" strike="noStrike" dirty="0" smtClean="0"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  <a:p>
                      <a:pPr algn="ctr" rtl="1" fontAlgn="b"/>
                      <a:r>
                        <a:rPr lang="he-IL" sz="2000" b="1" u="none" strike="noStrike" dirty="0" smtClean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[מתוכן 223 כיתות שמגרשיהן</a:t>
                      </a:r>
                      <a:r>
                        <a:rPr lang="he-IL" sz="2000" b="1" u="none" strike="noStrike" baseline="0" dirty="0" smtClean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 בהליכי הפקעה]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rgbClr val="FFB13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800" b="1" u="none" strike="noStrike" dirty="0" smtClean="0">
                          <a:effectLst/>
                          <a:latin typeface="David" panose="020E0502060401010101" pitchFamily="34" charset="-79"/>
                          <a:ea typeface="Tahoma" panose="020B0604030504040204" pitchFamily="34" charset="0"/>
                          <a:cs typeface="David" panose="020E0502060401010101" pitchFamily="34" charset="-79"/>
                        </a:rPr>
                        <a:t>382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Tahoma" panose="020B0604030504040204" pitchFamily="34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solidFill>
                      <a:srgbClr val="FFB13F"/>
                    </a:solidFill>
                  </a:tcPr>
                </a:tc>
              </a:tr>
            </a:tbl>
          </a:graphicData>
        </a:graphic>
      </p:graphicFrame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פרויקטים מתוכננים  במזרח ירושלים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3514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218741" y="5312229"/>
            <a:ext cx="7466486" cy="1032807"/>
          </a:xfrm>
          <a:solidFill>
            <a:srgbClr val="FFC000"/>
          </a:solidFill>
          <a:ln>
            <a:solidFill>
              <a:srgbClr val="002060"/>
            </a:solidFill>
          </a:ln>
        </p:spPr>
        <p:txBody>
          <a:bodyPr anchor="ctr">
            <a:no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he-IL" sz="2800" b="1" u="sng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סה"כ 129</a:t>
            </a:r>
            <a:r>
              <a:rPr lang="he-IL" sz="28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800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לימוד במזרח ירושלים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he-IL" sz="2800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שבנייתם צפויה </a:t>
            </a:r>
            <a:r>
              <a:rPr lang="he-IL" sz="2800" dirty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להתחיל במהלך </a:t>
            </a:r>
            <a:r>
              <a:rPr lang="he-IL" sz="2800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2016</a:t>
            </a:r>
            <a:endParaRPr lang="he-IL" sz="2800" dirty="0">
              <a:solidFill>
                <a:schemeClr val="tx2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569245"/>
              </p:ext>
            </p:extLst>
          </p:nvPr>
        </p:nvGraphicFramePr>
        <p:xfrm>
          <a:off x="6431721" y="2397062"/>
          <a:ext cx="4368802" cy="22046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99615"/>
                <a:gridCol w="2569187"/>
              </a:tblGrid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solidFill>
                            <a:schemeClr val="tx2"/>
                          </a:solidFill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שם השכונה</a:t>
                      </a:r>
                      <a:endParaRPr lang="he-IL" sz="1600" b="1" dirty="0">
                        <a:solidFill>
                          <a:schemeClr val="tx2"/>
                        </a:solidFill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solidFill>
                            <a:schemeClr val="tx2"/>
                          </a:solidFill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מספר כיתות בי"ס</a:t>
                      </a:r>
                      <a:endParaRPr lang="he-IL" sz="1600" b="1" dirty="0">
                        <a:solidFill>
                          <a:schemeClr val="tx2"/>
                        </a:solidFill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err="1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עיסוויה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8 (יסודי)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EECE1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אל צלעה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26 (יסודי)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א-טור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9</a:t>
                      </a:r>
                      <a:r>
                        <a:rPr lang="he-IL" sz="1600" b="0" baseline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 (חט"ב בנות)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EECE1"/>
                    </a:solidFill>
                  </a:tcPr>
                </a:tc>
              </a:tr>
              <a:tr h="330172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צור באחר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8 (תיכון</a:t>
                      </a:r>
                      <a:r>
                        <a:rPr lang="he-IL" sz="1600" b="0" baseline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 לבנות)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בית צפאפא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18 (תיכון)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EECE1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err="1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שראפאת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15 כיתות בי"ס </a:t>
                      </a:r>
                      <a:r>
                        <a:rPr lang="he-IL" sz="1600" b="0" dirty="0" err="1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חנ"מ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009179"/>
              </p:ext>
            </p:extLst>
          </p:nvPr>
        </p:nvGraphicFramePr>
        <p:xfrm>
          <a:off x="1679508" y="2541078"/>
          <a:ext cx="4165600" cy="11811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5911"/>
                <a:gridCol w="2449689"/>
              </a:tblGrid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solidFill>
                            <a:schemeClr val="tx2"/>
                          </a:solidFill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שם השכונה</a:t>
                      </a:r>
                      <a:endParaRPr lang="he-IL" sz="1600" b="1" dirty="0">
                        <a:solidFill>
                          <a:schemeClr val="tx2"/>
                        </a:solidFill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solidFill>
                            <a:schemeClr val="tx2"/>
                          </a:solidFill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מספר כיתות גן</a:t>
                      </a:r>
                      <a:endParaRPr lang="he-IL" sz="1600" b="1" dirty="0">
                        <a:solidFill>
                          <a:schemeClr val="tx2"/>
                        </a:solidFill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err="1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שועפט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42</a:t>
                      </a:r>
                    </a:p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 (5 אשכולות גני ילדים)</a:t>
                      </a: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EECE1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אום טובא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latin typeface="Gisha" panose="020B0502040204020203" pitchFamily="34" charset="-79"/>
                          <a:ea typeface="Tahoma" panose="020B0604030504040204" pitchFamily="34" charset="0"/>
                          <a:cs typeface="Gisha" panose="020B0502040204020203" pitchFamily="34" charset="-79"/>
                        </a:rPr>
                        <a:t>3</a:t>
                      </a:r>
                      <a:endParaRPr lang="he-IL" sz="1600" b="0" dirty="0">
                        <a:latin typeface="Gisha" panose="020B0502040204020203" pitchFamily="34" charset="-79"/>
                        <a:ea typeface="Tahoma" panose="020B0604030504040204" pitchFamily="34" charset="0"/>
                        <a:cs typeface="Gisha" panose="020B0502040204020203" pitchFamily="34" charset="-79"/>
                      </a:endParaRPr>
                    </a:p>
                  </a:txBody>
                  <a:tcPr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מלבן 7"/>
          <p:cNvSpPr/>
          <p:nvPr/>
        </p:nvSpPr>
        <p:spPr>
          <a:xfrm>
            <a:off x="7147578" y="1893007"/>
            <a:ext cx="3036729" cy="5309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he-IL" sz="3000" b="1" dirty="0">
                <a:ln w="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כיתות בית ספר</a:t>
            </a:r>
          </a:p>
        </p:txBody>
      </p:sp>
      <p:sp>
        <p:nvSpPr>
          <p:cNvPr id="9" name="מלבן 8"/>
          <p:cNvSpPr/>
          <p:nvPr/>
        </p:nvSpPr>
        <p:spPr>
          <a:xfrm>
            <a:off x="2741853" y="1965015"/>
            <a:ext cx="1765548" cy="5309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he-IL" sz="3000" b="1" dirty="0">
                <a:ln w="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כיתות גן</a:t>
            </a: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>
            <a:off x="1103446" y="188640"/>
            <a:ext cx="9697077" cy="115212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825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פרויקטים שבנייתם צפויה להתחיל </a:t>
            </a:r>
          </a:p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ב-2016 במזרח ירושלים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2394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167722"/>
              </p:ext>
            </p:extLst>
          </p:nvPr>
        </p:nvGraphicFramePr>
        <p:xfrm>
          <a:off x="420508" y="1585096"/>
          <a:ext cx="11479321" cy="3540852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1639903"/>
                <a:gridCol w="1639903"/>
                <a:gridCol w="1639903"/>
                <a:gridCol w="1639903"/>
                <a:gridCol w="1639903"/>
                <a:gridCol w="1639903"/>
                <a:gridCol w="1639903"/>
              </a:tblGrid>
              <a:tr h="68580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פוטנציאל יצירת כיתות לתכנון ובנייה</a:t>
                      </a:r>
                      <a:endParaRPr lang="he-IL" sz="1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2015-2016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2017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2018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2019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2020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</a:tr>
              <a:tr h="48006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בנייה קונבנציונאלית</a:t>
                      </a:r>
                      <a:endParaRPr lang="he-IL" sz="1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85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300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500</a:t>
                      </a: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1,485</a:t>
                      </a: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/>
                    </a:solidFill>
                  </a:tcPr>
                </a:tc>
              </a:tr>
              <a:tr h="48006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תוספת קומות על מבנים קיימים</a:t>
                      </a:r>
                      <a:endParaRPr lang="he-IL" sz="1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30</a:t>
                      </a: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440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בנייה באשכולות</a:t>
                      </a:r>
                      <a:endParaRPr lang="he-IL" sz="1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42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462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/>
                    </a:solidFill>
                  </a:tcPr>
                </a:tc>
              </a:tr>
              <a:tr h="48006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מגזר חרדי</a:t>
                      </a:r>
                      <a:endParaRPr lang="he-IL" sz="1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228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250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b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1,228</a:t>
                      </a:r>
                      <a:endParaRPr lang="he-IL" sz="2200" b="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/>
                    </a:solidFill>
                  </a:tcPr>
                </a:tc>
              </a:tr>
              <a:tr h="530952"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385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580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750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880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1,020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3,615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T="34290" marB="3429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7" name="כותרת 1"/>
          <p:cNvSpPr txBox="1">
            <a:spLocks/>
          </p:cNvSpPr>
          <p:nvPr/>
        </p:nvSpPr>
        <p:spPr>
          <a:xfrm>
            <a:off x="2438400" y="5666161"/>
            <a:ext cx="7315199" cy="615550"/>
          </a:xfrm>
          <a:prstGeom prst="rect">
            <a:avLst/>
          </a:prstGeom>
          <a:solidFill>
            <a:srgbClr val="FFC000"/>
          </a:solidFill>
        </p:spPr>
        <p:txBody>
          <a:bodyPr vert="horz" lIns="68580" tIns="34290" rIns="68580" bIns="34290" rtlCol="1" anchor="b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3200" b="1" dirty="0">
                <a:ln/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סה"כ בניה </a:t>
            </a:r>
            <a:r>
              <a:rPr lang="he-IL" sz="3200" b="1" dirty="0" smtClean="0">
                <a:ln/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של כ-3,600 </a:t>
            </a:r>
            <a:r>
              <a:rPr lang="he-IL" sz="3200" b="1" dirty="0">
                <a:ln/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בחומש</a:t>
            </a:r>
          </a:p>
        </p:txBody>
      </p:sp>
      <p:sp>
        <p:nvSpPr>
          <p:cNvPr id="9" name="כותרת 1"/>
          <p:cNvSpPr txBox="1">
            <a:spLocks/>
          </p:cNvSpPr>
          <p:nvPr/>
        </p:nvSpPr>
        <p:spPr>
          <a:xfrm>
            <a:off x="1247462" y="332656"/>
            <a:ext cx="9697077" cy="1008112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750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צמצום הפער ב-5 שנים:</a:t>
            </a:r>
          </a:p>
          <a:p>
            <a:r>
              <a:rPr lang="he-IL" sz="4300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יצירת מלאי כיתות לתכנון ובנייה</a:t>
            </a:r>
            <a:endParaRPr lang="he-IL" sz="4300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977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 smtClean="0"/>
          </a:p>
          <a:p>
            <a:r>
              <a:rPr lang="he-IL" sz="2400" dirty="0" smtClean="0"/>
              <a:t>גיבוש תכנית חומש להתמודדות עם פערי הבינוי </a:t>
            </a:r>
          </a:p>
          <a:p>
            <a:r>
              <a:rPr lang="he-IL" sz="2400" dirty="0" smtClean="0"/>
              <a:t>הקמת מנהלת כתות לימוד ייעודית </a:t>
            </a:r>
            <a:r>
              <a:rPr lang="he-IL" sz="2400" dirty="0" err="1" smtClean="0"/>
              <a:t>פרוייקטלית</a:t>
            </a:r>
            <a:r>
              <a:rPr lang="he-IL" sz="2400" dirty="0" smtClean="0"/>
              <a:t>  לתכנון וביצוע כתות הלימוד</a:t>
            </a:r>
          </a:p>
          <a:p>
            <a:r>
              <a:rPr lang="he-IL" sz="2400" dirty="0" smtClean="0"/>
              <a:t>שכירת עשרות כתות לימוד חדשות מדי שנה אל מול בנייה מואצת( בכפוף לקבלת הרשאות ממשרד החינוך). </a:t>
            </a:r>
            <a:endParaRPr lang="he-IL" sz="24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1890686" y="529738"/>
            <a:ext cx="8877782" cy="857449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סיכום פעולות אשר ננקטו ע"י העירייה </a:t>
            </a:r>
            <a:endParaRPr lang="he-IL" sz="3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203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528572" y="1504188"/>
            <a:ext cx="9548400" cy="5081807"/>
          </a:xfrm>
        </p:spPr>
        <p:txBody>
          <a:bodyPr>
            <a:normAutofit fontScale="85000" lnSpcReduction="10000"/>
          </a:bodyPr>
          <a:lstStyle/>
          <a:p>
            <a:endParaRPr lang="he-IL" sz="2600" dirty="0" smtClean="0"/>
          </a:p>
          <a:p>
            <a:pPr marL="45720" indent="0" algn="just">
              <a:lnSpc>
                <a:spcPct val="160000"/>
              </a:lnSpc>
              <a:buNone/>
            </a:pP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1. 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אישור </a:t>
            </a:r>
            <a:r>
              <a:rPr lang="he-IL" sz="2600" b="1" dirty="0" err="1">
                <a:latin typeface="David" panose="020E0502060401010101" pitchFamily="34" charset="-79"/>
                <a:cs typeface="David" panose="020E0502060401010101" pitchFamily="34" charset="-79"/>
              </a:rPr>
              <a:t>תר"ש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( תכנית 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רב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שנתית) לבינוי וצמצום 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פערים בהתאם לתכנית החומש 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( כולל סל "סל תוספתי" המיועד למימון הכיתות הנדרשות לירושלים).</a:t>
            </a:r>
          </a:p>
          <a:p>
            <a:pPr marL="45720" indent="0" algn="just">
              <a:lnSpc>
                <a:spcPct val="160000"/>
              </a:lnSpc>
              <a:buNone/>
            </a:pP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2.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הקלות רגולטוריות נדרשות:</a:t>
            </a:r>
          </a:p>
          <a:p>
            <a:pPr algn="just">
              <a:lnSpc>
                <a:spcPct val="160000"/>
              </a:lnSpc>
            </a:pP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אישור  להתחיל בביצוע עוד טרם קבלת הרשאה תקציבית( בכפוף לאישור פרוגראמה ותכנית אדריכלית מאושרת)</a:t>
            </a:r>
          </a:p>
          <a:p>
            <a:pPr algn="just">
              <a:lnSpc>
                <a:spcPct val="160000"/>
              </a:lnSpc>
            </a:pP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אישור שיטות מימון ובינוי חדשות ( </a:t>
            </a:r>
            <a:r>
              <a:rPr lang="en-US" sz="2600" b="1" dirty="0">
                <a:latin typeface="David" panose="020E0502060401010101" pitchFamily="34" charset="-79"/>
                <a:cs typeface="David" panose="020E0502060401010101" pitchFamily="34" charset="-79"/>
              </a:rPr>
              <a:t>PPP 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 לסוגיהן).</a:t>
            </a:r>
          </a:p>
          <a:p>
            <a:pPr algn="just">
              <a:lnSpc>
                <a:spcPct val="160000"/>
              </a:lnSpc>
            </a:pP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ביטול דרישת בעלות עירונית על הקרקע לבניית </a:t>
            </a:r>
            <a:r>
              <a:rPr lang="he-IL" sz="2600" b="1" dirty="0" err="1">
                <a:latin typeface="David" panose="020E0502060401010101" pitchFamily="34" charset="-79"/>
                <a:cs typeface="David" panose="020E0502060401010101" pitchFamily="34" charset="-79"/>
              </a:rPr>
              <a:t>מוס"ח</a:t>
            </a:r>
            <a:endParaRPr lang="he-IL" sz="26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45720" indent="0">
              <a:buNone/>
            </a:pPr>
            <a:endParaRPr lang="he-IL" dirty="0"/>
          </a:p>
        </p:txBody>
      </p:sp>
      <p:sp>
        <p:nvSpPr>
          <p:cNvPr id="4" name="כותרת 1"/>
          <p:cNvSpPr txBox="1"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מה נדרש? </a:t>
            </a:r>
            <a:endParaRPr lang="he-IL" sz="3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1600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אתגרי </a:t>
            </a:r>
            <a:r>
              <a:rPr lang="he-IL" sz="4300" b="1" dirty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ירושלים בתחום מבני </a:t>
            </a:r>
            <a:r>
              <a:rPr lang="he-IL" sz="4300" b="1" dirty="0" smtClean="0">
                <a:solidFill>
                  <a:schemeClr val="tx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החינוך</a:t>
            </a:r>
            <a:endParaRPr lang="he-IL" sz="4300" b="1" dirty="0">
              <a:solidFill>
                <a:schemeClr val="tx2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505417" y="1335649"/>
            <a:ext cx="10972800" cy="5400600"/>
          </a:xfrm>
        </p:spPr>
        <p:txBody>
          <a:bodyPr>
            <a:normAutofit fontScale="92500" lnSpcReduction="10000"/>
          </a:bodyPr>
          <a:lstStyle/>
          <a:p>
            <a:pPr marL="26511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ריבוי מגזרים ומורכבות תתי-מגזרים</a:t>
            </a:r>
          </a:p>
          <a:p>
            <a:pPr marL="26511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קרקעות </a:t>
            </a:r>
            <a:r>
              <a:rPr lang="he-IL" sz="2500" b="1" dirty="0" err="1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וסטטוטוריקה</a:t>
            </a: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pPr marL="905193" lvl="2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מחסור משמעותי בקרקעות חומות (בעיקר במזרח העיר ובחרדי)</a:t>
            </a:r>
          </a:p>
          <a:p>
            <a:pPr marL="905193" lvl="2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תהליכי הפקעה מורכבים וארוכים מאוד (בעיקר במזרח העיר)</a:t>
            </a:r>
          </a:p>
          <a:p>
            <a:pPr marL="905193" lvl="2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מחסור בתכניות </a:t>
            </a:r>
            <a:r>
              <a:rPr lang="he-IL" sz="2500" b="1" dirty="0" err="1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תב"עיות</a:t>
            </a: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(בעיקר במזרח העיר)</a:t>
            </a:r>
          </a:p>
          <a:p>
            <a:pPr marL="26511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דרישות רגולטוריות שאינן תואמות למציאות:</a:t>
            </a:r>
          </a:p>
          <a:p>
            <a:pPr marL="1225233" lvl="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5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בטוחות </a:t>
            </a:r>
            <a:r>
              <a:rPr lang="he-IL" sz="25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ובעלויות במזרח ירושלים (נפתר חלקית).</a:t>
            </a:r>
          </a:p>
          <a:p>
            <a:pPr marL="26511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4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אתגרים טופוגרפיים - לא מקבלים מענה מימוני הולם</a:t>
            </a:r>
          </a:p>
          <a:p>
            <a:pPr marL="265113" indent="-265113" algn="just">
              <a:lnSpc>
                <a:spcPct val="170000"/>
              </a:lnSpc>
              <a:spcBef>
                <a:spcPts val="0"/>
              </a:spcBef>
            </a:pPr>
            <a:r>
              <a:rPr lang="he-IL" sz="24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העדר תשתיות היקפיות במזרח העיר (כבישים, חשמל, ביוב וכדומה</a:t>
            </a:r>
            <a:r>
              <a:rPr lang="he-IL" sz="24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).</a:t>
            </a:r>
            <a:endParaRPr lang="he-IL" sz="2400" b="1" dirty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2807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בקשות למעבר למערכת הרשמית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1434838680"/>
              </p:ext>
            </p:extLst>
          </p:nvPr>
        </p:nvGraphicFramePr>
        <p:xfrm>
          <a:off x="781188" y="1279677"/>
          <a:ext cx="10929257" cy="41196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מלבן 1"/>
          <p:cNvSpPr/>
          <p:nvPr/>
        </p:nvSpPr>
        <p:spPr>
          <a:xfrm>
            <a:off x="781188" y="5480937"/>
            <a:ext cx="10786697" cy="1200329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85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%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מהפונים 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לעבור למערכת הרשמית (462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תלמידים מתוך 544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) נכנסו אליה.</a:t>
            </a:r>
            <a:endParaRPr lang="en-US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rtl="1"/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רבים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מתוך התלמידים שלא נכנסו למערכת בחרו שלא לעשות כן בשל בקשת ההורים להירשם לבי"ס ספציפי שאין בו מקום והגיבו בסירוב לבתי ספר אחרים שהוצעו להם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en-US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3966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092005"/>
              </p:ext>
            </p:extLst>
          </p:nvPr>
        </p:nvGraphicFramePr>
        <p:xfrm>
          <a:off x="335360" y="1045028"/>
          <a:ext cx="11116411" cy="4256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322143"/>
              </p:ext>
            </p:extLst>
          </p:nvPr>
        </p:nvGraphicFramePr>
        <p:xfrm>
          <a:off x="320846" y="5504971"/>
          <a:ext cx="10753196" cy="1225200"/>
        </p:xfrm>
        <a:graphic>
          <a:graphicData uri="http://schemas.openxmlformats.org/drawingml/2006/table">
            <a:tbl>
              <a:tblPr rtl="1">
                <a:tableStyleId>{ED083AE6-46FA-4A59-8FB0-9F97EB10719F}</a:tableStyleId>
              </a:tblPr>
              <a:tblGrid>
                <a:gridCol w="919512"/>
                <a:gridCol w="720804"/>
                <a:gridCol w="820159"/>
                <a:gridCol w="1002416"/>
                <a:gridCol w="797377"/>
                <a:gridCol w="888505"/>
                <a:gridCol w="706249"/>
                <a:gridCol w="706249"/>
                <a:gridCol w="706249"/>
                <a:gridCol w="706249"/>
                <a:gridCol w="891623"/>
                <a:gridCol w="1887804"/>
              </a:tblGrid>
              <a:tr h="28384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ב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ג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ד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ה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ו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ז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ח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ט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י"א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י"ב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 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362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173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239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311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209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69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-58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26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313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-1025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-424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-194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תשע"ב-תשע"ג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rgbClr val="0099CC"/>
                    </a:solidFill>
                  </a:tcPr>
                </a:tc>
              </a:tr>
              <a:tr h="30362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146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121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98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44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-84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80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-187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-1189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-391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-305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תשע"ג-תשע"ד</a:t>
                      </a:r>
                      <a:endParaRPr lang="he-IL" sz="1600" b="1" i="0" u="none" strike="noStrike" dirty="0">
                        <a:solidFill>
                          <a:schemeClr val="bg1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rgbClr val="CC0000"/>
                    </a:solidFill>
                  </a:tcPr>
                </a:tc>
              </a:tr>
              <a:tr h="30362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150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121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124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114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172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70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-32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-746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-351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u="none" strike="noStrike" dirty="0">
                          <a:effectLst/>
                          <a:latin typeface="David" pitchFamily="34" charset="-79"/>
                          <a:cs typeface="David" pitchFamily="34" charset="-79"/>
                        </a:rPr>
                        <a:t>-194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12700" marR="12700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תשע"ד-תשע"ה</a:t>
                      </a:r>
                    </a:p>
                  </a:txBody>
                  <a:tcPr marL="12700" marR="12700" marT="9525" marB="0" anchor="b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7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התמדה במערכת החינוך הרשמית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9657" y="4412343"/>
            <a:ext cx="1436914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B13F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צמצום אחוזי הנשירה</a:t>
            </a:r>
            <a:endParaRPr lang="he-IL" sz="16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cxnSp>
        <p:nvCxnSpPr>
          <p:cNvPr id="8" name="מחבר חץ ישר 7"/>
          <p:cNvCxnSpPr/>
          <p:nvPr/>
        </p:nvCxnSpPr>
        <p:spPr>
          <a:xfrm flipV="1">
            <a:off x="1596571" y="4601029"/>
            <a:ext cx="783772" cy="14514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חץ ישר 9"/>
          <p:cNvCxnSpPr/>
          <p:nvPr/>
        </p:nvCxnSpPr>
        <p:spPr>
          <a:xfrm flipV="1">
            <a:off x="1143279" y="3686629"/>
            <a:ext cx="250092" cy="72571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חץ ישר 11"/>
          <p:cNvCxnSpPr/>
          <p:nvPr/>
        </p:nvCxnSpPr>
        <p:spPr>
          <a:xfrm flipV="1">
            <a:off x="391886" y="3468914"/>
            <a:ext cx="159657" cy="94342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1060152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825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השקעה בתכניות חינוכיות </a:t>
            </a:r>
          </a:p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בהיקף של כ-25,000,000 ₪ 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505417" y="1291096"/>
            <a:ext cx="10972800" cy="5566904"/>
          </a:xfrm>
        </p:spPr>
        <p:txBody>
          <a:bodyPr>
            <a:normAutofit fontScale="92500"/>
          </a:bodyPr>
          <a:lstStyle/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פתיחת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מכינות קדם אקדמאיות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ייעודיות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תכנית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הכוון אקדמי ב- 10 בתי"ס על יסודיים (11 קבוצות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פתיחת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 כתות להכשרה מקצועית לבוגרות </a:t>
            </a:r>
            <a:r>
              <a:rPr lang="he-IL" sz="2100" dirty="0" err="1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תוג'יהי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תשע"ה, בשיתוף רשות התעסוקה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העירונית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קידום הוראת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העברית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קידום ופיתוח תכניות חשיפה לאקדמיה, לתלמידי התיכון: הדרך לאוניברסיטה, קלף מנצח.</a:t>
            </a:r>
          </a:p>
          <a:p>
            <a:pPr marL="342900" lvl="1" indent="-342900">
              <a:spcBef>
                <a:spcPct val="20000"/>
              </a:spcBef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הרחבת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מעגל מוסדות החינוך הפועלים ע"פ תכנית לימודים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ישראלית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spcBef>
                <a:spcPct val="20000"/>
              </a:spcBef>
              <a:defRPr/>
            </a:pP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הרחבת מערך החינוך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הטכנולוגי/מקצועי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קידום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 למצטיינים כגון: תכניות אמירים, מצטיינים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2000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קידום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וטיפוח לימודי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המדעים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עידוד ייחודיות בתי"ס</a:t>
            </a: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המשך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הפעלת תכנית רחבת היקף לצמצום אחוזי הנשירה לטיפול בתלמידים בסיכון: מרכזי מל"א, צעדים להצלחה, מרכזי למידה, גשרים</a:t>
            </a:r>
            <a:r>
              <a:rPr lang="en-US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מעברים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21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lvl="1" indent="-342900">
              <a:defRPr/>
            </a:pP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הפעלת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 חינוכיות וחברתיות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מגוונות – מוכשרים, מהבית לביה"ס,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יתרון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ירושלמי, </a:t>
            </a: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בתי"ס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בקהילה, פר"ח, </a:t>
            </a:r>
            <a:r>
              <a:rPr lang="he-IL" sz="2100" dirty="0" err="1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קר"ב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marL="342900" lvl="1" indent="-342900">
              <a:defRPr/>
            </a:pPr>
            <a:r>
              <a:rPr lang="he-IL" sz="2100" dirty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הארכת יום הלימודים בחינוך העל </a:t>
            </a:r>
            <a:r>
              <a:rPr lang="he-IL" sz="2100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יסודי</a:t>
            </a:r>
            <a:endParaRPr lang="he-IL" sz="2400" dirty="0" smtClean="0">
              <a:solidFill>
                <a:schemeClr val="accent6"/>
              </a:solidFill>
              <a:latin typeface="David" pitchFamily="34" charset="-79"/>
              <a:cs typeface="David" pitchFamily="34" charset="-79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endParaRPr lang="he-IL" sz="25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0856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97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הארכת יום הלימודים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2450331" y="4630058"/>
            <a:ext cx="7082971" cy="1262744"/>
          </a:xfrm>
          <a:solidFill>
            <a:srgbClr val="FFC000"/>
          </a:solidFill>
          <a:ln>
            <a:solidFill>
              <a:srgbClr val="002060"/>
            </a:solidFill>
          </a:ln>
        </p:spPr>
        <p:txBody>
          <a:bodyPr anchor="ctr">
            <a:no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he-IL" sz="3600" b="1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סה"כ מופעלות 32 תכניות ב-15 בי"ס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he-IL" sz="3600" b="1" dirty="0" smtClean="0">
                <a:solidFill>
                  <a:srgbClr val="00206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בעלות כוללת של כ-3 מיליון ₪ </a:t>
            </a:r>
            <a:endParaRPr lang="he-IL" sz="3600" b="1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277257" y="1274749"/>
            <a:ext cx="928914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Bef>
                <a:spcPts val="1200"/>
              </a:spcBef>
              <a:defRPr/>
            </a:pPr>
            <a:r>
              <a:rPr 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התכנית </a:t>
            </a: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מציבה את בתי הספר כאחראים על מעגל חיים רחב של התלמידים</a:t>
            </a:r>
          </a:p>
          <a:p>
            <a:pPr algn="r" rtl="1">
              <a:spcBef>
                <a:spcPts val="1200"/>
              </a:spcBef>
              <a:defRPr/>
            </a:pP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במסגרת התכנית נשארים התלמידים בבית הספר מעבר לשעות הלימודים הפורמאליות ומשתתפים בחוגי העשרה בתחומי ספורט, חברה, אומנות ופנאי וכן במסגרות הכשרה מקצועיות</a:t>
            </a:r>
          </a:p>
          <a:p>
            <a:pPr algn="r" rtl="1">
              <a:spcBef>
                <a:spcPts val="1200"/>
              </a:spcBef>
              <a:defRPr/>
            </a:pP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כל תלמיד נהנה </a:t>
            </a:r>
            <a:r>
              <a:rPr 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מפעילות </a:t>
            </a:r>
            <a:r>
              <a:rPr lang="he-IL" sz="2800" b="1" dirty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העשרה וקורס הכשרה </a:t>
            </a:r>
            <a:r>
              <a:rPr lang="he-IL" sz="2800" b="1" dirty="0" smtClean="0">
                <a:solidFill>
                  <a:srgbClr val="002060"/>
                </a:solidFill>
                <a:latin typeface="David" pitchFamily="34" charset="-79"/>
                <a:cs typeface="David" pitchFamily="34" charset="-79"/>
              </a:rPr>
              <a:t>מקצועית.</a:t>
            </a:r>
            <a:endParaRPr lang="he-IL" sz="2800" b="1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2795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8"/>
            <a:ext cx="9697077" cy="792088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82500" lnSpcReduction="1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מספר התלמידים בתכנית להארכת יום הלימודים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4098" name="Picture 2" descr="image00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0"/>
          <a:stretch/>
        </p:blipFill>
        <p:spPr bwMode="auto">
          <a:xfrm>
            <a:off x="647964" y="1401083"/>
            <a:ext cx="10687705" cy="508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265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1143279" y="260647"/>
            <a:ext cx="9697077" cy="987581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1" anchor="ctr">
            <a:normAutofit fontScale="750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מספר התלמידים בתכנית הלימודים הישראלית </a:t>
            </a:r>
          </a:p>
          <a:p>
            <a:r>
              <a:rPr lang="he-IL" sz="43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במערכת החינוך הרשמית</a:t>
            </a:r>
            <a:endParaRPr lang="he-IL" sz="43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5122" name="Picture 2" descr="image0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0"/>
          <a:stretch/>
        </p:blipFill>
        <p:spPr bwMode="auto">
          <a:xfrm>
            <a:off x="1143279" y="1378855"/>
            <a:ext cx="9676759" cy="5276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8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824261" y="1582988"/>
            <a:ext cx="6437725" cy="1924379"/>
          </a:xfrm>
        </p:spPr>
        <p:txBody>
          <a:bodyPr>
            <a:noAutofit/>
          </a:bodyPr>
          <a:lstStyle/>
          <a:p>
            <a:pPr algn="ctr"/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בינוי </a:t>
            </a:r>
            <a:b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לימוד </a:t>
            </a:r>
            <a:b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7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במזרח ירושלים</a:t>
            </a:r>
            <a:endParaRPr lang="he-IL" sz="72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156155" y="3690573"/>
            <a:ext cx="5594555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4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עיריית ירושלים </a:t>
            </a: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9570500" y="0"/>
            <a:ext cx="1792314" cy="1420234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4672780" y="4915596"/>
            <a:ext cx="2561303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ועדת החינוך</a:t>
            </a:r>
          </a:p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כנסת ישראל</a:t>
            </a:r>
          </a:p>
          <a:p>
            <a:pPr algn="ctr"/>
            <a:endParaRPr lang="he-IL" sz="20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2000" b="1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01/02/16</a:t>
            </a:r>
          </a:p>
        </p:txBody>
      </p:sp>
      <p:pic>
        <p:nvPicPr>
          <p:cNvPr id="3074" name="Picture 2" descr="C:\Users\gvelad\AppData\Local\Microsoft\Windows\Temporary Internet Files\Content.IE5\QYA7E7P6\250px-BeitDavid[1]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977" y="5085609"/>
            <a:ext cx="1975056" cy="144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1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389504-B6D4-430C-A631-64CF7FE50508}"/>
</file>

<file path=customXml/itemProps2.xml><?xml version="1.0" encoding="utf-8"?>
<ds:datastoreItem xmlns:ds="http://schemas.openxmlformats.org/officeDocument/2006/customXml" ds:itemID="{E30C8D0E-B576-47EE-A98F-AB1D24A8CB69}"/>
</file>

<file path=customXml/itemProps3.xml><?xml version="1.0" encoding="utf-8"?>
<ds:datastoreItem xmlns:ds="http://schemas.openxmlformats.org/officeDocument/2006/customXml" ds:itemID="{FD147AD1-8247-4A3B-BA1D-A19BFAE8F2C3}"/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1051</Words>
  <Application>Microsoft Office PowerPoint</Application>
  <PresentationFormat>מותאם אישית</PresentationFormat>
  <Paragraphs>333</Paragraphs>
  <Slides>21</Slides>
  <Notes>9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21</vt:i4>
      </vt:variant>
    </vt:vector>
  </HeadingPairs>
  <TitlesOfParts>
    <vt:vector size="23" baseType="lpstr">
      <vt:lpstr>Back to School 16x9</vt:lpstr>
      <vt:lpstr>Microsoft Excel Chart</vt:lpstr>
      <vt:lpstr>בינוי  כיתות לימוד  במזרח ירושלים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מה נדרש?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בינוי  כיתות לימוד  במזרח ירושלים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2016-02-01T07:04:15Z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TC028952699991</vt:lpwstr>
  </property>
  <property fmtid="{D5CDD505-2E9C-101B-9397-08002B2CF9AE}" pid="3" name="ContentTypeId">
    <vt:lpwstr>0x010100F931E205BBB08441AEFFEBF8ABB23DF1</vt:lpwstr>
  </property>
  <property fmtid="{D5CDD505-2E9C-101B-9397-08002B2CF9AE}" pid="4" name="SanhedrinDocumentType">
    <vt:r8>88</vt:r8>
  </property>
  <property fmtid="{D5CDD505-2E9C-101B-9397-08002B2CF9AE}" pid="5" name="SanhedrinItemID">
    <vt:r8>574756</vt:r8>
  </property>
</Properties>
</file>