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6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notesSlides/notesSlide1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3.xml" ContentType="application/vnd.openxmlformats-officedocument.theme+xml"/>
  <Override PartName="/ppt/theme/theme2.xml" ContentType="application/vnd.openxmlformats-officedocument.theme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  <p:sldMasterId id="2147483660" r:id="rId2"/>
  </p:sldMasterIdLst>
  <p:notesMasterIdLst>
    <p:notesMasterId r:id="rId11"/>
  </p:notesMasterIdLst>
  <p:sldIdLst>
    <p:sldId id="257" r:id="rId3"/>
    <p:sldId id="267" r:id="rId4"/>
    <p:sldId id="258" r:id="rId5"/>
    <p:sldId id="261" r:id="rId6"/>
    <p:sldId id="262" r:id="rId7"/>
    <p:sldId id="265" r:id="rId8"/>
    <p:sldId id="266" r:id="rId9"/>
    <p:sldId id="268" r:id="rId10"/>
  </p:sldIdLst>
  <p:sldSz cx="9144000" cy="6858000" type="screen4x3"/>
  <p:notesSz cx="6797675" cy="9926638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0099"/>
    <a:srgbClr val="006600"/>
    <a:srgbClr val="66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380"/>
    <p:restoredTop sz="94660"/>
  </p:normalViewPr>
  <p:slideViewPr>
    <p:cSldViewPr>
      <p:cViewPr>
        <p:scale>
          <a:sx n="78" d="100"/>
          <a:sy n="78" d="100"/>
        </p:scale>
        <p:origin x="-1266" y="-6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18" Type="http://schemas.openxmlformats.org/officeDocument/2006/relationships/customXml" Target="../customXml/item3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17" Type="http://schemas.openxmlformats.org/officeDocument/2006/relationships/customXml" Target="../customXml/item2.xml"/><Relationship Id="rId2" Type="http://schemas.openxmlformats.org/officeDocument/2006/relationships/slideMaster" Target="slideMasters/slideMaster2.xml"/><Relationship Id="rId16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51275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E230F61C-5767-4932-B779-336EDE69F2E4}" type="datetimeFigureOut">
              <a:rPr lang="he-IL" smtClean="0"/>
              <a:t>י"ב/אדר א/תשע"ו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51275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50159D38-C678-4F50-9447-437DEB1CD42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186147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0DA5-B58F-4CB0-A189-1BA9162EB884}" type="slidenum">
              <a:rPr lang="he-IL" smtClean="0">
                <a:solidFill>
                  <a:prstClr val="black"/>
                </a:solidFill>
              </a:rPr>
              <a:pPr/>
              <a:t>2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58475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05F044-9D89-4756-9C26-8BD7324507B8}" type="datetimeFigureOut">
              <a:rPr lang="he-IL" smtClean="0"/>
              <a:t>י"ב/אדר א/תשע"ו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62E9AE-61EC-4D25-AC58-19D2E6F4CE2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788800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05F044-9D89-4756-9C26-8BD7324507B8}" type="datetimeFigureOut">
              <a:rPr lang="he-IL" smtClean="0"/>
              <a:t>י"ב/אדר א/תשע"ו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62E9AE-61EC-4D25-AC58-19D2E6F4CE2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524066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05F044-9D89-4756-9C26-8BD7324507B8}" type="datetimeFigureOut">
              <a:rPr lang="he-IL" smtClean="0"/>
              <a:t>י"ב/אדר א/תשע"ו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62E9AE-61EC-4D25-AC58-19D2E6F4CE2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4349353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05F044-9D89-4756-9C26-8BD7324507B8}" type="datetimeFigureOut">
              <a:rPr lang="he-IL" smtClean="0"/>
              <a:t>י"ב/אדר א/תשע"ו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62E9AE-61EC-4D25-AC58-19D2E6F4CE2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4697767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05F044-9D89-4756-9C26-8BD7324507B8}" type="datetimeFigureOut">
              <a:rPr lang="he-IL" smtClean="0"/>
              <a:t>י"ב/אדר א/תשע"ו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62E9AE-61EC-4D25-AC58-19D2E6F4CE2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1083664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05F044-9D89-4756-9C26-8BD7324507B8}" type="datetimeFigureOut">
              <a:rPr lang="he-IL" smtClean="0"/>
              <a:t>י"ב/אדר א/תשע"ו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62E9AE-61EC-4D25-AC58-19D2E6F4CE2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405968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05F044-9D89-4756-9C26-8BD7324507B8}" type="datetimeFigureOut">
              <a:rPr lang="he-IL" smtClean="0"/>
              <a:t>י"ב/אדר א/תשע"ו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62E9AE-61EC-4D25-AC58-19D2E6F4CE2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7737113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05F044-9D89-4756-9C26-8BD7324507B8}" type="datetimeFigureOut">
              <a:rPr lang="he-IL" smtClean="0"/>
              <a:t>י"ב/אדר א/תשע"ו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62E9AE-61EC-4D25-AC58-19D2E6F4CE2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4846890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05F044-9D89-4756-9C26-8BD7324507B8}" type="datetimeFigureOut">
              <a:rPr lang="he-IL" smtClean="0"/>
              <a:t>י"ב/אדר א/תשע"ו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62E9AE-61EC-4D25-AC58-19D2E6F4CE2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679782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05F044-9D89-4756-9C26-8BD7324507B8}" type="datetimeFigureOut">
              <a:rPr lang="he-IL" smtClean="0"/>
              <a:t>י"ב/אדר א/תשע"ו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62E9AE-61EC-4D25-AC58-19D2E6F4CE2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567937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05F044-9D89-4756-9C26-8BD7324507B8}" type="datetimeFigureOut">
              <a:rPr lang="he-IL" smtClean="0"/>
              <a:t>י"ב/אדר א/תשע"ו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62E9AE-61EC-4D25-AC58-19D2E6F4CE2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19925773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1AC13-BD93-46B1-84D1-BB68B7CC1862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21 פברואר 16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מתווה לדיון סל תרבות –אב תשע"ה, ספטמבר 2015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EE56B-B921-4ABA-985A-ABB9F21B6422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768294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2E93F-5BE7-4741-85C4-A49A3E21B7D9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21 פברואר 16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מתווה לדיון סל תרבות –אב תשע"ה, ספטמבר 2015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EE56B-B921-4ABA-985A-ABB9F21B6422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727450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AEF09-F57F-40D6-AC71-3A9239815A34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21 פברואר 16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מתווה לדיון סל תרבות –אב תשע"ה, ספטמבר 2015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EE56B-B921-4ABA-985A-ABB9F21B6422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277496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6ED38-CF7F-4983-8BD3-0173111641FD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21 פברואר 16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מתווה לדיון סל תרבות –אב תשע"ה, ספטמבר 2015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EE56B-B921-4ABA-985A-ABB9F21B6422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269326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B0217-CEBB-4F2D-97A8-5ADE92AFFD92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21 פברואר 16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מתווה לדיון סל תרבות –אב תשע"ה, ספטמבר 2015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EE56B-B921-4ABA-985A-ABB9F21B6422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028800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5EEC85-9C76-4288-9869-8C14102CA473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21 פברואר 16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מתווה לדיון סל תרבות –אב תשע"ה, ספטמבר 2015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EE56B-B921-4ABA-985A-ABB9F21B6422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583209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EAB335-93CD-4604-8304-1F2ECB24B420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21 פברואר 16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מתווה לדיון סל תרבות –אב תשע"ה, ספטמבר 2015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EE56B-B921-4ABA-985A-ABB9F21B6422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68856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BB3B0-CFBD-49B0-ACFC-9CBD696BFBC3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21 פברואר 16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מתווה לדיון סל תרבות –אב תשע"ה, ספטמבר 2015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EE56B-B921-4ABA-985A-ABB9F21B6422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172146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5AA102-C16B-41E2-AE27-3BD8EEA66CDE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21 פברואר 16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מתווה לדיון סל תרבות –אב תשע"ה, ספטמבר 2015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EE56B-B921-4ABA-985A-ABB9F21B6422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282183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37F6A-26A1-4F71-95D8-161D2B284401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21 פברואר 16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מתווה לדיון סל תרבות –אב תשע"ה, ספטמבר 2015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EE56B-B921-4ABA-985A-ABB9F21B6422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798756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6D5AF-F0D1-43C4-8E7F-A65FCD8FE712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21 פברואר 16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מתווה לדיון סל תרבות –אב תשע"ה, ספטמבר 2015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EE56B-B921-4ABA-985A-ABB9F21B6422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58803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05F044-9D89-4756-9C26-8BD7324507B8}" type="datetimeFigureOut">
              <a:rPr lang="he-IL" smtClean="0"/>
              <a:t>י"ב/אדר א/תשע"ו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62E9AE-61EC-4D25-AC58-19D2E6F4CE2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252812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00D99A-3E57-44B8-9A1D-DAB1CC46EDE9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21 פברואר 16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מתווה לדיון סל תרבות –אב תשע"ה, ספטמבר 2015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EE56B-B921-4ABA-985A-ABB9F21B6422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61413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emf"/><Relationship Id="rId3" Type="http://schemas.openxmlformats.org/officeDocument/2006/relationships/image" Target="../media/image2.png"/><Relationship Id="rId7" Type="http://schemas.openxmlformats.org/officeDocument/2006/relationships/image" Target="../media/image6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0" y="0"/>
            <a:ext cx="6727449" cy="6858000"/>
          </a:xfrm>
          <a:solidFill>
            <a:schemeClr val="bg1">
              <a:lumMod val="95000"/>
            </a:schemeClr>
          </a:solidFill>
        </p:spPr>
        <p:txBody>
          <a:bodyPr>
            <a:noAutofit/>
          </a:bodyPr>
          <a:lstStyle/>
          <a:p>
            <a:pPr marL="0" indent="0" algn="ctr">
              <a:buNone/>
            </a:pPr>
            <a:endParaRPr lang="he-IL" sz="1600" dirty="0" smtClean="0">
              <a:solidFill>
                <a:srgbClr val="000099"/>
              </a:solidFill>
            </a:endParaRPr>
          </a:p>
          <a:p>
            <a:pPr marL="0" indent="0" algn="ctr">
              <a:buNone/>
            </a:pPr>
            <a:endParaRPr lang="he-IL" sz="2000" dirty="0" smtClean="0">
              <a:solidFill>
                <a:srgbClr val="000099"/>
              </a:solidFill>
            </a:endParaRPr>
          </a:p>
          <a:p>
            <a:pPr marL="0" indent="0" algn="ctr">
              <a:buNone/>
            </a:pPr>
            <a:endParaRPr lang="he-IL" sz="2000" dirty="0" smtClean="0">
              <a:solidFill>
                <a:srgbClr val="000099"/>
              </a:solidFill>
            </a:endParaRPr>
          </a:p>
          <a:p>
            <a:pPr marL="0" indent="0" algn="ctr">
              <a:buNone/>
            </a:pPr>
            <a:r>
              <a:rPr lang="he-IL" sz="2000" dirty="0" smtClean="0">
                <a:solidFill>
                  <a:srgbClr val="0000FF"/>
                </a:solidFill>
              </a:rPr>
              <a:t>     משרד החינוך תשע"ו</a:t>
            </a:r>
            <a:endParaRPr lang="he-IL" sz="2000" dirty="0">
              <a:solidFill>
                <a:srgbClr val="0000FF"/>
              </a:solidFill>
            </a:endParaRPr>
          </a:p>
          <a:p>
            <a:pPr marL="0" indent="0" algn="ctr">
              <a:buNone/>
            </a:pPr>
            <a:endParaRPr lang="he-IL" sz="2000" dirty="0">
              <a:solidFill>
                <a:srgbClr val="000099"/>
              </a:solidFill>
            </a:endParaRPr>
          </a:p>
          <a:p>
            <a:pPr marL="0" indent="0" algn="ctr">
              <a:buNone/>
            </a:pPr>
            <a:endParaRPr lang="he-IL" sz="2000" dirty="0" smtClean="0">
              <a:solidFill>
                <a:srgbClr val="000099"/>
              </a:solidFill>
            </a:endParaRPr>
          </a:p>
          <a:p>
            <a:pPr marL="0" indent="0" algn="ctr">
              <a:buNone/>
            </a:pPr>
            <a:r>
              <a:rPr lang="he-IL" sz="8800" dirty="0" smtClean="0">
                <a:solidFill>
                  <a:srgbClr val="000099"/>
                </a:solidFill>
              </a:rPr>
              <a:t>מתווה חדש לסל תרבות </a:t>
            </a:r>
            <a:endParaRPr lang="he-IL" sz="8800" dirty="0">
              <a:solidFill>
                <a:srgbClr val="000099"/>
              </a:solidFill>
            </a:endParaRPr>
          </a:p>
          <a:p>
            <a:pPr marL="0" indent="0" algn="ctr">
              <a:buNone/>
            </a:pPr>
            <a:endParaRPr lang="he-IL" sz="8800" dirty="0">
              <a:solidFill>
                <a:srgbClr val="000099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 rot="20709830">
            <a:off x="6750878" y="496662"/>
            <a:ext cx="2140330" cy="46166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sz="2400" b="1" dirty="0" smtClean="0">
                <a:solidFill>
                  <a:srgbClr val="006600"/>
                </a:solidFill>
              </a:rPr>
              <a:t>אומנות פלסטית</a:t>
            </a:r>
            <a:endParaRPr lang="he-IL" sz="2400" b="1" dirty="0">
              <a:solidFill>
                <a:srgbClr val="0066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 rot="1932633">
            <a:off x="7548360" y="3003989"/>
            <a:ext cx="1099981" cy="46166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sz="2400" b="1" dirty="0" smtClean="0">
                <a:solidFill>
                  <a:srgbClr val="0000FF"/>
                </a:solidFill>
              </a:rPr>
              <a:t>מוסיקה</a:t>
            </a:r>
            <a:endParaRPr lang="he-IL" sz="2400" b="1" dirty="0">
              <a:solidFill>
                <a:srgbClr val="0000FF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 rot="1124305">
            <a:off x="7537528" y="1790827"/>
            <a:ext cx="803425" cy="46166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sz="2400" b="1" dirty="0" smtClean="0">
                <a:solidFill>
                  <a:schemeClr val="accent6">
                    <a:lumMod val="75000"/>
                  </a:schemeClr>
                </a:solidFill>
              </a:rPr>
              <a:t>מחול</a:t>
            </a:r>
            <a:endParaRPr lang="he-IL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 rot="1686813">
            <a:off x="7736566" y="4973569"/>
            <a:ext cx="1005403" cy="46166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sz="2400" b="1" dirty="0" smtClean="0">
                <a:solidFill>
                  <a:schemeClr val="accent5">
                    <a:lumMod val="50000"/>
                  </a:schemeClr>
                </a:solidFill>
              </a:rPr>
              <a:t>ספרות</a:t>
            </a:r>
            <a:endParaRPr lang="he-IL" sz="2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 rot="723778">
            <a:off x="7027301" y="6094306"/>
            <a:ext cx="965328" cy="46166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sz="2400" b="1" dirty="0" smtClean="0">
                <a:solidFill>
                  <a:srgbClr val="C00000"/>
                </a:solidFill>
              </a:rPr>
              <a:t>קולנוע</a:t>
            </a:r>
            <a:endParaRPr lang="he-IL" sz="2400" b="1" dirty="0">
              <a:solidFill>
                <a:srgbClr val="C0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 rot="20721687">
            <a:off x="6766736" y="3910254"/>
            <a:ext cx="1173718" cy="46166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sz="2400" b="1" dirty="0" smtClean="0">
                <a:solidFill>
                  <a:schemeClr val="accent6">
                    <a:lumMod val="75000"/>
                  </a:schemeClr>
                </a:solidFill>
              </a:rPr>
              <a:t>תיאטרון</a:t>
            </a:r>
            <a:endParaRPr lang="he-IL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cxnSp>
        <p:nvCxnSpPr>
          <p:cNvPr id="11" name="מחבר ישר 10"/>
          <p:cNvCxnSpPr/>
          <p:nvPr/>
        </p:nvCxnSpPr>
        <p:spPr>
          <a:xfrm>
            <a:off x="6727449" y="0"/>
            <a:ext cx="0" cy="6938641"/>
          </a:xfrm>
          <a:prstGeom prst="line">
            <a:avLst/>
          </a:prstGeom>
          <a:ln w="571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53078"/>
            <a:ext cx="1008112" cy="999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289523">
            <a:off x="8142972" y="2582683"/>
            <a:ext cx="431524" cy="5808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87913">
            <a:off x="7058379" y="3295120"/>
            <a:ext cx="466176" cy="717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13036">
            <a:off x="7436465" y="5637139"/>
            <a:ext cx="409878" cy="523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53668">
            <a:off x="7939240" y="1325885"/>
            <a:ext cx="376932" cy="636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88756">
            <a:off x="8186668" y="4523119"/>
            <a:ext cx="474340" cy="6225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21599">
            <a:off x="7281747" y="114471"/>
            <a:ext cx="517773" cy="6130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4387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EE56B-B921-4ABA-985A-ABB9F21B6422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2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17" name="קבוצה 16"/>
          <p:cNvGrpSpPr/>
          <p:nvPr/>
        </p:nvGrpSpPr>
        <p:grpSpPr>
          <a:xfrm>
            <a:off x="300437" y="4585085"/>
            <a:ext cx="8531966" cy="1677848"/>
            <a:chOff x="300437" y="4585085"/>
            <a:chExt cx="8531966" cy="1677848"/>
          </a:xfrm>
        </p:grpSpPr>
        <p:sp>
          <p:nvSpPr>
            <p:cNvPr id="5" name="פחית 4"/>
            <p:cNvSpPr/>
            <p:nvPr/>
          </p:nvSpPr>
          <p:spPr>
            <a:xfrm rot="8140349">
              <a:off x="4090088" y="4622452"/>
              <a:ext cx="1404844" cy="1640481"/>
            </a:xfrm>
            <a:prstGeom prst="can">
              <a:avLst>
                <a:gd name="adj" fmla="val 60000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>
                <a:solidFill>
                  <a:prstClr val="white"/>
                </a:solidFill>
              </a:endParaRPr>
            </a:p>
          </p:txBody>
        </p:sp>
        <p:sp>
          <p:nvSpPr>
            <p:cNvPr id="7" name="קוביה 6"/>
            <p:cNvSpPr/>
            <p:nvPr/>
          </p:nvSpPr>
          <p:spPr>
            <a:xfrm rot="20656671">
              <a:off x="300437" y="4585085"/>
              <a:ext cx="8531966" cy="588561"/>
            </a:xfrm>
            <a:prstGeom prst="cub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>
                <a:solidFill>
                  <a:prstClr val="white"/>
                </a:solidFill>
              </a:endParaRPr>
            </a:p>
          </p:txBody>
        </p:sp>
      </p:grpSp>
      <p:grpSp>
        <p:nvGrpSpPr>
          <p:cNvPr id="9" name="קבוצה 8"/>
          <p:cNvGrpSpPr/>
          <p:nvPr/>
        </p:nvGrpSpPr>
        <p:grpSpPr>
          <a:xfrm>
            <a:off x="6084168" y="2276872"/>
            <a:ext cx="2736304" cy="1755415"/>
            <a:chOff x="5849952" y="2242306"/>
            <a:chExt cx="2736304" cy="1755415"/>
          </a:xfrm>
        </p:grpSpPr>
        <p:sp>
          <p:nvSpPr>
            <p:cNvPr id="10" name="מלבן 9"/>
            <p:cNvSpPr/>
            <p:nvPr/>
          </p:nvSpPr>
          <p:spPr>
            <a:xfrm>
              <a:off x="5849952" y="2243265"/>
              <a:ext cx="2630368" cy="1754456"/>
            </a:xfrm>
            <a:prstGeom prst="rect">
              <a:avLst/>
            </a:prstGeom>
            <a:solidFill>
              <a:schemeClr val="bg1">
                <a:alpha val="90000"/>
              </a:schemeClr>
            </a:solidFill>
            <a:scene3d>
              <a:camera prst="orthographicFront"/>
              <a:lightRig rig="threePt" dir="t">
                <a:rot lat="0" lon="0" rev="7500000"/>
              </a:lightRig>
            </a:scene3d>
            <a:sp3d z="-152400" extrusionH="63500" prstMaterial="dkEdge">
              <a:bevelT w="144450" h="36350" prst="relaxedInset"/>
              <a:contourClr>
                <a:schemeClr val="bg1"/>
              </a:contourClr>
            </a:sp3d>
          </p:spPr>
          <p:style>
            <a:lnRef idx="1">
              <a:schemeClr val="accent2">
                <a:tint val="40000"/>
                <a:alpha val="90000"/>
                <a:hueOff val="5025821"/>
                <a:satOff val="-4378"/>
                <a:lumOff val="-6"/>
                <a:alphaOff val="0"/>
              </a:schemeClr>
            </a:lnRef>
            <a:fillRef idx="1">
              <a:scrgbClr r="0" g="0" b="0"/>
            </a:fillRef>
            <a:effectRef idx="2">
              <a:schemeClr val="accent2">
                <a:tint val="40000"/>
                <a:alpha val="90000"/>
                <a:hueOff val="5025821"/>
                <a:satOff val="-4378"/>
                <a:lumOff val="-6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1" name="מלבן 10"/>
            <p:cNvSpPr/>
            <p:nvPr/>
          </p:nvSpPr>
          <p:spPr>
            <a:xfrm>
              <a:off x="5955888" y="2242306"/>
              <a:ext cx="2630368" cy="1754456"/>
            </a:xfrm>
            <a:prstGeom prst="rect">
              <a:avLst/>
            </a:prstGeom>
            <a:scene3d>
              <a:camera prst="orthographicFront"/>
              <a:lightRig rig="threePt" dir="t">
                <a:rot lat="0" lon="0" rev="7500000"/>
              </a:lightRig>
            </a:scene3d>
            <a:sp3d z="-152400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0" tIns="199136" rIns="199136" bIns="199136" numCol="1" spcCol="1270" anchor="ctr" anchorCtr="0">
              <a:noAutofit/>
            </a:bodyPr>
            <a:lstStyle/>
            <a:p>
              <a:pPr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e-IL" sz="2800" b="1" dirty="0" smtClean="0"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latin typeface="David" panose="020E0502060401010101" pitchFamily="34" charset="-79"/>
                  <a:cs typeface="David" panose="020E0502060401010101" pitchFamily="34" charset="-79"/>
                </a:rPr>
                <a:t>תרבות בשירות החינוך, הרחבת אופקים</a:t>
              </a:r>
              <a:endParaRPr lang="he-IL" sz="28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</a:endParaRPr>
            </a:p>
          </p:txBody>
        </p:sp>
      </p:grpSp>
      <p:grpSp>
        <p:nvGrpSpPr>
          <p:cNvPr id="14" name="קבוצה 13"/>
          <p:cNvGrpSpPr/>
          <p:nvPr/>
        </p:nvGrpSpPr>
        <p:grpSpPr>
          <a:xfrm>
            <a:off x="179512" y="3933056"/>
            <a:ext cx="2736304" cy="1755415"/>
            <a:chOff x="5849952" y="2242306"/>
            <a:chExt cx="2736304" cy="1755415"/>
          </a:xfrm>
        </p:grpSpPr>
        <p:sp>
          <p:nvSpPr>
            <p:cNvPr id="15" name="מלבן 14"/>
            <p:cNvSpPr/>
            <p:nvPr/>
          </p:nvSpPr>
          <p:spPr>
            <a:xfrm>
              <a:off x="5849952" y="2243265"/>
              <a:ext cx="2630368" cy="1754456"/>
            </a:xfrm>
            <a:prstGeom prst="rect">
              <a:avLst/>
            </a:prstGeom>
            <a:solidFill>
              <a:schemeClr val="bg1">
                <a:alpha val="90000"/>
              </a:schemeClr>
            </a:solidFill>
            <a:scene3d>
              <a:camera prst="orthographicFront"/>
              <a:lightRig rig="threePt" dir="t">
                <a:rot lat="0" lon="0" rev="7500000"/>
              </a:lightRig>
            </a:scene3d>
            <a:sp3d z="-152400" extrusionH="63500" prstMaterial="dkEdge">
              <a:bevelT w="144450" h="36350" prst="relaxedInset"/>
              <a:contourClr>
                <a:schemeClr val="bg1"/>
              </a:contourClr>
            </a:sp3d>
          </p:spPr>
          <p:style>
            <a:lnRef idx="1">
              <a:schemeClr val="accent2">
                <a:tint val="40000"/>
                <a:alpha val="90000"/>
                <a:hueOff val="5025821"/>
                <a:satOff val="-4378"/>
                <a:lumOff val="-6"/>
                <a:alphaOff val="0"/>
              </a:schemeClr>
            </a:lnRef>
            <a:fillRef idx="1">
              <a:scrgbClr r="0" g="0" b="0"/>
            </a:fillRef>
            <a:effectRef idx="2">
              <a:schemeClr val="accent2">
                <a:tint val="40000"/>
                <a:alpha val="90000"/>
                <a:hueOff val="5025821"/>
                <a:satOff val="-4378"/>
                <a:lumOff val="-6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6" name="מלבן 15"/>
            <p:cNvSpPr/>
            <p:nvPr/>
          </p:nvSpPr>
          <p:spPr>
            <a:xfrm>
              <a:off x="5955888" y="2242306"/>
              <a:ext cx="2630368" cy="1754456"/>
            </a:xfrm>
            <a:prstGeom prst="rect">
              <a:avLst/>
            </a:prstGeom>
            <a:scene3d>
              <a:camera prst="orthographicFront"/>
              <a:lightRig rig="threePt" dir="t">
                <a:rot lat="0" lon="0" rev="7500000"/>
              </a:lightRig>
            </a:scene3d>
            <a:sp3d z="-152400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0" tIns="199136" rIns="199136" bIns="199136" numCol="1" spcCol="1270" anchor="ctr" anchorCtr="0">
              <a:noAutofit/>
            </a:bodyPr>
            <a:lstStyle/>
            <a:p>
              <a:pPr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e-IL" sz="2800" b="1" dirty="0" smtClean="0"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latin typeface="David" panose="020E0502060401010101" pitchFamily="34" charset="-79"/>
                  <a:cs typeface="David" panose="020E0502060401010101" pitchFamily="34" charset="-79"/>
                </a:rPr>
                <a:t>צמצום פערים בצריכת תרבות איכותית</a:t>
              </a:r>
              <a:endParaRPr lang="he-IL" sz="28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</a:endParaRPr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848632" y="576936"/>
            <a:ext cx="7776863" cy="107721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3200" b="1" dirty="0" smtClean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מדוע מדינות משקיעות במופעי אמנות </a:t>
            </a:r>
          </a:p>
          <a:p>
            <a:r>
              <a:rPr lang="he-IL" sz="3200" b="1" dirty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3200" b="1" dirty="0" smtClean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                               </a:t>
            </a:r>
            <a:r>
              <a:rPr lang="he-IL" sz="3200" b="1" dirty="0" smtClean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       </a:t>
            </a:r>
            <a:r>
              <a:rPr lang="he-IL" sz="3200" b="1" dirty="0" smtClean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במסגרת מערכת החינוך?</a:t>
            </a:r>
            <a:endParaRPr lang="he-IL" sz="3200" b="1" dirty="0">
              <a:solidFill>
                <a:prstClr val="black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696354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268760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/>
          <a:p>
            <a:r>
              <a:rPr lang="he-IL" sz="4800" b="1" dirty="0" smtClean="0">
                <a:solidFill>
                  <a:srgbClr val="000099"/>
                </a:solidFill>
                <a:cs typeface="+mn-cs"/>
              </a:rPr>
              <a:t>מתווה סל תרבות הקיים </a:t>
            </a:r>
            <a:endParaRPr lang="he-IL" sz="4800" b="1" dirty="0">
              <a:solidFill>
                <a:srgbClr val="000099"/>
              </a:solidFill>
              <a:cs typeface="+mn-cs"/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179512" y="1600200"/>
            <a:ext cx="8712968" cy="452596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he-IL" sz="1000" b="1" dirty="0" smtClean="0"/>
          </a:p>
          <a:p>
            <a:pPr algn="just">
              <a:buClr>
                <a:schemeClr val="accent6">
                  <a:lumMod val="75000"/>
                </a:schemeClr>
              </a:buClr>
              <a:buFont typeface="Wingdings" pitchFamily="2" charset="2"/>
              <a:buChar char="q"/>
            </a:pPr>
            <a:r>
              <a:rPr lang="he-IL" sz="2800" dirty="0" smtClean="0"/>
              <a:t>כיום סל התרבות </a:t>
            </a:r>
            <a:r>
              <a:rPr lang="he-IL" sz="2800" b="1" u="sng" dirty="0" smtClean="0"/>
              <a:t>נקבע על ידי ועדת הרפרטואר</a:t>
            </a:r>
            <a:endParaRPr lang="he-IL" sz="2800" dirty="0" smtClean="0"/>
          </a:p>
          <a:p>
            <a:pPr algn="just">
              <a:buClr>
                <a:schemeClr val="accent6">
                  <a:lumMod val="75000"/>
                </a:schemeClr>
              </a:buClr>
              <a:buFont typeface="Wingdings" pitchFamily="2" charset="2"/>
              <a:buChar char="q"/>
            </a:pPr>
            <a:endParaRPr lang="he-IL" sz="2800" dirty="0" smtClean="0"/>
          </a:p>
          <a:p>
            <a:pPr algn="just">
              <a:buClr>
                <a:schemeClr val="accent6">
                  <a:lumMod val="75000"/>
                </a:schemeClr>
              </a:buClr>
              <a:buFont typeface="Wingdings" pitchFamily="2" charset="2"/>
              <a:buChar char="q"/>
            </a:pPr>
            <a:r>
              <a:rPr lang="he-IL" sz="2800" b="1" dirty="0" smtClean="0"/>
              <a:t>"</a:t>
            </a:r>
            <a:r>
              <a:rPr lang="he-IL" sz="2800" b="1" u="sng" dirty="0" smtClean="0"/>
              <a:t>מאגר סגור</a:t>
            </a:r>
            <a:r>
              <a:rPr lang="he-IL" sz="2800" b="1" dirty="0" smtClean="0"/>
              <a:t>" </a:t>
            </a:r>
            <a:r>
              <a:rPr lang="he-IL" sz="2800" dirty="0" smtClean="0"/>
              <a:t>- סל התרבות כולל היום </a:t>
            </a:r>
            <a:r>
              <a:rPr lang="he-IL" sz="2800" b="1" u="sng" dirty="0" smtClean="0"/>
              <a:t>כ- 1,200מופעים</a:t>
            </a:r>
            <a:r>
              <a:rPr lang="he-IL" sz="2800" dirty="0" smtClean="0"/>
              <a:t>, </a:t>
            </a:r>
            <a:r>
              <a:rPr lang="he-IL" sz="2800" b="1" u="sng" dirty="0" smtClean="0"/>
              <a:t>מתוך כ- 6,000</a:t>
            </a:r>
            <a:r>
              <a:rPr lang="he-IL" sz="2800" b="1" dirty="0" smtClean="0"/>
              <a:t> </a:t>
            </a:r>
            <a:r>
              <a:rPr lang="he-IL" sz="2800" dirty="0" smtClean="0"/>
              <a:t>מופעי תרבות (לפחות) הקיימים כיום</a:t>
            </a:r>
          </a:p>
          <a:p>
            <a:pPr marL="0" indent="0" algn="just">
              <a:buClr>
                <a:schemeClr val="accent6">
                  <a:lumMod val="75000"/>
                </a:schemeClr>
              </a:buClr>
              <a:buNone/>
            </a:pPr>
            <a:endParaRPr lang="he-IL" sz="2800" dirty="0" smtClean="0"/>
          </a:p>
          <a:p>
            <a:pPr algn="just">
              <a:buClr>
                <a:schemeClr val="accent6">
                  <a:lumMod val="75000"/>
                </a:schemeClr>
              </a:buClr>
              <a:buFont typeface="Wingdings" pitchFamily="2" charset="2"/>
              <a:buChar char="q"/>
            </a:pPr>
            <a:r>
              <a:rPr lang="he-IL" sz="2800" dirty="0" smtClean="0"/>
              <a:t>כיום </a:t>
            </a:r>
            <a:r>
              <a:rPr lang="he-IL" sz="2800" b="1" u="sng" dirty="0" smtClean="0"/>
              <a:t>תקציב</a:t>
            </a:r>
            <a:r>
              <a:rPr lang="he-IL" sz="2800" b="1" dirty="0" smtClean="0"/>
              <a:t> </a:t>
            </a:r>
            <a:r>
              <a:rPr lang="he-IL" sz="2800" dirty="0" smtClean="0"/>
              <a:t>סל תרבות עומד בהיקף כולל של </a:t>
            </a:r>
            <a:r>
              <a:rPr lang="he-IL" sz="2800" b="1" u="sng" dirty="0" smtClean="0"/>
              <a:t>כ- 16 מיליון ₪</a:t>
            </a:r>
          </a:p>
          <a:p>
            <a:pPr algn="just">
              <a:buClr>
                <a:schemeClr val="accent6">
                  <a:lumMod val="75000"/>
                </a:schemeClr>
              </a:buClr>
              <a:buFont typeface="Wingdings" pitchFamily="2" charset="2"/>
              <a:buChar char="q"/>
            </a:pPr>
            <a:endParaRPr lang="he-IL" sz="2800" b="1" u="sng" dirty="0"/>
          </a:p>
          <a:p>
            <a:pPr algn="just">
              <a:buClr>
                <a:schemeClr val="accent6">
                  <a:lumMod val="75000"/>
                </a:schemeClr>
              </a:buClr>
              <a:buFont typeface="Wingdings" pitchFamily="2" charset="2"/>
              <a:buChar char="q"/>
            </a:pPr>
            <a:r>
              <a:rPr lang="he-IL" sz="2800" dirty="0" smtClean="0"/>
              <a:t>המשרד מתקצב רק מופעים שנקבעו על ידי ועדת הרפרטואר</a:t>
            </a:r>
            <a:r>
              <a:rPr lang="he-IL" sz="2800" b="1" u="sng" dirty="0" smtClean="0"/>
              <a:t> </a:t>
            </a:r>
            <a:endParaRPr lang="he-IL" sz="2800" dirty="0" smtClean="0"/>
          </a:p>
          <a:p>
            <a:pPr algn="just">
              <a:buClr>
                <a:schemeClr val="accent6">
                  <a:lumMod val="75000"/>
                </a:schemeClr>
              </a:buClr>
              <a:buFont typeface="Wingdings" pitchFamily="2" charset="2"/>
              <a:buChar char="q"/>
            </a:pPr>
            <a:endParaRPr lang="he-IL" dirty="0" smtClean="0"/>
          </a:p>
          <a:p>
            <a:pPr algn="just">
              <a:buClr>
                <a:schemeClr val="accent6">
                  <a:lumMod val="75000"/>
                </a:schemeClr>
              </a:buClr>
              <a:buFont typeface="Wingdings" pitchFamily="2" charset="2"/>
              <a:buChar char="q"/>
            </a:pPr>
            <a:endParaRPr lang="he-IL" dirty="0" smtClean="0"/>
          </a:p>
          <a:p>
            <a:pPr marL="0" indent="0" algn="just">
              <a:buClr>
                <a:schemeClr val="accent6">
                  <a:lumMod val="75000"/>
                </a:schemeClr>
              </a:buClr>
              <a:buNone/>
            </a:pPr>
            <a:endParaRPr lang="he-IL" dirty="0" smtClean="0"/>
          </a:p>
          <a:p>
            <a:pPr marL="0" indent="0" algn="just">
              <a:buNone/>
            </a:pPr>
            <a:endParaRPr lang="he-IL" b="1" u="sng" dirty="0" smtClean="0"/>
          </a:p>
          <a:p>
            <a:pPr algn="just">
              <a:buFont typeface="Wingdings" pitchFamily="2" charset="2"/>
              <a:buChar char="§"/>
            </a:pPr>
            <a:endParaRPr lang="he-IL" b="1" u="sng" dirty="0" smtClean="0"/>
          </a:p>
          <a:p>
            <a:pPr algn="just">
              <a:buFont typeface="Wingdings" pitchFamily="2" charset="2"/>
              <a:buChar char="§"/>
            </a:pPr>
            <a:endParaRPr lang="he-IL" dirty="0" smtClean="0"/>
          </a:p>
          <a:p>
            <a:pPr algn="just">
              <a:buFont typeface="Wingdings" pitchFamily="2" charset="2"/>
              <a:buChar char="§"/>
            </a:pPr>
            <a:endParaRPr lang="he-IL" dirty="0"/>
          </a:p>
        </p:txBody>
      </p:sp>
      <p:cxnSp>
        <p:nvCxnSpPr>
          <p:cNvPr id="5" name="מחבר ישר 4"/>
          <p:cNvCxnSpPr/>
          <p:nvPr/>
        </p:nvCxnSpPr>
        <p:spPr>
          <a:xfrm>
            <a:off x="0" y="1268760"/>
            <a:ext cx="9144000" cy="0"/>
          </a:xfrm>
          <a:prstGeom prst="line">
            <a:avLst/>
          </a:prstGeom>
          <a:ln w="57150" cmpd="thickThin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37475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276190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/>
          <a:p>
            <a:r>
              <a:rPr lang="he-IL" sz="4800" b="1" dirty="0" smtClean="0">
                <a:solidFill>
                  <a:srgbClr val="000099"/>
                </a:solidFill>
                <a:cs typeface="+mn-cs"/>
              </a:rPr>
              <a:t>מתווה סל תרבות הקיים </a:t>
            </a:r>
            <a:endParaRPr lang="he-IL" sz="4800" b="1" dirty="0">
              <a:solidFill>
                <a:srgbClr val="000099"/>
              </a:solidFill>
              <a:cs typeface="+mn-cs"/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107504" y="1600200"/>
            <a:ext cx="8784976" cy="4525963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endParaRPr lang="he-IL" dirty="0" smtClean="0"/>
          </a:p>
          <a:p>
            <a:pPr algn="just">
              <a:buClr>
                <a:schemeClr val="accent6">
                  <a:lumMod val="75000"/>
                </a:schemeClr>
              </a:buClr>
              <a:buFont typeface="Wingdings" pitchFamily="2" charset="2"/>
              <a:buChar char="q"/>
            </a:pPr>
            <a:r>
              <a:rPr lang="he-IL" b="1" u="sng" dirty="0" smtClean="0"/>
              <a:t>"מועדון סגור" </a:t>
            </a:r>
            <a:r>
              <a:rPr lang="he-IL" dirty="0" smtClean="0"/>
              <a:t>- מספר הרשויות אשר לוקחות בו חלק:</a:t>
            </a:r>
          </a:p>
          <a:p>
            <a:pPr marL="0" indent="0" algn="just">
              <a:buClr>
                <a:schemeClr val="accent6">
                  <a:lumMod val="75000"/>
                </a:schemeClr>
              </a:buClr>
              <a:buNone/>
            </a:pPr>
            <a:r>
              <a:rPr lang="he-IL" dirty="0" smtClean="0"/>
              <a:t> </a:t>
            </a:r>
            <a:r>
              <a:rPr lang="he-IL" b="1" u="sng" dirty="0" smtClean="0"/>
              <a:t>100 רשויות</a:t>
            </a:r>
          </a:p>
          <a:p>
            <a:pPr marL="0" indent="0" algn="just">
              <a:buClr>
                <a:schemeClr val="accent6">
                  <a:lumMod val="75000"/>
                </a:schemeClr>
              </a:buClr>
              <a:buNone/>
            </a:pPr>
            <a:endParaRPr lang="he-IL" b="1" u="sng" dirty="0"/>
          </a:p>
          <a:p>
            <a:pPr algn="just">
              <a:buClr>
                <a:schemeClr val="accent6">
                  <a:lumMod val="75000"/>
                </a:schemeClr>
              </a:buClr>
              <a:buFont typeface="Wingdings" pitchFamily="2" charset="2"/>
              <a:buChar char="q"/>
            </a:pPr>
            <a:r>
              <a:rPr lang="he-IL" b="1" u="sng" dirty="0" smtClean="0"/>
              <a:t>תקצוב דיפרנציאלי</a:t>
            </a:r>
            <a:endParaRPr lang="he-IL" b="1" dirty="0" smtClean="0"/>
          </a:p>
          <a:p>
            <a:pPr marL="0" indent="0" algn="just">
              <a:buClr>
                <a:schemeClr val="accent6">
                  <a:lumMod val="75000"/>
                </a:schemeClr>
              </a:buClr>
              <a:buNone/>
            </a:pPr>
            <a:r>
              <a:rPr lang="he-IL" b="1" dirty="0" smtClean="0"/>
              <a:t>   </a:t>
            </a:r>
            <a:r>
              <a:rPr lang="he-IL" dirty="0" smtClean="0"/>
              <a:t>רשויות חלשות – 50% מימון (כ- 30 ₪ לתלמיד)</a:t>
            </a:r>
          </a:p>
          <a:p>
            <a:pPr marL="0" indent="0" algn="just">
              <a:buClr>
                <a:schemeClr val="accent6">
                  <a:lumMod val="75000"/>
                </a:schemeClr>
              </a:buClr>
              <a:buNone/>
            </a:pPr>
            <a:r>
              <a:rPr lang="he-IL" dirty="0" smtClean="0"/>
              <a:t>   רשויות חזקות – 20% מימון (כ- 12 ₪ לתלמיד)</a:t>
            </a:r>
          </a:p>
          <a:p>
            <a:pPr marL="0" indent="0" algn="just">
              <a:buClr>
                <a:schemeClr val="accent6">
                  <a:lumMod val="75000"/>
                </a:schemeClr>
              </a:buClr>
              <a:buNone/>
            </a:pPr>
            <a:endParaRPr lang="he-IL" dirty="0" smtClean="0"/>
          </a:p>
          <a:p>
            <a:pPr algn="just">
              <a:buClr>
                <a:schemeClr val="accent6">
                  <a:lumMod val="75000"/>
                </a:schemeClr>
              </a:buClr>
              <a:buFont typeface="Wingdings" pitchFamily="2" charset="2"/>
              <a:buChar char="q"/>
            </a:pPr>
            <a:r>
              <a:rPr lang="he-IL" b="1" u="sng" dirty="0" smtClean="0"/>
              <a:t>סה"כ מופעים בשנה</a:t>
            </a:r>
            <a:r>
              <a:rPr lang="he-IL" dirty="0" smtClean="0"/>
              <a:t>: 3 מופעים לכל בית ספר</a:t>
            </a:r>
          </a:p>
          <a:p>
            <a:pPr marL="0" indent="0" algn="just">
              <a:buNone/>
            </a:pPr>
            <a:endParaRPr lang="he-IL" dirty="0"/>
          </a:p>
        </p:txBody>
      </p:sp>
      <p:cxnSp>
        <p:nvCxnSpPr>
          <p:cNvPr id="5" name="מחבר ישר 4"/>
          <p:cNvCxnSpPr/>
          <p:nvPr/>
        </p:nvCxnSpPr>
        <p:spPr>
          <a:xfrm>
            <a:off x="0" y="1268760"/>
            <a:ext cx="9144000" cy="0"/>
          </a:xfrm>
          <a:prstGeom prst="line">
            <a:avLst/>
          </a:prstGeom>
          <a:ln w="57150" cmpd="thickThin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99441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215516" y="1844824"/>
            <a:ext cx="8820980" cy="4525963"/>
          </a:xfrm>
          <a:ln>
            <a:noFill/>
          </a:ln>
        </p:spPr>
        <p:txBody>
          <a:bodyPr>
            <a:normAutofit fontScale="85000" lnSpcReduction="20000"/>
          </a:bodyPr>
          <a:lstStyle/>
          <a:p>
            <a:pPr algn="just">
              <a:buClr>
                <a:schemeClr val="accent6">
                  <a:lumMod val="75000"/>
                </a:schemeClr>
              </a:buClr>
              <a:buFont typeface="Wingdings" pitchFamily="2" charset="2"/>
              <a:buChar char="q"/>
            </a:pPr>
            <a:r>
              <a:rPr lang="he-IL" sz="3000" b="1" u="sng" dirty="0" smtClean="0"/>
              <a:t>כבר לא "מאגר סגור</a:t>
            </a:r>
            <a:r>
              <a:rPr lang="he-IL" sz="3000" b="1" dirty="0" smtClean="0"/>
              <a:t>" </a:t>
            </a:r>
            <a:r>
              <a:rPr lang="he-IL" sz="3000" dirty="0" smtClean="0"/>
              <a:t>- משרד החינוך </a:t>
            </a:r>
            <a:r>
              <a:rPr lang="he-IL" sz="3000" b="1" u="sng" dirty="0" smtClean="0"/>
              <a:t>פותח את כלל המופעים במדינת ישראל</a:t>
            </a:r>
            <a:r>
              <a:rPr lang="he-IL" sz="3000" b="1" dirty="0" smtClean="0"/>
              <a:t>.</a:t>
            </a:r>
          </a:p>
          <a:p>
            <a:pPr marL="0" indent="0" algn="just">
              <a:buClr>
                <a:schemeClr val="accent6">
                  <a:lumMod val="75000"/>
                </a:schemeClr>
              </a:buClr>
              <a:buNone/>
            </a:pPr>
            <a:endParaRPr lang="he-IL" sz="3000" b="1" dirty="0" smtClean="0"/>
          </a:p>
          <a:p>
            <a:pPr algn="just">
              <a:buClr>
                <a:schemeClr val="accent6">
                  <a:lumMod val="75000"/>
                </a:schemeClr>
              </a:buClr>
              <a:buFont typeface="Wingdings" pitchFamily="2" charset="2"/>
              <a:buChar char="q"/>
            </a:pPr>
            <a:r>
              <a:rPr lang="he-IL" sz="3000" b="1" u="sng" dirty="0" smtClean="0"/>
              <a:t>ההיצע התרבותי החדש </a:t>
            </a:r>
            <a:r>
              <a:rPr lang="he-IL" sz="3000" dirty="0" smtClean="0"/>
              <a:t>– תוספת של עוד כ- 5,000 מופעי תרבות מכל רחבי הארץ</a:t>
            </a:r>
          </a:p>
          <a:p>
            <a:pPr marL="400050" lvl="1" indent="0" algn="just">
              <a:buClr>
                <a:schemeClr val="accent6">
                  <a:lumMod val="75000"/>
                </a:schemeClr>
              </a:buClr>
              <a:buNone/>
            </a:pPr>
            <a:r>
              <a:rPr lang="he-IL" sz="3100" b="1" u="sng" dirty="0" smtClean="0"/>
              <a:t>המשמעות</a:t>
            </a:r>
            <a:r>
              <a:rPr lang="he-IL" sz="3100" dirty="0" smtClean="0"/>
              <a:t>: אין עוד הגבלה, </a:t>
            </a:r>
            <a:r>
              <a:rPr lang="he-IL" sz="3100" dirty="0"/>
              <a:t>המשרד יתקצב את </a:t>
            </a:r>
            <a:r>
              <a:rPr lang="he-IL" sz="3100" dirty="0" smtClean="0"/>
              <a:t>כלל המופעים - יותר </a:t>
            </a:r>
            <a:r>
              <a:rPr lang="en-US" sz="3100" dirty="0" smtClean="0"/>
              <a:t> </a:t>
            </a:r>
            <a:r>
              <a:rPr lang="he-IL" sz="3100" dirty="0" smtClean="0"/>
              <a:t>אומנים </a:t>
            </a:r>
            <a:r>
              <a:rPr lang="en-US" sz="3100" dirty="0" smtClean="0"/>
              <a:t> </a:t>
            </a:r>
            <a:r>
              <a:rPr lang="he-IL" sz="3100" dirty="0" smtClean="0"/>
              <a:t>בתוכנית</a:t>
            </a:r>
            <a:r>
              <a:rPr lang="he-IL" sz="3100" dirty="0"/>
              <a:t>, יותר</a:t>
            </a:r>
            <a:r>
              <a:rPr lang="en-US" sz="3100" dirty="0"/>
              <a:t> </a:t>
            </a:r>
            <a:r>
              <a:rPr lang="he-IL" sz="3100" dirty="0" smtClean="0"/>
              <a:t> מופעים לתלמידים</a:t>
            </a:r>
            <a:endParaRPr lang="he-IL" sz="3100" dirty="0"/>
          </a:p>
          <a:p>
            <a:pPr marL="0" indent="0" algn="just">
              <a:buClr>
                <a:schemeClr val="accent6">
                  <a:lumMod val="75000"/>
                </a:schemeClr>
              </a:buClr>
              <a:buNone/>
            </a:pPr>
            <a:endParaRPr lang="he-IL" sz="3000" dirty="0" smtClean="0"/>
          </a:p>
          <a:p>
            <a:pPr marL="0" indent="0" algn="just">
              <a:buClr>
                <a:schemeClr val="accent6">
                  <a:lumMod val="75000"/>
                </a:schemeClr>
              </a:buClr>
              <a:buNone/>
            </a:pPr>
            <a:endParaRPr lang="he-IL" sz="1400" dirty="0" smtClean="0"/>
          </a:p>
          <a:p>
            <a:pPr algn="just">
              <a:buClr>
                <a:schemeClr val="accent6">
                  <a:lumMod val="75000"/>
                </a:schemeClr>
              </a:buClr>
              <a:buFont typeface="Wingdings" pitchFamily="2" charset="2"/>
              <a:buChar char="q"/>
            </a:pPr>
            <a:r>
              <a:rPr lang="he-IL" sz="3000" dirty="0" smtClean="0"/>
              <a:t>המשרד </a:t>
            </a:r>
            <a:r>
              <a:rPr lang="he-IL" sz="3000" b="1" u="sng" dirty="0" smtClean="0"/>
              <a:t>יפרסם "קול קורא</a:t>
            </a:r>
            <a:r>
              <a:rPr lang="he-IL" sz="3000" dirty="0" smtClean="0"/>
              <a:t>"- כל הרשויות תוכלנה להצטרף </a:t>
            </a:r>
          </a:p>
          <a:p>
            <a:pPr marL="0" indent="0" algn="just">
              <a:buClr>
                <a:schemeClr val="accent6">
                  <a:lumMod val="75000"/>
                </a:schemeClr>
              </a:buClr>
              <a:buNone/>
            </a:pPr>
            <a:endParaRPr lang="he-IL" sz="3000" dirty="0" smtClean="0"/>
          </a:p>
          <a:p>
            <a:pPr algn="just">
              <a:buClr>
                <a:schemeClr val="accent6">
                  <a:lumMod val="75000"/>
                </a:schemeClr>
              </a:buClr>
              <a:buFont typeface="Wingdings" pitchFamily="2" charset="2"/>
              <a:buChar char="q"/>
            </a:pPr>
            <a:r>
              <a:rPr lang="he-IL" sz="3000" dirty="0" smtClean="0"/>
              <a:t>המאגר יהיה </a:t>
            </a:r>
            <a:r>
              <a:rPr lang="he-IL" sz="3000" b="1" u="sng" dirty="0" smtClean="0"/>
              <a:t>שקוף ויתעדכן בהתאם למופעים. </a:t>
            </a:r>
          </a:p>
        </p:txBody>
      </p:sp>
      <p:cxnSp>
        <p:nvCxnSpPr>
          <p:cNvPr id="5" name="מחבר ישר 4"/>
          <p:cNvCxnSpPr/>
          <p:nvPr/>
        </p:nvCxnSpPr>
        <p:spPr>
          <a:xfrm>
            <a:off x="0" y="1302902"/>
            <a:ext cx="9144000" cy="0"/>
          </a:xfrm>
          <a:prstGeom prst="line">
            <a:avLst/>
          </a:prstGeom>
          <a:ln w="57150" cmpd="thickThin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כותרת 5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268760"/>
          </a:xfrm>
          <a:solidFill>
            <a:schemeClr val="bg1">
              <a:lumMod val="95000"/>
            </a:schemeClr>
          </a:solidFill>
        </p:spPr>
        <p:txBody>
          <a:bodyPr>
            <a:noAutofit/>
          </a:bodyPr>
          <a:lstStyle/>
          <a:p>
            <a:r>
              <a:rPr lang="he-IL" sz="4000" b="1" dirty="0" smtClean="0">
                <a:solidFill>
                  <a:srgbClr val="000099"/>
                </a:solidFill>
                <a:cs typeface="+mn-cs"/>
              </a:rPr>
              <a:t>חדש! </a:t>
            </a:r>
            <a:br>
              <a:rPr lang="he-IL" sz="4000" b="1" dirty="0" smtClean="0">
                <a:solidFill>
                  <a:srgbClr val="000099"/>
                </a:solidFill>
                <a:cs typeface="+mn-cs"/>
              </a:rPr>
            </a:br>
            <a:r>
              <a:rPr lang="he-IL" sz="4000" b="1" dirty="0" smtClean="0">
                <a:solidFill>
                  <a:srgbClr val="000099"/>
                </a:solidFill>
                <a:cs typeface="+mn-cs"/>
              </a:rPr>
              <a:t>מתווה סל תרבות למערכת החינוך </a:t>
            </a:r>
            <a:endParaRPr lang="he-IL" sz="4000" b="1" dirty="0">
              <a:solidFill>
                <a:srgbClr val="000099"/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0661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376580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/>
          <a:p>
            <a:r>
              <a:rPr lang="he-IL" sz="4000" b="1" dirty="0">
                <a:solidFill>
                  <a:srgbClr val="000099"/>
                </a:solidFill>
                <a:cs typeface="+mn-cs"/>
              </a:rPr>
              <a:t>חדש! </a:t>
            </a:r>
            <a:r>
              <a:rPr lang="he-IL" sz="4000" b="1" dirty="0" smtClean="0">
                <a:solidFill>
                  <a:srgbClr val="000099"/>
                </a:solidFill>
                <a:cs typeface="+mn-cs"/>
              </a:rPr>
              <a:t/>
            </a:r>
            <a:br>
              <a:rPr lang="he-IL" sz="4000" b="1" dirty="0" smtClean="0">
                <a:solidFill>
                  <a:srgbClr val="000099"/>
                </a:solidFill>
                <a:cs typeface="+mn-cs"/>
              </a:rPr>
            </a:br>
            <a:r>
              <a:rPr lang="he-IL" sz="4000" b="1" dirty="0" smtClean="0">
                <a:solidFill>
                  <a:srgbClr val="000099"/>
                </a:solidFill>
                <a:cs typeface="+mn-cs"/>
              </a:rPr>
              <a:t>מתווה </a:t>
            </a:r>
            <a:r>
              <a:rPr lang="he-IL" sz="4000" b="1" dirty="0">
                <a:solidFill>
                  <a:srgbClr val="000099"/>
                </a:solidFill>
                <a:cs typeface="+mn-cs"/>
              </a:rPr>
              <a:t>סל תרבות למערכת </a:t>
            </a:r>
            <a:r>
              <a:rPr lang="he-IL" sz="4000" b="1" dirty="0" smtClean="0">
                <a:solidFill>
                  <a:srgbClr val="000099"/>
                </a:solidFill>
                <a:cs typeface="+mn-cs"/>
              </a:rPr>
              <a:t>החינוך</a:t>
            </a:r>
            <a:endParaRPr lang="he-IL" sz="3100" b="1" dirty="0">
              <a:solidFill>
                <a:srgbClr val="0000FF"/>
              </a:solidFill>
              <a:cs typeface="+mn-cs"/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5688632"/>
          </a:xfrm>
        </p:spPr>
        <p:txBody>
          <a:bodyPr>
            <a:noAutofit/>
          </a:bodyPr>
          <a:lstStyle/>
          <a:p>
            <a:pPr algn="just">
              <a:buClr>
                <a:schemeClr val="accent6">
                  <a:lumMod val="75000"/>
                </a:schemeClr>
              </a:buClr>
              <a:buFont typeface="Wingdings" pitchFamily="2" charset="2"/>
              <a:buChar char="q"/>
            </a:pPr>
            <a:r>
              <a:rPr lang="he-IL" sz="2400" b="1" dirty="0" smtClean="0"/>
              <a:t>"</a:t>
            </a:r>
            <a:r>
              <a:rPr lang="he-IL" sz="2400" b="1" u="sng" dirty="0"/>
              <a:t>חכמת אנשי החינוך</a:t>
            </a:r>
            <a:r>
              <a:rPr lang="he-IL" sz="2400" b="1" dirty="0"/>
              <a:t>" </a:t>
            </a:r>
            <a:r>
              <a:rPr lang="he-IL" sz="2400" dirty="0"/>
              <a:t>- בחירת המופעים תעשה על ידי המנהלים והמורים.</a:t>
            </a:r>
          </a:p>
          <a:p>
            <a:pPr marL="0" indent="0" algn="just">
              <a:buNone/>
            </a:pPr>
            <a:r>
              <a:rPr lang="he-IL" sz="2400" b="1" dirty="0"/>
              <a:t>      </a:t>
            </a:r>
            <a:r>
              <a:rPr lang="he-IL" sz="2400" b="1" u="sng" dirty="0" smtClean="0"/>
              <a:t>המשמעות</a:t>
            </a:r>
            <a:r>
              <a:rPr lang="he-IL" sz="2400" b="1" dirty="0"/>
              <a:t>:</a:t>
            </a:r>
            <a:r>
              <a:rPr lang="he-IL" sz="2400" dirty="0"/>
              <a:t> משרד החינוך מרחיב את מדיניות האוטונומיה </a:t>
            </a:r>
            <a:r>
              <a:rPr lang="he-IL" sz="2400" dirty="0" smtClean="0"/>
              <a:t>    במערכת </a:t>
            </a:r>
            <a:r>
              <a:rPr lang="he-IL" sz="2400" dirty="0"/>
              <a:t>החינוך - </a:t>
            </a:r>
            <a:r>
              <a:rPr lang="he-IL" sz="2400" dirty="0" smtClean="0"/>
              <a:t>יותר </a:t>
            </a:r>
            <a:r>
              <a:rPr lang="en-US" sz="2400" dirty="0" smtClean="0"/>
              <a:t> </a:t>
            </a:r>
            <a:r>
              <a:rPr lang="he-IL" sz="2400" dirty="0" smtClean="0"/>
              <a:t>אוטונומיה </a:t>
            </a:r>
            <a:r>
              <a:rPr lang="he-IL" sz="2400" dirty="0"/>
              <a:t>מנהלים ולמורים, יותר בחירה ויותר אמון </a:t>
            </a:r>
            <a:r>
              <a:rPr lang="en-US" sz="2400" dirty="0"/>
              <a:t> </a:t>
            </a:r>
            <a:r>
              <a:rPr lang="he-IL" sz="2400" dirty="0"/>
              <a:t>במוסדות  החינוך. </a:t>
            </a:r>
            <a:endParaRPr lang="he-IL" sz="2400" dirty="0" smtClean="0"/>
          </a:p>
          <a:p>
            <a:pPr algn="just">
              <a:buClr>
                <a:schemeClr val="accent6">
                  <a:lumMod val="75000"/>
                </a:schemeClr>
              </a:buClr>
              <a:buFont typeface="Wingdings" pitchFamily="2" charset="2"/>
              <a:buChar char="q"/>
            </a:pPr>
            <a:r>
              <a:rPr lang="he-IL" sz="2400" dirty="0" smtClean="0"/>
              <a:t>מנהלים ומורים יוכלו </a:t>
            </a:r>
            <a:r>
              <a:rPr lang="he-IL" sz="2400" b="1" u="sng" dirty="0" smtClean="0"/>
              <a:t>לשתף</a:t>
            </a:r>
            <a:r>
              <a:rPr lang="he-IL" sz="2400" dirty="0" smtClean="0"/>
              <a:t> את עמיתיהם </a:t>
            </a:r>
            <a:r>
              <a:rPr lang="he-IL" sz="2400" b="1" u="sng" dirty="0" smtClean="0"/>
              <a:t>ולתת משוב על המופעים. </a:t>
            </a:r>
          </a:p>
          <a:p>
            <a:pPr marL="0" indent="0" algn="just">
              <a:buClr>
                <a:schemeClr val="accent6">
                  <a:lumMod val="75000"/>
                </a:schemeClr>
              </a:buClr>
              <a:buNone/>
            </a:pPr>
            <a:endParaRPr lang="he-IL" sz="2400" dirty="0" smtClean="0"/>
          </a:p>
          <a:p>
            <a:pPr algn="just">
              <a:buClr>
                <a:schemeClr val="accent6">
                  <a:lumMod val="75000"/>
                </a:schemeClr>
              </a:buClr>
              <a:buFont typeface="Wingdings" pitchFamily="2" charset="2"/>
              <a:buChar char="q"/>
            </a:pPr>
            <a:r>
              <a:rPr lang="he-IL" sz="2400" dirty="0" smtClean="0"/>
              <a:t>במקרים בהם יועברו </a:t>
            </a:r>
            <a:r>
              <a:rPr lang="he-IL" sz="2400" b="1" u="sng" dirty="0" smtClean="0"/>
              <a:t>תלונות באשר למופעים</a:t>
            </a:r>
            <a:r>
              <a:rPr lang="he-IL" sz="2400" dirty="0" smtClean="0"/>
              <a:t> שלכאורה אינם ראויים, </a:t>
            </a:r>
            <a:r>
              <a:rPr lang="he-IL" sz="2400" b="1" u="sng" dirty="0" smtClean="0"/>
              <a:t>הנושא יועבר לבחינה של ועדה מקצועית</a:t>
            </a:r>
            <a:r>
              <a:rPr lang="he-IL" sz="2400" b="1" dirty="0" smtClean="0"/>
              <a:t> </a:t>
            </a:r>
            <a:r>
              <a:rPr lang="he-IL" sz="2400" dirty="0" smtClean="0"/>
              <a:t>במשרד החינוך שתכלול [בהתאם לעניין] מפמ"ר, נציגי </a:t>
            </a:r>
            <a:r>
              <a:rPr lang="he-IL" sz="2400" dirty="0" err="1" smtClean="0"/>
              <a:t>מינהל</a:t>
            </a:r>
            <a:r>
              <a:rPr lang="he-IL" sz="2400" dirty="0" smtClean="0"/>
              <a:t> פדגוגי, יו"ר ועדת רפרטואר. </a:t>
            </a:r>
          </a:p>
          <a:p>
            <a:pPr marL="0" indent="0" algn="just">
              <a:buClr>
                <a:schemeClr val="accent6">
                  <a:lumMod val="75000"/>
                </a:schemeClr>
              </a:buClr>
              <a:buNone/>
            </a:pPr>
            <a:endParaRPr lang="he-IL" sz="2400" dirty="0" smtClean="0"/>
          </a:p>
        </p:txBody>
      </p:sp>
      <p:cxnSp>
        <p:nvCxnSpPr>
          <p:cNvPr id="5" name="מחבר ישר 4"/>
          <p:cNvCxnSpPr/>
          <p:nvPr/>
        </p:nvCxnSpPr>
        <p:spPr>
          <a:xfrm>
            <a:off x="0" y="1376580"/>
            <a:ext cx="9144000" cy="0"/>
          </a:xfrm>
          <a:prstGeom prst="line">
            <a:avLst/>
          </a:prstGeom>
          <a:ln w="57150" cmpd="thickThin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87228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52879"/>
          </a:xfrm>
          <a:solidFill>
            <a:schemeClr val="bg1">
              <a:lumMod val="95000"/>
            </a:schemeClr>
          </a:solidFill>
          <a:ln>
            <a:noFill/>
          </a:ln>
        </p:spPr>
        <p:txBody>
          <a:bodyPr>
            <a:normAutofit fontScale="90000"/>
          </a:bodyPr>
          <a:lstStyle/>
          <a:p>
            <a:r>
              <a:rPr lang="he-IL" sz="3600" b="1" dirty="0" smtClean="0">
                <a:solidFill>
                  <a:srgbClr val="000099"/>
                </a:solidFill>
                <a:cs typeface="+mn-cs"/>
              </a:rPr>
              <a:t/>
            </a:r>
            <a:br>
              <a:rPr lang="he-IL" sz="3600" b="1" dirty="0" smtClean="0">
                <a:solidFill>
                  <a:srgbClr val="000099"/>
                </a:solidFill>
                <a:cs typeface="+mn-cs"/>
              </a:rPr>
            </a:br>
            <a:r>
              <a:rPr lang="he-IL" sz="3600" b="1" dirty="0" smtClean="0">
                <a:solidFill>
                  <a:srgbClr val="000099"/>
                </a:solidFill>
                <a:cs typeface="+mn-cs"/>
              </a:rPr>
              <a:t>חדש</a:t>
            </a:r>
            <a:r>
              <a:rPr lang="he-IL" sz="3600" b="1" dirty="0">
                <a:solidFill>
                  <a:srgbClr val="000099"/>
                </a:solidFill>
                <a:cs typeface="+mn-cs"/>
              </a:rPr>
              <a:t>! </a:t>
            </a:r>
            <a:br>
              <a:rPr lang="he-IL" sz="3600" b="1" dirty="0">
                <a:solidFill>
                  <a:srgbClr val="000099"/>
                </a:solidFill>
                <a:cs typeface="+mn-cs"/>
              </a:rPr>
            </a:br>
            <a:r>
              <a:rPr lang="he-IL" sz="3600" b="1" dirty="0">
                <a:solidFill>
                  <a:srgbClr val="000099"/>
                </a:solidFill>
                <a:cs typeface="+mn-cs"/>
              </a:rPr>
              <a:t>מתווה סל תרבות למערכת החינוך </a:t>
            </a:r>
            <a:r>
              <a:rPr lang="he-IL" sz="4800" b="1" dirty="0" smtClean="0">
                <a:solidFill>
                  <a:srgbClr val="000099"/>
                </a:solidFill>
              </a:rPr>
              <a:t/>
            </a:r>
            <a:br>
              <a:rPr lang="he-IL" sz="4800" b="1" dirty="0" smtClean="0">
                <a:solidFill>
                  <a:srgbClr val="000099"/>
                </a:solidFill>
              </a:rPr>
            </a:br>
            <a:r>
              <a:rPr lang="he-IL" sz="3100" b="1" dirty="0" smtClean="0">
                <a:solidFill>
                  <a:srgbClr val="0000FF"/>
                </a:solidFill>
                <a:cs typeface="+mn-cs"/>
              </a:rPr>
              <a:t> </a:t>
            </a:r>
            <a:endParaRPr lang="he-IL" sz="3100" b="1" dirty="0">
              <a:solidFill>
                <a:srgbClr val="0000FF"/>
              </a:solidFill>
              <a:cs typeface="+mn-cs"/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57200" y="1844824"/>
            <a:ext cx="8363272" cy="4525963"/>
          </a:xfrm>
        </p:spPr>
        <p:txBody>
          <a:bodyPr>
            <a:normAutofit fontScale="85000" lnSpcReduction="10000"/>
          </a:bodyPr>
          <a:lstStyle/>
          <a:p>
            <a:pPr marL="0" indent="0" algn="just">
              <a:buClr>
                <a:schemeClr val="accent6">
                  <a:lumMod val="75000"/>
                </a:schemeClr>
              </a:buClr>
              <a:buNone/>
            </a:pPr>
            <a:endParaRPr lang="he-IL" sz="2800" dirty="0"/>
          </a:p>
          <a:p>
            <a:pPr algn="just">
              <a:buClr>
                <a:schemeClr val="accent6">
                  <a:lumMod val="75000"/>
                </a:schemeClr>
              </a:buClr>
              <a:buFont typeface="Wingdings" pitchFamily="2" charset="2"/>
              <a:buChar char="q"/>
            </a:pPr>
            <a:r>
              <a:rPr lang="he-IL" sz="2800" b="1" u="sng" dirty="0"/>
              <a:t>ועדת הרפרטואר</a:t>
            </a:r>
            <a:r>
              <a:rPr lang="he-IL" sz="2800" b="1" dirty="0"/>
              <a:t> </a:t>
            </a:r>
            <a:r>
              <a:rPr lang="he-IL" sz="2800" dirty="0"/>
              <a:t>תמשיך </a:t>
            </a:r>
            <a:r>
              <a:rPr lang="he-IL" sz="2800" b="1" u="sng" dirty="0"/>
              <a:t>לאשר</a:t>
            </a:r>
            <a:r>
              <a:rPr lang="he-IL" sz="2800" b="1" dirty="0"/>
              <a:t> </a:t>
            </a:r>
            <a:r>
              <a:rPr lang="he-IL" sz="2800" dirty="0"/>
              <a:t>מופעים לסל הבית ספרי. 30% מתוך סל המופעים יילקח מתוך אישורי הוועדות. </a:t>
            </a:r>
          </a:p>
          <a:p>
            <a:pPr marL="400050" lvl="1" indent="0" algn="just">
              <a:buClr>
                <a:schemeClr val="accent6">
                  <a:lumMod val="75000"/>
                </a:schemeClr>
              </a:buClr>
              <a:buNone/>
            </a:pPr>
            <a:r>
              <a:rPr lang="he-IL" b="1" u="sng" dirty="0" smtClean="0"/>
              <a:t>המשמעות</a:t>
            </a:r>
            <a:r>
              <a:rPr lang="he-IL" dirty="0"/>
              <a:t>: מתן תווי תקן ליצירות איכותיות </a:t>
            </a:r>
            <a:r>
              <a:rPr lang="he-IL" dirty="0" smtClean="0"/>
              <a:t>והעמדתן </a:t>
            </a:r>
            <a:r>
              <a:rPr lang="he-IL" dirty="0" smtClean="0"/>
              <a:t>לבחירת מוסדות החינוך</a:t>
            </a:r>
            <a:endParaRPr lang="he-IL" sz="2800" dirty="0" smtClean="0"/>
          </a:p>
          <a:p>
            <a:pPr algn="just">
              <a:buClr>
                <a:schemeClr val="accent6">
                  <a:lumMod val="75000"/>
                </a:schemeClr>
              </a:buClr>
              <a:buFont typeface="Wingdings" pitchFamily="2" charset="2"/>
              <a:buChar char="q"/>
            </a:pPr>
            <a:r>
              <a:rPr lang="he-IL" sz="2800" dirty="0" smtClean="0"/>
              <a:t>גידול בתקציב – </a:t>
            </a:r>
            <a:r>
              <a:rPr lang="he-IL" sz="2800" b="1" u="sng" dirty="0" smtClean="0"/>
              <a:t>מ- 16 מיליון ₪ ל- 22 מיליון ₪ המשמעות</a:t>
            </a:r>
            <a:r>
              <a:rPr lang="he-IL" sz="2800" b="1" dirty="0" smtClean="0"/>
              <a:t>: </a:t>
            </a:r>
            <a:r>
              <a:rPr lang="he-IL" sz="2800" dirty="0" smtClean="0"/>
              <a:t>צפי של גידול במספר התלמידים: </a:t>
            </a:r>
            <a:r>
              <a:rPr lang="he-IL" sz="2800" dirty="0" err="1" smtClean="0"/>
              <a:t>מכ</a:t>
            </a:r>
            <a:r>
              <a:rPr lang="he-IL" sz="2800" dirty="0" smtClean="0"/>
              <a:t>- 500,000 לכ- 800,000 תלמידים, צפי הגידול במספר  הרשויות: מ- 100  לכ- 170 רשויות</a:t>
            </a:r>
          </a:p>
          <a:p>
            <a:pPr algn="just">
              <a:buClr>
                <a:schemeClr val="accent6">
                  <a:lumMod val="75000"/>
                </a:schemeClr>
              </a:buClr>
              <a:buFont typeface="Wingdings" pitchFamily="2" charset="2"/>
              <a:buChar char="q"/>
            </a:pPr>
            <a:endParaRPr lang="he-IL" sz="2800" dirty="0" smtClean="0"/>
          </a:p>
          <a:p>
            <a:pPr algn="just">
              <a:buClr>
                <a:schemeClr val="accent6">
                  <a:lumMod val="75000"/>
                </a:schemeClr>
              </a:buClr>
              <a:buFont typeface="Wingdings" pitchFamily="2" charset="2"/>
              <a:buChar char="q"/>
            </a:pPr>
            <a:r>
              <a:rPr lang="he-IL" sz="2800" b="1" u="sng" dirty="0" smtClean="0"/>
              <a:t>העמקת התקצוב הדיפרנציאלי</a:t>
            </a:r>
            <a:r>
              <a:rPr lang="he-IL" sz="2800" b="1" dirty="0" smtClean="0"/>
              <a:t> </a:t>
            </a:r>
            <a:r>
              <a:rPr lang="he-IL" sz="2800" dirty="0" smtClean="0"/>
              <a:t>– מתן תעדוף ליישובים בפריפריה החברתית והגיאוגרפית, </a:t>
            </a:r>
            <a:r>
              <a:rPr lang="he-IL" sz="2800" b="1" u="sng" dirty="0" smtClean="0"/>
              <a:t>בהתאם למדד הטיפוח</a:t>
            </a:r>
            <a:r>
              <a:rPr lang="he-IL" sz="2800" b="1" dirty="0" smtClean="0"/>
              <a:t> </a:t>
            </a:r>
            <a:r>
              <a:rPr lang="he-IL" sz="2800" dirty="0" smtClean="0"/>
              <a:t>של הרשות ומספר </a:t>
            </a:r>
            <a:r>
              <a:rPr lang="he-IL" sz="2800" b="1" u="sng" dirty="0" smtClean="0"/>
              <a:t>התלמידים הלומדים ברשות</a:t>
            </a:r>
            <a:r>
              <a:rPr lang="he-IL" sz="2800" dirty="0" smtClean="0"/>
              <a:t>. </a:t>
            </a:r>
          </a:p>
          <a:p>
            <a:pPr algn="just">
              <a:buClr>
                <a:schemeClr val="accent6">
                  <a:lumMod val="75000"/>
                </a:schemeClr>
              </a:buClr>
              <a:buFont typeface="Wingdings" pitchFamily="2" charset="2"/>
              <a:buChar char="q"/>
            </a:pPr>
            <a:endParaRPr lang="he-IL" sz="2800" dirty="0" smtClean="0"/>
          </a:p>
          <a:p>
            <a:pPr marL="0" indent="0" algn="just">
              <a:buClr>
                <a:schemeClr val="accent6">
                  <a:lumMod val="75000"/>
                </a:schemeClr>
              </a:buClr>
              <a:buNone/>
            </a:pPr>
            <a:endParaRPr lang="he-IL" sz="2800" dirty="0" smtClean="0"/>
          </a:p>
          <a:p>
            <a:pPr marL="0" indent="0" algn="just">
              <a:buClr>
                <a:schemeClr val="accent6">
                  <a:lumMod val="75000"/>
                </a:schemeClr>
              </a:buClr>
              <a:buNone/>
            </a:pPr>
            <a:endParaRPr lang="he-IL" sz="2800" dirty="0" smtClean="0"/>
          </a:p>
        </p:txBody>
      </p:sp>
      <p:cxnSp>
        <p:nvCxnSpPr>
          <p:cNvPr id="5" name="מחבר ישר 4"/>
          <p:cNvCxnSpPr/>
          <p:nvPr/>
        </p:nvCxnSpPr>
        <p:spPr>
          <a:xfrm>
            <a:off x="0" y="1124744"/>
            <a:ext cx="9144000" cy="0"/>
          </a:xfrm>
          <a:prstGeom prst="line">
            <a:avLst/>
          </a:prstGeom>
          <a:ln w="57150" cmpd="thickThin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68546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234482"/>
          </a:xfrm>
        </p:spPr>
        <p:txBody>
          <a:bodyPr>
            <a:normAutofit/>
          </a:bodyPr>
          <a:lstStyle/>
          <a:p>
            <a:r>
              <a:rPr lang="he-IL" dirty="0" smtClean="0"/>
              <a:t>תודה </a:t>
            </a:r>
            <a:br>
              <a:rPr lang="he-IL" dirty="0" smtClean="0"/>
            </a:br>
            <a:r>
              <a:rPr lang="he-IL" dirty="0" smtClean="0"/>
              <a:t/>
            </a:r>
            <a:br>
              <a:rPr lang="he-IL" dirty="0" smtClean="0"/>
            </a:br>
            <a:r>
              <a:rPr lang="he-IL" dirty="0" smtClean="0"/>
              <a:t>עבודה רבה לפנינו</a:t>
            </a:r>
            <a:br>
              <a:rPr lang="he-IL" dirty="0" smtClean="0"/>
            </a:br>
            <a:r>
              <a:rPr lang="he-IL" dirty="0"/>
              <a:t/>
            </a:r>
            <a:br>
              <a:rPr lang="he-IL" dirty="0"/>
            </a:br>
            <a:r>
              <a:rPr lang="he-IL" dirty="0" smtClean="0"/>
              <a:t>שיהיה בהצלחה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-9631445" y="-1695257"/>
            <a:ext cx="36596983" cy="22035428"/>
          </a:xfrm>
        </p:spPr>
        <p:txBody>
          <a:bodyPr/>
          <a:lstStyle/>
          <a:p>
            <a:endParaRPr lang="he-IL" dirty="0"/>
          </a:p>
        </p:txBody>
      </p:sp>
      <p:pic>
        <p:nvPicPr>
          <p:cNvPr id="1026" name="Picture 2" descr="C:\Users\anu1460\AppData\Local\Microsoft\Windows\Temporary Internet Files\Content.IE5\4RZCIE71\250px-The_Dancers-_by_Batia_Lychansky_in_Kfar_Saba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4149080"/>
            <a:ext cx="3240360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1205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3CE0F4C-ACC1-46BE-AC1F-2A6BD52843B2}"/>
</file>

<file path=customXml/itemProps2.xml><?xml version="1.0" encoding="utf-8"?>
<ds:datastoreItem xmlns:ds="http://schemas.openxmlformats.org/officeDocument/2006/customXml" ds:itemID="{DD69DB81-E09D-4342-BEB2-A619CE8CDEA4}"/>
</file>

<file path=customXml/itemProps3.xml><?xml version="1.0" encoding="utf-8"?>
<ds:datastoreItem xmlns:ds="http://schemas.openxmlformats.org/officeDocument/2006/customXml" ds:itemID="{B98FA4CC-3BBE-4FF9-8C2F-43E736986EBF}"/>
</file>

<file path=docProps/app.xml><?xml version="1.0" encoding="utf-8"?>
<Properties xmlns="http://schemas.openxmlformats.org/officeDocument/2006/extended-properties" xmlns:vt="http://schemas.openxmlformats.org/officeDocument/2006/docPropsVTypes">
  <TotalTime>381</TotalTime>
  <Words>388</Words>
  <Application>Microsoft Office PowerPoint</Application>
  <PresentationFormat>‫הצגה על המסך (4:3)</PresentationFormat>
  <Paragraphs>68</Paragraphs>
  <Slides>8</Slides>
  <Notes>1</Notes>
  <HiddenSlides>0</HiddenSlides>
  <MMClips>0</MMClips>
  <ScaleCrop>false</ScaleCrop>
  <HeadingPairs>
    <vt:vector size="4" baseType="variant">
      <vt:variant>
        <vt:lpstr>ערכת נושא</vt:lpstr>
      </vt:variant>
      <vt:variant>
        <vt:i4>2</vt:i4>
      </vt:variant>
      <vt:variant>
        <vt:lpstr>כותרות שקופיות</vt:lpstr>
      </vt:variant>
      <vt:variant>
        <vt:i4>8</vt:i4>
      </vt:variant>
    </vt:vector>
  </HeadingPairs>
  <TitlesOfParts>
    <vt:vector size="10" baseType="lpstr">
      <vt:lpstr>ערכת נושא Office</vt:lpstr>
      <vt:lpstr>1_ערכת נושא Office</vt:lpstr>
      <vt:lpstr>מצגת של PowerPoint</vt:lpstr>
      <vt:lpstr>מצגת של PowerPoint</vt:lpstr>
      <vt:lpstr>מתווה סל תרבות הקיים </vt:lpstr>
      <vt:lpstr>מתווה סל תרבות הקיים </vt:lpstr>
      <vt:lpstr>חדש!  מתווה סל תרבות למערכת החינוך </vt:lpstr>
      <vt:lpstr>חדש!  מתווה סל תרבות למערכת החינוך</vt:lpstr>
      <vt:lpstr> חדש!  מתווה סל תרבות למערכת החינוך   </vt:lpstr>
      <vt:lpstr>תודה   עבודה רבה לפנינו  שיהיה בהצלחה</vt:lpstr>
    </vt:vector>
  </TitlesOfParts>
  <Company>Ministry of Education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</dc:title>
  <dc:creator>מיכל צדוקי</dc:creator>
  <cp:lastModifiedBy>חיים הלפרין</cp:lastModifiedBy>
  <cp:revision>34</cp:revision>
  <cp:lastPrinted>2016-02-18T08:05:42Z</cp:lastPrinted>
  <dcterms:created xsi:type="dcterms:W3CDTF">2016-02-17T13:58:19Z</dcterms:created>
  <dcterms:modified xsi:type="dcterms:W3CDTF">2016-02-21T16:35:22Z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575667</vt:r8>
  </property>
</Properties>
</file>