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3"/>
  </p:notesMasterIdLst>
  <p:sldIdLst>
    <p:sldId id="284" r:id="rId2"/>
    <p:sldId id="257" r:id="rId3"/>
    <p:sldId id="285" r:id="rId4"/>
    <p:sldId id="258" r:id="rId5"/>
    <p:sldId id="264" r:id="rId6"/>
    <p:sldId id="259" r:id="rId7"/>
    <p:sldId id="260" r:id="rId8"/>
    <p:sldId id="262" r:id="rId9"/>
    <p:sldId id="263" r:id="rId10"/>
    <p:sldId id="268" r:id="rId11"/>
    <p:sldId id="277" r:id="rId12"/>
  </p:sldIdLst>
  <p:sldSz cx="9144000" cy="6858000" type="screen4x3"/>
  <p:notesSz cx="6858000" cy="9144000"/>
  <p:defaultTextStyle>
    <a:defPPr>
      <a:defRPr lang="he-I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סגנון בהיר 2 - הדגשה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סגנון בהיר 3 - הדגשה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79" autoAdjust="0"/>
    <p:restoredTop sz="94676" autoAdjust="0"/>
  </p:normalViewPr>
  <p:slideViewPr>
    <p:cSldViewPr>
      <p:cViewPr>
        <p:scale>
          <a:sx n="75" d="100"/>
          <a:sy n="75" d="100"/>
        </p:scale>
        <p:origin x="-100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חלוקה לכיתות</c:v>
                </c:pt>
              </c:strCache>
            </c:strRef>
          </c:tx>
          <c:spPr>
            <a:effectLst/>
            <a:scene3d>
              <a:camera prst="orthographicFront"/>
              <a:lightRig rig="threePt" dir="t"/>
            </a:scene3d>
          </c:spPr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dLbl>
              <c:idx val="0"/>
              <c:layout>
                <c:manualLayout>
                  <c:x val="-0.17211203751140353"/>
                  <c:y val="4.5169402673953515E-2"/>
                </c:manualLayout>
              </c:layout>
              <c:tx>
                <c:rich>
                  <a:bodyPr/>
                  <a:lstStyle/>
                  <a:p>
                    <a:r>
                      <a:rPr lang="he-IL" dirty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כיתה </a:t>
                    </a:r>
                    <a:r>
                      <a: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ט'</a:t>
                    </a:r>
                    <a:r>
                      <a:rPr lang="he-IL" dirty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
</a:t>
                    </a:r>
                    <a:r>
                      <a: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29%</a:t>
                    </a:r>
                    <a:endParaRPr lang="he-IL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1381371141503024"/>
                  <c:y val="-0.32633981458167366"/>
                </c:manualLayout>
              </c:layout>
              <c:tx>
                <c:rich>
                  <a:bodyPr/>
                  <a:lstStyle/>
                  <a:p>
                    <a:r>
                      <a:rPr lang="he-IL" dirty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כיתה </a:t>
                    </a:r>
                    <a:r>
                      <a: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י'</a:t>
                    </a:r>
                    <a:r>
                      <a:rPr lang="he-IL" dirty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
</a:t>
                    </a:r>
                    <a:r>
                      <a: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34%</a:t>
                    </a:r>
                    <a:endParaRPr lang="he-IL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7832820689007922"/>
                  <c:y val="5.9787813244284074E-2"/>
                </c:manualLayout>
              </c:layout>
              <c:tx>
                <c:rich>
                  <a:bodyPr/>
                  <a:lstStyle/>
                  <a:p>
                    <a:r>
                      <a:rPr lang="he-IL" dirty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כיתה י"א
</a:t>
                    </a:r>
                    <a:r>
                      <a: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25%</a:t>
                    </a:r>
                    <a:endParaRPr lang="he-IL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3.0605449954749731E-2"/>
                  <c:y val="0.12450312263944556"/>
                </c:manualLayout>
              </c:layout>
              <c:tx>
                <c:rich>
                  <a:bodyPr/>
                  <a:lstStyle/>
                  <a:p>
                    <a:r>
                      <a:rPr lang="he-IL" dirty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כיתה י"ב
</a:t>
                    </a:r>
                    <a:r>
                      <a: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rPr>
                      <a:t>12%</a:t>
                    </a:r>
                    <a:endParaRPr lang="he-IL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>
                    <a:latin typeface="David" panose="020E0502060401010101" pitchFamily="34" charset="-79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גיליון1!$A$2:$A$5</c:f>
              <c:strCache>
                <c:ptCount val="4"/>
                <c:pt idx="0">
                  <c:v>כיתה ט</c:v>
                </c:pt>
                <c:pt idx="1">
                  <c:v>כיתה י</c:v>
                </c:pt>
                <c:pt idx="2">
                  <c:v>כיתה י"א</c:v>
                </c:pt>
                <c:pt idx="3">
                  <c:v>כיתה י"ב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45</c:v>
                </c:pt>
                <c:pt idx="1">
                  <c:v>40</c:v>
                </c:pt>
                <c:pt idx="2">
                  <c:v>32</c:v>
                </c:pt>
                <c:pt idx="3">
                  <c:v>18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תלמידים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גיליון1!$A$2:$A$5</c:f>
              <c:strCache>
                <c:ptCount val="4"/>
                <c:pt idx="0">
                  <c:v>כיתה ט</c:v>
                </c:pt>
                <c:pt idx="1">
                  <c:v>כיתה י</c:v>
                </c:pt>
                <c:pt idx="2">
                  <c:v>כיתה י"א</c:v>
                </c:pt>
                <c:pt idx="3">
                  <c:v>כיתה י"ב</c:v>
                </c:pt>
              </c:strCache>
            </c:strRef>
          </c:cat>
          <c:val>
            <c:numRef>
              <c:f>גיליון1!$C$2:$C$5</c:f>
              <c:numCache>
                <c:formatCode>General</c:formatCode>
                <c:ptCount val="4"/>
                <c:pt idx="0">
                  <c:v>45</c:v>
                </c:pt>
                <c:pt idx="1">
                  <c:v>40</c:v>
                </c:pt>
                <c:pt idx="2">
                  <c:v>32</c:v>
                </c:pt>
                <c:pt idx="3">
                  <c:v>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3368">
          <a:noFill/>
        </a:ln>
      </c:spPr>
    </c:plotArea>
    <c:plotVisOnly val="1"/>
    <c:dispBlanksAs val="gap"/>
    <c:showDLblsOverMax val="0"/>
  </c:chart>
  <c:spPr>
    <a:effectLst>
      <a:outerShdw blurRad="152400" dist="317500" dir="5400000" sx="90000" sy="-19000" rotWithShape="0">
        <a:prstClr val="black">
          <a:alpha val="15000"/>
        </a:prstClr>
      </a:outerShdw>
    </a:effectLst>
    <a:scene3d>
      <a:camera prst="orthographicFront"/>
      <a:lightRig rig="threePt" dir="t"/>
    </a:scene3d>
  </c:spPr>
  <c:txPr>
    <a:bodyPr/>
    <a:lstStyle/>
    <a:p>
      <a:pPr>
        <a:defRPr sz="1656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חשמל</c:v>
                </c:pt>
              </c:strCache>
            </c:strRef>
          </c:tx>
          <c:invertIfNegative val="0"/>
          <c:cat>
            <c:strRef>
              <c:f>גיליון1!$A$2:$A$4</c:f>
              <c:strCache>
                <c:ptCount val="3"/>
                <c:pt idx="0">
                  <c:v>כיתה י'</c:v>
                </c:pt>
                <c:pt idx="1">
                  <c:v>כיתה י"א</c:v>
                </c:pt>
                <c:pt idx="2">
                  <c:v>כיתה י"ב</c:v>
                </c:pt>
              </c:strCache>
            </c:strRef>
          </c:cat>
          <c:val>
            <c:numRef>
              <c:f>גיליון1!$B$2:$B$4</c:f>
              <c:numCache>
                <c:formatCode>General</c:formatCode>
                <c:ptCount val="3"/>
                <c:pt idx="0">
                  <c:v>13</c:v>
                </c:pt>
                <c:pt idx="1">
                  <c:v>13</c:v>
                </c:pt>
                <c:pt idx="2">
                  <c:v>9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מחשבים</c:v>
                </c:pt>
              </c:strCache>
            </c:strRef>
          </c:tx>
          <c:invertIfNegative val="0"/>
          <c:cat>
            <c:strRef>
              <c:f>גיליון1!$A$2:$A$4</c:f>
              <c:strCache>
                <c:ptCount val="3"/>
                <c:pt idx="0">
                  <c:v>כיתה י'</c:v>
                </c:pt>
                <c:pt idx="1">
                  <c:v>כיתה י"א</c:v>
                </c:pt>
                <c:pt idx="2">
                  <c:v>כיתה י"ב</c:v>
                </c:pt>
              </c:strCache>
            </c:strRef>
          </c:cat>
          <c:val>
            <c:numRef>
              <c:f>גיליון1!$C$2:$C$4</c:f>
              <c:numCache>
                <c:formatCode>General</c:formatCode>
                <c:ptCount val="3"/>
                <c:pt idx="0">
                  <c:v>15</c:v>
                </c:pt>
                <c:pt idx="1">
                  <c:v>8</c:v>
                </c:pt>
                <c:pt idx="2">
                  <c:v>3</c:v>
                </c:pt>
              </c:numCache>
            </c:numRef>
          </c:val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נגרות</c:v>
                </c:pt>
              </c:strCache>
            </c:strRef>
          </c:tx>
          <c:invertIfNegative val="0"/>
          <c:cat>
            <c:strRef>
              <c:f>גיליון1!$A$2:$A$4</c:f>
              <c:strCache>
                <c:ptCount val="3"/>
                <c:pt idx="0">
                  <c:v>כיתה י'</c:v>
                </c:pt>
                <c:pt idx="1">
                  <c:v>כיתה י"א</c:v>
                </c:pt>
                <c:pt idx="2">
                  <c:v>כיתה י"ב</c:v>
                </c:pt>
              </c:strCache>
            </c:strRef>
          </c:cat>
          <c:val>
            <c:numRef>
              <c:f>גיליון1!$D$2:$D$4</c:f>
              <c:numCache>
                <c:formatCode>General</c:formatCode>
                <c:ptCount val="3"/>
                <c:pt idx="0">
                  <c:v>12</c:v>
                </c:pt>
                <c:pt idx="1">
                  <c:v>11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31789568"/>
        <c:axId val="381956032"/>
        <c:axId val="0"/>
      </c:bar3DChart>
      <c:catAx>
        <c:axId val="4317895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David" pitchFamily="34" charset="-79"/>
                <a:cs typeface="David" pitchFamily="34" charset="-79"/>
              </a:defRPr>
            </a:pPr>
            <a:endParaRPr lang="he-IL"/>
          </a:p>
        </c:txPr>
        <c:crossAx val="381956032"/>
        <c:crosses val="autoZero"/>
        <c:auto val="1"/>
        <c:lblAlgn val="ctr"/>
        <c:lblOffset val="100"/>
        <c:noMultiLvlLbl val="0"/>
      </c:catAx>
      <c:valAx>
        <c:axId val="3819560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David" pitchFamily="34" charset="-79"/>
                <a:cs typeface="David" pitchFamily="34" charset="-79"/>
              </a:defRPr>
            </a:pPr>
            <a:endParaRPr lang="he-IL"/>
          </a:p>
        </c:txPr>
        <c:crossAx val="43178956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txPr>
        <a:bodyPr/>
        <a:lstStyle/>
        <a:p>
          <a:pPr>
            <a:defRPr>
              <a:latin typeface="David" pitchFamily="34" charset="-79"/>
              <a:cs typeface="David" pitchFamily="34" charset="-79"/>
            </a:defRPr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357334870527536"/>
          <c:y val="9.8681463708333486E-2"/>
          <c:w val="0.8519967353647887"/>
          <c:h val="0.67147467485691559"/>
        </c:manualLayout>
      </c:layout>
      <c:lineChart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.</c:v>
                </c:pt>
              </c:strCache>
            </c:strRef>
          </c:tx>
          <c:marker>
            <c:spPr>
              <a:solidFill>
                <a:srgbClr val="00B050"/>
              </a:solidFill>
            </c:spPr>
          </c:marker>
          <c:dPt>
            <c:idx val="6"/>
            <c:marker>
              <c:spPr>
                <a:solidFill>
                  <a:srgbClr val="00B050"/>
                </a:solidFill>
                <a:ln>
                  <a:solidFill>
                    <a:srgbClr val="0070C0"/>
                  </a:solidFill>
                </a:ln>
              </c:spPr>
            </c:marker>
            <c:bubble3D val="0"/>
            <c:spPr>
              <a:ln>
                <a:solidFill>
                  <a:srgbClr val="0070C0"/>
                </a:solidFill>
              </a:ln>
            </c:spPr>
          </c:dPt>
          <c:cat>
            <c:strRef>
              <c:f>גיליון1!$A$2:$A$8</c:f>
              <c:strCache>
                <c:ptCount val="7"/>
                <c:pt idx="0">
                  <c:v>תשע"א</c:v>
                </c:pt>
                <c:pt idx="1">
                  <c:v>תשע"ב</c:v>
                </c:pt>
                <c:pt idx="2">
                  <c:v>תשע"ג</c:v>
                </c:pt>
                <c:pt idx="3">
                  <c:v>תשע"ד</c:v>
                </c:pt>
                <c:pt idx="4">
                  <c:v>תשע"ה</c:v>
                </c:pt>
                <c:pt idx="5">
                  <c:v>תשע"ו</c:v>
                </c:pt>
                <c:pt idx="6">
                  <c:v>תחזית תשע"ז</c:v>
                </c:pt>
              </c:strCache>
            </c:strRef>
          </c:cat>
          <c:val>
            <c:numRef>
              <c:f>גיליון1!$B$2:$B$8</c:f>
              <c:numCache>
                <c:formatCode>General</c:formatCode>
                <c:ptCount val="7"/>
                <c:pt idx="0">
                  <c:v>43</c:v>
                </c:pt>
                <c:pt idx="1">
                  <c:v>73</c:v>
                </c:pt>
                <c:pt idx="2">
                  <c:v>90</c:v>
                </c:pt>
                <c:pt idx="3">
                  <c:v>111</c:v>
                </c:pt>
                <c:pt idx="4">
                  <c:v>130</c:v>
                </c:pt>
                <c:pt idx="5">
                  <c:v>135</c:v>
                </c:pt>
                <c:pt idx="6">
                  <c:v>145</c:v>
                </c:pt>
              </c:numCache>
            </c:numRef>
          </c:val>
          <c:smooth val="1"/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31790592"/>
        <c:axId val="381985344"/>
      </c:lineChart>
      <c:catAx>
        <c:axId val="431790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81985344"/>
        <c:crosses val="autoZero"/>
        <c:auto val="1"/>
        <c:lblAlgn val="ctr"/>
        <c:lblOffset val="100"/>
        <c:noMultiLvlLbl val="0"/>
      </c:catAx>
      <c:valAx>
        <c:axId val="38198534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he-IL" dirty="0">
                    <a:latin typeface="David" panose="020E0502060401010101" pitchFamily="34" charset="-79"/>
                    <a:cs typeface="David" panose="020E0502060401010101" pitchFamily="34" charset="-79"/>
                  </a:rPr>
                  <a:t>כותרת ציר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  <c:crossAx val="431790592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b="1">
                <a:latin typeface="David" panose="020E0502060401010101" pitchFamily="34" charset="-79"/>
                <a:cs typeface="David" panose="020E0502060401010101" pitchFamily="34" charset="-79"/>
              </a:defRPr>
            </a:pPr>
            <a:endParaRPr lang="he-IL"/>
          </a:p>
        </c:txPr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 eaLnBrk="1" hangingPunct="1">
              <a:defRPr sz="120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1" eaLnBrk="1" hangingPunct="1">
              <a:defRPr sz="1200"/>
            </a:lvl1pPr>
          </a:lstStyle>
          <a:p>
            <a:pPr>
              <a:defRPr/>
            </a:pPr>
            <a:fld id="{8E156CC6-C0E2-4021-BCE9-FE6D3F9D261B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 smtClean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noProof="0" smtClean="0"/>
              <a:t>לחץ כדי לערוך סגנונות טקסט של תבנית בסיס</a:t>
            </a:r>
          </a:p>
          <a:p>
            <a:pPr lvl="1"/>
            <a:r>
              <a:rPr lang="he-IL" noProof="0" smtClean="0"/>
              <a:t>רמה שנייה</a:t>
            </a:r>
          </a:p>
          <a:p>
            <a:pPr lvl="2"/>
            <a:r>
              <a:rPr lang="he-IL" noProof="0" smtClean="0"/>
              <a:t>רמה שלישית</a:t>
            </a:r>
          </a:p>
          <a:p>
            <a:pPr lvl="3"/>
            <a:r>
              <a:rPr lang="he-IL" noProof="0" smtClean="0"/>
              <a:t>רמה רביעית</a:t>
            </a:r>
          </a:p>
          <a:p>
            <a:pPr lvl="4"/>
            <a:r>
              <a:rPr lang="he-IL" noProof="0" smtClean="0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 eaLnBrk="1" hangingPunct="1">
              <a:defRPr sz="120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1" eaLnBrk="1" hangingPunct="1">
              <a:defRPr sz="1200"/>
            </a:lvl1pPr>
          </a:lstStyle>
          <a:p>
            <a:pPr>
              <a:defRPr/>
            </a:pPr>
            <a:fld id="{ED83AAF4-1B40-4285-A5EF-93175538CC83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  <p:extLst>
      <p:ext uri="{BB962C8B-B14F-4D97-AF65-F5344CB8AC3E}">
        <p14:creationId xmlns:p14="http://schemas.microsoft.com/office/powerpoint/2010/main" val="172321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e-IL" altLang="he-IL" smtClean="0"/>
          </a:p>
        </p:txBody>
      </p:sp>
      <p:sp>
        <p:nvSpPr>
          <p:cNvPr id="2458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D99632B-12C7-4C34-AF86-9E2400A4B2DE}" type="slidenum">
              <a:rPr lang="he-IL" altLang="he-IL" smtClean="0">
                <a:solidFill>
                  <a:srgbClr val="000000"/>
                </a:solidFill>
              </a:rPr>
              <a:pPr/>
              <a:t>10</a:t>
            </a:fld>
            <a:endParaRPr lang="he-IL" altLang="he-IL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e-IL" altLang="he-IL" smtClean="0"/>
          </a:p>
        </p:txBody>
      </p:sp>
      <p:sp>
        <p:nvSpPr>
          <p:cNvPr id="2765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27F67C-9F1A-4B9C-95DD-4923159D0AC6}" type="slidenum">
              <a:rPr lang="he-IL" altLang="he-IL" smtClean="0">
                <a:solidFill>
                  <a:srgbClr val="000000"/>
                </a:solidFill>
              </a:rPr>
              <a:pPr/>
              <a:t>11</a:t>
            </a:fld>
            <a:endParaRPr lang="he-IL" altLang="he-IL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53375-6E25-4FEF-B90C-C281B14BA057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6EA32-B266-40B7-8EEA-7BEA2D86DFAB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BD457-8D8F-429F-9C77-F43D3C604993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4E993-C922-44A2-80F2-0BB15EEB75DC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BFC1F-5519-48EC-8512-07292CDAA80E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982E3-E7D1-4A85-9AD8-01664A936CFD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D2989-8BEA-444E-A235-7A86360006A4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8ECE0-81AC-4887-B590-C8F99158BF63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F27DA-7B4D-4B6F-A156-BBCA14823518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BD979-285E-4F13-B7CA-172685018C7A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EAF4F-6FA2-4CBC-8B34-5BCCD2D43658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15236-59B1-48E1-84DA-FCF4DE1111DB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6DFCB-276B-4470-BE49-7F02801BEACA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D8CE9-F47A-4977-AE04-514F84C07E6B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7D66E-77A5-4B24-B15E-49FC51B8C6CC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7A819-1DE8-449D-9578-2B8AC9F8DEF4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4A7A1-8A10-4A40-939A-2F0DE340C971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9AE9E-B9FF-4C5D-A5B2-83232A0182DA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16986-DF15-4769-9438-9411BFAFCC3C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48205-4C0E-45A4-8C26-D5CAE4E84179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9E22F-F461-4A0D-AED3-5619D012A1FF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937BF-1197-49DE-9A9C-40A73A071EE9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2051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AAA17D-1016-4712-990E-BED88FF9D93B}" type="datetimeFigureOut">
              <a:rPr lang="he-IL"/>
              <a:pPr>
                <a:defRPr/>
              </a:pPr>
              <a:t>כ"ט/טבת/תשע"ו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rtl="1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rtl="1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35A4D4B-20DF-44DF-81E3-2CA53370E45E}" type="slidenum">
              <a:rPr lang="he-IL" altLang="he-IL"/>
              <a:pPr>
                <a:defRPr/>
              </a:pPr>
              <a:t>‹#›</a:t>
            </a:fld>
            <a:endParaRPr lang="he-IL" alt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4.xml"/><Relationship Id="rId7" Type="http://schemas.openxmlformats.org/officeDocument/2006/relationships/slide" Target="slide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1.xml"/><Relationship Id="rId5" Type="http://schemas.openxmlformats.org/officeDocument/2006/relationships/slide" Target="slide8.xml"/><Relationship Id="rId10" Type="http://schemas.openxmlformats.org/officeDocument/2006/relationships/slide" Target="slide1.xml"/><Relationship Id="rId4" Type="http://schemas.openxmlformats.org/officeDocument/2006/relationships/slide" Target="slide6.xml"/><Relationship Id="rId9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736" y="1484784"/>
            <a:ext cx="6271055" cy="4150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2260550" y="1196752"/>
            <a:ext cx="614142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ישיבת אורט כפר </a:t>
            </a:r>
            <a:r>
              <a:rPr lang="he-IL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זיתים</a:t>
            </a:r>
          </a:p>
          <a:p>
            <a:pPr algn="ctr"/>
            <a:r>
              <a:rPr lang="he-IL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מצגת נתונים</a:t>
            </a:r>
          </a:p>
        </p:txBody>
      </p:sp>
    </p:spTree>
    <p:extLst>
      <p:ext uri="{BB962C8B-B14F-4D97-AF65-F5344CB8AC3E}">
        <p14:creationId xmlns:p14="http://schemas.microsoft.com/office/powerpoint/2010/main" val="23450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8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4" name="TextBox 5"/>
          <p:cNvSpPr txBox="1">
            <a:spLocks noChangeArrowheads="1"/>
          </p:cNvSpPr>
          <p:nvPr/>
        </p:nvSpPr>
        <p:spPr bwMode="auto">
          <a:xfrm>
            <a:off x="3517280" y="188640"/>
            <a:ext cx="39479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cs typeface="David" pitchFamily="34" charset="-79"/>
              </a:rPr>
              <a:t>מבנה ארגוני</a:t>
            </a:r>
            <a:endParaRPr lang="he-IL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sp>
        <p:nvSpPr>
          <p:cNvPr id="8" name="TextBox 7">
            <a:hlinkClick r:id="rId3" action="ppaction://hlinksldjump"/>
          </p:cNvPr>
          <p:cNvSpPr txBox="1"/>
          <p:nvPr/>
        </p:nvSpPr>
        <p:spPr>
          <a:xfrm>
            <a:off x="3340984" y="827579"/>
            <a:ext cx="432736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עץ מבנה ארגוני מרכז תורני אורט כפר זיתים</a:t>
            </a:r>
            <a:endParaRPr lang="he-I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pSp>
        <p:nvGrpSpPr>
          <p:cNvPr id="2" name="קבוצה 1"/>
          <p:cNvGrpSpPr/>
          <p:nvPr/>
        </p:nvGrpSpPr>
        <p:grpSpPr>
          <a:xfrm>
            <a:off x="1403648" y="1338061"/>
            <a:ext cx="6974426" cy="4971259"/>
            <a:chOff x="1475656" y="1484784"/>
            <a:chExt cx="6974426" cy="4971259"/>
          </a:xfrm>
        </p:grpSpPr>
        <p:sp>
          <p:nvSpPr>
            <p:cNvPr id="5" name="מלבן 4">
              <a:hlinkClick r:id="rId4" action="ppaction://hlinksldjump"/>
            </p:cNvPr>
            <p:cNvSpPr/>
            <p:nvPr/>
          </p:nvSpPr>
          <p:spPr>
            <a:xfrm>
              <a:off x="3756562" y="1828807"/>
              <a:ext cx="1246788" cy="46259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6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avid" panose="020E0502060401010101" pitchFamily="34" charset="-79"/>
                  <a:cs typeface="David" panose="020E0502060401010101" pitchFamily="34" charset="-79"/>
                </a:rPr>
                <a:t>עמותת</a:t>
              </a:r>
            </a:p>
            <a:p>
              <a:pPr algn="ctr"/>
              <a:r>
                <a:rPr lang="he-IL" sz="1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avid" panose="020E0502060401010101" pitchFamily="34" charset="-79"/>
                  <a:cs typeface="David" panose="020E0502060401010101" pitchFamily="34" charset="-79"/>
                </a:rPr>
                <a:t>"ימינו כקדם"</a:t>
              </a:r>
              <a:endParaRPr lang="he-I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9" name="מלבן 8">
              <a:hlinkClick r:id="rId3" action="ppaction://hlinksldjump"/>
            </p:cNvPr>
            <p:cNvSpPr/>
            <p:nvPr/>
          </p:nvSpPr>
          <p:spPr>
            <a:xfrm>
              <a:off x="3995352" y="2483483"/>
              <a:ext cx="792000" cy="36004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>
                  <a:latin typeface="David" panose="020E0502060401010101" pitchFamily="34" charset="-79"/>
                  <a:cs typeface="David" panose="020E0502060401010101" pitchFamily="34" charset="-79"/>
                </a:rPr>
                <a:t>הנהלת הישיבה</a:t>
              </a:r>
            </a:p>
          </p:txBody>
        </p:sp>
        <p:sp>
          <p:nvSpPr>
            <p:cNvPr id="10" name="מלבן 9">
              <a:hlinkClick r:id="rId5" action="ppaction://hlinksldjump"/>
            </p:cNvPr>
            <p:cNvSpPr/>
            <p:nvPr/>
          </p:nvSpPr>
          <p:spPr>
            <a:xfrm>
              <a:off x="2990174" y="2668266"/>
              <a:ext cx="576000" cy="36004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>
                  <a:latin typeface="David" panose="020E0502060401010101" pitchFamily="34" charset="-79"/>
                  <a:cs typeface="David" panose="020E0502060401010101" pitchFamily="34" charset="-79"/>
                </a:rPr>
                <a:t>קשרי חוץ</a:t>
              </a:r>
            </a:p>
          </p:txBody>
        </p:sp>
        <p:sp>
          <p:nvSpPr>
            <p:cNvPr id="11" name="מלבן 10">
              <a:hlinkClick r:id="rId6" action="ppaction://hlinksldjump"/>
            </p:cNvPr>
            <p:cNvSpPr/>
            <p:nvPr/>
          </p:nvSpPr>
          <p:spPr>
            <a:xfrm>
              <a:off x="2988143" y="2241463"/>
              <a:ext cx="576000" cy="36004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>
                  <a:latin typeface="David" panose="020E0502060401010101" pitchFamily="34" charset="-79"/>
                  <a:cs typeface="David" panose="020E0502060401010101" pitchFamily="34" charset="-79"/>
                </a:rPr>
                <a:t>פיתוח</a:t>
              </a:r>
            </a:p>
          </p:txBody>
        </p:sp>
        <p:sp>
          <p:nvSpPr>
            <p:cNvPr id="12" name="מלבן 11">
              <a:hlinkClick r:id="rId7" action="ppaction://hlinksldjump"/>
            </p:cNvPr>
            <p:cNvSpPr/>
            <p:nvPr/>
          </p:nvSpPr>
          <p:spPr>
            <a:xfrm>
              <a:off x="5073470" y="3484663"/>
              <a:ext cx="818232" cy="23603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avid" panose="020E0502060401010101" pitchFamily="34" charset="-79"/>
                  <a:cs typeface="David" panose="020E0502060401010101" pitchFamily="34" charset="-79"/>
                </a:rPr>
                <a:t>מְנַהֵל המרכז</a:t>
              </a:r>
              <a:endParaRPr lang="he-IL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13" name="מלבן 12">
              <a:hlinkClick r:id="rId8" action="ppaction://hlinksldjump"/>
            </p:cNvPr>
            <p:cNvSpPr/>
            <p:nvPr/>
          </p:nvSpPr>
          <p:spPr>
            <a:xfrm>
              <a:off x="5200090" y="2166043"/>
              <a:ext cx="756000" cy="5760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avid" panose="020E0502060401010101" pitchFamily="34" charset="-79"/>
                  <a:cs typeface="David" panose="020E0502060401010101" pitchFamily="34" charset="-79"/>
                </a:rPr>
                <a:t>רשת</a:t>
              </a:r>
            </a:p>
            <a:p>
              <a:pPr algn="ctr"/>
              <a:r>
                <a:rPr lang="he-IL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avid" panose="020E0502060401010101" pitchFamily="34" charset="-79"/>
                  <a:cs typeface="David" panose="020E0502060401010101" pitchFamily="34" charset="-79"/>
                </a:rPr>
                <a:t>אורט</a:t>
              </a:r>
            </a:p>
          </p:txBody>
        </p:sp>
        <p:sp>
          <p:nvSpPr>
            <p:cNvPr id="14" name="מלבן 13">
              <a:hlinkClick r:id="rId5" action="ppaction://hlinksldjump"/>
            </p:cNvPr>
            <p:cNvSpPr/>
            <p:nvPr/>
          </p:nvSpPr>
          <p:spPr>
            <a:xfrm>
              <a:off x="6263058" y="2336208"/>
              <a:ext cx="621516" cy="50409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משרד</a:t>
              </a:r>
            </a:p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הרווחה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15" name="מלבן 14">
              <a:hlinkClick r:id="rId6" action="ppaction://hlinksldjump"/>
            </p:cNvPr>
            <p:cNvSpPr/>
            <p:nvPr/>
          </p:nvSpPr>
          <p:spPr>
            <a:xfrm>
              <a:off x="5248729" y="1484784"/>
              <a:ext cx="681952" cy="48498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משרד</a:t>
              </a:r>
            </a:p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הכלכלה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16" name="מלבן 15">
              <a:hlinkClick r:id="rId7" action="ppaction://hlinksldjump"/>
            </p:cNvPr>
            <p:cNvSpPr/>
            <p:nvPr/>
          </p:nvSpPr>
          <p:spPr>
            <a:xfrm>
              <a:off x="2826907" y="3395351"/>
              <a:ext cx="991144" cy="46840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>
                  <a:latin typeface="David" panose="020E0502060401010101" pitchFamily="34" charset="-79"/>
                  <a:cs typeface="David" panose="020E0502060401010101" pitchFamily="34" charset="-79"/>
                </a:rPr>
                <a:t>מנהל</a:t>
              </a:r>
            </a:p>
            <a:p>
              <a:pPr algn="ctr"/>
              <a:r>
                <a:rPr lang="he-IL" sz="1050" dirty="0">
                  <a:latin typeface="David" panose="020E0502060401010101" pitchFamily="34" charset="-79"/>
                  <a:cs typeface="David" panose="020E0502060401010101" pitchFamily="34" charset="-79"/>
                </a:rPr>
                <a:t>אדמיניסטרטיבי</a:t>
              </a:r>
            </a:p>
          </p:txBody>
        </p:sp>
        <p:sp>
          <p:nvSpPr>
            <p:cNvPr id="17" name="מלבן 16">
              <a:hlinkClick r:id="" action="ppaction://noaction"/>
            </p:cNvPr>
            <p:cNvSpPr/>
            <p:nvPr/>
          </p:nvSpPr>
          <p:spPr>
            <a:xfrm>
              <a:off x="3455798" y="4007755"/>
              <a:ext cx="451430" cy="27180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כספים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18" name="מלבן 17">
              <a:hlinkClick r:id="" action="ppaction://noaction"/>
            </p:cNvPr>
            <p:cNvSpPr/>
            <p:nvPr/>
          </p:nvSpPr>
          <p:spPr>
            <a:xfrm>
              <a:off x="2835335" y="4008403"/>
              <a:ext cx="487144" cy="2874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משרד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19" name="מלבן 18">
              <a:hlinkClick r:id="" action="ppaction://noaction"/>
            </p:cNvPr>
            <p:cNvSpPr/>
            <p:nvPr/>
          </p:nvSpPr>
          <p:spPr>
            <a:xfrm>
              <a:off x="2151478" y="4007755"/>
              <a:ext cx="562962" cy="2874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לוגיסטיקה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0" name="מלבן 19">
              <a:hlinkClick r:id="" action="ppaction://noaction"/>
            </p:cNvPr>
            <p:cNvSpPr/>
            <p:nvPr/>
          </p:nvSpPr>
          <p:spPr>
            <a:xfrm>
              <a:off x="2939422" y="4511827"/>
              <a:ext cx="432000" cy="3600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90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תחזוקה</a:t>
              </a:r>
              <a:endParaRPr lang="he-IL" sz="90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1" name="מלבן 20">
              <a:hlinkClick r:id="" action="ppaction://noaction"/>
            </p:cNvPr>
            <p:cNvSpPr/>
            <p:nvPr/>
          </p:nvSpPr>
          <p:spPr>
            <a:xfrm>
              <a:off x="2452938" y="4511827"/>
              <a:ext cx="432000" cy="35917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90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תפעול</a:t>
              </a:r>
              <a:endParaRPr lang="he-IL" sz="90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2" name="מלבן 21">
              <a:hlinkClick r:id="" action="ppaction://noaction"/>
            </p:cNvPr>
            <p:cNvSpPr/>
            <p:nvPr/>
          </p:nvSpPr>
          <p:spPr>
            <a:xfrm>
              <a:off x="1960556" y="4511827"/>
              <a:ext cx="432000" cy="36008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90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קניינות</a:t>
              </a:r>
              <a:endParaRPr lang="he-IL" sz="90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3" name="מלבן 22">
              <a:hlinkClick r:id="" action="ppaction://noaction"/>
            </p:cNvPr>
            <p:cNvSpPr/>
            <p:nvPr/>
          </p:nvSpPr>
          <p:spPr>
            <a:xfrm>
              <a:off x="1475656" y="4511827"/>
              <a:ext cx="432000" cy="35917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90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בטיחות</a:t>
              </a:r>
              <a:endParaRPr lang="he-IL" sz="90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4" name="מלבן 23">
              <a:hlinkClick r:id="" action="ppaction://noaction"/>
            </p:cNvPr>
            <p:cNvSpPr/>
            <p:nvPr/>
          </p:nvSpPr>
          <p:spPr>
            <a:xfrm>
              <a:off x="6184301" y="4385002"/>
              <a:ext cx="648128" cy="57524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פנימייה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5" name="מלבן 24">
              <a:hlinkClick r:id="" action="ppaction://noaction"/>
            </p:cNvPr>
            <p:cNvSpPr/>
            <p:nvPr/>
          </p:nvSpPr>
          <p:spPr>
            <a:xfrm>
              <a:off x="4273618" y="4369127"/>
              <a:ext cx="729760" cy="57524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ישיבה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6" name="מלבן 25">
              <a:hlinkClick r:id="" action="ppaction://noaction"/>
            </p:cNvPr>
            <p:cNvSpPr/>
            <p:nvPr/>
          </p:nvSpPr>
          <p:spPr>
            <a:xfrm>
              <a:off x="7199169" y="4457783"/>
              <a:ext cx="446848" cy="43106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מטבח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7" name="מלבן 26">
              <a:hlinkClick r:id="rId9" action="ppaction://hlinksldjump"/>
            </p:cNvPr>
            <p:cNvSpPr/>
            <p:nvPr/>
          </p:nvSpPr>
          <p:spPr>
            <a:xfrm>
              <a:off x="3561956" y="5166271"/>
              <a:ext cx="447780" cy="36098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יועץ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8" name="מלבן 27">
              <a:hlinkClick r:id="" action="ppaction://noaction"/>
            </p:cNvPr>
            <p:cNvSpPr/>
            <p:nvPr/>
          </p:nvSpPr>
          <p:spPr>
            <a:xfrm>
              <a:off x="2664042" y="5166723"/>
              <a:ext cx="713850" cy="36098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מרכז פדגוגי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29" name="מלבן 28">
              <a:hlinkClick r:id="" action="ppaction://noaction"/>
            </p:cNvPr>
            <p:cNvSpPr/>
            <p:nvPr/>
          </p:nvSpPr>
          <p:spPr>
            <a:xfrm>
              <a:off x="4386126" y="5473543"/>
              <a:ext cx="504000" cy="39900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מחנכים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30" name="מלבן 29">
              <a:hlinkClick r:id="rId10" action="ppaction://hlinksldjump"/>
            </p:cNvPr>
            <p:cNvSpPr/>
            <p:nvPr/>
          </p:nvSpPr>
          <p:spPr>
            <a:xfrm>
              <a:off x="4386126" y="6057035"/>
              <a:ext cx="504000" cy="39900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בית ספר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31" name="מלבן 30">
              <a:hlinkClick r:id="" action="ppaction://noaction"/>
            </p:cNvPr>
            <p:cNvSpPr/>
            <p:nvPr/>
          </p:nvSpPr>
          <p:spPr>
            <a:xfrm>
              <a:off x="7081930" y="5942329"/>
              <a:ext cx="508055" cy="36098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צוות</a:t>
              </a:r>
            </a:p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מדריכים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32" name="מלבן 31">
              <a:hlinkClick r:id="" action="ppaction://noaction"/>
            </p:cNvPr>
            <p:cNvSpPr/>
            <p:nvPr/>
          </p:nvSpPr>
          <p:spPr>
            <a:xfrm>
              <a:off x="5641770" y="4490310"/>
              <a:ext cx="427000" cy="36098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err="1" smtClean="0">
                  <a:latin typeface="David" panose="020E0502060401010101" pitchFamily="34" charset="-79"/>
                  <a:cs typeface="David" panose="020E0502060401010101" pitchFamily="34" charset="-79"/>
                </a:rPr>
                <a:t>מח"מ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cxnSp>
          <p:nvCxnSpPr>
            <p:cNvPr id="33" name="מחבר ישר 32"/>
            <p:cNvCxnSpPr/>
            <p:nvPr/>
          </p:nvCxnSpPr>
          <p:spPr>
            <a:xfrm>
              <a:off x="4390203" y="2287074"/>
              <a:ext cx="2578" cy="1881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4" name="מחבר ישר 33"/>
            <p:cNvCxnSpPr/>
            <p:nvPr/>
          </p:nvCxnSpPr>
          <p:spPr>
            <a:xfrm flipH="1">
              <a:off x="3818735" y="3624343"/>
              <a:ext cx="1260000" cy="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5" name="מחבר ישר 34"/>
            <p:cNvCxnSpPr/>
            <p:nvPr/>
          </p:nvCxnSpPr>
          <p:spPr>
            <a:xfrm>
              <a:off x="3679132" y="3861390"/>
              <a:ext cx="0" cy="1440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6" name="מחבר ישר 35"/>
            <p:cNvCxnSpPr/>
            <p:nvPr/>
          </p:nvCxnSpPr>
          <p:spPr>
            <a:xfrm>
              <a:off x="3077304" y="3863755"/>
              <a:ext cx="0" cy="1440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7" name="מחבר מרפקי 36"/>
            <p:cNvCxnSpPr/>
            <p:nvPr/>
          </p:nvCxnSpPr>
          <p:spPr>
            <a:xfrm rot="16200000" flipH="1" flipV="1">
              <a:off x="2636751" y="3680041"/>
              <a:ext cx="144000" cy="504000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8" name="מחבר מרפקי 37"/>
            <p:cNvCxnSpPr/>
            <p:nvPr/>
          </p:nvCxnSpPr>
          <p:spPr>
            <a:xfrm rot="16200000" flipH="1" flipV="1">
              <a:off x="1874030" y="4117916"/>
              <a:ext cx="216000" cy="576000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מחבר מרפקי 38"/>
            <p:cNvCxnSpPr/>
            <p:nvPr/>
          </p:nvCxnSpPr>
          <p:spPr>
            <a:xfrm rot="16200000" flipH="1" flipV="1">
              <a:off x="2170519" y="4313803"/>
              <a:ext cx="216000" cy="180000"/>
            </a:xfrm>
            <a:prstGeom prst="bentConnector3">
              <a:avLst>
                <a:gd name="adj1" fmla="val 80869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0" name="מחבר מרפקי 39"/>
            <p:cNvCxnSpPr/>
            <p:nvPr/>
          </p:nvCxnSpPr>
          <p:spPr>
            <a:xfrm rot="5400000" flipV="1">
              <a:off x="2472392" y="4313155"/>
              <a:ext cx="216000" cy="180000"/>
            </a:xfrm>
            <a:prstGeom prst="bentConnector3">
              <a:avLst>
                <a:gd name="adj1" fmla="val 80869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1" name="מחבר מרפקי 40"/>
            <p:cNvCxnSpPr/>
            <p:nvPr/>
          </p:nvCxnSpPr>
          <p:spPr>
            <a:xfrm rot="5400000" flipV="1">
              <a:off x="2768923" y="4117916"/>
              <a:ext cx="216000" cy="576000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2" name="מחבר ישר 41"/>
            <p:cNvCxnSpPr/>
            <p:nvPr/>
          </p:nvCxnSpPr>
          <p:spPr>
            <a:xfrm rot="16200000">
              <a:off x="3470797" y="5257215"/>
              <a:ext cx="0" cy="1800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3" name="מחבר מרפקי 42"/>
            <p:cNvCxnSpPr/>
            <p:nvPr/>
          </p:nvCxnSpPr>
          <p:spPr>
            <a:xfrm flipV="1">
              <a:off x="4016526" y="4649843"/>
              <a:ext cx="252000" cy="678808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4" name="מחבר ישר 43"/>
            <p:cNvCxnSpPr/>
            <p:nvPr/>
          </p:nvCxnSpPr>
          <p:spPr>
            <a:xfrm>
              <a:off x="4645850" y="4957497"/>
              <a:ext cx="0" cy="5040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5" name="מחבר ישר 44"/>
            <p:cNvCxnSpPr/>
            <p:nvPr/>
          </p:nvCxnSpPr>
          <p:spPr>
            <a:xfrm>
              <a:off x="4639740" y="5872551"/>
              <a:ext cx="0" cy="1800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6" name="מחבר ישר 45"/>
            <p:cNvCxnSpPr/>
            <p:nvPr/>
          </p:nvCxnSpPr>
          <p:spPr>
            <a:xfrm rot="16200000">
              <a:off x="7018779" y="4494950"/>
              <a:ext cx="0" cy="3600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7" name="מחבר ישר 46"/>
            <p:cNvCxnSpPr/>
            <p:nvPr/>
          </p:nvCxnSpPr>
          <p:spPr>
            <a:xfrm>
              <a:off x="6075120" y="4670802"/>
              <a:ext cx="108000" cy="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8" name="מחבר מרפקי 47"/>
            <p:cNvCxnSpPr/>
            <p:nvPr/>
          </p:nvCxnSpPr>
          <p:spPr>
            <a:xfrm rot="16200000" flipH="1">
              <a:off x="5785778" y="3647764"/>
              <a:ext cx="648000" cy="792000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9" name="מחבר מרפקי 48"/>
            <p:cNvCxnSpPr/>
            <p:nvPr/>
          </p:nvCxnSpPr>
          <p:spPr>
            <a:xfrm rot="16200000" flipH="1" flipV="1">
              <a:off x="4656420" y="3703851"/>
              <a:ext cx="648000" cy="684000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0" name="מחבר מרפקי 49"/>
            <p:cNvCxnSpPr/>
            <p:nvPr/>
          </p:nvCxnSpPr>
          <p:spPr>
            <a:xfrm rot="16200000">
              <a:off x="5863302" y="2764559"/>
              <a:ext cx="612000" cy="792000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51" name="מלבן 50">
              <a:hlinkClick r:id="" action="ppaction://noaction"/>
            </p:cNvPr>
            <p:cNvSpPr/>
            <p:nvPr/>
          </p:nvSpPr>
          <p:spPr>
            <a:xfrm>
              <a:off x="7452921" y="3189771"/>
              <a:ext cx="991144" cy="37407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צוות טיפולי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cxnSp>
          <p:nvCxnSpPr>
            <p:cNvPr id="52" name="מחבר ישר 51"/>
            <p:cNvCxnSpPr/>
            <p:nvPr/>
          </p:nvCxnSpPr>
          <p:spPr>
            <a:xfrm flipH="1" flipV="1">
              <a:off x="5882073" y="3516401"/>
              <a:ext cx="1584000" cy="1603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3" name="מחבר ישר 52"/>
            <p:cNvCxnSpPr/>
            <p:nvPr/>
          </p:nvCxnSpPr>
          <p:spPr>
            <a:xfrm flipH="1" flipV="1">
              <a:off x="5876846" y="3666783"/>
              <a:ext cx="1584000" cy="2312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54" name="מלבן 53">
              <a:hlinkClick r:id="" action="ppaction://noaction"/>
            </p:cNvPr>
            <p:cNvSpPr/>
            <p:nvPr/>
          </p:nvSpPr>
          <p:spPr>
            <a:xfrm>
              <a:off x="7458938" y="3628934"/>
              <a:ext cx="991144" cy="37407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smtClean="0">
                  <a:latin typeface="David" panose="020E0502060401010101" pitchFamily="34" charset="-79"/>
                  <a:cs typeface="David" panose="020E0502060401010101" pitchFamily="34" charset="-79"/>
                </a:rPr>
                <a:t>משק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sp>
          <p:nvSpPr>
            <p:cNvPr id="55" name="מלבן 54">
              <a:hlinkClick r:id="rId11" action="ppaction://hlinksldjump"/>
            </p:cNvPr>
            <p:cNvSpPr/>
            <p:nvPr/>
          </p:nvSpPr>
          <p:spPr>
            <a:xfrm>
              <a:off x="6669825" y="5165599"/>
              <a:ext cx="582954" cy="4702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>
                  <a:latin typeface="David" panose="020E0502060401010101" pitchFamily="34" charset="-79"/>
                  <a:cs typeface="David" panose="020E0502060401010101" pitchFamily="34" charset="-79"/>
                </a:rPr>
                <a:t>מנהל</a:t>
              </a:r>
            </a:p>
            <a:p>
              <a:pPr algn="ctr"/>
              <a:r>
                <a:rPr lang="he-IL" sz="1050" dirty="0">
                  <a:latin typeface="David" panose="020E0502060401010101" pitchFamily="34" charset="-79"/>
                  <a:cs typeface="David" panose="020E0502060401010101" pitchFamily="34" charset="-79"/>
                </a:rPr>
                <a:t>פנימייה</a:t>
              </a:r>
            </a:p>
          </p:txBody>
        </p:sp>
        <p:sp>
          <p:nvSpPr>
            <p:cNvPr id="56" name="מלבן 55">
              <a:hlinkClick r:id="" action="ppaction://noaction"/>
            </p:cNvPr>
            <p:cNvSpPr/>
            <p:nvPr/>
          </p:nvSpPr>
          <p:spPr>
            <a:xfrm>
              <a:off x="5857794" y="5185299"/>
              <a:ext cx="567690" cy="45056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אב</a:t>
              </a:r>
            </a:p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בית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cxnSp>
          <p:nvCxnSpPr>
            <p:cNvPr id="57" name="מחבר מרפקי 56"/>
            <p:cNvCxnSpPr/>
            <p:nvPr/>
          </p:nvCxnSpPr>
          <p:spPr>
            <a:xfrm rot="16200000" flipH="1" flipV="1">
              <a:off x="6285083" y="4968247"/>
              <a:ext cx="216000" cy="180000"/>
            </a:xfrm>
            <a:prstGeom prst="bentConnector3">
              <a:avLst>
                <a:gd name="adj1" fmla="val 80869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8" name="מחבר מרפקי 57"/>
            <p:cNvCxnSpPr/>
            <p:nvPr/>
          </p:nvCxnSpPr>
          <p:spPr>
            <a:xfrm rot="5400000" flipV="1">
              <a:off x="6586956" y="4967599"/>
              <a:ext cx="216000" cy="180000"/>
            </a:xfrm>
            <a:prstGeom prst="bentConnector3">
              <a:avLst>
                <a:gd name="adj1" fmla="val 80869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9" name="מחבר מרפקי 58"/>
            <p:cNvCxnSpPr/>
            <p:nvPr/>
          </p:nvCxnSpPr>
          <p:spPr>
            <a:xfrm rot="16200000" flipH="1">
              <a:off x="7051882" y="5686599"/>
              <a:ext cx="273078" cy="212982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60" name="מלבן 59">
              <a:hlinkClick r:id="" action="ppaction://noaction"/>
            </p:cNvPr>
            <p:cNvSpPr/>
            <p:nvPr/>
          </p:nvSpPr>
          <p:spPr>
            <a:xfrm>
              <a:off x="6433858" y="5935979"/>
              <a:ext cx="508055" cy="36098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lIns="72000" tIns="72000" rIns="72000" bIns="72000" rtlCol="1" anchor="ctr"/>
            <a:lstStyle/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מדריך</a:t>
              </a:r>
            </a:p>
            <a:p>
              <a:pPr algn="ctr"/>
              <a:r>
                <a:rPr lang="he-IL" sz="1050" dirty="0" smtClean="0">
                  <a:latin typeface="David" panose="020E0502060401010101" pitchFamily="34" charset="-79"/>
                  <a:cs typeface="David" panose="020E0502060401010101" pitchFamily="34" charset="-79"/>
                </a:rPr>
                <a:t>לילה</a:t>
              </a:r>
              <a:endParaRPr lang="he-IL" sz="1050" dirty="0"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cxnSp>
          <p:nvCxnSpPr>
            <p:cNvPr id="61" name="מחבר מרפקי 60"/>
            <p:cNvCxnSpPr/>
            <p:nvPr/>
          </p:nvCxnSpPr>
          <p:spPr>
            <a:xfrm rot="5400000">
              <a:off x="6694884" y="5683557"/>
              <a:ext cx="273078" cy="212982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2" name="מחבר ישר 61"/>
            <p:cNvCxnSpPr/>
            <p:nvPr/>
          </p:nvCxnSpPr>
          <p:spPr>
            <a:xfrm flipH="1" flipV="1">
              <a:off x="3564207" y="2535298"/>
              <a:ext cx="432000" cy="2012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3" name="מחבר מרפקי 62"/>
            <p:cNvCxnSpPr/>
            <p:nvPr/>
          </p:nvCxnSpPr>
          <p:spPr>
            <a:xfrm rot="5400000" flipH="1">
              <a:off x="4514614" y="2749807"/>
              <a:ext cx="612000" cy="828000"/>
            </a:xfrm>
            <a:prstGeom prst="bentConnector3">
              <a:avLst>
                <a:gd name="adj1" fmla="val 50000"/>
              </a:avLst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4" name="מחבר ישר 63"/>
            <p:cNvCxnSpPr/>
            <p:nvPr/>
          </p:nvCxnSpPr>
          <p:spPr>
            <a:xfrm>
              <a:off x="5578090" y="1977943"/>
              <a:ext cx="2578" cy="1881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5" name="מחבר ישר 64"/>
            <p:cNvCxnSpPr/>
            <p:nvPr/>
          </p:nvCxnSpPr>
          <p:spPr>
            <a:xfrm flipH="1" flipV="1">
              <a:off x="3573761" y="2742091"/>
              <a:ext cx="432000" cy="2012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6" name="מחבר ישר 65"/>
            <p:cNvCxnSpPr/>
            <p:nvPr/>
          </p:nvCxnSpPr>
          <p:spPr>
            <a:xfrm>
              <a:off x="5566533" y="2750491"/>
              <a:ext cx="0" cy="720000"/>
            </a:xfrm>
            <a:prstGeom prst="line">
              <a:avLst/>
            </a:prstGeom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8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1037409"/>
              </p:ext>
            </p:extLst>
          </p:nvPr>
        </p:nvGraphicFramePr>
        <p:xfrm>
          <a:off x="1979712" y="727960"/>
          <a:ext cx="6595541" cy="3876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093696"/>
              </p:ext>
            </p:extLst>
          </p:nvPr>
        </p:nvGraphicFramePr>
        <p:xfrm>
          <a:off x="2267744" y="4365104"/>
          <a:ext cx="5780746" cy="1482865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423350"/>
                <a:gridCol w="1472482"/>
                <a:gridCol w="1559826"/>
                <a:gridCol w="1325088"/>
              </a:tblGrid>
              <a:tr h="4944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כיתה ט'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כיתה י'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כיתה י"א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כיתה י"ב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53119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45 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buNone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9422">
                <a:tc gridSpan="4">
                  <a:txBody>
                    <a:bodyPr/>
                    <a:lstStyle/>
                    <a:p>
                      <a:pPr algn="ctr" rtl="1"/>
                      <a:r>
                        <a:rPr lang="he-IL" sz="2400" u="sng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: </a:t>
                      </a:r>
                      <a:r>
                        <a:rPr lang="he-IL" sz="2400" b="1" i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135</a:t>
                      </a:r>
                      <a:r>
                        <a:rPr lang="he-IL" sz="24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214" name="TextBox 5"/>
          <p:cNvSpPr txBox="1">
            <a:spLocks noChangeArrowheads="1"/>
          </p:cNvSpPr>
          <p:nvPr/>
        </p:nvSpPr>
        <p:spPr bwMode="auto">
          <a:xfrm>
            <a:off x="3563888" y="404795"/>
            <a:ext cx="39479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cs typeface="David" pitchFamily="34" charset="-79"/>
              </a:rPr>
              <a:t>חלוקה לכיתות</a:t>
            </a:r>
            <a:endParaRPr lang="he-IL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1133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0112386"/>
              </p:ext>
            </p:extLst>
          </p:nvPr>
        </p:nvGraphicFramePr>
        <p:xfrm>
          <a:off x="2678584" y="966788"/>
          <a:ext cx="6122987" cy="3240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861339"/>
              </p:ext>
            </p:extLst>
          </p:nvPr>
        </p:nvGraphicFramePr>
        <p:xfrm>
          <a:off x="3008403" y="4305980"/>
          <a:ext cx="4587933" cy="1912630"/>
        </p:xfrm>
        <a:graphic>
          <a:graphicData uri="http://schemas.openxmlformats.org/drawingml/2006/table">
            <a:tbl>
              <a:tblPr rtl="1" firstRow="1" firstCol="1" bandRow="1">
                <a:tableStyleId>{7DF18680-E054-41AD-8BC1-D1AEF772440D}</a:tableStyleId>
              </a:tblPr>
              <a:tblGrid>
                <a:gridCol w="1272540"/>
                <a:gridCol w="1105131"/>
                <a:gridCol w="1105131"/>
                <a:gridCol w="1105131"/>
              </a:tblGrid>
              <a:tr h="449590">
                <a:tc>
                  <a:txBody>
                    <a:bodyPr/>
                    <a:lstStyle/>
                    <a:p>
                      <a:pPr algn="ctr" rtl="1"/>
                      <a:endParaRPr lang="he-IL" sz="1600" dirty="0">
                        <a:solidFill>
                          <a:schemeClr val="bg1"/>
                        </a:solidFill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>
                          <a:latin typeface="David" pitchFamily="34" charset="-79"/>
                          <a:cs typeface="David" pitchFamily="34" charset="-79"/>
                        </a:rPr>
                        <a:t>חשמל</a:t>
                      </a:r>
                      <a:endParaRPr lang="he-IL" sz="20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>
                          <a:latin typeface="David" pitchFamily="34" charset="-79"/>
                          <a:cs typeface="David" pitchFamily="34" charset="-79"/>
                        </a:rPr>
                        <a:t>מחשבים</a:t>
                      </a:r>
                      <a:endParaRPr lang="he-IL" sz="20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>
                          <a:latin typeface="David" pitchFamily="34" charset="-79"/>
                          <a:cs typeface="David" pitchFamily="34" charset="-79"/>
                        </a:rPr>
                        <a:t>נגרות</a:t>
                      </a:r>
                      <a:endParaRPr lang="he-IL" sz="20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</a:tr>
              <a:tr h="314975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כיתה י'</a:t>
                      </a:r>
                      <a:endParaRPr lang="he-IL" sz="1800" dirty="0">
                        <a:solidFill>
                          <a:schemeClr val="bg1"/>
                        </a:solidFill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13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15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12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</a:tr>
              <a:tr h="314975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כיתה י"א</a:t>
                      </a:r>
                      <a:endParaRPr lang="he-IL" sz="1800" dirty="0">
                        <a:solidFill>
                          <a:schemeClr val="bg1"/>
                        </a:solidFill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13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8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7 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</a:tr>
              <a:tr h="314975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כיתה י"ב</a:t>
                      </a:r>
                      <a:endParaRPr lang="he-IL" sz="1800" dirty="0">
                        <a:solidFill>
                          <a:schemeClr val="bg1"/>
                        </a:solidFill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9 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smtClean="0">
                          <a:latin typeface="David" pitchFamily="34" charset="-79"/>
                          <a:cs typeface="David" pitchFamily="34" charset="-79"/>
                        </a:rPr>
                        <a:t>3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 6</a:t>
                      </a:r>
                      <a:r>
                        <a:rPr lang="en-US" sz="180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</a:tr>
              <a:tr h="314975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800" kern="1200" dirty="0" smtClean="0">
                          <a:latin typeface="David" pitchFamily="34" charset="-79"/>
                          <a:cs typeface="David" pitchFamily="34" charset="-79"/>
                        </a:rPr>
                        <a:t>סה"כ למגמה</a:t>
                      </a:r>
                      <a:endParaRPr lang="he-IL" sz="1800" b="1" kern="1200" dirty="0">
                        <a:solidFill>
                          <a:schemeClr val="dk1"/>
                        </a:solidFill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i="0" kern="1200" dirty="0" smtClean="0">
                          <a:effectLst/>
                          <a:latin typeface="David" pitchFamily="34" charset="-79"/>
                          <a:cs typeface="David" pitchFamily="34" charset="-79"/>
                        </a:rPr>
                        <a:t>35</a:t>
                      </a:r>
                      <a:endParaRPr lang="he-IL" sz="1800" b="1" i="0" kern="1200" dirty="0">
                        <a:solidFill>
                          <a:srgbClr val="FF0000"/>
                        </a:solidFill>
                        <a:effectLst/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i="0" kern="1200" dirty="0" smtClean="0">
                          <a:effectLst/>
                          <a:latin typeface="David" pitchFamily="34" charset="-79"/>
                          <a:cs typeface="David" pitchFamily="34" charset="-79"/>
                        </a:rPr>
                        <a:t>26</a:t>
                      </a:r>
                      <a:endParaRPr lang="he-IL" sz="1800" b="1" i="0" kern="1200" dirty="0">
                        <a:solidFill>
                          <a:srgbClr val="FF0000"/>
                        </a:solidFill>
                        <a:effectLst/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i="0" kern="1200" dirty="0" smtClean="0">
                          <a:effectLst/>
                          <a:latin typeface="David" pitchFamily="34" charset="-79"/>
                          <a:cs typeface="David" pitchFamily="34" charset="-79"/>
                        </a:rPr>
                        <a:t>29</a:t>
                      </a:r>
                      <a:endParaRPr lang="he-IL" sz="1800" b="1" i="0" kern="1200" dirty="0">
                        <a:solidFill>
                          <a:srgbClr val="FF0000"/>
                        </a:solidFill>
                        <a:effectLst/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</a:txBody>
                  <a:tcPr marL="45720" marR="45720" anchor="ctr"/>
                </a:tc>
              </a:tr>
            </a:tbl>
          </a:graphicData>
        </a:graphic>
      </p:graphicFrame>
      <p:sp>
        <p:nvSpPr>
          <p:cNvPr id="9251" name="TextBox 5"/>
          <p:cNvSpPr txBox="1">
            <a:spLocks noChangeArrowheads="1"/>
          </p:cNvSpPr>
          <p:nvPr/>
        </p:nvSpPr>
        <p:spPr bwMode="auto">
          <a:xfrm>
            <a:off x="3779912" y="303352"/>
            <a:ext cx="3600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defPPr>
              <a:defRPr lang="he-IL"/>
            </a:defPPr>
            <a:lvl1pPr algn="ctr">
              <a:defRPr sz="3200" b="1" cap="all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cs typeface="David" pitchFamily="34" charset="-79"/>
              </a:defRPr>
            </a:lvl1pPr>
          </a:lstStyle>
          <a:p>
            <a:r>
              <a:rPr lang="he-IL" sz="4000" dirty="0"/>
              <a:t>חלוקה למגמות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Box 5"/>
          <p:cNvSpPr txBox="1">
            <a:spLocks noChangeArrowheads="1"/>
          </p:cNvSpPr>
          <p:nvPr/>
        </p:nvSpPr>
        <p:spPr bwMode="auto">
          <a:xfrm>
            <a:off x="3025854" y="548921"/>
            <a:ext cx="430348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defPPr>
              <a:defRPr lang="he-IL"/>
            </a:defPPr>
            <a:lvl1pPr algn="ctr">
              <a:defRPr sz="4000" b="1" cap="all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cs typeface="David" pitchFamily="34" charset="-79"/>
              </a:defRPr>
            </a:lvl1pPr>
          </a:lstStyle>
          <a:p>
            <a:r>
              <a:rPr lang="he-IL" dirty="0"/>
              <a:t>התפתחות לפי שנים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graphicFrame>
        <p:nvGraphicFramePr>
          <p:cNvPr id="4" name="תרשים 3"/>
          <p:cNvGraphicFramePr/>
          <p:nvPr>
            <p:extLst>
              <p:ext uri="{D42A27DB-BD31-4B8C-83A1-F6EECF244321}">
                <p14:modId xmlns:p14="http://schemas.microsoft.com/office/powerpoint/2010/main" val="819897735"/>
              </p:ext>
            </p:extLst>
          </p:nvPr>
        </p:nvGraphicFramePr>
        <p:xfrm>
          <a:off x="1763688" y="1412776"/>
          <a:ext cx="700844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Box 32"/>
          <p:cNvSpPr txBox="1">
            <a:spLocks noChangeArrowheads="1"/>
          </p:cNvSpPr>
          <p:nvPr/>
        </p:nvSpPr>
        <p:spPr bwMode="auto">
          <a:xfrm>
            <a:off x="3275856" y="347676"/>
            <a:ext cx="46590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defPPr>
              <a:defRPr lang="he-IL"/>
            </a:defPPr>
            <a:lvl1pPr algn="ctr">
              <a:defRPr sz="4000" b="1" cap="all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cs typeface="David" pitchFamily="34" charset="-79"/>
              </a:defRPr>
            </a:lvl1pPr>
          </a:lstStyle>
          <a:p>
            <a:r>
              <a:rPr lang="he-IL" dirty="0"/>
              <a:t>התפלגות לפי ישובים</a:t>
            </a:r>
          </a:p>
        </p:txBody>
      </p:sp>
      <p:graphicFrame>
        <p:nvGraphicFramePr>
          <p:cNvPr id="38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2016721"/>
              </p:ext>
            </p:extLst>
          </p:nvPr>
        </p:nvGraphicFramePr>
        <p:xfrm>
          <a:off x="2194718" y="1412776"/>
          <a:ext cx="6582984" cy="4556280"/>
        </p:xfrm>
        <a:graphic>
          <a:graphicData uri="http://schemas.openxmlformats.org/drawingml/2006/table">
            <a:tbl>
              <a:tblPr rtl="1" firstRow="1">
                <a:tableStyleId>{5C22544A-7EE6-4342-B048-85BDC9FD1C3A}</a:tableStyleId>
              </a:tblPr>
              <a:tblGrid>
                <a:gridCol w="1888748"/>
                <a:gridCol w="416574"/>
                <a:gridCol w="2100263"/>
                <a:gridCol w="397954"/>
                <a:gridCol w="1375565"/>
                <a:gridCol w="403880"/>
              </a:tblGrid>
              <a:tr h="303752"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he-IL" sz="1600" u="none" strike="noStrike" baseline="0" dirty="0" smtClean="0">
                          <a:effectLst/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עיר</a:t>
                      </a:r>
                      <a:endParaRPr lang="he-IL" sz="1600" b="1" i="0" u="none" strike="noStrike" baseline="0" dirty="0">
                        <a:solidFill>
                          <a:srgbClr val="000000"/>
                        </a:solidFill>
                        <a:effectLst/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4243" marR="4243" marT="4243" marB="0" anchor="ctr"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he-IL" sz="9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4243" marR="4243" marT="4243" marB="0" anchor="b"/>
                </a:tc>
                <a:tc>
                  <a:txBody>
                    <a:bodyPr/>
                    <a:lstStyle/>
                    <a:p>
                      <a:endParaRPr lang="he-IL" dirty="0"/>
                    </a:p>
                  </a:txBody>
                  <a:tcPr marL="4243" marR="4243" marT="4243" marB="0" anchor="ctr"/>
                </a:tc>
                <a:tc>
                  <a:txBody>
                    <a:bodyPr/>
                    <a:lstStyle/>
                    <a:p>
                      <a:endParaRPr lang="he-IL" dirty="0"/>
                    </a:p>
                  </a:txBody>
                  <a:tcPr marL="4243" marR="4243" marT="4243" marB="0" anchor="ctr"/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עיר</a:t>
                      </a:r>
                      <a:endParaRPr lang="he-IL" sz="1600" b="1" i="0" u="none" strike="noStrike" baseline="0" dirty="0">
                        <a:solidFill>
                          <a:schemeClr val="bg1"/>
                        </a:solidFill>
                        <a:effectLst/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4243" marR="4243" marT="4243" marB="0" anchor="ctr"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he-IL" sz="900" b="0" i="0" u="none" strike="noStrike" dirty="0">
                        <a:solidFill>
                          <a:srgbClr val="000000"/>
                        </a:solidFill>
                        <a:effectLst/>
                        <a:latin typeface="David"/>
                      </a:endParaRPr>
                    </a:p>
                  </a:txBody>
                  <a:tcPr marL="4243" marR="4243" marT="4243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אשדוד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יסוד המעלה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עכו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אשקלון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ירושלים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עמנואל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באר שבע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כפר זיתים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עפולה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בית חלקיה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כפר שמאי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צפת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בית שמש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כרמיאל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קצרין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ביתר עילית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מבוא חורון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קרית אתא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בני ברק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מגדל העמק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קרית יערים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גבעת זאב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מודיעין </a:t>
                      </a:r>
                      <a:r>
                        <a:rPr lang="he-IL" sz="1600" kern="1200" dirty="0" smtClean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עלית (</a:t>
                      </a:r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ק.ספר)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ראש העין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גדרה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מעלה מכמש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ראשון לציון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חדרה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מעלה עמוס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רחובות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חיפה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נהריה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רכסים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טלמון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נתיבות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רמלה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יבנאל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נתניה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תל אביב-יפו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</a:tr>
              <a:tr h="303752"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יבנה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he-IL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he-IL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תפרח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1" eaLnBrk="1" fontAlgn="ctr" latinLnBrk="0" hangingPunct="1"/>
                      <a:r>
                        <a:rPr lang="he-IL" sz="1600" kern="1200" dirty="0">
                          <a:solidFill>
                            <a:schemeClr val="dk1"/>
                          </a:solidFill>
                          <a:latin typeface="Guttman Hatzvi" panose="02010401010101010101" pitchFamily="2" charset="-79"/>
                          <a:ea typeface="+mn-ea"/>
                          <a:cs typeface="Guttman Hatzvi" panose="02010401010101010101" pitchFamily="2" charset="-79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8" name="TextBox 47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7833830"/>
              </p:ext>
            </p:extLst>
          </p:nvPr>
        </p:nvGraphicFramePr>
        <p:xfrm>
          <a:off x="1907704" y="2276872"/>
          <a:ext cx="6933233" cy="3024336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935194"/>
                <a:gridCol w="833143"/>
                <a:gridCol w="1768773"/>
                <a:gridCol w="1019438"/>
                <a:gridCol w="1073757"/>
                <a:gridCol w="1302928"/>
              </a:tblGrid>
              <a:tr h="1055337">
                <a:tc gridSpan="3"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עובדי מנהלה</a:t>
                      </a:r>
                      <a:endParaRPr lang="he-IL" sz="24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 smtClean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עובדי הוראה</a:t>
                      </a:r>
                      <a:endParaRPr lang="he-IL" sz="24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1072102"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מזכיר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אב בית</a:t>
                      </a: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מנהל</a:t>
                      </a:r>
                    </a:p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אדמיניסטרטיבי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err="1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רמי"ם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מקצועי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הנהלה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</a:tr>
              <a:tr h="896897"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7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11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marL="116211" marR="116211" anchor="ctr"/>
                </a:tc>
              </a:tr>
            </a:tbl>
          </a:graphicData>
        </a:graphic>
      </p:graphicFrame>
      <p:sp>
        <p:nvSpPr>
          <p:cNvPr id="12313" name="TextBox 10"/>
          <p:cNvSpPr txBox="1">
            <a:spLocks noChangeArrowheads="1"/>
          </p:cNvSpPr>
          <p:nvPr/>
        </p:nvSpPr>
        <p:spPr bwMode="auto">
          <a:xfrm>
            <a:off x="3203848" y="499536"/>
            <a:ext cx="40036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defPPr>
              <a:defRPr lang="he-IL"/>
            </a:defPPr>
            <a:lvl1pPr algn="ctr">
              <a:defRPr sz="4000" b="1" cap="all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cs typeface="David" pitchFamily="34" charset="-79"/>
              </a:defRPr>
            </a:lvl1pPr>
          </a:lstStyle>
          <a:p>
            <a:r>
              <a:rPr lang="he-IL" dirty="0"/>
              <a:t>מצבת עובדים</a:t>
            </a:r>
            <a:endParaRPr lang="en-US" dirty="0"/>
          </a:p>
          <a:p>
            <a:r>
              <a:rPr lang="he-IL" dirty="0"/>
              <a:t>בישיבה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3204282" y="339725"/>
            <a:ext cx="4032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defPPr>
              <a:defRPr lang="he-IL"/>
            </a:defPPr>
            <a:lvl1pPr algn="ctr">
              <a:defRPr sz="4000" b="1" cap="all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cs typeface="David" pitchFamily="34" charset="-79"/>
              </a:defRPr>
            </a:lvl1pPr>
          </a:lstStyle>
          <a:p>
            <a:r>
              <a:rPr lang="he-IL" dirty="0"/>
              <a:t>לו"ז יומי</a:t>
            </a:r>
          </a:p>
        </p:txBody>
      </p:sp>
      <p:sp>
        <p:nvSpPr>
          <p:cNvPr id="16390" name="TextBox 8"/>
          <p:cNvSpPr txBox="1">
            <a:spLocks noChangeArrowheads="1"/>
          </p:cNvSpPr>
          <p:nvPr/>
        </p:nvSpPr>
        <p:spPr bwMode="auto">
          <a:xfrm>
            <a:off x="2411760" y="1047750"/>
            <a:ext cx="5256584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7:30  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 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תפילה</a:t>
            </a:r>
            <a:endParaRPr lang="he-IL" sz="2000" dirty="0"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r" rtl="1">
              <a:lnSpc>
                <a:spcPct val="150000"/>
              </a:lnSpc>
            </a:pP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8:15  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 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מטלות בוקר + ארוחת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בוקר</a:t>
            </a:r>
          </a:p>
          <a:p>
            <a:pPr algn="r" rtl="1">
              <a:lnSpc>
                <a:spcPct val="150000"/>
              </a:lnSpc>
            </a:pP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9:30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 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 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שיעורי קודש</a:t>
            </a:r>
          </a:p>
          <a:p>
            <a:pPr algn="r" rtl="1">
              <a:lnSpc>
                <a:spcPct val="150000"/>
              </a:lnSpc>
            </a:pP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11:30 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שיעורי ליבה</a:t>
            </a:r>
          </a:p>
          <a:p>
            <a:pPr algn="r" rtl="1">
              <a:lnSpc>
                <a:spcPct val="150000"/>
              </a:lnSpc>
            </a:pP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13:45 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מנחה + ארוחת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צהריים</a:t>
            </a:r>
          </a:p>
          <a:p>
            <a:pPr algn="r" rtl="1">
              <a:lnSpc>
                <a:spcPct val="150000"/>
              </a:lnSpc>
            </a:pP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14:45 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לימודי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מקצוע</a:t>
            </a:r>
          </a:p>
          <a:p>
            <a:pPr algn="r" rtl="1">
              <a:lnSpc>
                <a:spcPct val="150000"/>
              </a:lnSpc>
            </a:pP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18:45 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שיעור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כללי</a:t>
            </a:r>
          </a:p>
          <a:p>
            <a:pPr algn="r" rtl="1">
              <a:lnSpc>
                <a:spcPct val="150000"/>
              </a:lnSpc>
            </a:pP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19:15 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ערבית + ארוחת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ערב</a:t>
            </a:r>
          </a:p>
          <a:p>
            <a:pPr algn="r" rtl="1">
              <a:lnSpc>
                <a:spcPct val="150000"/>
              </a:lnSpc>
            </a:pP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20:00 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כולל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ערב</a:t>
            </a:r>
          </a:p>
          <a:p>
            <a:pPr algn="r" rtl="1">
              <a:lnSpc>
                <a:spcPct val="150000"/>
              </a:lnSpc>
            </a:pP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20:30 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פעילות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פנימייה</a:t>
            </a:r>
          </a:p>
          <a:p>
            <a:pPr algn="r" rtl="1">
              <a:lnSpc>
                <a:spcPct val="150000"/>
              </a:lnSpc>
            </a:pP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22:45 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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  <a:sym typeface="Wingdings"/>
              </a:rPr>
              <a:t> </a:t>
            </a:r>
            <a:r>
              <a:rPr lang="he-IL" sz="20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כיבוי </a:t>
            </a:r>
            <a:r>
              <a:rPr lang="he-IL" sz="2000" dirty="0">
                <a:latin typeface="Guttman Hatzvi" panose="02010401010101010101" pitchFamily="2" charset="-79"/>
                <a:cs typeface="Guttman Hatzvi" panose="02010401010101010101" pitchFamily="2" charset="-79"/>
              </a:rPr>
              <a:t>אורות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976711"/>
              </p:ext>
            </p:extLst>
          </p:nvPr>
        </p:nvGraphicFramePr>
        <p:xfrm>
          <a:off x="2116606" y="1484784"/>
          <a:ext cx="6638782" cy="4310818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052917"/>
                <a:gridCol w="881380"/>
                <a:gridCol w="1140143"/>
                <a:gridCol w="806767"/>
                <a:gridCol w="1218375"/>
                <a:gridCol w="1539200"/>
              </a:tblGrid>
              <a:tr h="605248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מחזור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חשמל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מחשבים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נגרות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זכאות לגמר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מצב נוכחי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</a:tr>
              <a:tr h="864639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תשע"ב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6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5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9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5 צבא</a:t>
                      </a:r>
                    </a:p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 ישיבה</a:t>
                      </a:r>
                    </a:p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 אחר</a:t>
                      </a:r>
                    </a:p>
                  </a:txBody>
                  <a:tcPr anchor="ctr"/>
                </a:tc>
              </a:tr>
              <a:tr h="893792">
                <a:tc>
                  <a:txBody>
                    <a:bodyPr/>
                    <a:lstStyle/>
                    <a:p>
                      <a:pPr algn="ctr" rtl="1"/>
                      <a:r>
                        <a:rPr lang="he-IL" sz="180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תשע"ג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0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6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5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6</a:t>
                      </a:r>
                    </a:p>
                    <a:p>
                      <a:pPr algn="ctr" rtl="1"/>
                      <a:r>
                        <a:rPr lang="he-IL" sz="16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(מחשבים) </a:t>
                      </a:r>
                      <a:endParaRPr lang="he-IL" sz="16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5 צבא</a:t>
                      </a:r>
                    </a:p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 ישיבה</a:t>
                      </a:r>
                    </a:p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 אחר</a:t>
                      </a:r>
                    </a:p>
                  </a:txBody>
                  <a:tcPr anchor="ctr"/>
                </a:tc>
              </a:tr>
              <a:tr h="96276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תשע"ד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8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9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7צבא</a:t>
                      </a:r>
                    </a:p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2 ישיבה</a:t>
                      </a:r>
                    </a:p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 אחר</a:t>
                      </a:r>
                    </a:p>
                  </a:txBody>
                  <a:tcPr anchor="ctr"/>
                </a:tc>
              </a:tr>
              <a:tr h="879178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תשעה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7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4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3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12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12</a:t>
                      </a:r>
                      <a:r>
                        <a:rPr lang="he-IL" sz="1800" baseline="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 צבא</a:t>
                      </a:r>
                    </a:p>
                    <a:p>
                      <a:pPr algn="ctr" rtl="1"/>
                      <a:r>
                        <a:rPr lang="he-IL" sz="1800" baseline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2 </a:t>
                      </a:r>
                      <a:r>
                        <a:rPr lang="he-IL" sz="1800" baseline="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אחר</a:t>
                      </a:r>
                      <a:endParaRPr lang="he-IL" sz="1800" dirty="0" smtClean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7413" name="TextBox 7"/>
          <p:cNvSpPr txBox="1">
            <a:spLocks noChangeArrowheads="1"/>
          </p:cNvSpPr>
          <p:nvPr/>
        </p:nvSpPr>
        <p:spPr bwMode="auto">
          <a:xfrm>
            <a:off x="3419872" y="393700"/>
            <a:ext cx="40322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defPPr>
              <a:defRPr lang="he-IL"/>
            </a:defPPr>
            <a:lvl1pPr algn="ctr">
              <a:defRPr sz="4000" b="1" cap="all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cs typeface="David" pitchFamily="34" charset="-79"/>
              </a:defRPr>
            </a:lvl1pPr>
          </a:lstStyle>
          <a:p>
            <a:r>
              <a:rPr lang="he-IL" dirty="0"/>
              <a:t>בוגרים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  <a:endParaRPr lang="he-IL" sz="2000" b="1" i="1" dirty="0" smtClean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  <a:p>
            <a:pPr algn="ctr" eaLnBrk="1" hangingPunct="1">
              <a:defRPr/>
            </a:pPr>
            <a:r>
              <a:rPr lang="he-IL" sz="20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  <a:endParaRPr lang="he-IL" sz="2000" b="1" i="1" dirty="0"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2994358" y="476672"/>
            <a:ext cx="6121375" cy="707886"/>
          </a:xfr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rtl="0"/>
            <a:r>
              <a:rPr lang="he-IL" sz="4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ea typeface="+mn-ea"/>
                <a:cs typeface="David" pitchFamily="34" charset="-79"/>
              </a:rPr>
              <a:t>אחוזי </a:t>
            </a:r>
            <a:r>
              <a:rPr lang="he-IL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ea typeface="+mn-ea"/>
                <a:cs typeface="David" pitchFamily="34" charset="-79"/>
              </a:rPr>
              <a:t>זכאות ל- לתעודת מקצוע</a:t>
            </a:r>
            <a:endParaRPr lang="he-IL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174619"/>
              </p:ext>
            </p:extLst>
          </p:nvPr>
        </p:nvGraphicFramePr>
        <p:xfrm>
          <a:off x="2195736" y="2060849"/>
          <a:ext cx="5832302" cy="32861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16151"/>
                <a:gridCol w="2916151"/>
              </a:tblGrid>
              <a:tr h="68735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שנת לימוד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אחוז זכאים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</a:tr>
              <a:tr h="491061"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תשע"ב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100%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</a:tr>
              <a:tr h="693796"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תשע"ג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100%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</a:tr>
              <a:tr h="726577"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תשע"ד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82%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</a:tr>
              <a:tr h="687350"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תשע"ה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2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86%</a:t>
                      </a:r>
                      <a:endParaRPr lang="he-IL" sz="22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4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</a:p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3059832" y="548680"/>
            <a:ext cx="5627687" cy="707886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rtl="0"/>
            <a:r>
              <a:rPr lang="he-IL" sz="4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ea typeface="+mn-ea"/>
                <a:cs typeface="David" pitchFamily="34" charset="-79"/>
              </a:rPr>
              <a:t>גופים </a:t>
            </a:r>
            <a:r>
              <a:rPr lang="he-IL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David" pitchFamily="34" charset="-79"/>
                <a:ea typeface="+mn-ea"/>
                <a:cs typeface="David" pitchFamily="34" charset="-79"/>
              </a:rPr>
              <a:t>מעורבים</a:t>
            </a:r>
            <a:endParaRPr lang="he-IL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22531" name="מציין מיקום תוכן 3"/>
          <p:cNvSpPr>
            <a:spLocks noGrp="1"/>
          </p:cNvSpPr>
          <p:nvPr>
            <p:ph idx="1"/>
          </p:nvPr>
        </p:nvSpPr>
        <p:spPr>
          <a:xfrm>
            <a:off x="2915816" y="2060848"/>
            <a:ext cx="4824884" cy="2736304"/>
          </a:xfrm>
        </p:spPr>
        <p:txBody>
          <a:bodyPr/>
          <a:lstStyle/>
          <a:p>
            <a:pPr marL="438150" indent="-45720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he-IL" altLang="he-I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Hatzvi" panose="02010401010101010101" pitchFamily="2" charset="-79"/>
                <a:ea typeface="Arial Unicode MS" pitchFamily="34" charset="-128"/>
                <a:cs typeface="Guttman Hatzvi" panose="02010401010101010101" pitchFamily="2" charset="-79"/>
              </a:rPr>
              <a:t>משרד הכלכלה</a:t>
            </a:r>
          </a:p>
          <a:p>
            <a:pPr marL="438150" indent="-45720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he-IL" altLang="he-I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Hatzvi" panose="02010401010101010101" pitchFamily="2" charset="-79"/>
                <a:ea typeface="Arial Unicode MS" pitchFamily="34" charset="-128"/>
                <a:cs typeface="Guttman Hatzvi" panose="02010401010101010101" pitchFamily="2" charset="-79"/>
              </a:rPr>
              <a:t>משרד הרווחה</a:t>
            </a:r>
          </a:p>
          <a:p>
            <a:pPr marL="438150" indent="-45720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ü"/>
            </a:pPr>
            <a:r>
              <a:rPr lang="he-IL" altLang="he-I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Hatzvi" panose="02010401010101010101" pitchFamily="2" charset="-79"/>
                <a:ea typeface="Arial Unicode MS" pitchFamily="34" charset="-128"/>
                <a:cs typeface="Guttman Hatzvi" panose="02010401010101010101" pitchFamily="2" charset="-79"/>
              </a:rPr>
              <a:t>ידידות </a:t>
            </a:r>
            <a:r>
              <a:rPr lang="he-IL" altLang="he-IL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Hatzvi" panose="02010401010101010101" pitchFamily="2" charset="-79"/>
                <a:ea typeface="Arial Unicode MS" pitchFamily="34" charset="-128"/>
                <a:cs typeface="Guttman Hatzvi" panose="02010401010101010101" pitchFamily="2" charset="-79"/>
              </a:rPr>
              <a:t>טורנטו</a:t>
            </a:r>
            <a:endParaRPr lang="he-IL" altLang="he-IL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ttman Hatzvi" panose="02010401010101010101" pitchFamily="2" charset="-79"/>
              <a:ea typeface="Arial Unicode MS" pitchFamily="34" charset="-128"/>
              <a:cs typeface="Guttman Hatzvi" panose="02010401010101010101" pitchFamily="2" charset="-79"/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0" y="1628775"/>
            <a:ext cx="1619250" cy="1631216"/>
          </a:xfrm>
          <a:prstGeom prst="rect">
            <a:avLst/>
          </a:prstGeom>
          <a:noFill/>
        </p:spPr>
        <p:txBody>
          <a:bodyPr rtlCol="1">
            <a:spAutoFit/>
          </a:bodyPr>
          <a:lstStyle>
            <a:defPPr>
              <a:defRPr lang="he-IL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r" defTabSz="914400" rtl="1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תראו מה קורה באורט </a:t>
            </a:r>
          </a:p>
          <a:p>
            <a:pPr algn="ctr" eaLnBrk="1" hangingPunct="1">
              <a:defRPr/>
            </a:pPr>
            <a:r>
              <a:rPr lang="he-IL" sz="2000" b="1" i="1" dirty="0">
                <a:solidFill>
                  <a:schemeClr val="tx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מרכז תורני אורט כפר זיתים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A1F871E-1A48-4E64-B895-FBAC4F8B9DE1}"/>
</file>

<file path=customXml/itemProps2.xml><?xml version="1.0" encoding="utf-8"?>
<ds:datastoreItem xmlns:ds="http://schemas.openxmlformats.org/officeDocument/2006/customXml" ds:itemID="{D0FA7EB3-0CF6-4C99-A119-52E68468C664}"/>
</file>

<file path=customXml/itemProps3.xml><?xml version="1.0" encoding="utf-8"?>
<ds:datastoreItem xmlns:ds="http://schemas.openxmlformats.org/officeDocument/2006/customXml" ds:itemID="{8C50301F-283E-41F8-A678-4F41A47EF32D}"/>
</file>

<file path=docProps/app.xml><?xml version="1.0" encoding="utf-8"?>
<Properties xmlns="http://schemas.openxmlformats.org/officeDocument/2006/extended-properties" xmlns:vt="http://schemas.openxmlformats.org/officeDocument/2006/docPropsVTypes">
  <Template>מצגת אורט ללא כיתוב</Template>
  <TotalTime>754</TotalTime>
  <Words>491</Words>
  <Application>Microsoft Office PowerPoint</Application>
  <PresentationFormat>‫הצגה על המסך (4:3)</PresentationFormat>
  <Paragraphs>272</Paragraphs>
  <Slides>11</Slides>
  <Notes>2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12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אחוזי זכאות ל- לתעודת מקצוע</vt:lpstr>
      <vt:lpstr>גופים מעורבים</vt:lpstr>
    </vt:vector>
  </TitlesOfParts>
  <Company>BBR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Yasmin Merhav</dc:creator>
  <cp:lastModifiedBy>דוד בלוך</cp:lastModifiedBy>
  <cp:revision>72</cp:revision>
  <dcterms:created xsi:type="dcterms:W3CDTF">2013-08-25T13:36:30Z</dcterms:created>
  <dcterms:modified xsi:type="dcterms:W3CDTF">2016-01-10T11:14:14Z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577075</vt:r8>
  </property>
</Properties>
</file>