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1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96" r:id="rId1"/>
  </p:sldMasterIdLst>
  <p:notesMasterIdLst>
    <p:notesMasterId r:id="rId37"/>
  </p:notesMasterIdLst>
  <p:sldIdLst>
    <p:sldId id="262" r:id="rId2"/>
    <p:sldId id="258" r:id="rId3"/>
    <p:sldId id="260" r:id="rId4"/>
    <p:sldId id="261" r:id="rId5"/>
    <p:sldId id="257" r:id="rId6"/>
    <p:sldId id="285" r:id="rId7"/>
    <p:sldId id="263" r:id="rId8"/>
    <p:sldId id="286" r:id="rId9"/>
    <p:sldId id="264" r:id="rId10"/>
    <p:sldId id="287" r:id="rId11"/>
    <p:sldId id="265" r:id="rId12"/>
    <p:sldId id="288" r:id="rId13"/>
    <p:sldId id="266" r:id="rId14"/>
    <p:sldId id="289" r:id="rId15"/>
    <p:sldId id="267" r:id="rId16"/>
    <p:sldId id="290" r:id="rId17"/>
    <p:sldId id="268" r:id="rId18"/>
    <p:sldId id="291" r:id="rId19"/>
    <p:sldId id="269" r:id="rId20"/>
    <p:sldId id="292" r:id="rId21"/>
    <p:sldId id="270" r:id="rId22"/>
    <p:sldId id="293" r:id="rId23"/>
    <p:sldId id="271" r:id="rId24"/>
    <p:sldId id="294" r:id="rId25"/>
    <p:sldId id="272" r:id="rId26"/>
    <p:sldId id="295" r:id="rId27"/>
    <p:sldId id="273" r:id="rId28"/>
    <p:sldId id="296" r:id="rId29"/>
    <p:sldId id="274" r:id="rId30"/>
    <p:sldId id="297" r:id="rId31"/>
    <p:sldId id="275" r:id="rId32"/>
    <p:sldId id="298" r:id="rId33"/>
    <p:sldId id="276" r:id="rId34"/>
    <p:sldId id="278" r:id="rId35"/>
    <p:sldId id="277" r:id="rId3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62AC"/>
    <a:srgbClr val="BCBCBC"/>
    <a:srgbClr val="101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575" autoAdjust="0"/>
    <p:restoredTop sz="89621" autoAdjust="0"/>
  </p:normalViewPr>
  <p:slideViewPr>
    <p:cSldViewPr>
      <p:cViewPr>
        <p:scale>
          <a:sx n="90" d="100"/>
          <a:sy n="90" d="100"/>
        </p:scale>
        <p:origin x="-636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netapp01\apps$\&#1504;&#1497;&#1492;&#1493;&#1500;%20&#1502;&#1497;&#1493;&#1503;%20&#1514;&#1506;&#1505;&#1493;&#1511;&#1514;&#1497;%20&#1488;&#1489;&#1502;\&#1488;&#1502;&#1497;&#1512;\&#1499;&#1504;&#1512;&#1514;%20&#1502;&#1499;&#1493;&#1504;&#1497;&#1501;%20&#1490;&#1512;&#1507;%2031.01.16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netapp01\apps$\&#1504;&#1497;&#1492;&#1493;&#1500;%20&#1502;&#1497;&#1493;&#1503;%20&#1514;&#1506;&#1505;&#1493;&#1511;&#1514;&#1497;%20&#1488;&#1489;&#1502;\&#1488;&#1502;&#1497;&#1512;\&#1499;&#1504;&#1512;&#1514;%20&#1502;&#1499;&#1493;&#1504;&#1497;&#1501;%20&#1490;&#1512;&#1507;%2031.01.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שלב א' - אבחון קוגניטיבי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838532697755805"/>
          <c:y val="9.5980971880554752E-2"/>
          <c:w val="0.7988161905621598"/>
          <c:h val="0.73235227373690548"/>
        </c:manualLayout>
      </c:layout>
      <c:lineChart>
        <c:grouping val="standard"/>
        <c:varyColors val="0"/>
        <c:ser>
          <c:idx val="0"/>
          <c:order val="0"/>
          <c:tx>
            <c:strRef>
              <c:f>מכונים!$A$3</c:f>
              <c:strCache>
                <c:ptCount val="1"/>
                <c:pt idx="0">
                  <c:v>אדם מילוא</c:v>
                </c:pt>
              </c:strCache>
            </c:strRef>
          </c:tx>
          <c:marker>
            <c:symbol val="none"/>
          </c:marker>
          <c:dLbls>
            <c:dLbl>
              <c:idx val="11"/>
              <c:layout>
                <c:manualLayout>
                  <c:x val="-2.2955208816118042E-2"/>
                  <c:y val="-1.808095140922270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2.5001779316187089E-2"/>
                  <c:y val="-1.676976582880087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מכונים!$B$2:$N$2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מכונים!$B$3:$N$3</c:f>
              <c:numCache>
                <c:formatCode>0</c:formatCode>
                <c:ptCount val="13"/>
                <c:pt idx="0">
                  <c:v>19.347826086956523</c:v>
                </c:pt>
                <c:pt idx="1">
                  <c:v>22.232142857142858</c:v>
                </c:pt>
                <c:pt idx="2">
                  <c:v>23.736842105263158</c:v>
                </c:pt>
                <c:pt idx="3">
                  <c:v>24.857142857142858</c:v>
                </c:pt>
                <c:pt idx="4">
                  <c:v>19.547619047619047</c:v>
                </c:pt>
                <c:pt idx="5">
                  <c:v>19.744186046511629</c:v>
                </c:pt>
                <c:pt idx="6">
                  <c:v>20.723076923076924</c:v>
                </c:pt>
                <c:pt idx="7">
                  <c:v>18.042553191489361</c:v>
                </c:pt>
                <c:pt idx="8">
                  <c:v>20.142857142857142</c:v>
                </c:pt>
                <c:pt idx="9">
                  <c:v>18.620689655172413</c:v>
                </c:pt>
                <c:pt idx="10">
                  <c:v>22.35</c:v>
                </c:pt>
                <c:pt idx="11">
                  <c:v>21.592592592592592</c:v>
                </c:pt>
                <c:pt idx="12">
                  <c:v>17.625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מכונים!$A$4</c:f>
              <c:strCache>
                <c:ptCount val="1"/>
                <c:pt idx="0">
                  <c:v>פילת</c:v>
                </c:pt>
              </c:strCache>
            </c:strRef>
          </c:tx>
          <c:marker>
            <c:symbol val="none"/>
          </c:marker>
          <c:dLbls>
            <c:dLbl>
              <c:idx val="9"/>
              <c:layout>
                <c:manualLayout>
                  <c:x val="-2.1379696886391446E-2"/>
                  <c:y val="-2.71214271138340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1.9804184956664622E-2"/>
                  <c:y val="1.50674595076855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מכונים!$B$2:$N$2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מכונים!$B$4:$N$4</c:f>
              <c:numCache>
                <c:formatCode>0</c:formatCode>
                <c:ptCount val="13"/>
                <c:pt idx="0">
                  <c:v>27.979591836734695</c:v>
                </c:pt>
                <c:pt idx="1">
                  <c:v>51.545454545454547</c:v>
                </c:pt>
                <c:pt idx="2">
                  <c:v>57.888888888888886</c:v>
                </c:pt>
                <c:pt idx="3">
                  <c:v>51.545454545454547</c:v>
                </c:pt>
                <c:pt idx="4">
                  <c:v>58.086956521739133</c:v>
                </c:pt>
                <c:pt idx="5">
                  <c:v>46.916666666666664</c:v>
                </c:pt>
                <c:pt idx="6">
                  <c:v>28.862068965517242</c:v>
                </c:pt>
                <c:pt idx="7">
                  <c:v>20.88</c:v>
                </c:pt>
                <c:pt idx="8">
                  <c:v>17.777777777777779</c:v>
                </c:pt>
                <c:pt idx="9">
                  <c:v>23.615384615384617</c:v>
                </c:pt>
                <c:pt idx="10">
                  <c:v>17.545454545454547</c:v>
                </c:pt>
                <c:pt idx="11">
                  <c:v>21.103448275862068</c:v>
                </c:pt>
                <c:pt idx="12">
                  <c:v>15.285714285714286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מכונים!$A$5</c:f>
              <c:strCache>
                <c:ptCount val="1"/>
                <c:pt idx="0">
                  <c:v>קינן שפי</c:v>
                </c:pt>
              </c:strCache>
            </c:strRef>
          </c:tx>
          <c:marker>
            <c:symbol val="none"/>
          </c:marker>
          <c:dLbls>
            <c:dLbl>
              <c:idx val="3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2"/>
              <c:layout>
                <c:manualLayout>
                  <c:x val="-2.5001779316187089E-2"/>
                  <c:y val="1.916544666148671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מכונים!$B$2:$N$2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מכונים!$B$5:$N$5</c:f>
              <c:numCache>
                <c:formatCode>0</c:formatCode>
                <c:ptCount val="13"/>
                <c:pt idx="0">
                  <c:v>46.041666666666664</c:v>
                </c:pt>
                <c:pt idx="1">
                  <c:v>35</c:v>
                </c:pt>
                <c:pt idx="2">
                  <c:v>26.25</c:v>
                </c:pt>
                <c:pt idx="3">
                  <c:v>25.285714285714285</c:v>
                </c:pt>
                <c:pt idx="4">
                  <c:v>50.466666666666669</c:v>
                </c:pt>
                <c:pt idx="5">
                  <c:v>73.352941176470594</c:v>
                </c:pt>
                <c:pt idx="6">
                  <c:v>74.904761904761898</c:v>
                </c:pt>
                <c:pt idx="7">
                  <c:v>55.25</c:v>
                </c:pt>
                <c:pt idx="8">
                  <c:v>42.142857142857146</c:v>
                </c:pt>
                <c:pt idx="9">
                  <c:v>19.217391304347824</c:v>
                </c:pt>
                <c:pt idx="10">
                  <c:v>17.615384615384617</c:v>
                </c:pt>
                <c:pt idx="11">
                  <c:v>16.25</c:v>
                </c:pt>
                <c:pt idx="12">
                  <c:v>12.8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מכונים!$A$6</c:f>
              <c:strCache>
                <c:ptCount val="1"/>
                <c:pt idx="0">
                  <c:v>sla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6173445905758906E-2"/>
                  <c:y val="-6.02698380307423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מכונים!$B$2:$N$2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מכונים!$B$6:$N$6</c:f>
              <c:numCache>
                <c:formatCode>0</c:formatCode>
                <c:ptCount val="13"/>
                <c:pt idx="0">
                  <c:v>23</c:v>
                </c:pt>
                <c:pt idx="1">
                  <c:v>23</c:v>
                </c:pt>
                <c:pt idx="2">
                  <c:v>23</c:v>
                </c:pt>
                <c:pt idx="3">
                  <c:v>23</c:v>
                </c:pt>
                <c:pt idx="4">
                  <c:v>23</c:v>
                </c:pt>
                <c:pt idx="5">
                  <c:v>23</c:v>
                </c:pt>
                <c:pt idx="6">
                  <c:v>23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7125504"/>
        <c:axId val="117127040"/>
      </c:lineChart>
      <c:catAx>
        <c:axId val="117125504"/>
        <c:scaling>
          <c:orientation val="minMax"/>
        </c:scaling>
        <c:delete val="0"/>
        <c:axPos val="b"/>
        <c:majorTickMark val="out"/>
        <c:minorTickMark val="none"/>
        <c:tickLblPos val="nextTo"/>
        <c:crossAx val="117127040"/>
        <c:crossesAt val="0"/>
        <c:auto val="1"/>
        <c:lblAlgn val="ctr"/>
        <c:lblOffset val="100"/>
        <c:noMultiLvlLbl val="0"/>
      </c:catAx>
      <c:valAx>
        <c:axId val="117127040"/>
        <c:scaling>
          <c:orientation val="minMax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117125504"/>
        <c:crosses val="autoZero"/>
        <c:crossBetween val="between"/>
      </c:valAx>
    </c:plotArea>
    <c:legend>
      <c:legendPos val="l"/>
      <c:layout/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שלב ב' – אבחון אישיותי התנהגותי 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9525732097928222"/>
          <c:y val="0.11966911436279502"/>
          <c:w val="0.78585737214955886"/>
          <c:h val="0.72380693424571063"/>
        </c:manualLayout>
      </c:layout>
      <c:lineChart>
        <c:grouping val="standard"/>
        <c:varyColors val="0"/>
        <c:ser>
          <c:idx val="0"/>
          <c:order val="0"/>
          <c:tx>
            <c:strRef>
              <c:f>מכונים!$A$38</c:f>
              <c:strCache>
                <c:ptCount val="1"/>
                <c:pt idx="0">
                  <c:v>אדם מילוא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8474799969730687E-2"/>
                  <c:y val="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8474799969730687E-2"/>
                  <c:y val="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2.2581575093168601E-2"/>
                  <c:y val="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2.8474799969730687E-2"/>
                  <c:y val="2.00010439240023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1.6688389089485361E-2"/>
                  <c:y val="-2.285833591314552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1.3116747146938125E-2"/>
                  <c:y val="-3.14302118805750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מכונים!$B$37:$N$37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מכונים!$B$38:$N$38</c:f>
              <c:numCache>
                <c:formatCode>0</c:formatCode>
                <c:ptCount val="13"/>
                <c:pt idx="0">
                  <c:v>27.4375</c:v>
                </c:pt>
                <c:pt idx="1">
                  <c:v>27</c:v>
                </c:pt>
                <c:pt idx="2">
                  <c:v>34.388888888888886</c:v>
                </c:pt>
                <c:pt idx="3">
                  <c:v>40.260869565217391</c:v>
                </c:pt>
                <c:pt idx="4">
                  <c:v>32.65</c:v>
                </c:pt>
                <c:pt idx="5">
                  <c:v>23.4</c:v>
                </c:pt>
                <c:pt idx="6">
                  <c:v>20.416666666666668</c:v>
                </c:pt>
                <c:pt idx="7">
                  <c:v>18.40909090909091</c:v>
                </c:pt>
                <c:pt idx="8">
                  <c:v>33.5</c:v>
                </c:pt>
                <c:pt idx="9">
                  <c:v>18.7</c:v>
                </c:pt>
                <c:pt idx="10">
                  <c:v>19.214285714285715</c:v>
                </c:pt>
                <c:pt idx="11">
                  <c:v>21.307692307692307</c:v>
                </c:pt>
                <c:pt idx="12">
                  <c:v>14.5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מכונים!$A$39</c:f>
              <c:strCache>
                <c:ptCount val="1"/>
                <c:pt idx="0">
                  <c:v>פילת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1.9992633517495396E-2"/>
                  <c:y val="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8474799969730687E-2"/>
                  <c:y val="-2.57156279022887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0573164005819903E-2"/>
                  <c:y val="8.5718759674295718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2.6376435933641466E-2"/>
                  <c:y val="-2.285833591314552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delete val="1"/>
            </c:dLbl>
            <c:dLbl>
              <c:idx val="12"/>
              <c:layout>
                <c:manualLayout>
                  <c:x val="-7.0449094415683143E-3"/>
                  <c:y val="-8.5721009510507633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מכונים!$B$37:$N$37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מכונים!$B$39:$N$39</c:f>
              <c:numCache>
                <c:formatCode>0</c:formatCode>
                <c:ptCount val="13"/>
                <c:pt idx="0">
                  <c:v>47.758620689655174</c:v>
                </c:pt>
                <c:pt idx="1">
                  <c:v>50.928571428571431</c:v>
                </c:pt>
                <c:pt idx="2">
                  <c:v>70</c:v>
                </c:pt>
                <c:pt idx="3">
                  <c:v>27.666666666666668</c:v>
                </c:pt>
                <c:pt idx="4">
                  <c:v>52.8</c:v>
                </c:pt>
                <c:pt idx="5">
                  <c:v>38.347826086956523</c:v>
                </c:pt>
                <c:pt idx="6">
                  <c:v>31.214285714285715</c:v>
                </c:pt>
                <c:pt idx="7">
                  <c:v>27.2</c:v>
                </c:pt>
                <c:pt idx="8">
                  <c:v>20.85</c:v>
                </c:pt>
                <c:pt idx="9">
                  <c:v>21.1</c:v>
                </c:pt>
                <c:pt idx="10">
                  <c:v>19.7</c:v>
                </c:pt>
                <c:pt idx="11">
                  <c:v>21.2</c:v>
                </c:pt>
                <c:pt idx="12">
                  <c:v>13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מכונים!$A$40</c:f>
              <c:strCache>
                <c:ptCount val="1"/>
                <c:pt idx="0">
                  <c:v>קינן שפי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6376435933641466E-2"/>
                  <c:y val="-2.57156279022887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2.427807189755225E-2"/>
                  <c:y val="-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2.2179707861463033E-2"/>
                  <c:y val="-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6.3308826728149612E-3"/>
                  <c:y val="1.428645994571595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מכונים!$B$37:$N$37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מכונים!$B$40:$N$40</c:f>
              <c:numCache>
                <c:formatCode>0</c:formatCode>
                <c:ptCount val="13"/>
                <c:pt idx="0">
                  <c:v>48.5</c:v>
                </c:pt>
                <c:pt idx="1">
                  <c:v>56.8</c:v>
                </c:pt>
                <c:pt idx="2">
                  <c:v>65.833333333333329</c:v>
                </c:pt>
                <c:pt idx="3">
                  <c:v>91.428571428571431</c:v>
                </c:pt>
                <c:pt idx="4">
                  <c:v>60.222222222222221</c:v>
                </c:pt>
                <c:pt idx="5">
                  <c:v>70.333333333333329</c:v>
                </c:pt>
                <c:pt idx="6">
                  <c:v>38</c:v>
                </c:pt>
                <c:pt idx="7">
                  <c:v>29.666666666666668</c:v>
                </c:pt>
                <c:pt idx="8">
                  <c:v>24.6</c:v>
                </c:pt>
                <c:pt idx="9">
                  <c:v>22.6</c:v>
                </c:pt>
                <c:pt idx="10">
                  <c:v>31.95</c:v>
                </c:pt>
                <c:pt idx="11">
                  <c:v>17.833333333333332</c:v>
                </c:pt>
                <c:pt idx="12">
                  <c:v>11.666666666666666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מכונים!$A$41</c:f>
              <c:strCache>
                <c:ptCount val="1"/>
                <c:pt idx="0">
                  <c:v>sla</c:v>
                </c:pt>
              </c:strCache>
            </c:strRef>
          </c:tx>
          <c:marker>
            <c:symbol val="none"/>
          </c:marker>
          <c:dLbls>
            <c:dLbl>
              <c:idx val="9"/>
              <c:layout>
                <c:manualLayout>
                  <c:x val="0.1681345688142573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מכונים!$B$37:$N$37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מכונים!$B$41:$N$41</c:f>
              <c:numCache>
                <c:formatCode>0</c:formatCode>
                <c:ptCount val="13"/>
                <c:pt idx="0">
                  <c:v>28</c:v>
                </c:pt>
                <c:pt idx="1">
                  <c:v>28</c:v>
                </c:pt>
                <c:pt idx="2">
                  <c:v>28</c:v>
                </c:pt>
                <c:pt idx="3">
                  <c:v>28</c:v>
                </c:pt>
                <c:pt idx="4">
                  <c:v>28</c:v>
                </c:pt>
                <c:pt idx="5">
                  <c:v>28</c:v>
                </c:pt>
                <c:pt idx="6">
                  <c:v>28</c:v>
                </c:pt>
                <c:pt idx="7">
                  <c:v>28</c:v>
                </c:pt>
                <c:pt idx="8">
                  <c:v>28</c:v>
                </c:pt>
                <c:pt idx="9">
                  <c:v>28</c:v>
                </c:pt>
                <c:pt idx="10">
                  <c:v>28</c:v>
                </c:pt>
                <c:pt idx="11">
                  <c:v>28</c:v>
                </c:pt>
                <c:pt idx="12">
                  <c:v>28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1925248"/>
        <c:axId val="101955456"/>
      </c:lineChart>
      <c:catAx>
        <c:axId val="101925248"/>
        <c:scaling>
          <c:orientation val="minMax"/>
        </c:scaling>
        <c:delete val="0"/>
        <c:axPos val="b"/>
        <c:majorTickMark val="out"/>
        <c:minorTickMark val="none"/>
        <c:tickLblPos val="nextTo"/>
        <c:crossAx val="101955456"/>
        <c:crosses val="autoZero"/>
        <c:auto val="1"/>
        <c:lblAlgn val="ctr"/>
        <c:lblOffset val="100"/>
        <c:noMultiLvlLbl val="0"/>
      </c:catAx>
      <c:valAx>
        <c:axId val="10195545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101925248"/>
        <c:crosses val="autoZero"/>
        <c:crossBetween val="between"/>
      </c:valAx>
    </c:plotArea>
    <c:legend>
      <c:legendPos val="l"/>
      <c:layout/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he-I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1DC3913-A94A-4D8A-9A10-62844AD978BF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BE35E11-274D-43E5-965D-7461EF377E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89051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תשומת</a:t>
            </a:r>
            <a:r>
              <a:rPr lang="he-IL" baseline="0" dirty="0" smtClean="0"/>
              <a:t> לב לינואר!!!!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456D3-BE65-4F99-821A-4D69C390E8E6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6319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5313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97228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18442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1496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9899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2358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0882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1770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6708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192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38334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4177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סוגר זוויתי 3"/>
          <p:cNvSpPr/>
          <p:nvPr/>
        </p:nvSpPr>
        <p:spPr>
          <a:xfrm flipH="1">
            <a:off x="7092280" y="2996952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</a:t>
            </a:r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סוגר זוויתי 4"/>
          <p:cNvSpPr/>
          <p:nvPr/>
        </p:nvSpPr>
        <p:spPr>
          <a:xfrm flipH="1">
            <a:off x="5364088" y="2988095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סוגר זוויתי 5"/>
          <p:cNvSpPr/>
          <p:nvPr/>
        </p:nvSpPr>
        <p:spPr>
          <a:xfrm flipH="1">
            <a:off x="3635896" y="2976170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סוגר זוויתי 6"/>
          <p:cNvSpPr/>
          <p:nvPr/>
        </p:nvSpPr>
        <p:spPr>
          <a:xfrm flipH="1">
            <a:off x="1907704" y="2976170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7524328" y="2472658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סוגר זוויתי 8"/>
          <p:cNvSpPr/>
          <p:nvPr/>
        </p:nvSpPr>
        <p:spPr>
          <a:xfrm flipH="1">
            <a:off x="179512" y="2963330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5796136" y="2472658"/>
            <a:ext cx="1584176" cy="36004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מועמד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4067944" y="2472658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2339752" y="2472658"/>
            <a:ext cx="1584176" cy="36004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מלבן מעוגל 12"/>
          <p:cNvSpPr/>
          <p:nvPr/>
        </p:nvSpPr>
        <p:spPr>
          <a:xfrm>
            <a:off x="611560" y="2472658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79912" y="3498973"/>
            <a:ext cx="15841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81624" y="3507830"/>
            <a:ext cx="151065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הגשת מועמדות</a:t>
            </a:r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53232" y="3474208"/>
            <a:ext cx="151065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6559" y="260648"/>
            <a:ext cx="9141767" cy="15121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 sz="48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תהליך הגיוס והמיון התעסוקתי </a:t>
            </a:r>
            <a:br>
              <a:rPr lang="he-IL" sz="48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48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he-IL" sz="4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במכרז פומבי </a:t>
            </a:r>
            <a:r>
              <a:rPr lang="he-IL" sz="440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ובינמשרדי</a:t>
            </a:r>
            <a:endParaRPr lang="he-IL" sz="4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76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37"/>
          <a:stretch/>
        </p:blipFill>
        <p:spPr bwMode="auto">
          <a:xfrm>
            <a:off x="-2894" y="1412776"/>
            <a:ext cx="9144000" cy="544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4965" y="548680"/>
            <a:ext cx="799288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>
              <a:defRPr sz="24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he-IL" sz="2400" b="1" dirty="0"/>
              <a:t>משך טיפול ממוצע במכרזים פומביים ע"פ גורם </a:t>
            </a:r>
            <a:r>
              <a:rPr lang="he-IL" sz="2400" b="1" dirty="0" smtClean="0"/>
              <a:t>מטפל 2015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420230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91680" y="44624"/>
            <a:ext cx="7452320" cy="1512168"/>
          </a:xfrm>
        </p:spPr>
        <p:txBody>
          <a:bodyPr anchor="ctr">
            <a:normAutofit/>
          </a:bodyPr>
          <a:lstStyle/>
          <a:p>
            <a:pPr algn="ctr" rtl="0">
              <a:defRPr/>
            </a:pP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שלב א' במכוני המיון השוואה </a:t>
            </a:r>
            <a:r>
              <a:rPr lang="he-IL" sz="3200" b="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על </a:t>
            </a: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פי חודשים בשנת  2015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2424" y="0"/>
            <a:ext cx="7521575" cy="890714"/>
          </a:xfrm>
          <a:prstGeom prst="rect">
            <a:avLst/>
          </a:prstGeom>
          <a:noFill/>
        </p:spPr>
        <p:txBody>
          <a:bodyPr vert="horz" lIns="91440" tIns="45720" rIns="91440" bIns="45720" rtlCol="1" anchor="t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ctr"/>
            <a:r>
              <a:rPr lang="he-IL" sz="3600" b="0" dirty="0" smtClean="0">
                <a:solidFill>
                  <a:schemeClr val="bg1"/>
                </a:solidFill>
              </a:rPr>
              <a:t>בניית מודל אבחוני מודולרי מותאם תפקיד</a:t>
            </a:r>
            <a:endParaRPr lang="he-IL" sz="3600" b="0" dirty="0">
              <a:solidFill>
                <a:schemeClr val="bg1"/>
              </a:solidFill>
            </a:endParaRPr>
          </a:p>
        </p:txBody>
      </p:sp>
      <p:sp>
        <p:nvSpPr>
          <p:cNvPr id="6" name="סוגר זוויתי 5"/>
          <p:cNvSpPr/>
          <p:nvPr/>
        </p:nvSpPr>
        <p:spPr>
          <a:xfrm flipH="1">
            <a:off x="7092280" y="568918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</a:t>
            </a:r>
          </a:p>
        </p:txBody>
      </p:sp>
      <p:sp>
        <p:nvSpPr>
          <p:cNvPr id="9" name="סוגר זוויתי 8"/>
          <p:cNvSpPr/>
          <p:nvPr/>
        </p:nvSpPr>
        <p:spPr>
          <a:xfrm flipH="1">
            <a:off x="5364088" y="560061"/>
            <a:ext cx="1872208" cy="834043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סוגר זוויתי 9"/>
          <p:cNvSpPr/>
          <p:nvPr/>
        </p:nvSpPr>
        <p:spPr>
          <a:xfrm flipH="1">
            <a:off x="3635896" y="548136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סוגר זוויתי 10"/>
          <p:cNvSpPr/>
          <p:nvPr/>
        </p:nvSpPr>
        <p:spPr>
          <a:xfrm flipH="1">
            <a:off x="1907704" y="548136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7380312" y="44624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3" name="סוגר זוויתי 12"/>
          <p:cNvSpPr/>
          <p:nvPr/>
        </p:nvSpPr>
        <p:spPr>
          <a:xfrm flipH="1">
            <a:off x="179512" y="535296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14" name="מלבן מעוגל 13"/>
          <p:cNvSpPr/>
          <p:nvPr/>
        </p:nvSpPr>
        <p:spPr>
          <a:xfrm>
            <a:off x="5652120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מועמד</a:t>
            </a:r>
          </a:p>
        </p:txBody>
      </p:sp>
      <p:sp>
        <p:nvSpPr>
          <p:cNvPr id="15" name="מלבן מעוגל 14"/>
          <p:cNvSpPr/>
          <p:nvPr/>
        </p:nvSpPr>
        <p:spPr>
          <a:xfrm>
            <a:off x="3923928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6" name="מלבן מעוגל 15"/>
          <p:cNvSpPr/>
          <p:nvPr/>
        </p:nvSpPr>
        <p:spPr>
          <a:xfrm>
            <a:off x="2195736" y="44623"/>
            <a:ext cx="1584176" cy="400733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17" name="מלבן מעוגל 16"/>
          <p:cNvSpPr/>
          <p:nvPr/>
        </p:nvSpPr>
        <p:spPr>
          <a:xfrm>
            <a:off x="467544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79912" y="675156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44864" y="701911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הגשת מועמדות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88480" y="701910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1" name="תרשים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532542"/>
              </p:ext>
            </p:extLst>
          </p:nvPr>
        </p:nvGraphicFramePr>
        <p:xfrm>
          <a:off x="-73025" y="1556792"/>
          <a:ext cx="9217024" cy="5301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1190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35696" y="-76200"/>
            <a:ext cx="7308304" cy="1632992"/>
          </a:xfrm>
        </p:spPr>
        <p:txBody>
          <a:bodyPr anchor="ctr">
            <a:normAutofit/>
          </a:bodyPr>
          <a:lstStyle/>
          <a:p>
            <a:pPr algn="ctr" rtl="0">
              <a:defRPr/>
            </a:pP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שלב </a:t>
            </a:r>
            <a:r>
              <a:rPr lang="he-IL" sz="3200" b="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ב' </a:t>
            </a: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במכוני המיון השוואה </a:t>
            </a:r>
            <a:r>
              <a:rPr lang="he-IL" sz="3200" b="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על </a:t>
            </a: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פי חודשים בשנת  2015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22424" y="0"/>
            <a:ext cx="7521575" cy="890714"/>
          </a:xfrm>
          <a:prstGeom prst="rect">
            <a:avLst/>
          </a:prstGeom>
          <a:noFill/>
        </p:spPr>
        <p:txBody>
          <a:bodyPr vert="horz" lIns="91440" tIns="45720" rIns="91440" bIns="45720" rtlCol="1" anchor="t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ctr"/>
            <a:r>
              <a:rPr lang="he-IL" sz="3600" b="0" dirty="0" smtClean="0">
                <a:solidFill>
                  <a:schemeClr val="bg1"/>
                </a:solidFill>
              </a:rPr>
              <a:t>בניית מודל אבחוני מודולרי מותאם תפקיד</a:t>
            </a:r>
            <a:endParaRPr lang="he-IL" sz="3600" b="0" dirty="0">
              <a:solidFill>
                <a:schemeClr val="bg1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 flipH="1">
            <a:off x="7092280" y="568918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</a:t>
            </a:r>
          </a:p>
        </p:txBody>
      </p:sp>
      <p:sp>
        <p:nvSpPr>
          <p:cNvPr id="9" name="סוגר זוויתי 8"/>
          <p:cNvSpPr/>
          <p:nvPr/>
        </p:nvSpPr>
        <p:spPr>
          <a:xfrm flipH="1">
            <a:off x="5364088" y="560061"/>
            <a:ext cx="1872208" cy="834043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סוגר זוויתי 9"/>
          <p:cNvSpPr/>
          <p:nvPr/>
        </p:nvSpPr>
        <p:spPr>
          <a:xfrm flipH="1">
            <a:off x="3635896" y="548136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סוגר זוויתי 10"/>
          <p:cNvSpPr/>
          <p:nvPr/>
        </p:nvSpPr>
        <p:spPr>
          <a:xfrm flipH="1">
            <a:off x="1907704" y="548136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7380312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3" name="סוגר זוויתי 12"/>
          <p:cNvSpPr/>
          <p:nvPr/>
        </p:nvSpPr>
        <p:spPr>
          <a:xfrm flipH="1">
            <a:off x="179512" y="535296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14" name="מלבן מעוגל 13"/>
          <p:cNvSpPr/>
          <p:nvPr/>
        </p:nvSpPr>
        <p:spPr>
          <a:xfrm>
            <a:off x="5652120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מועמד</a:t>
            </a:r>
          </a:p>
        </p:txBody>
      </p:sp>
      <p:sp>
        <p:nvSpPr>
          <p:cNvPr id="15" name="מלבן מעוגל 14"/>
          <p:cNvSpPr/>
          <p:nvPr/>
        </p:nvSpPr>
        <p:spPr>
          <a:xfrm>
            <a:off x="3923928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6" name="מלבן מעוגל 15"/>
          <p:cNvSpPr/>
          <p:nvPr/>
        </p:nvSpPr>
        <p:spPr>
          <a:xfrm>
            <a:off x="2195736" y="44624"/>
            <a:ext cx="1584176" cy="400732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17" name="מלבן מעוגל 16"/>
          <p:cNvSpPr/>
          <p:nvPr/>
        </p:nvSpPr>
        <p:spPr>
          <a:xfrm>
            <a:off x="467544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79912" y="675156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44864" y="701911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הגשת מועמדות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88480" y="701910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1" name="תרשים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1166661"/>
              </p:ext>
            </p:extLst>
          </p:nvPr>
        </p:nvGraphicFramePr>
        <p:xfrm>
          <a:off x="0" y="1484784"/>
          <a:ext cx="9036496" cy="5373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66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5" name="אליפסה 4"/>
          <p:cNvSpPr/>
          <p:nvPr/>
        </p:nvSpPr>
        <p:spPr>
          <a:xfrm>
            <a:off x="3419872" y="980728"/>
            <a:ext cx="504056" cy="36004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אליפסה 5"/>
          <p:cNvSpPr/>
          <p:nvPr/>
        </p:nvSpPr>
        <p:spPr>
          <a:xfrm>
            <a:off x="2771800" y="2996952"/>
            <a:ext cx="800472" cy="36004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אליפסה 6"/>
          <p:cNvSpPr/>
          <p:nvPr/>
        </p:nvSpPr>
        <p:spPr>
          <a:xfrm>
            <a:off x="2979440" y="4975887"/>
            <a:ext cx="512440" cy="36004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אליפסה 7"/>
          <p:cNvSpPr/>
          <p:nvPr/>
        </p:nvSpPr>
        <p:spPr>
          <a:xfrm>
            <a:off x="3923928" y="1313148"/>
            <a:ext cx="432048" cy="360040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אליפסה 8"/>
          <p:cNvSpPr/>
          <p:nvPr/>
        </p:nvSpPr>
        <p:spPr>
          <a:xfrm>
            <a:off x="2956012" y="1645568"/>
            <a:ext cx="432048" cy="360040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אליפסה 9"/>
          <p:cNvSpPr/>
          <p:nvPr/>
        </p:nvSpPr>
        <p:spPr>
          <a:xfrm>
            <a:off x="3923928" y="3428999"/>
            <a:ext cx="432048" cy="360040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אליפסה 10"/>
          <p:cNvSpPr/>
          <p:nvPr/>
        </p:nvSpPr>
        <p:spPr>
          <a:xfrm>
            <a:off x="2930935" y="3717032"/>
            <a:ext cx="432048" cy="360040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אליפסה 11"/>
          <p:cNvSpPr/>
          <p:nvPr/>
        </p:nvSpPr>
        <p:spPr>
          <a:xfrm>
            <a:off x="2948742" y="5734096"/>
            <a:ext cx="432048" cy="360040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אליפסה 12"/>
          <p:cNvSpPr/>
          <p:nvPr/>
        </p:nvSpPr>
        <p:spPr>
          <a:xfrm>
            <a:off x="3949080" y="5517232"/>
            <a:ext cx="432048" cy="360040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13152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964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" y="0"/>
            <a:ext cx="914106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3400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2"/>
            <a:ext cx="9144000" cy="685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6832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833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60336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901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77" y="19322"/>
            <a:ext cx="9144859" cy="6838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3078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10"/>
            <a:ext cx="9185971" cy="6854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594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11" y="12500"/>
            <a:ext cx="9213424" cy="684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584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"/>
            <a:ext cx="9144000" cy="6857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01169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948"/>
            <a:ext cx="9161427" cy="6842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032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4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07882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"/>
            <a:ext cx="9144000" cy="684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85188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30" y="0"/>
            <a:ext cx="919226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79934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82"/>
            <a:ext cx="9144000" cy="6843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22808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6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77565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76" y="0"/>
            <a:ext cx="91746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30821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98382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3106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90" y="0"/>
            <a:ext cx="91798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98172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4784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27124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7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85709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4" y="0"/>
            <a:ext cx="91584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95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1363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326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757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00" y="20712"/>
            <a:ext cx="9154071" cy="683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18355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9451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3" y="0"/>
            <a:ext cx="915162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50380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576"/>
            <a:ext cx="9144000" cy="687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069062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היבט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0B5E59-6EBB-4DE1-9E1A-74649A07772F}"/>
</file>

<file path=customXml/itemProps2.xml><?xml version="1.0" encoding="utf-8"?>
<ds:datastoreItem xmlns:ds="http://schemas.openxmlformats.org/officeDocument/2006/customXml" ds:itemID="{7D914199-D224-4331-8C9B-1B5CE2F4A1F2}"/>
</file>

<file path=customXml/itemProps3.xml><?xml version="1.0" encoding="utf-8"?>
<ds:datastoreItem xmlns:ds="http://schemas.openxmlformats.org/officeDocument/2006/customXml" ds:itemID="{D347FD0D-6672-4E65-BEB0-432000FB9755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87</TotalTime>
  <Words>139</Words>
  <Application>Microsoft Office PowerPoint</Application>
  <PresentationFormat>‫הצגה על המסך (4:3)</PresentationFormat>
  <Paragraphs>66</Paragraphs>
  <Slides>35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35</vt:i4>
      </vt:variant>
    </vt:vector>
  </HeadingPairs>
  <TitlesOfParts>
    <vt:vector size="36" baseType="lpstr">
      <vt:lpstr>Blank</vt:lpstr>
      <vt:lpstr>מצגת של PowerPoint</vt:lpstr>
      <vt:lpstr>מצגת של PowerPoint</vt:lpstr>
      <vt:lpstr>שלב א' במכוני המיון השוואה על פי חודשים בשנת  2015</vt:lpstr>
      <vt:lpstr>שלב ב' במכוני המיון השוואה על פי חודשים בשנת  2015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נציבות שירות המדינה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כנרת אסולין</dc:creator>
  <cp:lastModifiedBy>כנרת אסולין</cp:lastModifiedBy>
  <cp:revision>13</cp:revision>
  <dcterms:created xsi:type="dcterms:W3CDTF">2016-02-16T08:18:36Z</dcterms:created>
  <dcterms:modified xsi:type="dcterms:W3CDTF">2016-02-16T09:46:18Z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