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9.xml" ContentType="application/vnd.openxmlformats-officedocument.presentationml.slide+xml"/>
  <Override PartName="/ppt/slides/slide5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charts/chart2.xml" ContentType="application/vnd.openxmlformats-officedocument.drawingml.chart+xml"/>
  <Override PartName="/ppt/notesMasters/notesMaster1.xml" ContentType="application/vnd.openxmlformats-officedocument.presentationml.notesMaster+xml"/>
  <Override PartName="/ppt/charts/chart1.xml" ContentType="application/vnd.openxmlformats-officedocument.drawingml.chart+xml"/>
  <Override PartName="/ppt/theme/theme2.xml" ContentType="application/vnd.openxmlformats-officedocument.theme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charts/chart9.xml" ContentType="application/vnd.openxmlformats-officedocument.drawingml.chart+xml"/>
  <Override PartName="/ppt/charts/chart8.xml" ContentType="application/vnd.openxmlformats-officedocument.drawingml.chart+xml"/>
  <Override PartName="/ppt/charts/chart10.xml" ContentType="application/vnd.openxmlformats-officedocument.drawingml.chart+xml"/>
  <Override PartName="/ppt/charts/chart6.xml" ContentType="application/vnd.openxmlformats-officedocument.drawingml.chart+xml"/>
  <Override PartName="/ppt/charts/chart4.xml" ContentType="application/vnd.openxmlformats-officedocument.drawingml.chart+xml"/>
  <Override PartName="/ppt/charts/chart7.xml" ContentType="application/vnd.openxmlformats-officedocument.drawingml.chart+xml"/>
  <Override PartName="/ppt/charts/chart5.xml" ContentType="application/vnd.openxmlformats-officedocument.drawingml.chart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1"/>
  </p:notesMasterIdLst>
  <p:sldIdLst>
    <p:sldId id="262" r:id="rId2"/>
    <p:sldId id="302" r:id="rId3"/>
    <p:sldId id="303" r:id="rId4"/>
    <p:sldId id="327" r:id="rId5"/>
    <p:sldId id="326" r:id="rId6"/>
    <p:sldId id="325" r:id="rId7"/>
    <p:sldId id="306" r:id="rId8"/>
    <p:sldId id="307" r:id="rId9"/>
    <p:sldId id="329" r:id="rId10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סגנון ביניים 4 - הדגשה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C2FFA5D-87B4-456A-9821-1D502468CF0F}" styleName="סגנון ערכת נושא 1 - הדגשה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9645" autoAdjust="0"/>
  </p:normalViewPr>
  <p:slideViewPr>
    <p:cSldViewPr>
      <p:cViewPr>
        <p:scale>
          <a:sx n="70" d="100"/>
          <a:sy n="70" d="100"/>
        </p:scale>
        <p:origin x="-1810" y="-42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arahman\Documents\&#1513;&#1499;&#1512;%20&#1500;&#1508;&#1497;%20&#1502;&#1490;&#1491;&#1512;%20-%20&#1506;&#1493;&#1489;&#1491;&#1497;%20&#1502;&#1491;&#1497;&#1504;&#1492;%20-%202014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Sapaz\Desktop\&#1491;&#1493;&#1495;%202013\&#1490;&#1512;&#1508;&#1497;&#1501;%20&#1504;&#1513;&#1497;&#1501;%20&#1490;&#1489;&#1512;&#1497;&#1501;.xlsx" TargetMode="External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arahman\AppData\Local\Temp\notes4DFC0C\2015-43259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arahman\AppData\Local\Temp\notes4DFC0C\2015-43259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arahman\AppData\Local\Microsoft\Windows\Temporary%20Internet%20Files\Content.IE5\4QTRWME7\&#1492;&#1514;&#1508;&#1500;&#1490;&#1493;&#1514;%20&#1513;&#1499;&#1512;%20-%20&#1505;&#1493;&#1508;&#1497;%20-%2020104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arahman\Documents\&#1513;&#1499;&#1512;%20&#1500;&#1508;&#1497;%20&#1502;&#1490;&#1491;&#1512;%20-%20&#1506;&#1493;&#1489;&#1491;&#1497;%20&#1502;&#1491;&#1497;&#1504;&#1492;%20-%202014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arahman\Documents\&#1513;&#1499;&#1512;%20&#1500;&#1508;&#1497;%20&#1502;&#1490;&#1491;&#1512;%20-%20&#1506;&#1493;&#1489;&#1491;&#1497;%20&#1502;&#1491;&#1497;&#1504;&#1492;%20-%202014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arahman\Documents\&#1513;&#1499;&#1512;%20&#1500;&#1508;&#1497;%20&#1502;&#1490;&#1491;&#1512;%20-%20&#1506;&#1493;&#1489;&#1491;&#1497;%20&#1502;&#1491;&#1497;&#1504;&#1492;%20-%202014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arahman\Documents\&#1513;&#1499;&#1512;%20&#1500;&#1508;&#1497;%20&#1502;&#1490;&#1491;&#1512;%20-%20&#1506;&#1493;&#1489;&#1491;&#1497;%20&#1502;&#1491;&#1497;&#1504;&#1492;%20-%202014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0555555555555555E-2"/>
          <c:y val="1.3013091105547289E-2"/>
          <c:w val="0.93888888888888888"/>
          <c:h val="0.84785067189181995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'ממוצע לפי מגדר'!$B$2</c:f>
              <c:strCache>
                <c:ptCount val="1"/>
                <c:pt idx="0">
                  <c:v>פנסיוני</c:v>
                </c:pt>
              </c:strCache>
            </c:strRef>
          </c:tx>
          <c:invertIfNegative val="0"/>
          <c:cat>
            <c:strRef>
              <c:f>'ממוצע לפי מגדר'!$A$3:$A$4</c:f>
              <c:strCache>
                <c:ptCount val="2"/>
                <c:pt idx="0">
                  <c:v>נשים</c:v>
                </c:pt>
                <c:pt idx="1">
                  <c:v>גברים</c:v>
                </c:pt>
              </c:strCache>
            </c:strRef>
          </c:cat>
          <c:val>
            <c:numRef>
              <c:f>'ממוצע לפי מגדר'!$B$3:$B$4</c:f>
              <c:numCache>
                <c:formatCode>#,##0</c:formatCode>
                <c:ptCount val="2"/>
                <c:pt idx="0">
                  <c:v>10016</c:v>
                </c:pt>
                <c:pt idx="1">
                  <c:v>11251</c:v>
                </c:pt>
              </c:numCache>
            </c:numRef>
          </c:val>
        </c:ser>
        <c:ser>
          <c:idx val="1"/>
          <c:order val="1"/>
          <c:tx>
            <c:strRef>
              <c:f>'ממוצע לפי מגדר'!$C$2</c:f>
              <c:strCache>
                <c:ptCount val="1"/>
                <c:pt idx="0">
                  <c:v>עבודה נוספת</c:v>
                </c:pt>
              </c:strCache>
            </c:strRef>
          </c:tx>
          <c:invertIfNegative val="0"/>
          <c:cat>
            <c:strRef>
              <c:f>'ממוצע לפי מגדר'!$A$3:$A$4</c:f>
              <c:strCache>
                <c:ptCount val="2"/>
                <c:pt idx="0">
                  <c:v>נשים</c:v>
                </c:pt>
                <c:pt idx="1">
                  <c:v>גברים</c:v>
                </c:pt>
              </c:strCache>
            </c:strRef>
          </c:cat>
          <c:val>
            <c:numRef>
              <c:f>'ממוצע לפי מגדר'!$C$3:$C$4</c:f>
              <c:numCache>
                <c:formatCode>#,##0</c:formatCode>
                <c:ptCount val="2"/>
                <c:pt idx="0">
                  <c:v>2091</c:v>
                </c:pt>
                <c:pt idx="1">
                  <c:v>4341</c:v>
                </c:pt>
              </c:numCache>
            </c:numRef>
          </c:val>
        </c:ser>
        <c:ser>
          <c:idx val="2"/>
          <c:order val="2"/>
          <c:tx>
            <c:strRef>
              <c:f>'ממוצע לפי מגדר'!$D$2</c:f>
              <c:strCache>
                <c:ptCount val="1"/>
                <c:pt idx="0">
                  <c:v>החזר הוצאות</c:v>
                </c:pt>
              </c:strCache>
            </c:strRef>
          </c:tx>
          <c:invertIfNegative val="0"/>
          <c:cat>
            <c:strRef>
              <c:f>'ממוצע לפי מגדר'!$A$3:$A$4</c:f>
              <c:strCache>
                <c:ptCount val="2"/>
                <c:pt idx="0">
                  <c:v>נשים</c:v>
                </c:pt>
                <c:pt idx="1">
                  <c:v>גברים</c:v>
                </c:pt>
              </c:strCache>
            </c:strRef>
          </c:cat>
          <c:val>
            <c:numRef>
              <c:f>'ממוצע לפי מגדר'!$D$3:$D$4</c:f>
              <c:numCache>
                <c:formatCode>#,##0</c:formatCode>
                <c:ptCount val="2"/>
                <c:pt idx="0">
                  <c:v>1100</c:v>
                </c:pt>
                <c:pt idx="1">
                  <c:v>1329</c:v>
                </c:pt>
              </c:numCache>
            </c:numRef>
          </c:val>
        </c:ser>
        <c:ser>
          <c:idx val="3"/>
          <c:order val="3"/>
          <c:tx>
            <c:strRef>
              <c:f>'ממוצע לפי מגדר'!$E$2</c:f>
              <c:strCache>
                <c:ptCount val="1"/>
                <c:pt idx="0">
                  <c:v>תשלומים אחרים</c:v>
                </c:pt>
              </c:strCache>
            </c:strRef>
          </c:tx>
          <c:invertIfNegative val="0"/>
          <c:cat>
            <c:strRef>
              <c:f>'ממוצע לפי מגדר'!$A$3:$A$4</c:f>
              <c:strCache>
                <c:ptCount val="2"/>
                <c:pt idx="0">
                  <c:v>נשים</c:v>
                </c:pt>
                <c:pt idx="1">
                  <c:v>גברים</c:v>
                </c:pt>
              </c:strCache>
            </c:strRef>
          </c:cat>
          <c:val>
            <c:numRef>
              <c:f>'ממוצע לפי מגדר'!$E$3:$E$4</c:f>
              <c:numCache>
                <c:formatCode>#,##0</c:formatCode>
                <c:ptCount val="2"/>
                <c:pt idx="0" formatCode="General">
                  <c:v>944</c:v>
                </c:pt>
                <c:pt idx="1">
                  <c:v>1017</c:v>
                </c:pt>
              </c:numCache>
            </c:numRef>
          </c:val>
        </c:ser>
        <c:ser>
          <c:idx val="4"/>
          <c:order val="4"/>
          <c:tx>
            <c:strRef>
              <c:f>'ממוצע לפי מגדר'!$F$2</c:f>
              <c:strCache>
                <c:ptCount val="1"/>
                <c:pt idx="0">
                  <c:v>הפרשים</c:v>
                </c:pt>
              </c:strCache>
            </c:strRef>
          </c:tx>
          <c:invertIfNegative val="0"/>
          <c:cat>
            <c:strRef>
              <c:f>'ממוצע לפי מגדר'!$A$3:$A$4</c:f>
              <c:strCache>
                <c:ptCount val="2"/>
                <c:pt idx="0">
                  <c:v>נשים</c:v>
                </c:pt>
                <c:pt idx="1">
                  <c:v>גברים</c:v>
                </c:pt>
              </c:strCache>
            </c:strRef>
          </c:cat>
          <c:val>
            <c:numRef>
              <c:f>'ממוצע לפי מגדר'!$F$3:$F$4</c:f>
              <c:numCache>
                <c:formatCode>General</c:formatCode>
                <c:ptCount val="2"/>
                <c:pt idx="0">
                  <c:v>602</c:v>
                </c:pt>
                <c:pt idx="1">
                  <c:v>937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163252864"/>
        <c:axId val="163283328"/>
        <c:axId val="0"/>
      </c:bar3DChart>
      <c:catAx>
        <c:axId val="163252864"/>
        <c:scaling>
          <c:orientation val="maxMin"/>
        </c:scaling>
        <c:delete val="0"/>
        <c:axPos val="b"/>
        <c:majorTickMark val="none"/>
        <c:minorTickMark val="none"/>
        <c:tickLblPos val="nextTo"/>
        <c:crossAx val="163283328"/>
        <c:crosses val="autoZero"/>
        <c:auto val="1"/>
        <c:lblAlgn val="ctr"/>
        <c:lblOffset val="100"/>
        <c:noMultiLvlLbl val="0"/>
      </c:catAx>
      <c:valAx>
        <c:axId val="163283328"/>
        <c:scaling>
          <c:orientation val="minMax"/>
        </c:scaling>
        <c:delete val="1"/>
        <c:axPos val="r"/>
        <c:numFmt formatCode="#,##0" sourceLinked="1"/>
        <c:majorTickMark val="out"/>
        <c:minorTickMark val="none"/>
        <c:tickLblPos val="nextTo"/>
        <c:crossAx val="163252864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10833333333333334"/>
          <c:y val="0.90629800307219666"/>
          <c:w val="0.86763145231846028"/>
          <c:h val="9.114183307731695E-2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400" b="1">
          <a:latin typeface="David" panose="020E0502060401010101" pitchFamily="34" charset="-79"/>
          <a:cs typeface="David" panose="020E0502060401010101" pitchFamily="34" charset="-79"/>
        </a:defRPr>
      </a:pPr>
      <a:endParaRPr lang="he-I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explosion val="4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he-IL" sz="1800" smtClean="0">
                        <a:latin typeface="David" panose="020E0502060401010101" pitchFamily="34" charset="-79"/>
                        <a:cs typeface="David" panose="020E0502060401010101" pitchFamily="34" charset="-79"/>
                      </a:rPr>
                      <a:t>גברים36</a:t>
                    </a:r>
                    <a:r>
                      <a:rPr lang="he-IL" sz="1800">
                        <a:latin typeface="David" panose="020E0502060401010101" pitchFamily="34" charset="-79"/>
                        <a:cs typeface="David" panose="020E0502060401010101" pitchFamily="34" charset="-79"/>
                      </a:rPr>
                      <a:t>%</a:t>
                    </a:r>
                    <a:endParaRPr lang="he-IL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he-IL" sz="1800" smtClean="0">
                        <a:latin typeface="David" panose="020E0502060401010101" pitchFamily="34" charset="-79"/>
                        <a:cs typeface="David" panose="020E0502060401010101" pitchFamily="34" charset="-79"/>
                      </a:rPr>
                      <a:t>נשים64</a:t>
                    </a:r>
                    <a:r>
                      <a:rPr lang="he-IL" sz="1800">
                        <a:latin typeface="David" panose="020E0502060401010101" pitchFamily="34" charset="-79"/>
                        <a:cs typeface="David" panose="020E0502060401010101" pitchFamily="34" charset="-79"/>
                      </a:rPr>
                      <a:t>%</a:t>
                    </a:r>
                    <a:endParaRPr lang="he-IL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(גיליון1!$C$33,גיליון1!$D$33)</c:f>
              <c:strCache>
                <c:ptCount val="2"/>
                <c:pt idx="0">
                  <c:v>גברים</c:v>
                </c:pt>
                <c:pt idx="1">
                  <c:v>נשים</c:v>
                </c:pt>
              </c:strCache>
            </c:strRef>
          </c:cat>
          <c:val>
            <c:numRef>
              <c:f>(גיליון1!$C$34,גיליון1!$D$34)</c:f>
              <c:numCache>
                <c:formatCode>#,##0</c:formatCode>
                <c:ptCount val="2"/>
                <c:pt idx="0">
                  <c:v>21185</c:v>
                </c:pt>
                <c:pt idx="1">
                  <c:v>37958.800000000003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360"/>
      </c:pieChart>
    </c:plotArea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8"/>
    </mc:Choice>
    <mc:Fallback>
      <c:style val="2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10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4957264957264962E-2"/>
          <c:y val="0.18491008555409838"/>
          <c:w val="0.8045612759943469"/>
          <c:h val="0.61446874646290872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סידרה 1</c:v>
                </c:pt>
              </c:strCache>
            </c:strRef>
          </c:tx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  <c:spPr>
              <a:solidFill>
                <a:schemeClr val="accent1">
                  <a:lumMod val="75000"/>
                </a:schemeClr>
              </a:solidFill>
            </c:spPr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Lbls>
            <c:numFmt formatCode="#,##0" sourceLinked="0"/>
            <c:txPr>
              <a:bodyPr/>
              <a:lstStyle/>
              <a:p>
                <a:pPr>
                  <a:defRPr sz="1500" b="1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גיליון1!$A$2:$A$3</c:f>
              <c:strCache>
                <c:ptCount val="2"/>
                <c:pt idx="0">
                  <c:v>נשים</c:v>
                </c:pt>
                <c:pt idx="1">
                  <c:v>גברים</c:v>
                </c:pt>
              </c:strCache>
            </c:strRef>
          </c:cat>
          <c:val>
            <c:numRef>
              <c:f>גיליון1!$B$2:$B$3</c:f>
              <c:numCache>
                <c:formatCode>General</c:formatCode>
                <c:ptCount val="2"/>
                <c:pt idx="0">
                  <c:v>12086</c:v>
                </c:pt>
                <c:pt idx="1">
                  <c:v>13958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2"/>
        <c:shape val="cylinder"/>
        <c:axId val="223087232"/>
        <c:axId val="223122176"/>
        <c:axId val="0"/>
      </c:bar3DChart>
      <c:catAx>
        <c:axId val="223087232"/>
        <c:scaling>
          <c:orientation val="maxMin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latin typeface="David" panose="020E0502060401010101" pitchFamily="34" charset="-79"/>
                <a:cs typeface="David" panose="020E0502060401010101" pitchFamily="34" charset="-79"/>
              </a:defRPr>
            </a:pPr>
            <a:endParaRPr lang="he-IL"/>
          </a:p>
        </c:txPr>
        <c:crossAx val="223122176"/>
        <c:crosses val="autoZero"/>
        <c:auto val="1"/>
        <c:lblAlgn val="ctr"/>
        <c:lblOffset val="100"/>
        <c:noMultiLvlLbl val="0"/>
      </c:catAx>
      <c:valAx>
        <c:axId val="223122176"/>
        <c:scaling>
          <c:orientation val="minMax"/>
          <c:min val="0"/>
        </c:scaling>
        <c:delete val="1"/>
        <c:axPos val="r"/>
        <c:numFmt formatCode="General" sourceLinked="1"/>
        <c:majorTickMark val="out"/>
        <c:minorTickMark val="none"/>
        <c:tickLblPos val="nextTo"/>
        <c:crossAx val="22308723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'דיאגרמה 26'!$H$3</c:f>
              <c:strCache>
                <c:ptCount val="1"/>
                <c:pt idx="0">
                  <c:v>אחוז גברים</c:v>
                </c:pt>
              </c:strCache>
            </c:strRef>
          </c:tx>
          <c:invertIfNegative val="0"/>
          <c:dPt>
            <c:idx val="7"/>
            <c:invertIfNegative val="0"/>
            <c:bubble3D val="0"/>
          </c:dPt>
          <c:dLbls>
            <c:txPr>
              <a:bodyPr rot="0" vert="horz"/>
              <a:lstStyle/>
              <a:p>
                <a:pPr>
                  <a:defRPr/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'דיאגרמה 26'!$G$4:$G$11</c:f>
              <c:strCache>
                <c:ptCount val="8"/>
                <c:pt idx="0">
                  <c:v>רשויות מקומיות</c:v>
                </c:pt>
                <c:pt idx="1">
                  <c:v>חברות עירוניות</c:v>
                </c:pt>
                <c:pt idx="2">
                  <c:v>איגודי ערים</c:v>
                </c:pt>
                <c:pt idx="3">
                  <c:v>חברות ממשלתיות</c:v>
                </c:pt>
                <c:pt idx="4">
                  <c:v>מועצות דתיות</c:v>
                </c:pt>
                <c:pt idx="5">
                  <c:v>תאגידים</c:v>
                </c:pt>
                <c:pt idx="6">
                  <c:v>גופים נתמכים</c:v>
                </c:pt>
                <c:pt idx="7">
                  <c:v>סה"כ</c:v>
                </c:pt>
              </c:strCache>
            </c:strRef>
          </c:cat>
          <c:val>
            <c:numRef>
              <c:f>'דיאגרמה 26'!$H$4:$H$11</c:f>
              <c:numCache>
                <c:formatCode>0%</c:formatCode>
                <c:ptCount val="8"/>
                <c:pt idx="0">
                  <c:v>0.30750163974435241</c:v>
                </c:pt>
                <c:pt idx="1">
                  <c:v>0.33263681592039801</c:v>
                </c:pt>
                <c:pt idx="2">
                  <c:v>0.51672240802675584</c:v>
                </c:pt>
                <c:pt idx="3">
                  <c:v>0.75008113694207679</c:v>
                </c:pt>
                <c:pt idx="4">
                  <c:v>0.5045361428153351</c:v>
                </c:pt>
                <c:pt idx="5">
                  <c:v>0.51608707944585808</c:v>
                </c:pt>
                <c:pt idx="6">
                  <c:v>0.3506032505733373</c:v>
                </c:pt>
                <c:pt idx="7">
                  <c:v>0.41621257005728923</c:v>
                </c:pt>
              </c:numCache>
            </c:numRef>
          </c:val>
        </c:ser>
        <c:ser>
          <c:idx val="1"/>
          <c:order val="1"/>
          <c:tx>
            <c:strRef>
              <c:f>'דיאגרמה 26'!$I$3</c:f>
              <c:strCache>
                <c:ptCount val="1"/>
                <c:pt idx="0">
                  <c:v>אחוז נשים</c:v>
                </c:pt>
              </c:strCache>
            </c:strRef>
          </c:tx>
          <c:invertIfNegative val="0"/>
          <c:dPt>
            <c:idx val="7"/>
            <c:invertIfNegative val="0"/>
            <c:bubble3D val="0"/>
          </c:dPt>
          <c:dLbls>
            <c:txPr>
              <a:bodyPr rot="0" vert="horz"/>
              <a:lstStyle/>
              <a:p>
                <a:pPr>
                  <a:defRPr/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'דיאגרמה 26'!$G$4:$G$11</c:f>
              <c:strCache>
                <c:ptCount val="8"/>
                <c:pt idx="0">
                  <c:v>רשויות מקומיות</c:v>
                </c:pt>
                <c:pt idx="1">
                  <c:v>חברות עירוניות</c:v>
                </c:pt>
                <c:pt idx="2">
                  <c:v>איגודי ערים</c:v>
                </c:pt>
                <c:pt idx="3">
                  <c:v>חברות ממשלתיות</c:v>
                </c:pt>
                <c:pt idx="4">
                  <c:v>מועצות דתיות</c:v>
                </c:pt>
                <c:pt idx="5">
                  <c:v>תאגידים</c:v>
                </c:pt>
                <c:pt idx="6">
                  <c:v>גופים נתמכים</c:v>
                </c:pt>
                <c:pt idx="7">
                  <c:v>סה"כ</c:v>
                </c:pt>
              </c:strCache>
            </c:strRef>
          </c:cat>
          <c:val>
            <c:numRef>
              <c:f>'דיאגרמה 26'!$I$4:$I$11</c:f>
              <c:numCache>
                <c:formatCode>0%</c:formatCode>
                <c:ptCount val="8"/>
                <c:pt idx="0">
                  <c:v>0.69249836025564759</c:v>
                </c:pt>
                <c:pt idx="1">
                  <c:v>0.66736318407960193</c:v>
                </c:pt>
                <c:pt idx="2">
                  <c:v>0.48327759197324416</c:v>
                </c:pt>
                <c:pt idx="3">
                  <c:v>0.24991886305792321</c:v>
                </c:pt>
                <c:pt idx="4">
                  <c:v>0.4954638571846649</c:v>
                </c:pt>
                <c:pt idx="5">
                  <c:v>0.48391292055414192</c:v>
                </c:pt>
                <c:pt idx="6">
                  <c:v>0.6493967494266627</c:v>
                </c:pt>
                <c:pt idx="7">
                  <c:v>0.58378742994271082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237544576"/>
        <c:axId val="237546112"/>
      </c:barChart>
      <c:catAx>
        <c:axId val="237544576"/>
        <c:scaling>
          <c:orientation val="maxMin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/>
            </a:pPr>
            <a:endParaRPr lang="he-IL"/>
          </a:p>
        </c:txPr>
        <c:crossAx val="237546112"/>
        <c:crosses val="autoZero"/>
        <c:auto val="1"/>
        <c:lblAlgn val="ctr"/>
        <c:lblOffset val="100"/>
        <c:noMultiLvlLbl val="0"/>
      </c:catAx>
      <c:valAx>
        <c:axId val="237546112"/>
        <c:scaling>
          <c:orientation val="minMax"/>
        </c:scaling>
        <c:delete val="1"/>
        <c:axPos val="r"/>
        <c:numFmt formatCode="0%" sourceLinked="1"/>
        <c:majorTickMark val="none"/>
        <c:minorTickMark val="none"/>
        <c:tickLblPos val="nextTo"/>
        <c:crossAx val="237544576"/>
        <c:crosses val="autoZero"/>
        <c:crossBetween val="between"/>
      </c:valAx>
    </c:plotArea>
    <c:legend>
      <c:legendPos val="t"/>
      <c:layout/>
      <c:overlay val="0"/>
      <c:txPr>
        <a:bodyPr rot="0" vert="horz"/>
        <a:lstStyle/>
        <a:p>
          <a:pPr>
            <a:defRPr/>
          </a:pPr>
          <a:endParaRPr lang="he-IL"/>
        </a:p>
      </c:txPr>
    </c:legend>
    <c:plotVisOnly val="1"/>
    <c:dispBlanksAs val="gap"/>
    <c:showDLblsOverMax val="0"/>
  </c:chart>
  <c:txPr>
    <a:bodyPr/>
    <a:lstStyle/>
    <a:p>
      <a:pPr>
        <a:defRPr sz="1400" b="1">
          <a:latin typeface="David" panose="020E0502060401010101" pitchFamily="34" charset="-79"/>
          <a:cs typeface="David" panose="020E0502060401010101" pitchFamily="34" charset="-79"/>
        </a:defRPr>
      </a:pPr>
      <a:endParaRPr lang="he-IL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'טבלה 16 ודיאגרמה 28'!$D$36</c:f>
              <c:strCache>
                <c:ptCount val="1"/>
                <c:pt idx="0">
                  <c:v>שכר גברים</c:v>
                </c:pt>
              </c:strCache>
            </c:strRef>
          </c:tx>
          <c:invertIfNegative val="0"/>
          <c:dLbls>
            <c:dLbl>
              <c:idx val="4"/>
              <c:layout>
                <c:manualLayout>
                  <c:x val="0"/>
                  <c:y val="-2.77777777777777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5.0925337632079971E-17"/>
                  <c:y val="-2.31481481481481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txPr>
              <a:bodyPr rot="0" vert="horz"/>
              <a:lstStyle/>
              <a:p>
                <a:pPr>
                  <a:defRPr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'טבלה 16 ודיאגרמה 28'!$C$37:$C$43</c:f>
              <c:strCache>
                <c:ptCount val="7"/>
                <c:pt idx="0">
                  <c:v>מועצות דתיות</c:v>
                </c:pt>
                <c:pt idx="1">
                  <c:v>חברות עירוניות</c:v>
                </c:pt>
                <c:pt idx="2">
                  <c:v>רשויות מקומיות</c:v>
                </c:pt>
                <c:pt idx="3">
                  <c:v>איגודי ערים</c:v>
                </c:pt>
                <c:pt idx="4">
                  <c:v>גופים נתמכים</c:v>
                </c:pt>
                <c:pt idx="5">
                  <c:v>תאגידים</c:v>
                </c:pt>
                <c:pt idx="6">
                  <c:v>חברות ממשלתיות</c:v>
                </c:pt>
              </c:strCache>
            </c:strRef>
          </c:cat>
          <c:val>
            <c:numRef>
              <c:f>'טבלה 16 ודיאגרמה 28'!$D$37:$D$43</c:f>
              <c:numCache>
                <c:formatCode>_ * #,##0_ ;_ * \-#,##0_ ;_ * "-"??_ ;_ @_ </c:formatCode>
                <c:ptCount val="7"/>
                <c:pt idx="0">
                  <c:v>10314</c:v>
                </c:pt>
                <c:pt idx="1">
                  <c:v>10220</c:v>
                </c:pt>
                <c:pt idx="2">
                  <c:v>12223</c:v>
                </c:pt>
                <c:pt idx="3">
                  <c:v>17665</c:v>
                </c:pt>
                <c:pt idx="4">
                  <c:v>17941.9191732707</c:v>
                </c:pt>
                <c:pt idx="5">
                  <c:v>18066</c:v>
                </c:pt>
                <c:pt idx="6">
                  <c:v>21758</c:v>
                </c:pt>
              </c:numCache>
            </c:numRef>
          </c:val>
        </c:ser>
        <c:ser>
          <c:idx val="1"/>
          <c:order val="1"/>
          <c:tx>
            <c:strRef>
              <c:f>'טבלה 16 ודיאגרמה 28'!$E$36</c:f>
              <c:strCache>
                <c:ptCount val="1"/>
                <c:pt idx="0">
                  <c:v>שכר נשים</c:v>
                </c:pt>
              </c:strCache>
            </c:strRef>
          </c:tx>
          <c:invertIfNegative val="0"/>
          <c:dLbls>
            <c:txPr>
              <a:bodyPr rot="0" vert="horz"/>
              <a:lstStyle/>
              <a:p>
                <a:pPr>
                  <a:defRPr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'טבלה 16 ודיאגרמה 28'!$C$37:$C$43</c:f>
              <c:strCache>
                <c:ptCount val="7"/>
                <c:pt idx="0">
                  <c:v>מועצות דתיות</c:v>
                </c:pt>
                <c:pt idx="1">
                  <c:v>חברות עירוניות</c:v>
                </c:pt>
                <c:pt idx="2">
                  <c:v>רשויות מקומיות</c:v>
                </c:pt>
                <c:pt idx="3">
                  <c:v>איגודי ערים</c:v>
                </c:pt>
                <c:pt idx="4">
                  <c:v>גופים נתמכים</c:v>
                </c:pt>
                <c:pt idx="5">
                  <c:v>תאגידים</c:v>
                </c:pt>
                <c:pt idx="6">
                  <c:v>חברות ממשלתיות</c:v>
                </c:pt>
              </c:strCache>
            </c:strRef>
          </c:cat>
          <c:val>
            <c:numRef>
              <c:f>'טבלה 16 ודיאגרמה 28'!$E$37:$E$43</c:f>
              <c:numCache>
                <c:formatCode>_ * #,##0_ ;_ * \-#,##0_ ;_ * "-"??_ ;_ @_ </c:formatCode>
                <c:ptCount val="7"/>
                <c:pt idx="0">
                  <c:v>7389</c:v>
                </c:pt>
                <c:pt idx="1">
                  <c:v>7884</c:v>
                </c:pt>
                <c:pt idx="2">
                  <c:v>9102</c:v>
                </c:pt>
                <c:pt idx="3">
                  <c:v>11655</c:v>
                </c:pt>
                <c:pt idx="4">
                  <c:v>13073.150816093001</c:v>
                </c:pt>
                <c:pt idx="5">
                  <c:v>13724</c:v>
                </c:pt>
                <c:pt idx="6">
                  <c:v>14779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47828864"/>
        <c:axId val="248031104"/>
      </c:barChart>
      <c:scatterChart>
        <c:scatterStyle val="lineMarker"/>
        <c:varyColors val="0"/>
        <c:ser>
          <c:idx val="2"/>
          <c:order val="2"/>
          <c:tx>
            <c:strRef>
              <c:f>'טבלה 16 ודיאגרמה 28'!$F$36</c:f>
              <c:strCache>
                <c:ptCount val="1"/>
                <c:pt idx="0">
                  <c:v>אחוז שכר הנשים מתוך שכר הגברים</c:v>
                </c:pt>
              </c:strCache>
            </c:strRef>
          </c:tx>
          <c:spPr>
            <a:ln w="47625">
              <a:noFill/>
            </a:ln>
          </c:spPr>
          <c:dLbls>
            <c:dLbl>
              <c:idx val="1"/>
              <c:layout>
                <c:manualLayout>
                  <c:x val="1.4456499368922578E-3"/>
                  <c:y val="2.55607670001239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 rot="0" vert="horz"/>
              <a:lstStyle/>
              <a:p>
                <a:pPr>
                  <a:defRPr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strRef>
              <c:f>'טבלה 16 ודיאגרמה 28'!$C$37:$C$43</c:f>
              <c:strCache>
                <c:ptCount val="7"/>
                <c:pt idx="0">
                  <c:v>מועצות דתיות</c:v>
                </c:pt>
                <c:pt idx="1">
                  <c:v>חברות עירוניות</c:v>
                </c:pt>
                <c:pt idx="2">
                  <c:v>רשויות מקומיות</c:v>
                </c:pt>
                <c:pt idx="3">
                  <c:v>איגודי ערים</c:v>
                </c:pt>
                <c:pt idx="4">
                  <c:v>גופים נתמכים</c:v>
                </c:pt>
                <c:pt idx="5">
                  <c:v>תאגידים</c:v>
                </c:pt>
                <c:pt idx="6">
                  <c:v>חברות ממשלתיות</c:v>
                </c:pt>
              </c:strCache>
            </c:strRef>
          </c:xVal>
          <c:yVal>
            <c:numRef>
              <c:f>'טבלה 16 ודיאגרמה 28'!$F$37:$F$43</c:f>
              <c:numCache>
                <c:formatCode>0%</c:formatCode>
                <c:ptCount val="7"/>
                <c:pt idx="0">
                  <c:v>0.71640488656195467</c:v>
                </c:pt>
                <c:pt idx="1">
                  <c:v>0.77142857142857146</c:v>
                </c:pt>
                <c:pt idx="2">
                  <c:v>0.74466170334615067</c:v>
                </c:pt>
                <c:pt idx="3">
                  <c:v>0.65977922445513726</c:v>
                </c:pt>
                <c:pt idx="4">
                  <c:v>0.72863725947271929</c:v>
                </c:pt>
                <c:pt idx="5">
                  <c:v>0.75965902800841356</c:v>
                </c:pt>
                <c:pt idx="6">
                  <c:v>0.67924441584704476</c:v>
                </c:pt>
              </c:numCache>
            </c:numRef>
          </c:y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axId val="249205888"/>
        <c:axId val="248032640"/>
      </c:scatterChart>
      <c:catAx>
        <c:axId val="247828864"/>
        <c:scaling>
          <c:orientation val="maxMin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/>
            </a:pPr>
            <a:endParaRPr lang="he-IL"/>
          </a:p>
        </c:txPr>
        <c:crossAx val="248031104"/>
        <c:crosses val="autoZero"/>
        <c:auto val="1"/>
        <c:lblAlgn val="ctr"/>
        <c:lblOffset val="100"/>
        <c:noMultiLvlLbl val="0"/>
      </c:catAx>
      <c:valAx>
        <c:axId val="248031104"/>
        <c:scaling>
          <c:orientation val="minMax"/>
        </c:scaling>
        <c:delete val="0"/>
        <c:axPos val="r"/>
        <c:majorGridlines/>
        <c:numFmt formatCode="_ * #,##0_ ;_ * \-#,##0_ ;_ * &quot;-&quot;??_ ;_ @_ 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/>
            </a:pPr>
            <a:endParaRPr lang="he-IL"/>
          </a:p>
        </c:txPr>
        <c:crossAx val="247828864"/>
        <c:crosses val="autoZero"/>
        <c:crossBetween val="between"/>
      </c:valAx>
      <c:valAx>
        <c:axId val="248032640"/>
        <c:scaling>
          <c:orientation val="minMax"/>
          <c:max val="1"/>
        </c:scaling>
        <c:delete val="0"/>
        <c:axPos val="l"/>
        <c:numFmt formatCode="0%" sourceLinked="1"/>
        <c:majorTickMark val="out"/>
        <c:minorTickMark val="none"/>
        <c:tickLblPos val="nextTo"/>
        <c:txPr>
          <a:bodyPr rot="-60000000" vert="horz"/>
          <a:lstStyle/>
          <a:p>
            <a:pPr>
              <a:defRPr/>
            </a:pPr>
            <a:endParaRPr lang="he-IL"/>
          </a:p>
        </c:txPr>
        <c:crossAx val="249205888"/>
        <c:crosses val="autoZero"/>
        <c:crossBetween val="midCat"/>
      </c:valAx>
      <c:valAx>
        <c:axId val="249205888"/>
        <c:scaling>
          <c:orientation val="minMax"/>
        </c:scaling>
        <c:delete val="1"/>
        <c:axPos val="t"/>
        <c:majorTickMark val="out"/>
        <c:minorTickMark val="none"/>
        <c:tickLblPos val="nextTo"/>
        <c:crossAx val="248032640"/>
        <c:crosses val="max"/>
        <c:crossBetween val="midCat"/>
      </c:valAx>
    </c:plotArea>
    <c:legend>
      <c:legendPos val="b"/>
      <c:layout/>
      <c:overlay val="0"/>
      <c:txPr>
        <a:bodyPr rot="0" vert="horz"/>
        <a:lstStyle/>
        <a:p>
          <a:pPr>
            <a:defRPr/>
          </a:pPr>
          <a:endParaRPr lang="he-IL"/>
        </a:p>
      </c:txPr>
    </c:legend>
    <c:plotVisOnly val="1"/>
    <c:dispBlanksAs val="gap"/>
    <c:showDLblsOverMax val="0"/>
  </c:chart>
  <c:txPr>
    <a:bodyPr/>
    <a:lstStyle/>
    <a:p>
      <a:pPr>
        <a:defRPr sz="1400" b="1">
          <a:latin typeface="David" panose="020E0502060401010101" pitchFamily="34" charset="-79"/>
          <a:cs typeface="David" panose="020E0502060401010101" pitchFamily="34" charset="-79"/>
        </a:defRPr>
      </a:pPr>
      <a:endParaRPr lang="he-IL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5614715828790632"/>
          <c:y val="3.7879630450492564E-2"/>
          <c:w val="0.80997463658388857"/>
          <c:h val="0.75964130379301376"/>
        </c:manualLayout>
      </c:layout>
      <c:scatterChart>
        <c:scatterStyle val="smoothMarker"/>
        <c:varyColors val="0"/>
        <c:ser>
          <c:idx val="0"/>
          <c:order val="0"/>
          <c:tx>
            <c:strRef>
              <c:f>'[התפלגות שכר - סופי - 20104.xls]התפלגות שכר - סופי - 20104'!$I$2</c:f>
              <c:strCache>
                <c:ptCount val="1"/>
                <c:pt idx="0">
                  <c:v>ברוטו</c:v>
                </c:pt>
              </c:strCache>
            </c:strRef>
          </c:tx>
          <c:marker>
            <c:symbol val="none"/>
          </c:marker>
          <c:dLbls>
            <c:dLbl>
              <c:idx val="9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xVal>
            <c:numRef>
              <c:f>'[התפלגות שכר - סופי - 20104.xls]התפלגות שכר - סופי - 20104'!$H$3:$H$12</c:f>
              <c:numCache>
                <c:formatCode>General</c:formatCode>
                <c:ptCount val="10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</c:numCache>
            </c:numRef>
          </c:xVal>
          <c:yVal>
            <c:numRef>
              <c:f>'[התפלגות שכר - סופי - 20104.xls]התפלגות שכר - סופי - 20104'!$I$3:$I$12</c:f>
              <c:numCache>
                <c:formatCode>0%</c:formatCode>
                <c:ptCount val="10"/>
                <c:pt idx="0">
                  <c:v>0.76832490375179285</c:v>
                </c:pt>
                <c:pt idx="1">
                  <c:v>0.76394227282616578</c:v>
                </c:pt>
                <c:pt idx="2">
                  <c:v>0.77090312923230453</c:v>
                </c:pt>
                <c:pt idx="3">
                  <c:v>0.77539627842866987</c:v>
                </c:pt>
                <c:pt idx="4">
                  <c:v>0.76979619111259601</c:v>
                </c:pt>
                <c:pt idx="5">
                  <c:v>0.77716193235497888</c:v>
                </c:pt>
                <c:pt idx="6">
                  <c:v>0.76863167984663316</c:v>
                </c:pt>
                <c:pt idx="7">
                  <c:v>0.76731663076748668</c:v>
                </c:pt>
                <c:pt idx="8">
                  <c:v>0.78083694400263259</c:v>
                </c:pt>
                <c:pt idx="9">
                  <c:v>0.78166887417218545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'[התפלגות שכר - סופי - 20104.xls]התפלגות שכר - סופי - 20104'!$J$2</c:f>
              <c:strCache>
                <c:ptCount val="1"/>
                <c:pt idx="0">
                  <c:v>פנסיוני</c:v>
                </c:pt>
              </c:strCache>
            </c:strRef>
          </c:tx>
          <c:marker>
            <c:symbol val="none"/>
          </c:marker>
          <c:dLbls>
            <c:dLbl>
              <c:idx val="9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xVal>
            <c:numRef>
              <c:f>'[התפלגות שכר - סופי - 20104.xls]התפלגות שכר - סופי - 20104'!$H$3:$H$12</c:f>
              <c:numCache>
                <c:formatCode>General</c:formatCode>
                <c:ptCount val="10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</c:numCache>
            </c:numRef>
          </c:xVal>
          <c:yVal>
            <c:numRef>
              <c:f>'[התפלגות שכר - סופי - 20104.xls]התפלגות שכר - סופי - 20104'!$J$3:$J$12</c:f>
              <c:numCache>
                <c:formatCode>0%</c:formatCode>
                <c:ptCount val="10"/>
                <c:pt idx="0">
                  <c:v>0.86209514170040491</c:v>
                </c:pt>
                <c:pt idx="1">
                  <c:v>0.86744570349386219</c:v>
                </c:pt>
                <c:pt idx="2">
                  <c:v>0.86952369583383071</c:v>
                </c:pt>
                <c:pt idx="3">
                  <c:v>0.87308814944541735</c:v>
                </c:pt>
                <c:pt idx="4">
                  <c:v>0.86492944924897586</c:v>
                </c:pt>
                <c:pt idx="5">
                  <c:v>0.86607799852832967</c:v>
                </c:pt>
                <c:pt idx="6">
                  <c:v>0.86270227340414973</c:v>
                </c:pt>
                <c:pt idx="7">
                  <c:v>0.8660604338353699</c:v>
                </c:pt>
                <c:pt idx="8">
                  <c:v>0.87746747930501223</c:v>
                </c:pt>
                <c:pt idx="9">
                  <c:v>0.89023197937961074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1926144"/>
        <c:axId val="31927680"/>
      </c:scatterChart>
      <c:valAx>
        <c:axId val="31926144"/>
        <c:scaling>
          <c:orientation val="minMax"/>
          <c:max val="2014"/>
          <c:min val="2005"/>
        </c:scaling>
        <c:delete val="0"/>
        <c:axPos val="b"/>
        <c:numFmt formatCode="General" sourceLinked="1"/>
        <c:majorTickMark val="out"/>
        <c:minorTickMark val="none"/>
        <c:tickLblPos val="nextTo"/>
        <c:crossAx val="31927680"/>
        <c:crosses val="autoZero"/>
        <c:crossBetween val="midCat"/>
      </c:valAx>
      <c:valAx>
        <c:axId val="31927680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31926144"/>
        <c:crosses val="autoZero"/>
        <c:crossBetween val="midCat"/>
        <c:majorUnit val="2.0000000000000004E-2"/>
      </c:valAx>
    </c:plotArea>
    <c:legend>
      <c:legendPos val="l"/>
      <c:layout>
        <c:manualLayout>
          <c:xMode val="edge"/>
          <c:yMode val="edge"/>
          <c:x val="0.16346153846153846"/>
          <c:y val="0.87501564863245729"/>
          <c:w val="0.63084935897435901"/>
          <c:h val="0.1233907429943826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 b="1">
          <a:latin typeface="David" panose="020E0502060401010101" pitchFamily="34" charset="-79"/>
          <a:cs typeface="David" panose="020E0502060401010101" pitchFamily="34" charset="-79"/>
        </a:defRPr>
      </a:pPr>
      <a:endParaRPr lang="he-IL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percentStacked"/>
        <c:varyColors val="0"/>
        <c:ser>
          <c:idx val="0"/>
          <c:order val="0"/>
          <c:tx>
            <c:strRef>
              <c:f>'דירוגים נבחרים'!$H$2</c:f>
              <c:strCache>
                <c:ptCount val="1"/>
                <c:pt idx="0">
                  <c:v>גברים</c:v>
                </c:pt>
              </c:strCache>
            </c:strRef>
          </c:tx>
          <c:invertIfNegative val="0"/>
          <c:cat>
            <c:strRef>
              <c:f>'דירוגים נבחרים'!$C$3:$C$14</c:f>
              <c:strCache>
                <c:ptCount val="12"/>
                <c:pt idx="0">
                  <c:v>עובדים סוציאליים</c:v>
                </c:pt>
                <c:pt idx="1">
                  <c:v>עובדי הוראה</c:v>
                </c:pt>
                <c:pt idx="2">
                  <c:v>אחים ואחיות</c:v>
                </c:pt>
                <c:pt idx="3">
                  <c:v>משפטנים בחוזה</c:v>
                </c:pt>
                <c:pt idx="4">
                  <c:v>מינהלי</c:v>
                </c:pt>
                <c:pt idx="5">
                  <c:v>פרקליטים</c:v>
                </c:pt>
                <c:pt idx="6">
                  <c:v>אקדמאיים</c:v>
                </c:pt>
                <c:pt idx="7">
                  <c:v>אקדמאיים בחוזה</c:v>
                </c:pt>
                <c:pt idx="8">
                  <c:v>מומחה בחוזה</c:v>
                </c:pt>
                <c:pt idx="9">
                  <c:v>עובדי מחקר</c:v>
                </c:pt>
                <c:pt idx="10">
                  <c:v>בכירים בחוזה</c:v>
                </c:pt>
                <c:pt idx="11">
                  <c:v>מנכ"לים</c:v>
                </c:pt>
              </c:strCache>
            </c:strRef>
          </c:cat>
          <c:val>
            <c:numRef>
              <c:f>'דירוגים נבחרים'!$H$3:$H$14</c:f>
              <c:numCache>
                <c:formatCode>0%</c:formatCode>
                <c:ptCount val="12"/>
                <c:pt idx="0">
                  <c:v>0.13129004766263697</c:v>
                </c:pt>
                <c:pt idx="1">
                  <c:v>0.13566858905008139</c:v>
                </c:pt>
                <c:pt idx="2">
                  <c:v>0.20133862431726524</c:v>
                </c:pt>
                <c:pt idx="3">
                  <c:v>0.31268751851041099</c:v>
                </c:pt>
                <c:pt idx="4">
                  <c:v>0.31946985154436081</c:v>
                </c:pt>
                <c:pt idx="5">
                  <c:v>0.33435417455237837</c:v>
                </c:pt>
                <c:pt idx="6">
                  <c:v>0.35732004070840162</c:v>
                </c:pt>
                <c:pt idx="7">
                  <c:v>0.56106413549004008</c:v>
                </c:pt>
                <c:pt idx="8">
                  <c:v>0.6795923440218743</c:v>
                </c:pt>
                <c:pt idx="9">
                  <c:v>0.74408006433741392</c:v>
                </c:pt>
                <c:pt idx="10">
                  <c:v>0.77003594840346801</c:v>
                </c:pt>
                <c:pt idx="11">
                  <c:v>0.80368726527825196</c:v>
                </c:pt>
              </c:numCache>
            </c:numRef>
          </c:val>
        </c:ser>
        <c:ser>
          <c:idx val="1"/>
          <c:order val="1"/>
          <c:tx>
            <c:strRef>
              <c:f>'דירוגים נבחרים'!$I$2</c:f>
              <c:strCache>
                <c:ptCount val="1"/>
                <c:pt idx="0">
                  <c:v>נשים </c:v>
                </c:pt>
              </c:strCache>
            </c:strRef>
          </c:tx>
          <c:invertIfNegative val="0"/>
          <c:cat>
            <c:strRef>
              <c:f>'דירוגים נבחרים'!$C$3:$C$14</c:f>
              <c:strCache>
                <c:ptCount val="12"/>
                <c:pt idx="0">
                  <c:v>עובדים סוציאליים</c:v>
                </c:pt>
                <c:pt idx="1">
                  <c:v>עובדי הוראה</c:v>
                </c:pt>
                <c:pt idx="2">
                  <c:v>אחים ואחיות</c:v>
                </c:pt>
                <c:pt idx="3">
                  <c:v>משפטנים בחוזה</c:v>
                </c:pt>
                <c:pt idx="4">
                  <c:v>מינהלי</c:v>
                </c:pt>
                <c:pt idx="5">
                  <c:v>פרקליטים</c:v>
                </c:pt>
                <c:pt idx="6">
                  <c:v>אקדמאיים</c:v>
                </c:pt>
                <c:pt idx="7">
                  <c:v>אקדמאיים בחוזה</c:v>
                </c:pt>
                <c:pt idx="8">
                  <c:v>מומחה בחוזה</c:v>
                </c:pt>
                <c:pt idx="9">
                  <c:v>עובדי מחקר</c:v>
                </c:pt>
                <c:pt idx="10">
                  <c:v>בכירים בחוזה</c:v>
                </c:pt>
                <c:pt idx="11">
                  <c:v>מנכ"לים</c:v>
                </c:pt>
              </c:strCache>
            </c:strRef>
          </c:cat>
          <c:val>
            <c:numRef>
              <c:f>'דירוגים נבחרים'!$I$3:$I$14</c:f>
              <c:numCache>
                <c:formatCode>0%</c:formatCode>
                <c:ptCount val="12"/>
                <c:pt idx="0">
                  <c:v>0.86870995233736303</c:v>
                </c:pt>
                <c:pt idx="1">
                  <c:v>0.86433141094991861</c:v>
                </c:pt>
                <c:pt idx="2">
                  <c:v>0.79866137568273476</c:v>
                </c:pt>
                <c:pt idx="3">
                  <c:v>0.68731248148958901</c:v>
                </c:pt>
                <c:pt idx="4">
                  <c:v>0.68053014845563919</c:v>
                </c:pt>
                <c:pt idx="5">
                  <c:v>0.66564582544762163</c:v>
                </c:pt>
                <c:pt idx="6">
                  <c:v>0.64267995929159838</c:v>
                </c:pt>
                <c:pt idx="7">
                  <c:v>0.43893586450995997</c:v>
                </c:pt>
                <c:pt idx="8">
                  <c:v>0.32040765597812576</c:v>
                </c:pt>
                <c:pt idx="9">
                  <c:v>0.25591993566258603</c:v>
                </c:pt>
                <c:pt idx="10">
                  <c:v>0.22996405159653205</c:v>
                </c:pt>
                <c:pt idx="11">
                  <c:v>0.19631273472174804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gapDepth val="95"/>
        <c:shape val="box"/>
        <c:axId val="39602816"/>
        <c:axId val="39612800"/>
        <c:axId val="0"/>
      </c:bar3DChart>
      <c:catAx>
        <c:axId val="39602816"/>
        <c:scaling>
          <c:orientation val="maxMin"/>
        </c:scaling>
        <c:delete val="0"/>
        <c:axPos val="b"/>
        <c:majorTickMark val="none"/>
        <c:minorTickMark val="none"/>
        <c:tickLblPos val="nextTo"/>
        <c:crossAx val="39612800"/>
        <c:crosses val="autoZero"/>
        <c:auto val="1"/>
        <c:lblAlgn val="ctr"/>
        <c:lblOffset val="100"/>
        <c:noMultiLvlLbl val="0"/>
      </c:catAx>
      <c:valAx>
        <c:axId val="39612800"/>
        <c:scaling>
          <c:orientation val="minMax"/>
        </c:scaling>
        <c:delete val="1"/>
        <c:axPos val="r"/>
        <c:numFmt formatCode="0%" sourceLinked="1"/>
        <c:majorTickMark val="out"/>
        <c:minorTickMark val="none"/>
        <c:tickLblPos val="nextTo"/>
        <c:crossAx val="39602816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b="1">
          <a:latin typeface="David" panose="020E0502060401010101" pitchFamily="34" charset="-79"/>
          <a:cs typeface="David" panose="020E0502060401010101" pitchFamily="34" charset="-79"/>
        </a:defRPr>
      </a:pPr>
      <a:endParaRPr lang="he-IL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'דירוגים נבחרים'!$G$2</c:f>
              <c:strCache>
                <c:ptCount val="1"/>
                <c:pt idx="0">
                  <c:v>גברים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1.3888888888888888E-2"/>
                  <c:y val="-1.71600171600171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'דירוגים נבחרים'!$C$3:$C$14</c:f>
              <c:strCache>
                <c:ptCount val="12"/>
                <c:pt idx="0">
                  <c:v>עובדים סוציאליים</c:v>
                </c:pt>
                <c:pt idx="1">
                  <c:v>עובדי הוראה</c:v>
                </c:pt>
                <c:pt idx="2">
                  <c:v>אחים ואחיות</c:v>
                </c:pt>
                <c:pt idx="3">
                  <c:v>משפטנים בחוזה</c:v>
                </c:pt>
                <c:pt idx="4">
                  <c:v>מינהלי</c:v>
                </c:pt>
                <c:pt idx="5">
                  <c:v>פרקליטים</c:v>
                </c:pt>
                <c:pt idx="6">
                  <c:v>אקדמאיים</c:v>
                </c:pt>
                <c:pt idx="7">
                  <c:v>אקדמאיים בחוזה</c:v>
                </c:pt>
                <c:pt idx="8">
                  <c:v>מומחה בחוזה</c:v>
                </c:pt>
                <c:pt idx="9">
                  <c:v>עובדי מחקר</c:v>
                </c:pt>
                <c:pt idx="10">
                  <c:v>בכירים בחוזה</c:v>
                </c:pt>
                <c:pt idx="11">
                  <c:v>מנכ"לים</c:v>
                </c:pt>
              </c:strCache>
            </c:strRef>
          </c:cat>
          <c:val>
            <c:numRef>
              <c:f>'דירוגים נבחרים'!$G$3:$G$14</c:f>
              <c:numCache>
                <c:formatCode>#,##0</c:formatCode>
                <c:ptCount val="12"/>
                <c:pt idx="0">
                  <c:v>14111</c:v>
                </c:pt>
                <c:pt idx="1">
                  <c:v>13695</c:v>
                </c:pt>
                <c:pt idx="2">
                  <c:v>19426</c:v>
                </c:pt>
                <c:pt idx="3">
                  <c:v>18646</c:v>
                </c:pt>
                <c:pt idx="4">
                  <c:v>12721</c:v>
                </c:pt>
                <c:pt idx="5">
                  <c:v>22260</c:v>
                </c:pt>
                <c:pt idx="6">
                  <c:v>16989</c:v>
                </c:pt>
                <c:pt idx="7">
                  <c:v>13692.976818473839</c:v>
                </c:pt>
                <c:pt idx="8">
                  <c:v>24269.359114185012</c:v>
                </c:pt>
                <c:pt idx="9">
                  <c:v>37020</c:v>
                </c:pt>
                <c:pt idx="10">
                  <c:v>35521</c:v>
                </c:pt>
                <c:pt idx="11">
                  <c:v>41223</c:v>
                </c:pt>
              </c:numCache>
            </c:numRef>
          </c:val>
        </c:ser>
        <c:ser>
          <c:idx val="1"/>
          <c:order val="1"/>
          <c:tx>
            <c:strRef>
              <c:f>'דירוגים נבחרים'!$F$2</c:f>
              <c:strCache>
                <c:ptCount val="1"/>
                <c:pt idx="0">
                  <c:v>נשים 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1111111111111112E-2"/>
                  <c:y val="-8.58000858000857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5277887139107611E-2"/>
                  <c:y val="4.29000429000428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2499999999999898E-2"/>
                  <c:y val="4.29000429000428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6666666666666666E-2"/>
                  <c:y val="-8.58000858000857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250000000000000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1.6666666666666666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1.805566491688539E-2"/>
                  <c:y val="-3.3779561338616459E-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1.3888998250218722E-2"/>
                  <c:y val="3.0030030030030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1.5277777777777777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1.9444444444444445E-2"/>
                  <c:y val="-4.29000429000428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'דירוגים נבחרים'!$C$3:$C$14</c:f>
              <c:strCache>
                <c:ptCount val="12"/>
                <c:pt idx="0">
                  <c:v>עובדים סוציאליים</c:v>
                </c:pt>
                <c:pt idx="1">
                  <c:v>עובדי הוראה</c:v>
                </c:pt>
                <c:pt idx="2">
                  <c:v>אחים ואחיות</c:v>
                </c:pt>
                <c:pt idx="3">
                  <c:v>משפטנים בחוזה</c:v>
                </c:pt>
                <c:pt idx="4">
                  <c:v>מינהלי</c:v>
                </c:pt>
                <c:pt idx="5">
                  <c:v>פרקליטים</c:v>
                </c:pt>
                <c:pt idx="6">
                  <c:v>אקדמאיים</c:v>
                </c:pt>
                <c:pt idx="7">
                  <c:v>אקדמאיים בחוזה</c:v>
                </c:pt>
                <c:pt idx="8">
                  <c:v>מומחה בחוזה</c:v>
                </c:pt>
                <c:pt idx="9">
                  <c:v>עובדי מחקר</c:v>
                </c:pt>
                <c:pt idx="10">
                  <c:v>בכירים בחוזה</c:v>
                </c:pt>
                <c:pt idx="11">
                  <c:v>מנכ"לים</c:v>
                </c:pt>
              </c:strCache>
            </c:strRef>
          </c:cat>
          <c:val>
            <c:numRef>
              <c:f>'דירוגים נבחרים'!$F$3:$F$14</c:f>
              <c:numCache>
                <c:formatCode>#,##0</c:formatCode>
                <c:ptCount val="12"/>
                <c:pt idx="0">
                  <c:v>13127</c:v>
                </c:pt>
                <c:pt idx="1">
                  <c:v>12716</c:v>
                </c:pt>
                <c:pt idx="2">
                  <c:v>18402</c:v>
                </c:pt>
                <c:pt idx="3">
                  <c:v>17586</c:v>
                </c:pt>
                <c:pt idx="4">
                  <c:v>10759</c:v>
                </c:pt>
                <c:pt idx="5">
                  <c:v>22319</c:v>
                </c:pt>
                <c:pt idx="6">
                  <c:v>13093</c:v>
                </c:pt>
                <c:pt idx="7">
                  <c:v>12504.586288308225</c:v>
                </c:pt>
                <c:pt idx="8">
                  <c:v>22857.403131391497</c:v>
                </c:pt>
                <c:pt idx="9">
                  <c:v>31072</c:v>
                </c:pt>
                <c:pt idx="10">
                  <c:v>35391</c:v>
                </c:pt>
                <c:pt idx="11">
                  <c:v>40960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39622528"/>
        <c:axId val="39624064"/>
        <c:axId val="0"/>
      </c:bar3DChart>
      <c:catAx>
        <c:axId val="39622528"/>
        <c:scaling>
          <c:orientation val="maxMin"/>
        </c:scaling>
        <c:delete val="0"/>
        <c:axPos val="b"/>
        <c:majorTickMark val="none"/>
        <c:minorTickMark val="none"/>
        <c:tickLblPos val="nextTo"/>
        <c:crossAx val="39624064"/>
        <c:crosses val="autoZero"/>
        <c:auto val="1"/>
        <c:lblAlgn val="ctr"/>
        <c:lblOffset val="100"/>
        <c:noMultiLvlLbl val="0"/>
      </c:catAx>
      <c:valAx>
        <c:axId val="39624064"/>
        <c:scaling>
          <c:orientation val="minMax"/>
        </c:scaling>
        <c:delete val="1"/>
        <c:axPos val="r"/>
        <c:numFmt formatCode="#,##0" sourceLinked="1"/>
        <c:majorTickMark val="out"/>
        <c:minorTickMark val="none"/>
        <c:tickLblPos val="nextTo"/>
        <c:crossAx val="3962252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b="1">
          <a:latin typeface="David" panose="020E0502060401010101" pitchFamily="34" charset="-79"/>
          <a:cs typeface="David" panose="020E0502060401010101" pitchFamily="34" charset="-79"/>
        </a:defRPr>
      </a:pPr>
      <a:endParaRPr lang="he-IL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he-IL"/>
              <a:t>דירוג מנהלי</a:t>
            </a:r>
          </a:p>
        </c:rich>
      </c:tx>
      <c:layout/>
      <c:overlay val="0"/>
    </c:title>
    <c:autoTitleDeleted val="0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percentStacked"/>
        <c:varyColors val="0"/>
        <c:ser>
          <c:idx val="0"/>
          <c:order val="0"/>
          <c:tx>
            <c:strRef>
              <c:f>'דירוג דרגה'!$D$4</c:f>
              <c:strCache>
                <c:ptCount val="1"/>
                <c:pt idx="0">
                  <c:v>גברים</c:v>
                </c:pt>
              </c:strCache>
            </c:strRef>
          </c:tx>
          <c:invertIfNegative val="0"/>
          <c:cat>
            <c:strRef>
              <c:f>'דירוג דרגה'!$B$5:$B$27</c:f>
              <c:strCache>
                <c:ptCount val="23"/>
                <c:pt idx="0">
                  <c:v>12</c:v>
                </c:pt>
                <c:pt idx="1">
                  <c:v>13</c:v>
                </c:pt>
                <c:pt idx="2">
                  <c:v>14</c:v>
                </c:pt>
                <c:pt idx="3">
                  <c:v>14+</c:v>
                </c:pt>
                <c:pt idx="4">
                  <c:v>15</c:v>
                </c:pt>
                <c:pt idx="5">
                  <c:v>15+</c:v>
                </c:pt>
                <c:pt idx="6">
                  <c:v>16</c:v>
                </c:pt>
                <c:pt idx="7">
                  <c:v>16+</c:v>
                </c:pt>
                <c:pt idx="8">
                  <c:v>17</c:v>
                </c:pt>
                <c:pt idx="9">
                  <c:v>17+</c:v>
                </c:pt>
                <c:pt idx="10">
                  <c:v>18</c:v>
                </c:pt>
                <c:pt idx="11">
                  <c:v>18+</c:v>
                </c:pt>
                <c:pt idx="12">
                  <c:v>19</c:v>
                </c:pt>
                <c:pt idx="13">
                  <c:v>19+</c:v>
                </c:pt>
                <c:pt idx="14">
                  <c:v>20</c:v>
                </c:pt>
                <c:pt idx="15">
                  <c:v>20+</c:v>
                </c:pt>
                <c:pt idx="16">
                  <c:v>21</c:v>
                </c:pt>
                <c:pt idx="17">
                  <c:v>21+</c:v>
                </c:pt>
                <c:pt idx="18">
                  <c:v>22</c:v>
                </c:pt>
                <c:pt idx="19">
                  <c:v>22+</c:v>
                </c:pt>
                <c:pt idx="20">
                  <c:v>23</c:v>
                </c:pt>
                <c:pt idx="21">
                  <c:v>23+</c:v>
                </c:pt>
                <c:pt idx="22">
                  <c:v>24</c:v>
                </c:pt>
              </c:strCache>
            </c:strRef>
          </c:cat>
          <c:val>
            <c:numRef>
              <c:f>'דירוג דרגה'!$D$5:$D$27</c:f>
              <c:numCache>
                <c:formatCode>0.00%</c:formatCode>
                <c:ptCount val="23"/>
                <c:pt idx="0">
                  <c:v>0.38500000000000001</c:v>
                </c:pt>
                <c:pt idx="1">
                  <c:v>0.436</c:v>
                </c:pt>
                <c:pt idx="2">
                  <c:v>0.42299999999999999</c:v>
                </c:pt>
                <c:pt idx="3">
                  <c:v>0.46899999999999997</c:v>
                </c:pt>
                <c:pt idx="4">
                  <c:v>0.33</c:v>
                </c:pt>
                <c:pt idx="5">
                  <c:v>0.42</c:v>
                </c:pt>
                <c:pt idx="6">
                  <c:v>0.35699999999999998</c:v>
                </c:pt>
                <c:pt idx="7">
                  <c:v>0.34200000000000003</c:v>
                </c:pt>
                <c:pt idx="8">
                  <c:v>0.28999999999999998</c:v>
                </c:pt>
                <c:pt idx="9">
                  <c:v>0.249</c:v>
                </c:pt>
                <c:pt idx="10">
                  <c:v>0.32</c:v>
                </c:pt>
                <c:pt idx="11">
                  <c:v>0.245</c:v>
                </c:pt>
                <c:pt idx="12">
                  <c:v>0.25600000000000001</c:v>
                </c:pt>
                <c:pt idx="13">
                  <c:v>0.25900000000000001</c:v>
                </c:pt>
                <c:pt idx="14">
                  <c:v>0.32800000000000001</c:v>
                </c:pt>
                <c:pt idx="15">
                  <c:v>0.41399999999999998</c:v>
                </c:pt>
                <c:pt idx="16">
                  <c:v>0.42</c:v>
                </c:pt>
                <c:pt idx="17">
                  <c:v>0.51600000000000001</c:v>
                </c:pt>
                <c:pt idx="18">
                  <c:v>0.432</c:v>
                </c:pt>
                <c:pt idx="19">
                  <c:v>0.629</c:v>
                </c:pt>
                <c:pt idx="20">
                  <c:v>0.68</c:v>
                </c:pt>
                <c:pt idx="21">
                  <c:v>0.66400000000000003</c:v>
                </c:pt>
                <c:pt idx="22">
                  <c:v>0.7</c:v>
                </c:pt>
              </c:numCache>
            </c:numRef>
          </c:val>
        </c:ser>
        <c:ser>
          <c:idx val="1"/>
          <c:order val="1"/>
          <c:tx>
            <c:strRef>
              <c:f>'דירוג דרגה'!$C$4</c:f>
              <c:strCache>
                <c:ptCount val="1"/>
                <c:pt idx="0">
                  <c:v>נשים</c:v>
                </c:pt>
              </c:strCache>
            </c:strRef>
          </c:tx>
          <c:invertIfNegative val="0"/>
          <c:cat>
            <c:strRef>
              <c:f>'דירוג דרגה'!$B$5:$B$27</c:f>
              <c:strCache>
                <c:ptCount val="23"/>
                <c:pt idx="0">
                  <c:v>12</c:v>
                </c:pt>
                <c:pt idx="1">
                  <c:v>13</c:v>
                </c:pt>
                <c:pt idx="2">
                  <c:v>14</c:v>
                </c:pt>
                <c:pt idx="3">
                  <c:v>14+</c:v>
                </c:pt>
                <c:pt idx="4">
                  <c:v>15</c:v>
                </c:pt>
                <c:pt idx="5">
                  <c:v>15+</c:v>
                </c:pt>
                <c:pt idx="6">
                  <c:v>16</c:v>
                </c:pt>
                <c:pt idx="7">
                  <c:v>16+</c:v>
                </c:pt>
                <c:pt idx="8">
                  <c:v>17</c:v>
                </c:pt>
                <c:pt idx="9">
                  <c:v>17+</c:v>
                </c:pt>
                <c:pt idx="10">
                  <c:v>18</c:v>
                </c:pt>
                <c:pt idx="11">
                  <c:v>18+</c:v>
                </c:pt>
                <c:pt idx="12">
                  <c:v>19</c:v>
                </c:pt>
                <c:pt idx="13">
                  <c:v>19+</c:v>
                </c:pt>
                <c:pt idx="14">
                  <c:v>20</c:v>
                </c:pt>
                <c:pt idx="15">
                  <c:v>20+</c:v>
                </c:pt>
                <c:pt idx="16">
                  <c:v>21</c:v>
                </c:pt>
                <c:pt idx="17">
                  <c:v>21+</c:v>
                </c:pt>
                <c:pt idx="18">
                  <c:v>22</c:v>
                </c:pt>
                <c:pt idx="19">
                  <c:v>22+</c:v>
                </c:pt>
                <c:pt idx="20">
                  <c:v>23</c:v>
                </c:pt>
                <c:pt idx="21">
                  <c:v>23+</c:v>
                </c:pt>
                <c:pt idx="22">
                  <c:v>24</c:v>
                </c:pt>
              </c:strCache>
            </c:strRef>
          </c:cat>
          <c:val>
            <c:numRef>
              <c:f>'דירוג דרגה'!$C$5:$C$27</c:f>
              <c:numCache>
                <c:formatCode>0.00%</c:formatCode>
                <c:ptCount val="23"/>
                <c:pt idx="0">
                  <c:v>0.61499999999999999</c:v>
                </c:pt>
                <c:pt idx="1">
                  <c:v>0.56399999999999995</c:v>
                </c:pt>
                <c:pt idx="2">
                  <c:v>0.57699999999999996</c:v>
                </c:pt>
                <c:pt idx="3">
                  <c:v>0.53100000000000003</c:v>
                </c:pt>
                <c:pt idx="4">
                  <c:v>0.67</c:v>
                </c:pt>
                <c:pt idx="5">
                  <c:v>0.57999999999999996</c:v>
                </c:pt>
                <c:pt idx="6">
                  <c:v>0.64300000000000002</c:v>
                </c:pt>
                <c:pt idx="7">
                  <c:v>0.65800000000000003</c:v>
                </c:pt>
                <c:pt idx="8">
                  <c:v>0.71</c:v>
                </c:pt>
                <c:pt idx="9">
                  <c:v>0.751</c:v>
                </c:pt>
                <c:pt idx="10">
                  <c:v>0.68</c:v>
                </c:pt>
                <c:pt idx="11">
                  <c:v>0.755</c:v>
                </c:pt>
                <c:pt idx="12">
                  <c:v>0.74399999999999999</c:v>
                </c:pt>
                <c:pt idx="13">
                  <c:v>0.74099999999999999</c:v>
                </c:pt>
                <c:pt idx="14">
                  <c:v>0.67200000000000004</c:v>
                </c:pt>
                <c:pt idx="15">
                  <c:v>0.58599999999999997</c:v>
                </c:pt>
                <c:pt idx="16">
                  <c:v>0.57999999999999996</c:v>
                </c:pt>
                <c:pt idx="17">
                  <c:v>0.48399999999999999</c:v>
                </c:pt>
                <c:pt idx="18">
                  <c:v>0.56799999999999995</c:v>
                </c:pt>
                <c:pt idx="19">
                  <c:v>0.371</c:v>
                </c:pt>
                <c:pt idx="20">
                  <c:v>0.32</c:v>
                </c:pt>
                <c:pt idx="21">
                  <c:v>0.33600000000000002</c:v>
                </c:pt>
                <c:pt idx="22">
                  <c:v>0.3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shape val="box"/>
        <c:axId val="39638528"/>
        <c:axId val="39640064"/>
        <c:axId val="0"/>
      </c:bar3DChart>
      <c:catAx>
        <c:axId val="39638528"/>
        <c:scaling>
          <c:orientation val="maxMin"/>
        </c:scaling>
        <c:delete val="0"/>
        <c:axPos val="b"/>
        <c:majorTickMark val="none"/>
        <c:minorTickMark val="none"/>
        <c:tickLblPos val="nextTo"/>
        <c:crossAx val="39640064"/>
        <c:crosses val="autoZero"/>
        <c:auto val="1"/>
        <c:lblAlgn val="ctr"/>
        <c:lblOffset val="100"/>
        <c:noMultiLvlLbl val="0"/>
      </c:catAx>
      <c:valAx>
        <c:axId val="39640064"/>
        <c:scaling>
          <c:orientation val="minMax"/>
        </c:scaling>
        <c:delete val="0"/>
        <c:axPos val="r"/>
        <c:majorGridlines/>
        <c:numFmt formatCode="0%" sourceLinked="1"/>
        <c:majorTickMark val="none"/>
        <c:minorTickMark val="none"/>
        <c:tickLblPos val="nextTo"/>
        <c:spPr>
          <a:ln w="9525">
            <a:noFill/>
          </a:ln>
        </c:spPr>
        <c:crossAx val="39638528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txPr>
    <a:bodyPr/>
    <a:lstStyle/>
    <a:p>
      <a:pPr>
        <a:defRPr b="1">
          <a:latin typeface="David" panose="020E0502060401010101" pitchFamily="34" charset="-79"/>
          <a:cs typeface="David" panose="020E0502060401010101" pitchFamily="34" charset="-79"/>
        </a:defRPr>
      </a:pPr>
      <a:endParaRPr lang="he-IL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he-IL"/>
              <a:t>דירוג אקדמאיים</a:t>
            </a:r>
          </a:p>
        </c:rich>
      </c:tx>
      <c:layout/>
      <c:overlay val="0"/>
    </c:title>
    <c:autoTitleDeleted val="0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percentStacked"/>
        <c:varyColors val="0"/>
        <c:ser>
          <c:idx val="0"/>
          <c:order val="0"/>
          <c:tx>
            <c:strRef>
              <c:f>'דירוג דרגה'!$D$4</c:f>
              <c:strCache>
                <c:ptCount val="1"/>
                <c:pt idx="0">
                  <c:v>גברים</c:v>
                </c:pt>
              </c:strCache>
            </c:strRef>
          </c:tx>
          <c:invertIfNegative val="0"/>
          <c:cat>
            <c:strRef>
              <c:f>'דירוג דרגה'!$B$32:$B$52</c:f>
              <c:strCache>
                <c:ptCount val="21"/>
                <c:pt idx="0">
                  <c:v>34</c:v>
                </c:pt>
                <c:pt idx="1">
                  <c:v>35</c:v>
                </c:pt>
                <c:pt idx="2">
                  <c:v>36</c:v>
                </c:pt>
                <c:pt idx="3">
                  <c:v>37</c:v>
                </c:pt>
                <c:pt idx="4">
                  <c:v>37+</c:v>
                </c:pt>
                <c:pt idx="5">
                  <c:v>38</c:v>
                </c:pt>
                <c:pt idx="6">
                  <c:v>38+</c:v>
                </c:pt>
                <c:pt idx="7">
                  <c:v>39</c:v>
                </c:pt>
                <c:pt idx="8">
                  <c:v>39+</c:v>
                </c:pt>
                <c:pt idx="9">
                  <c:v>40</c:v>
                </c:pt>
                <c:pt idx="10">
                  <c:v>40+</c:v>
                </c:pt>
                <c:pt idx="11">
                  <c:v>41</c:v>
                </c:pt>
                <c:pt idx="12">
                  <c:v>41+</c:v>
                </c:pt>
                <c:pt idx="13">
                  <c:v>42</c:v>
                </c:pt>
                <c:pt idx="14">
                  <c:v>42+</c:v>
                </c:pt>
                <c:pt idx="15">
                  <c:v>43</c:v>
                </c:pt>
                <c:pt idx="16">
                  <c:v>43+</c:v>
                </c:pt>
                <c:pt idx="17">
                  <c:v>44</c:v>
                </c:pt>
                <c:pt idx="18">
                  <c:v>44+</c:v>
                </c:pt>
                <c:pt idx="19">
                  <c:v>45</c:v>
                </c:pt>
                <c:pt idx="20">
                  <c:v>45+</c:v>
                </c:pt>
              </c:strCache>
            </c:strRef>
          </c:cat>
          <c:val>
            <c:numRef>
              <c:f>'דירוג דרגה'!$D$32:$D$52</c:f>
              <c:numCache>
                <c:formatCode>0.00%</c:formatCode>
                <c:ptCount val="21"/>
                <c:pt idx="0">
                  <c:v>0.16900000000000001</c:v>
                </c:pt>
                <c:pt idx="1">
                  <c:v>0.22900000000000001</c:v>
                </c:pt>
                <c:pt idx="2">
                  <c:v>0.39600000000000002</c:v>
                </c:pt>
                <c:pt idx="3">
                  <c:v>0.28399999999999997</c:v>
                </c:pt>
                <c:pt idx="4">
                  <c:v>0.20399999999999999</c:v>
                </c:pt>
                <c:pt idx="5">
                  <c:v>0.30399999999999999</c:v>
                </c:pt>
                <c:pt idx="6">
                  <c:v>0.14000000000000001</c:v>
                </c:pt>
                <c:pt idx="7">
                  <c:v>0.32200000000000001</c:v>
                </c:pt>
                <c:pt idx="8">
                  <c:v>0.214</c:v>
                </c:pt>
                <c:pt idx="9">
                  <c:v>0.313</c:v>
                </c:pt>
                <c:pt idx="10">
                  <c:v>0.24199999999999999</c:v>
                </c:pt>
                <c:pt idx="11">
                  <c:v>0.3</c:v>
                </c:pt>
                <c:pt idx="12">
                  <c:v>0.443</c:v>
                </c:pt>
                <c:pt idx="13">
                  <c:v>0.38400000000000001</c:v>
                </c:pt>
                <c:pt idx="14">
                  <c:v>0.49399999999999999</c:v>
                </c:pt>
                <c:pt idx="15">
                  <c:v>0.41599999999999998</c:v>
                </c:pt>
                <c:pt idx="16">
                  <c:v>0.57499999999999996</c:v>
                </c:pt>
                <c:pt idx="17">
                  <c:v>0.55700000000000005</c:v>
                </c:pt>
                <c:pt idx="18">
                  <c:v>0.59599999999999997</c:v>
                </c:pt>
                <c:pt idx="19">
                  <c:v>0.52200000000000002</c:v>
                </c:pt>
                <c:pt idx="20">
                  <c:v>0.80900000000000005</c:v>
                </c:pt>
              </c:numCache>
            </c:numRef>
          </c:val>
        </c:ser>
        <c:ser>
          <c:idx val="1"/>
          <c:order val="1"/>
          <c:tx>
            <c:strRef>
              <c:f>'דירוג דרגה'!$C$4</c:f>
              <c:strCache>
                <c:ptCount val="1"/>
                <c:pt idx="0">
                  <c:v>נשים</c:v>
                </c:pt>
              </c:strCache>
            </c:strRef>
          </c:tx>
          <c:invertIfNegative val="0"/>
          <c:cat>
            <c:strRef>
              <c:f>'דירוג דרגה'!$B$32:$B$52</c:f>
              <c:strCache>
                <c:ptCount val="21"/>
                <c:pt idx="0">
                  <c:v>34</c:v>
                </c:pt>
                <c:pt idx="1">
                  <c:v>35</c:v>
                </c:pt>
                <c:pt idx="2">
                  <c:v>36</c:v>
                </c:pt>
                <c:pt idx="3">
                  <c:v>37</c:v>
                </c:pt>
                <c:pt idx="4">
                  <c:v>37+</c:v>
                </c:pt>
                <c:pt idx="5">
                  <c:v>38</c:v>
                </c:pt>
                <c:pt idx="6">
                  <c:v>38+</c:v>
                </c:pt>
                <c:pt idx="7">
                  <c:v>39</c:v>
                </c:pt>
                <c:pt idx="8">
                  <c:v>39+</c:v>
                </c:pt>
                <c:pt idx="9">
                  <c:v>40</c:v>
                </c:pt>
                <c:pt idx="10">
                  <c:v>40+</c:v>
                </c:pt>
                <c:pt idx="11">
                  <c:v>41</c:v>
                </c:pt>
                <c:pt idx="12">
                  <c:v>41+</c:v>
                </c:pt>
                <c:pt idx="13">
                  <c:v>42</c:v>
                </c:pt>
                <c:pt idx="14">
                  <c:v>42+</c:v>
                </c:pt>
                <c:pt idx="15">
                  <c:v>43</c:v>
                </c:pt>
                <c:pt idx="16">
                  <c:v>43+</c:v>
                </c:pt>
                <c:pt idx="17">
                  <c:v>44</c:v>
                </c:pt>
                <c:pt idx="18">
                  <c:v>44+</c:v>
                </c:pt>
                <c:pt idx="19">
                  <c:v>45</c:v>
                </c:pt>
                <c:pt idx="20">
                  <c:v>45+</c:v>
                </c:pt>
              </c:strCache>
            </c:strRef>
          </c:cat>
          <c:val>
            <c:numRef>
              <c:f>'דירוג דרגה'!$C$32:$C$52</c:f>
              <c:numCache>
                <c:formatCode>0.00%</c:formatCode>
                <c:ptCount val="21"/>
                <c:pt idx="0">
                  <c:v>0.83099999999999996</c:v>
                </c:pt>
                <c:pt idx="1">
                  <c:v>0.77100000000000002</c:v>
                </c:pt>
                <c:pt idx="2">
                  <c:v>0.60399999999999998</c:v>
                </c:pt>
                <c:pt idx="3">
                  <c:v>0.71599999999999997</c:v>
                </c:pt>
                <c:pt idx="4">
                  <c:v>0.79600000000000004</c:v>
                </c:pt>
                <c:pt idx="5">
                  <c:v>0.69599999999999995</c:v>
                </c:pt>
                <c:pt idx="6">
                  <c:v>0.86</c:v>
                </c:pt>
                <c:pt idx="7">
                  <c:v>0.67800000000000005</c:v>
                </c:pt>
                <c:pt idx="8">
                  <c:v>0.78600000000000003</c:v>
                </c:pt>
                <c:pt idx="9">
                  <c:v>0.68700000000000006</c:v>
                </c:pt>
                <c:pt idx="10">
                  <c:v>0.75800000000000001</c:v>
                </c:pt>
                <c:pt idx="11">
                  <c:v>0.7</c:v>
                </c:pt>
                <c:pt idx="12">
                  <c:v>0.55700000000000005</c:v>
                </c:pt>
                <c:pt idx="13">
                  <c:v>0.61599999999999999</c:v>
                </c:pt>
                <c:pt idx="14">
                  <c:v>0.50600000000000001</c:v>
                </c:pt>
                <c:pt idx="15">
                  <c:v>0.58399999999999996</c:v>
                </c:pt>
                <c:pt idx="16">
                  <c:v>0.42499999999999999</c:v>
                </c:pt>
                <c:pt idx="17">
                  <c:v>0.443</c:v>
                </c:pt>
                <c:pt idx="18">
                  <c:v>0.40400000000000003</c:v>
                </c:pt>
                <c:pt idx="19">
                  <c:v>0.47799999999999998</c:v>
                </c:pt>
                <c:pt idx="20">
                  <c:v>0.191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shape val="box"/>
        <c:axId val="39649664"/>
        <c:axId val="39651200"/>
        <c:axId val="0"/>
      </c:bar3DChart>
      <c:catAx>
        <c:axId val="39649664"/>
        <c:scaling>
          <c:orientation val="maxMin"/>
        </c:scaling>
        <c:delete val="0"/>
        <c:axPos val="b"/>
        <c:majorTickMark val="none"/>
        <c:minorTickMark val="none"/>
        <c:tickLblPos val="nextTo"/>
        <c:crossAx val="39651200"/>
        <c:crosses val="autoZero"/>
        <c:auto val="1"/>
        <c:lblAlgn val="ctr"/>
        <c:lblOffset val="100"/>
        <c:noMultiLvlLbl val="0"/>
      </c:catAx>
      <c:valAx>
        <c:axId val="39651200"/>
        <c:scaling>
          <c:orientation val="minMax"/>
        </c:scaling>
        <c:delete val="0"/>
        <c:axPos val="r"/>
        <c:majorGridlines/>
        <c:numFmt formatCode="0%" sourceLinked="1"/>
        <c:majorTickMark val="none"/>
        <c:minorTickMark val="none"/>
        <c:tickLblPos val="nextTo"/>
        <c:spPr>
          <a:ln w="9525">
            <a:noFill/>
          </a:ln>
        </c:spPr>
        <c:crossAx val="39649664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txPr>
    <a:bodyPr/>
    <a:lstStyle/>
    <a:p>
      <a:pPr>
        <a:defRPr b="1">
          <a:latin typeface="David" panose="020E0502060401010101" pitchFamily="34" charset="-79"/>
          <a:cs typeface="David" panose="020E0502060401010101" pitchFamily="34" charset="-79"/>
        </a:defRPr>
      </a:pPr>
      <a:endParaRPr lang="he-IL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A73A7D8B-DB97-4256-B701-E8DC20924C57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AF64AEA-97D0-430C-B5CA-C812D8FFF99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26261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D0981-CC69-48B5-8981-007C4CD0AEF4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B73A6-3809-4671-8295-3DA407DD7CD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7277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19672" y="44624"/>
            <a:ext cx="7524328" cy="1143000"/>
          </a:xfrm>
        </p:spPr>
        <p:txBody>
          <a:bodyPr>
            <a:noAutofit/>
          </a:bodyPr>
          <a:lstStyle>
            <a:lvl1pPr>
              <a:defRPr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D0981-CC69-48B5-8981-007C4CD0AEF4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B73A6-3809-4671-8295-3DA407DD7CD5}" type="slidenum">
              <a:rPr lang="he-IL" smtClean="0"/>
              <a:t>‹#›</a:t>
            </a:fld>
            <a:endParaRPr lang="he-IL"/>
          </a:p>
        </p:txBody>
      </p:sp>
      <p:sp>
        <p:nvSpPr>
          <p:cNvPr id="8" name="TextBox 7"/>
          <p:cNvSpPr txBox="1"/>
          <p:nvPr userDrawn="1"/>
        </p:nvSpPr>
        <p:spPr>
          <a:xfrm>
            <a:off x="-252536" y="6597352"/>
            <a:ext cx="539552" cy="24622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fld id="{F38D9A8C-B085-4749-91C3-457C1B79DFD9}" type="slidenum">
              <a:rPr lang="he-IL" sz="1000" b="1" smtClean="0"/>
              <a:t>‹#›</a:t>
            </a:fld>
            <a:endParaRPr lang="he-IL" sz="1000" b="1" dirty="0"/>
          </a:p>
        </p:txBody>
      </p:sp>
    </p:spTree>
    <p:extLst>
      <p:ext uri="{BB962C8B-B14F-4D97-AF65-F5344CB8AC3E}">
        <p14:creationId xmlns:p14="http://schemas.microsoft.com/office/powerpoint/2010/main" val="2205510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D0981-CC69-48B5-8981-007C4CD0AEF4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B73A6-3809-4671-8295-3DA407DD7CD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305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D0981-CC69-48B5-8981-007C4CD0AEF4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B73A6-3809-4671-8295-3DA407DD7CD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5571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D0981-CC69-48B5-8981-007C4CD0AEF4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B73A6-3809-4671-8295-3DA407DD7CD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7618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D0981-CC69-48B5-8981-007C4CD0AEF4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B73A6-3809-4671-8295-3DA407DD7CD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282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D0981-CC69-48B5-8981-007C4CD0AEF4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B73A6-3809-4671-8295-3DA407DD7CD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55950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D0981-CC69-48B5-8981-007C4CD0AEF4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B73A6-3809-4671-8295-3DA407DD7CD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64921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D0981-CC69-48B5-8981-007C4CD0AEF4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B73A6-3809-4671-8295-3DA407DD7CD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2600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D0981-CC69-48B5-8981-007C4CD0AEF4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B73A6-3809-4671-8295-3DA407DD7CD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03827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D0981-CC69-48B5-8981-007C4CD0AEF4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B73A6-3809-4671-8295-3DA407DD7CD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93359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>
  <p:cSld name="כותרת, טקסט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0C24BA-2F00-4E91-85CB-FE32E4E78CBF}" type="datetime8">
              <a:rPr lang="he-IL"/>
              <a:pPr>
                <a:defRPr/>
              </a:pPr>
              <a:t>08 מרץ 16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2F64C3-0836-4035-BA8F-0CE5A2809136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849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>
  <p:cSld name="כותרת וטבל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בלה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he-IL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4D0EDB-255D-448D-AF77-BA6949582A16}" type="datetime8">
              <a:rPr lang="he-IL"/>
              <a:pPr>
                <a:defRPr/>
              </a:pPr>
              <a:t>08 מרץ 16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E8D3E9-3008-4B07-8E82-73443E3F4974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295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ED0981-CC69-48B5-8981-007C4CD0AEF4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B73A6-3809-4671-8295-3DA407DD7CD5}" type="slidenum">
              <a:rPr lang="he-IL" smtClean="0"/>
              <a:t>‹#›</a:t>
            </a:fld>
            <a:endParaRPr lang="he-IL"/>
          </a:p>
        </p:txBody>
      </p:sp>
      <p:pic>
        <p:nvPicPr>
          <p:cNvPr id="8" name="תמונה 7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273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-6907180" y="4271518"/>
            <a:ext cx="4427538" cy="14465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David" pitchFamily="2" charset="-79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David" pitchFamily="2" charset="-79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David" pitchFamily="2" charset="-79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David" pitchFamily="2" charset="-79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David" pitchFamily="2" charset="-79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David" pitchFamily="2" charset="-79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David" pitchFamily="2" charset="-79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David" pitchFamily="2" charset="-79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David" pitchFamily="2" charset="-79"/>
              </a:defRPr>
            </a:lvl9pPr>
          </a:lstStyle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8800" b="1" u="sng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aur" pitchFamily="18" charset="0"/>
                <a:cs typeface="Arial" charset="0"/>
              </a:rPr>
              <a:t>2012</a:t>
            </a: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843"/>
          <a:stretch/>
        </p:blipFill>
        <p:spPr>
          <a:xfrm>
            <a:off x="-9205" y="4976038"/>
            <a:ext cx="5870387" cy="757218"/>
          </a:xfrm>
          <a:prstGeom prst="rect">
            <a:avLst/>
          </a:prstGeom>
        </p:spPr>
      </p:pic>
      <p:pic>
        <p:nvPicPr>
          <p:cNvPr id="10" name="תמונה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5847997"/>
            <a:ext cx="4807628" cy="8367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6206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484784"/>
            <a:ext cx="8568952" cy="390876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rgbClr val="000099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עיקר הפערים המגדריים נובעים מ: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כמות שעות הנוספות</a:t>
            </a: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: גברים מבצעים יותר שעות נוספת בממוצע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מקצועות:</a:t>
            </a: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 גברים מועסקים בדירוגים בעלי שכר גבוה יותר מנשים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תפקידים: </a:t>
            </a: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גברים מועסקים בתפקידים בכירים יותר מנשים</a:t>
            </a:r>
            <a:endParaRPr lang="he-IL" sz="24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הפערים בשכר נטו מצטמצמים בשל הטבות שניתנות רק לנשים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הפערים בין גברים לנשים הצטמצמו על פני שנים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אימהות לילדים קטנים נהנות מקיצור שעות עבודה (שעת הנקה ושעת אם)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4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14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14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14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1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52128" y="555357"/>
            <a:ext cx="7812360" cy="5693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cs typeface="David" pitchFamily="34" charset="-79"/>
              </a:rPr>
              <a:t>נתוני שכר לפי מגדר</a:t>
            </a:r>
            <a:endParaRPr lang="he-IL" sz="3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391" y="4200342"/>
            <a:ext cx="2841761" cy="267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51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תרשים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47163124"/>
              </p:ext>
            </p:extLst>
          </p:nvPr>
        </p:nvGraphicFramePr>
        <p:xfrm>
          <a:off x="-44591" y="1915493"/>
          <a:ext cx="4572000" cy="49606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152128" y="555357"/>
            <a:ext cx="7812360" cy="5693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cs typeface="David" pitchFamily="34" charset="-79"/>
              </a:rPr>
              <a:t>נשים מול גברים בשירות המדינה</a:t>
            </a:r>
            <a:endParaRPr lang="he-IL" sz="3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321862" y="1717375"/>
            <a:ext cx="1623070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שכר ברוטו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11442" y="1978985"/>
            <a:ext cx="1407046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18,875</a:t>
            </a:r>
            <a:endParaRPr 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483768" y="2786033"/>
            <a:ext cx="1407046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14,754</a:t>
            </a:r>
            <a:endParaRPr 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pSp>
        <p:nvGrpSpPr>
          <p:cNvPr id="24" name="קבוצה 5"/>
          <p:cNvGrpSpPr>
            <a:grpSpLocks/>
          </p:cNvGrpSpPr>
          <p:nvPr/>
        </p:nvGrpSpPr>
        <p:grpSpPr bwMode="auto">
          <a:xfrm rot="-1143188">
            <a:off x="5638800" y="3735388"/>
            <a:ext cx="1671638" cy="1403350"/>
            <a:chOff x="6108898" y="2158874"/>
            <a:chExt cx="1521715" cy="756570"/>
          </a:xfrm>
        </p:grpSpPr>
        <p:sp>
          <p:nvSpPr>
            <p:cNvPr id="25" name="קשת 24"/>
            <p:cNvSpPr/>
            <p:nvPr/>
          </p:nvSpPr>
          <p:spPr>
            <a:xfrm>
              <a:off x="6107667" y="2233548"/>
              <a:ext cx="1151764" cy="679544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sp>
          <p:nvSpPr>
            <p:cNvPr id="26" name="TextBox 7"/>
            <p:cNvSpPr txBox="1">
              <a:spLocks noChangeArrowheads="1"/>
            </p:cNvSpPr>
            <p:nvPr/>
          </p:nvSpPr>
          <p:spPr bwMode="auto">
            <a:xfrm rot="1143188">
              <a:off x="7096866" y="2158874"/>
              <a:ext cx="533747" cy="199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algn="l" rtl="0">
                <a:spcBef>
                  <a:spcPct val="0"/>
                </a:spcBef>
                <a:buFontTx/>
                <a:buNone/>
              </a:pPr>
              <a:r>
                <a:rPr lang="en-US" altLang="he-IL" sz="1800">
                  <a:solidFill>
                    <a:srgbClr val="000000"/>
                  </a:solidFill>
                  <a:latin typeface="David" pitchFamily="34" charset="-79"/>
                  <a:cs typeface="David" pitchFamily="34" charset="-79"/>
                </a:rPr>
                <a:t>87%</a:t>
              </a:r>
              <a:endParaRPr lang="he-IL" altLang="he-IL" sz="1800">
                <a:solidFill>
                  <a:srgbClr val="000000"/>
                </a:solidFill>
                <a:latin typeface="David" pitchFamily="34" charset="-79"/>
                <a:cs typeface="David" pitchFamily="34" charset="-79"/>
              </a:endParaRPr>
            </a:p>
          </p:txBody>
        </p:sp>
      </p:grpSp>
      <p:pic>
        <p:nvPicPr>
          <p:cNvPr id="27" name="תמונה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>
            <a:fillRect/>
          </a:stretch>
        </p:blipFill>
        <p:spPr bwMode="auto">
          <a:xfrm>
            <a:off x="7524750" y="4513263"/>
            <a:ext cx="989013" cy="185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תמונה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>
            <a:fillRect/>
          </a:stretch>
        </p:blipFill>
        <p:spPr bwMode="auto">
          <a:xfrm>
            <a:off x="4787900" y="4570413"/>
            <a:ext cx="787400" cy="147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Box 10"/>
          <p:cNvSpPr txBox="1">
            <a:spLocks noChangeArrowheads="1"/>
          </p:cNvSpPr>
          <p:nvPr/>
        </p:nvSpPr>
        <p:spPr bwMode="auto">
          <a:xfrm>
            <a:off x="5724525" y="2986088"/>
            <a:ext cx="180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algn="r" rtl="1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algn="r" rtl="1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algn="r" rtl="1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algn="r" rtl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r>
              <a:rPr lang="he-IL" altLang="he-IL" sz="2800">
                <a:solidFill>
                  <a:srgbClr val="006666"/>
                </a:solidFill>
                <a:latin typeface="David" pitchFamily="34" charset="-79"/>
                <a:cs typeface="David" pitchFamily="34" charset="-79"/>
              </a:rPr>
              <a:t>שכר נטו</a:t>
            </a:r>
          </a:p>
        </p:txBody>
      </p:sp>
      <p:graphicFrame>
        <p:nvGraphicFramePr>
          <p:cNvPr id="31" name="תרשים 3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11503756"/>
              </p:ext>
            </p:extLst>
          </p:nvPr>
        </p:nvGraphicFramePr>
        <p:xfrm>
          <a:off x="2838849" y="1124744"/>
          <a:ext cx="3898101" cy="2749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" name="תרשים 1"/>
          <p:cNvGraphicFramePr/>
          <p:nvPr>
            <p:extLst>
              <p:ext uri="{D42A27DB-BD31-4B8C-83A1-F6EECF244321}">
                <p14:modId xmlns:p14="http://schemas.microsoft.com/office/powerpoint/2010/main" val="3412672192"/>
              </p:ext>
            </p:extLst>
          </p:nvPr>
        </p:nvGraphicFramePr>
        <p:xfrm>
          <a:off x="4775122" y="2794000"/>
          <a:ext cx="3936753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" name="קשת 2"/>
          <p:cNvSpPr/>
          <p:nvPr/>
        </p:nvSpPr>
        <p:spPr>
          <a:xfrm rot="20710932">
            <a:off x="1311225" y="2539533"/>
            <a:ext cx="1440814" cy="1431535"/>
          </a:xfrm>
          <a:prstGeom prst="arc">
            <a:avLst>
              <a:gd name="adj1" fmla="val 16431259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TextBox 3"/>
          <p:cNvSpPr txBox="1"/>
          <p:nvPr/>
        </p:nvSpPr>
        <p:spPr>
          <a:xfrm>
            <a:off x="2118488" y="2240595"/>
            <a:ext cx="68931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78%</a:t>
            </a:r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0159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52128" y="270849"/>
            <a:ext cx="7812360" cy="5693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cs typeface="David" pitchFamily="34" charset="-79"/>
              </a:rPr>
              <a:t>נשים מול גברים בשירות הציבורי</a:t>
            </a:r>
            <a:endParaRPr lang="he-IL" sz="3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5" name="תרשים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93671748"/>
              </p:ext>
            </p:extLst>
          </p:nvPr>
        </p:nvGraphicFramePr>
        <p:xfrm>
          <a:off x="107504" y="1196752"/>
          <a:ext cx="9036496" cy="5544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208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52128" y="270849"/>
            <a:ext cx="7812360" cy="5693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cs typeface="David" pitchFamily="34" charset="-79"/>
              </a:rPr>
              <a:t>נשים מול גברים בשירות הציבורי</a:t>
            </a:r>
            <a:endParaRPr lang="he-IL" sz="3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5" name="תרשים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28929480"/>
              </p:ext>
            </p:extLst>
          </p:nvPr>
        </p:nvGraphicFramePr>
        <p:xfrm>
          <a:off x="179513" y="1772816"/>
          <a:ext cx="8784976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87187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שכר נשים ביחס לשכר הגברים</a:t>
            </a:r>
            <a:b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2005-2014</a:t>
            </a:r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6" name="כותרת 1"/>
          <p:cNvSpPr txBox="1">
            <a:spLocks/>
          </p:cNvSpPr>
          <p:nvPr/>
        </p:nvSpPr>
        <p:spPr>
          <a:xfrm>
            <a:off x="1331640" y="1124744"/>
            <a:ext cx="7524328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he-IL" dirty="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חל צמצום בפערי השכר</a:t>
            </a:r>
            <a:endParaRPr lang="he-IL" dirty="0">
              <a:solidFill>
                <a:schemeClr val="tx2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5" name="תרשים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62751842"/>
              </p:ext>
            </p:extLst>
          </p:nvPr>
        </p:nvGraphicFramePr>
        <p:xfrm>
          <a:off x="467544" y="2132856"/>
          <a:ext cx="7850832" cy="45365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978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87824" y="409019"/>
            <a:ext cx="597666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שכר גברים נשים בדירוגים נבחרים</a:t>
            </a:r>
            <a:endParaRPr lang="he-IL" sz="3200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9" name="תרשים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45141215"/>
              </p:ext>
            </p:extLst>
          </p:nvPr>
        </p:nvGraphicFramePr>
        <p:xfrm>
          <a:off x="-108520" y="1196752"/>
          <a:ext cx="9570720" cy="31295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תרשים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10674954"/>
              </p:ext>
            </p:extLst>
          </p:nvPr>
        </p:nvGraphicFramePr>
        <p:xfrm>
          <a:off x="0" y="3904189"/>
          <a:ext cx="9396536" cy="29603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75239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71800" y="116632"/>
            <a:ext cx="626469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dirty="0"/>
          </a:p>
        </p:txBody>
      </p:sp>
      <p:sp>
        <p:nvSpPr>
          <p:cNvPr id="3" name="TextBox 2"/>
          <p:cNvSpPr txBox="1"/>
          <p:nvPr/>
        </p:nvSpPr>
        <p:spPr>
          <a:xfrm>
            <a:off x="2267744" y="116632"/>
            <a:ext cx="676875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איוש דרגות בידי גברים ונשים </a:t>
            </a:r>
            <a:r>
              <a:rPr lang="he-IL" sz="24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בדירוגי המנהלי </a:t>
            </a:r>
            <a:r>
              <a:rPr lang="he-IL" sz="2400" b="1" dirty="0" err="1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והמח"ר</a:t>
            </a:r>
            <a:endParaRPr lang="he-IL" sz="2400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6" name="תרשים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85707632"/>
              </p:ext>
            </p:extLst>
          </p:nvPr>
        </p:nvGraphicFramePr>
        <p:xfrm>
          <a:off x="0" y="1340768"/>
          <a:ext cx="9523532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תרשים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21510817"/>
              </p:ext>
            </p:extLst>
          </p:nvPr>
        </p:nvGraphicFramePr>
        <p:xfrm>
          <a:off x="-396552" y="3933056"/>
          <a:ext cx="9776068" cy="29474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9265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564904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מלבן 8"/>
          <p:cNvSpPr/>
          <p:nvPr/>
        </p:nvSpPr>
        <p:spPr>
          <a:xfrm>
            <a:off x="1563987" y="5733256"/>
            <a:ext cx="567495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6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תודה על ההקשבה</a:t>
            </a:r>
            <a:endParaRPr lang="he-IL" sz="6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5851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6B34E65-C1D4-4084-9C3A-1612B48C635A}"/>
</file>

<file path=customXml/itemProps2.xml><?xml version="1.0" encoding="utf-8"?>
<ds:datastoreItem xmlns:ds="http://schemas.openxmlformats.org/officeDocument/2006/customXml" ds:itemID="{57E91AD3-69D9-4665-89FA-724467296683}"/>
</file>

<file path=customXml/itemProps3.xml><?xml version="1.0" encoding="utf-8"?>
<ds:datastoreItem xmlns:ds="http://schemas.openxmlformats.org/officeDocument/2006/customXml" ds:itemID="{DDE034D0-9F21-4E2F-995C-45894F1C2FB3}"/>
</file>

<file path=docProps/app.xml><?xml version="1.0" encoding="utf-8"?>
<Properties xmlns="http://schemas.openxmlformats.org/officeDocument/2006/extended-properties" xmlns:vt="http://schemas.openxmlformats.org/officeDocument/2006/docPropsVTypes">
  <TotalTime>6592</TotalTime>
  <Words>148</Words>
  <Application>Microsoft Office PowerPoint</Application>
  <PresentationFormat>‫הצגה על המסך (4:3)</PresentationFormat>
  <Paragraphs>46</Paragraphs>
  <Slides>9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9</vt:i4>
      </vt:variant>
    </vt:vector>
  </HeadingPairs>
  <TitlesOfParts>
    <vt:vector size="10" baseType="lpstr">
      <vt:lpstr>ערכת נושא Office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שכר נשים ביחס לשכר הגברים 2005-2014</vt:lpstr>
      <vt:lpstr>מצגת של PowerPoint</vt:lpstr>
      <vt:lpstr>מצגת של PowerPoint</vt:lpstr>
      <vt:lpstr>מצגת של PowerPoint</vt:lpstr>
    </vt:vector>
  </TitlesOfParts>
  <Company>MOF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מחמוד רחמאן</dc:creator>
  <cp:lastModifiedBy>מעבדה טכני</cp:lastModifiedBy>
  <cp:revision>175</cp:revision>
  <cp:lastPrinted>2015-11-22T07:47:02Z</cp:lastPrinted>
  <dcterms:created xsi:type="dcterms:W3CDTF">2013-11-12T19:38:41Z</dcterms:created>
  <dcterms:modified xsi:type="dcterms:W3CDTF">2016-03-08T10:36:00Z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</Properties>
</file>