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1.xml" ContentType="application/vnd.openxmlformats-officedocument.presentationml.tag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1417" r:id="rId2"/>
    <p:sldId id="1418" r:id="rId3"/>
    <p:sldId id="1419" r:id="rId4"/>
    <p:sldId id="1420" r:id="rId5"/>
    <p:sldId id="1416" r:id="rId6"/>
    <p:sldId id="1421" r:id="rId7"/>
    <p:sldId id="1422" r:id="rId8"/>
    <p:sldId id="1425" r:id="rId9"/>
    <p:sldId id="1426" r:id="rId10"/>
    <p:sldId id="1414" r:id="rId11"/>
    <p:sldId id="1366" r:id="rId12"/>
  </p:sldIdLst>
  <p:sldSz cx="9144000" cy="6858000" type="screen4x3"/>
  <p:notesSz cx="6788150" cy="9923463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  <p15:guide id="3" orient="horz" pos="3126">
          <p15:clr>
            <a:srgbClr val="A4A3A4"/>
          </p15:clr>
        </p15:guide>
        <p15:guide id="4" pos="213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81BD"/>
    <a:srgbClr val="000080"/>
    <a:srgbClr val="FFCC99"/>
    <a:srgbClr val="FFFF99"/>
    <a:srgbClr val="CC0000"/>
    <a:srgbClr val="000066"/>
    <a:srgbClr val="FFFF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991" autoAdjust="0"/>
    <p:restoredTop sz="85902" autoAdjust="0"/>
  </p:normalViewPr>
  <p:slideViewPr>
    <p:cSldViewPr>
      <p:cViewPr varScale="1">
        <p:scale>
          <a:sx n="71" d="100"/>
          <a:sy n="71" d="100"/>
        </p:scale>
        <p:origin x="55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74"/>
    </p:cViewPr>
  </p:sorterViewPr>
  <p:notesViewPr>
    <p:cSldViewPr>
      <p:cViewPr varScale="1">
        <p:scale>
          <a:sx n="70" d="100"/>
          <a:sy n="70" d="100"/>
        </p:scale>
        <p:origin x="-2730" y="-114"/>
      </p:cViewPr>
      <p:guideLst>
        <p:guide orient="horz" pos="2880"/>
        <p:guide pos="2160"/>
        <p:guide orient="horz" pos="3126"/>
        <p:guide pos="21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/>
            </a:pPr>
            <a:r>
              <a:rPr lang="he-IL" sz="1600"/>
              <a:t>מדדי שביעות רצון</a:t>
            </a:r>
            <a:r>
              <a:rPr lang="he-IL" sz="1600" baseline="0"/>
              <a:t> לשנת  2015</a:t>
            </a:r>
            <a:endParaRPr lang="he-IL" sz="1600"/>
          </a:p>
        </c:rich>
      </c:tx>
      <c:layout/>
      <c:overlay val="0"/>
    </c:title>
    <c:autoTitleDeleted val="0"/>
    <c:view3D>
      <c:rotX val="15"/>
      <c:rotY val="34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9529516200621395E-2"/>
          <c:y val="0.129709186351706"/>
          <c:w val="0.9277837074626657"/>
          <c:h val="0.72315571462658079"/>
        </c:manualLayout>
      </c:layout>
      <c:bar3D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3.0555555555555555E-2"/>
                  <c:y val="-5.16129032258064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3333333333333333E-2"/>
                  <c:y val="-3.8709677419354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9444444444444393E-2"/>
                  <c:y val="-6.45161290322580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3333333333333361E-2"/>
                  <c:y val="-3.8709677419354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'שביעות רצון'!$G$4:$G$7</c:f>
              <c:strCache>
                <c:ptCount val="4"/>
                <c:pt idx="0">
                  <c:v>זמינות</c:v>
                </c:pt>
                <c:pt idx="1">
                  <c:v>שירותיות</c:v>
                </c:pt>
                <c:pt idx="2">
                  <c:v>איכות</c:v>
                </c:pt>
                <c:pt idx="3">
                  <c:v>סביבה</c:v>
                </c:pt>
              </c:strCache>
            </c:strRef>
          </c:cat>
          <c:val>
            <c:numRef>
              <c:f>'שביעות רצון'!$H$4:$H$7</c:f>
              <c:numCache>
                <c:formatCode>General</c:formatCode>
                <c:ptCount val="4"/>
                <c:pt idx="0">
                  <c:v>4.7300000000000004</c:v>
                </c:pt>
                <c:pt idx="1">
                  <c:v>4.8499999999999996</c:v>
                </c:pt>
                <c:pt idx="2">
                  <c:v>4.68</c:v>
                </c:pt>
                <c:pt idx="3">
                  <c:v>4.72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cylinder"/>
        <c:axId val="1402702960"/>
        <c:axId val="1521956064"/>
        <c:axId val="0"/>
      </c:bar3DChart>
      <c:catAx>
        <c:axId val="1402702960"/>
        <c:scaling>
          <c:orientation val="maxMin"/>
        </c:scaling>
        <c:delete val="0"/>
        <c:axPos val="b"/>
        <c:numFmt formatCode="General" sourceLinked="0"/>
        <c:majorTickMark val="none"/>
        <c:minorTickMark val="none"/>
        <c:tickLblPos val="nextTo"/>
        <c:crossAx val="1521956064"/>
        <c:crosses val="autoZero"/>
        <c:auto val="1"/>
        <c:lblAlgn val="ctr"/>
        <c:lblOffset val="100"/>
        <c:noMultiLvlLbl val="0"/>
      </c:catAx>
      <c:valAx>
        <c:axId val="1521956064"/>
        <c:scaling>
          <c:orientation val="minMax"/>
          <c:max val="5"/>
          <c:min val="3"/>
        </c:scaling>
        <c:delete val="0"/>
        <c:axPos val="r"/>
        <c:numFmt formatCode="General" sourceLinked="1"/>
        <c:majorTickMark val="none"/>
        <c:minorTickMark val="none"/>
        <c:tickLblPos val="nextTo"/>
        <c:crossAx val="1402702960"/>
        <c:crosses val="autoZero"/>
        <c:crossBetween val="between"/>
        <c:majorUnit val="0.5"/>
        <c:minorUnit val="0.5"/>
      </c:valAx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100"/>
            </a:pPr>
            <a:r>
              <a:rPr lang="he-IL" sz="1100"/>
              <a:t>אחוז</a:t>
            </a:r>
            <a:r>
              <a:rPr lang="he-IL" sz="1100" baseline="0"/>
              <a:t> הפעילות ע"פ ערוצי תקשורת</a:t>
            </a:r>
            <a:endParaRPr lang="he-IL" sz="1100"/>
          </a:p>
        </c:rich>
      </c:tx>
      <c:layout/>
      <c:overlay val="0"/>
    </c:title>
    <c:autoTitleDeleted val="0"/>
    <c:view3D>
      <c:rotX val="75"/>
      <c:rotY val="36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8683479782418503E-2"/>
          <c:y val="0.14837132200580191"/>
          <c:w val="0.94504849937236102"/>
          <c:h val="0.71501987690135227"/>
        </c:manualLayout>
      </c:layout>
      <c:pie3DChart>
        <c:varyColors val="1"/>
        <c:ser>
          <c:idx val="0"/>
          <c:order val="0"/>
          <c:explosion val="5"/>
          <c:dPt>
            <c:idx val="0"/>
            <c:bubble3D val="0"/>
            <c:spPr>
              <a:solidFill>
                <a:srgbClr val="5ECCF3">
                  <a:lumMod val="75000"/>
                </a:srgbClr>
              </a:solidFill>
            </c:spPr>
          </c:dPt>
          <c:dPt>
            <c:idx val="1"/>
            <c:bubble3D val="0"/>
            <c:spPr>
              <a:solidFill>
                <a:srgbClr val="92D050"/>
              </a:solidFill>
            </c:spPr>
          </c:dPt>
          <c:dPt>
            <c:idx val="2"/>
            <c:bubble3D val="0"/>
            <c:spPr>
              <a:solidFill>
                <a:srgbClr val="FF8021">
                  <a:lumMod val="75000"/>
                </a:srgbClr>
              </a:solidFill>
            </c:spPr>
          </c:dPt>
          <c:dPt>
            <c:idx val="4"/>
            <c:bubble3D val="0"/>
            <c:spPr>
              <a:solidFill>
                <a:srgbClr val="4E67C8">
                  <a:lumMod val="75000"/>
                </a:srgbClr>
              </a:solidFill>
            </c:spPr>
          </c:dPt>
          <c:dLbls>
            <c:dLbl>
              <c:idx val="2"/>
              <c:layout>
                <c:manualLayout>
                  <c:x val="-6.6913918368899537E-3"/>
                  <c:y val="1.5790701600896379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2525390847883145E-2"/>
                  <c:y val="6.0893002409786498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6895279394423522E-3"/>
                  <c:y val="4.8929410139522036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'סיכום פעילות'!$C$20:$C$24</c:f>
              <c:strCache>
                <c:ptCount val="5"/>
                <c:pt idx="0">
                  <c:v>מייל</c:v>
                </c:pt>
                <c:pt idx="1">
                  <c:v>צ'אט</c:v>
                </c:pt>
                <c:pt idx="2">
                  <c:v>פקס</c:v>
                </c:pt>
                <c:pt idx="3">
                  <c:v>הודעות</c:v>
                </c:pt>
                <c:pt idx="4">
                  <c:v>טלפוניה</c:v>
                </c:pt>
              </c:strCache>
            </c:strRef>
          </c:cat>
          <c:val>
            <c:numRef>
              <c:f>'סיכום פעילות'!$D$20:$D$24</c:f>
              <c:numCache>
                <c:formatCode>General</c:formatCode>
                <c:ptCount val="5"/>
                <c:pt idx="0">
                  <c:v>121862</c:v>
                </c:pt>
                <c:pt idx="1">
                  <c:v>79270</c:v>
                </c:pt>
                <c:pt idx="2">
                  <c:v>557</c:v>
                </c:pt>
                <c:pt idx="3">
                  <c:v>3740</c:v>
                </c:pt>
                <c:pt idx="4">
                  <c:v>3211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l"/>
      <c:layout/>
      <c:overlay val="0"/>
      <c:txPr>
        <a:bodyPr/>
        <a:lstStyle/>
        <a:p>
          <a:pPr rtl="0">
            <a:defRPr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2064C19A-6598-4D38-BE74-B1D7ECAE56E7}" type="datetimeFigureOut">
              <a:rPr lang="he-IL" smtClean="0"/>
              <a:pPr/>
              <a:t>ו'/אדר א/תשע"ו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2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AE2E1F2-9C9A-4F18-B096-886C8C439C35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98992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46618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2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72191971-C7CA-4716-931E-80EE8121961C}" type="datetimeFigureOut">
              <a:rPr lang="he-IL" smtClean="0"/>
              <a:pPr/>
              <a:t>ו'/אדר א/תשע"ו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46618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2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40B6D7C-965A-4D30-94B3-8056AF9EDE94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77606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מלבן 10"/>
          <p:cNvSpPr/>
          <p:nvPr userDrawn="1"/>
        </p:nvSpPr>
        <p:spPr>
          <a:xfrm>
            <a:off x="-4980" y="0"/>
            <a:ext cx="2737238" cy="6858000"/>
          </a:xfrm>
          <a:prstGeom prst="rect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gradFill flip="none" rotWithShape="1">
                <a:gsLst>
                  <a:gs pos="0">
                    <a:srgbClr val="000080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531A3-7E77-403D-8677-F06E19AF913A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457199" y="6356350"/>
            <a:ext cx="2053645" cy="365125"/>
          </a:xfrm>
        </p:spPr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  <p:pic>
        <p:nvPicPr>
          <p:cNvPr id="10" name="תמונה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0" y="4000844"/>
            <a:ext cx="2713454" cy="2835998"/>
          </a:xfrm>
          <a:prstGeom prst="rect">
            <a:avLst/>
          </a:prstGeom>
        </p:spPr>
      </p:pic>
      <p:sp>
        <p:nvSpPr>
          <p:cNvPr id="12" name="מלבן 11"/>
          <p:cNvSpPr/>
          <p:nvPr userDrawn="1"/>
        </p:nvSpPr>
        <p:spPr>
          <a:xfrm>
            <a:off x="-36512" y="4000844"/>
            <a:ext cx="2737238" cy="2835998"/>
          </a:xfrm>
          <a:prstGeom prst="rect">
            <a:avLst/>
          </a:prstGeom>
          <a:gradFill>
            <a:gsLst>
              <a:gs pos="0">
                <a:srgbClr val="000080"/>
              </a:gs>
              <a:gs pos="100000">
                <a:schemeClr val="accent1">
                  <a:tint val="23500"/>
                  <a:satMod val="160000"/>
                  <a:alpha val="0"/>
                  <a:lumMod val="0"/>
                  <a:lumOff val="10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>
              <a:gradFill flip="none" rotWithShape="1">
                <a:gsLst>
                  <a:gs pos="0">
                    <a:srgbClr val="000080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984397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 marL="457200" indent="-457200">
              <a:buClr>
                <a:schemeClr val="bg1">
                  <a:lumMod val="50000"/>
                </a:schemeClr>
              </a:buClr>
              <a:buFontTx/>
              <a:buBlip>
                <a:blip r:embed="rId2"/>
              </a:buBlip>
              <a:defRPr sz="2800"/>
            </a:lvl1pPr>
            <a:lvl2pPr marL="9144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2pPr>
            <a:lvl3pPr marL="13716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3pPr>
            <a:lvl4pPr marL="18288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4pPr>
            <a:lvl5pPr marL="2286000" indent="-457200">
              <a:buClr>
                <a:schemeClr val="bg1">
                  <a:lumMod val="50000"/>
                </a:schemeClr>
              </a:buClr>
              <a:buFont typeface="Arial" pitchFamily="34" charset="0"/>
              <a:buChar char="•"/>
              <a:defRPr sz="2800"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7" name="מלבן עם פינה יחידה מעוגלת 6"/>
          <p:cNvSpPr/>
          <p:nvPr userDrawn="1"/>
        </p:nvSpPr>
        <p:spPr>
          <a:xfrm>
            <a:off x="0" y="117520"/>
            <a:ext cx="9144000" cy="864096"/>
          </a:xfrm>
          <a:prstGeom prst="round1Rect">
            <a:avLst/>
          </a:prstGeom>
          <a:solidFill>
            <a:srgbClr val="0000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 sz="1600"/>
          </a:p>
        </p:txBody>
      </p:sp>
      <p:pic>
        <p:nvPicPr>
          <p:cNvPr id="9" name="תמונה 8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515896" y="6266953"/>
            <a:ext cx="520599" cy="556632"/>
          </a:xfrm>
          <a:prstGeom prst="rect">
            <a:avLst/>
          </a:prstGeom>
        </p:spPr>
      </p:pic>
      <p:pic>
        <p:nvPicPr>
          <p:cNvPr id="12" name="מציין מיקום תוכן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-561030"/>
            <a:ext cx="2232248" cy="2232248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169588"/>
            <a:ext cx="720080" cy="765398"/>
          </a:xfrm>
          <a:prstGeom prst="rect">
            <a:avLst/>
          </a:prstGeom>
        </p:spPr>
      </p:pic>
      <p:cxnSp>
        <p:nvCxnSpPr>
          <p:cNvPr id="15" name="מחבר ישר 14"/>
          <p:cNvCxnSpPr/>
          <p:nvPr userDrawn="1"/>
        </p:nvCxnSpPr>
        <p:spPr>
          <a:xfrm>
            <a:off x="1907705" y="298752"/>
            <a:ext cx="712879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מחבר ישר 16"/>
          <p:cNvCxnSpPr/>
          <p:nvPr userDrawn="1"/>
        </p:nvCxnSpPr>
        <p:spPr>
          <a:xfrm>
            <a:off x="1907704" y="808134"/>
            <a:ext cx="7128791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מחבר ישר 17"/>
          <p:cNvCxnSpPr/>
          <p:nvPr userDrawn="1"/>
        </p:nvCxnSpPr>
        <p:spPr>
          <a:xfrm flipV="1">
            <a:off x="9036495" y="298752"/>
            <a:ext cx="0" cy="509382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כותרת 1"/>
          <p:cNvSpPr>
            <a:spLocks noGrp="1"/>
          </p:cNvSpPr>
          <p:nvPr userDrawn="1">
            <p:ph type="title"/>
          </p:nvPr>
        </p:nvSpPr>
        <p:spPr>
          <a:xfrm>
            <a:off x="457199" y="-27384"/>
            <a:ext cx="8579295" cy="1143000"/>
          </a:xfrm>
        </p:spPr>
        <p:txBody>
          <a:bodyPr/>
          <a:lstStyle>
            <a:lvl1pPr algn="r">
              <a:defRPr sz="4000">
                <a:solidFill>
                  <a:schemeClr val="bg1"/>
                </a:solidFill>
                <a:cs typeface="+mn-cs"/>
              </a:defRPr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26" name="TextBox 25"/>
          <p:cNvSpPr txBox="1"/>
          <p:nvPr userDrawn="1"/>
        </p:nvSpPr>
        <p:spPr>
          <a:xfrm>
            <a:off x="8476626" y="6402805"/>
            <a:ext cx="442641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fld id="{F32EEE4C-A8EC-42D5-80F2-C85B0B4E9DE6}" type="slidenum">
              <a:rPr lang="he-IL" sz="1200" b="1" smtClean="0">
                <a:solidFill>
                  <a:schemeClr val="tx1"/>
                </a:solidFill>
              </a:rPr>
              <a:pPr/>
              <a:t>‹#›</a:t>
            </a:fld>
            <a:endParaRPr lang="he-IL" sz="1200" b="1" dirty="0">
              <a:solidFill>
                <a:schemeClr val="tx1"/>
              </a:solidFill>
            </a:endParaRPr>
          </a:p>
        </p:txBody>
      </p:sp>
      <p:cxnSp>
        <p:nvCxnSpPr>
          <p:cNvPr id="27" name="מחבר ישר 26"/>
          <p:cNvCxnSpPr/>
          <p:nvPr userDrawn="1"/>
        </p:nvCxnSpPr>
        <p:spPr>
          <a:xfrm>
            <a:off x="251520" y="6440915"/>
            <a:ext cx="826437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 userDrawn="1"/>
        </p:nvSpPr>
        <p:spPr>
          <a:xfrm>
            <a:off x="-684584" y="6425192"/>
            <a:ext cx="3024336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100" dirty="0" smtClean="0"/>
              <a:t>מדינת ישראל | נציבות שירות המדינה</a:t>
            </a:r>
            <a:endParaRPr lang="he-IL" sz="1100" dirty="0"/>
          </a:p>
        </p:txBody>
      </p:sp>
    </p:spTree>
    <p:extLst>
      <p:ext uri="{BB962C8B-B14F-4D97-AF65-F5344CB8AC3E}">
        <p14:creationId xmlns:p14="http://schemas.microsoft.com/office/powerpoint/2010/main" val="21188475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4CF07-25ED-44AF-90F3-5783B88BA183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68828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55BA9-C3AB-489F-B805-C418A9C92224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7879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9A441-602A-467C-94A4-A3D43F33EB41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0833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1AAFD-95E3-430B-8D19-820BB1DEF494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16756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4C8EC-861D-47A3-959B-2A5557F72E28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9170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C4C1C-1855-478B-89D1-B9653E28EBEB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029034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6973FA-F915-40CE-87FC-5FF2BB2B4F71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8016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1CA3E-4459-4163-8E9B-F86056B8516F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6193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113CA6-EBD6-4DF1-A14B-4C47186685F3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8331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A5CCD-0344-450C-A317-E141982E3807}" type="datetime8">
              <a:rPr lang="he-IL" smtClean="0"/>
              <a:t>15 פברואר 16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D5AF7-251A-44F9-9D44-8A2782832A8F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85986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78101" y="192868"/>
            <a:ext cx="88794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4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דיון בכנסת</a:t>
            </a:r>
            <a:endParaRPr lang="he-IL" sz="4400" dirty="0" smtClean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r"/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ועדה לנושא רפורמה בשירות המדינה</a:t>
            </a:r>
            <a:endParaRPr lang="he-IL" sz="2800" dirty="0" smtClean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he-IL" sz="32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0" name="Rectangle 13"/>
          <p:cNvSpPr/>
          <p:nvPr/>
        </p:nvSpPr>
        <p:spPr>
          <a:xfrm>
            <a:off x="1241094" y="3117349"/>
            <a:ext cx="68632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 smtClean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53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31795" y="85234"/>
            <a:ext cx="887942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</a:p>
          <a:p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הועדה לנושא רפורמה בשירות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המדינה</a:t>
            </a:r>
            <a:endParaRPr lang="he-IL" sz="28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8372" y="2542252"/>
            <a:ext cx="834395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רציונל הרפורמה והשפעתה על השירות לציבור</a:t>
            </a:r>
          </a:p>
          <a:p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-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שביעות רצון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ציבור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תהליך אבחון סיבות לתוצאות השירות לציבור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מרכז שירות למועמדים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קוד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אתי לשירות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המדינה ואוריינטציה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לשירות</a:t>
            </a:r>
          </a:p>
          <a:p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ניתוח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משרות ליבה </a:t>
            </a:r>
            <a:r>
              <a:rPr lang="he-IL" sz="32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בארגון</a:t>
            </a:r>
            <a:endParaRPr lang="he-IL" sz="32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4" name="אליפסה 13"/>
          <p:cNvSpPr/>
          <p:nvPr/>
        </p:nvSpPr>
        <p:spPr>
          <a:xfrm>
            <a:off x="8623191" y="3190324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אליפסה 14"/>
          <p:cNvSpPr/>
          <p:nvPr/>
        </p:nvSpPr>
        <p:spPr>
          <a:xfrm>
            <a:off x="8623191" y="2686268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אליפסה 15"/>
          <p:cNvSpPr/>
          <p:nvPr/>
        </p:nvSpPr>
        <p:spPr>
          <a:xfrm>
            <a:off x="8623191" y="3697411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אליפסה 16"/>
          <p:cNvSpPr/>
          <p:nvPr/>
        </p:nvSpPr>
        <p:spPr>
          <a:xfrm>
            <a:off x="8623191" y="4167951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אליפסה 17"/>
          <p:cNvSpPr/>
          <p:nvPr/>
        </p:nvSpPr>
        <p:spPr>
          <a:xfrm>
            <a:off x="8623191" y="4638491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אליפסה 18"/>
          <p:cNvSpPr/>
          <p:nvPr/>
        </p:nvSpPr>
        <p:spPr>
          <a:xfrm>
            <a:off x="8623191" y="5161734"/>
            <a:ext cx="288032" cy="288032"/>
          </a:xfrm>
          <a:prstGeom prst="ellips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69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רציונל הרפורמה והשפעתה על השירות לציבור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11" name="תמונה 10"/>
          <p:cNvPicPr>
            <a:picLocks noChangeAspect="1"/>
          </p:cNvPicPr>
          <p:nvPr/>
        </p:nvPicPr>
        <p:blipFill rotWithShape="1">
          <a:blip r:embed="rId2"/>
          <a:srcRect l="37080" t="9842" r="25840" b="54293"/>
          <a:stretch/>
        </p:blipFill>
        <p:spPr>
          <a:xfrm>
            <a:off x="1331268" y="1556792"/>
            <a:ext cx="6985148" cy="37984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 rot="21273352">
            <a:off x="325436" y="2800654"/>
            <a:ext cx="8582799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he-IL" sz="2000" dirty="0" smtClean="0">
                <a:latin typeface="Segoe UI Semilight" panose="020B0402040204020203" pitchFamily="34" charset="0"/>
                <a:cs typeface="Segoe UI Semilight" panose="020B0402040204020203" pitchFamily="34" charset="0"/>
              </a:rPr>
              <a:t>קשר ישיר בין ה"מוצרים הציבוריים" לבין "אמצעי הייצור", וביניהם – כוח העבודה </a:t>
            </a:r>
            <a:endParaRPr lang="en-US" sz="2000" dirty="0">
              <a:latin typeface="Segoe UI Semilight" panose="020B0402040204020203" pitchFamily="34" charset="0"/>
              <a:cs typeface="Segoe UI Semilight" panose="020B0402040204020203" pitchFamily="34" charset="0"/>
            </a:endParaRPr>
          </a:p>
        </p:txBody>
      </p:sp>
      <p:grpSp>
        <p:nvGrpSpPr>
          <p:cNvPr id="14" name="קבוצה 13"/>
          <p:cNvGrpSpPr/>
          <p:nvPr/>
        </p:nvGrpSpPr>
        <p:grpSpPr>
          <a:xfrm>
            <a:off x="-36512" y="4257000"/>
            <a:ext cx="9217024" cy="2275816"/>
            <a:chOff x="0" y="3770947"/>
            <a:chExt cx="9217024" cy="2275816"/>
          </a:xfrm>
        </p:grpSpPr>
        <p:sp>
          <p:nvSpPr>
            <p:cNvPr id="15" name="מלבן 14"/>
            <p:cNvSpPr/>
            <p:nvPr/>
          </p:nvSpPr>
          <p:spPr>
            <a:xfrm>
              <a:off x="0" y="3770947"/>
              <a:ext cx="9217024" cy="22758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קבוצה 15"/>
            <p:cNvGrpSpPr/>
            <p:nvPr/>
          </p:nvGrpSpPr>
          <p:grpSpPr>
            <a:xfrm>
              <a:off x="87385" y="3832434"/>
              <a:ext cx="8856984" cy="2015936"/>
              <a:chOff x="-36512" y="4653136"/>
              <a:chExt cx="8856984" cy="2015936"/>
            </a:xfrm>
            <a:solidFill>
              <a:schemeClr val="bg1"/>
            </a:solidFill>
          </p:grpSpPr>
          <p:sp>
            <p:nvSpPr>
              <p:cNvPr id="17" name="TextBox 16"/>
              <p:cNvSpPr txBox="1"/>
              <p:nvPr/>
            </p:nvSpPr>
            <p:spPr>
              <a:xfrm>
                <a:off x="-36512" y="4906255"/>
                <a:ext cx="3866321" cy="164660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square" rtlCol="1">
                <a:spAutoFit/>
              </a:bodyPr>
              <a:lstStyle/>
              <a:p>
                <a:pPr>
                  <a:spcAft>
                    <a:spcPts val="600"/>
                  </a:spcAft>
                </a:pPr>
                <a:r>
                  <a:rPr lang="he-IL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Segoe UI Semibold" panose="020B0702040204020203" pitchFamily="34" charset="0"/>
                    <a:ea typeface="Tahoma" pitchFamily="34" charset="0"/>
                    <a:cs typeface="Segoe UI Semibold" panose="020B0702040204020203" pitchFamily="34" charset="0"/>
                  </a:rPr>
                  <a:t>איכות השירותים / המוצרים הציבוריים</a:t>
                </a:r>
                <a:endParaRPr lang="en-US" sz="3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egoe UI Semibold" panose="020B0702040204020203" pitchFamily="34" charset="0"/>
                  <a:ea typeface="Tahoma" pitchFamily="34" charset="0"/>
                  <a:cs typeface="Segoe UI Semibold" panose="020B0702040204020203" pitchFamily="34" charset="0"/>
                </a:endParaRPr>
              </a:p>
              <a:p>
                <a:pPr>
                  <a:spcAft>
                    <a:spcPts val="600"/>
                  </a:spcAft>
                </a:pPr>
                <a:r>
                  <a:rPr lang="he-IL" sz="3200" b="1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Segoe UI Semibold" panose="020B0702040204020203" pitchFamily="34" charset="0"/>
                    <a:ea typeface="Tahoma" pitchFamily="34" charset="0"/>
                    <a:cs typeface="Segoe UI Semibold" panose="020B0702040204020203" pitchFamily="34" charset="0"/>
                  </a:rPr>
                  <a:t>שלנו</a:t>
                </a:r>
              </a:p>
            </p:txBody>
          </p:sp>
          <p:grpSp>
            <p:nvGrpSpPr>
              <p:cNvPr id="18" name="קבוצה 17"/>
              <p:cNvGrpSpPr/>
              <p:nvPr/>
            </p:nvGrpSpPr>
            <p:grpSpPr>
              <a:xfrm>
                <a:off x="4105183" y="4653136"/>
                <a:ext cx="4715289" cy="2015936"/>
                <a:chOff x="4105183" y="4653136"/>
                <a:chExt cx="4715289" cy="2015936"/>
              </a:xfrm>
              <a:grpFill/>
            </p:grpSpPr>
            <p:sp>
              <p:nvSpPr>
                <p:cNvPr id="19" name="TextBox 18"/>
                <p:cNvSpPr txBox="1"/>
                <p:nvPr/>
              </p:nvSpPr>
              <p:spPr>
                <a:xfrm>
                  <a:off x="4767649" y="4653136"/>
                  <a:ext cx="4052823" cy="2015936"/>
                </a:xfrm>
                <a:prstGeom prst="rect">
                  <a:avLst/>
                </a:prstGeom>
                <a:grpFill/>
                <a:ln>
                  <a:noFill/>
                </a:ln>
              </p:spPr>
              <p:txBody>
                <a:bodyPr wrap="square" rtlCol="1">
                  <a:spAutoFit/>
                </a:bodyPr>
                <a:lstStyle/>
                <a:p>
                  <a:pPr>
                    <a:spcAft>
                      <a:spcPts val="600"/>
                    </a:spcAft>
                  </a:pPr>
                  <a:r>
                    <a:rPr lang="he-IL" sz="3600" b="1" dirty="0" smtClean="0">
                      <a:solidFill>
                        <a:srgbClr val="C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Segoe UI Semibold" panose="020B0702040204020203" pitchFamily="34" charset="0"/>
                      <a:ea typeface="Tahoma" pitchFamily="34" charset="0"/>
                      <a:cs typeface="Segoe UI Semibold" panose="020B0702040204020203" pitchFamily="34" charset="0"/>
                    </a:rPr>
                    <a:t>אופן ניהול משאבי הייצור שלנו </a:t>
                  </a:r>
                </a:p>
                <a:p>
                  <a:pPr>
                    <a:spcAft>
                      <a:spcPts val="600"/>
                    </a:spcAft>
                  </a:pPr>
                  <a:r>
                    <a:rPr lang="he-IL" sz="2400" b="1" dirty="0" smtClean="0">
                      <a:solidFill>
                        <a:srgbClr val="C00000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Segoe UI Semibold" panose="020B0702040204020203" pitchFamily="34" charset="0"/>
                      <a:ea typeface="Tahoma" pitchFamily="34" charset="0"/>
                      <a:cs typeface="Segoe UI Semibold" panose="020B0702040204020203" pitchFamily="34" charset="0"/>
                    </a:rPr>
                    <a:t>(ניהול ההון אנושי, הארגון, תהליכי עבודה, הידע שלנו...)</a:t>
                  </a:r>
                </a:p>
              </p:txBody>
            </p:sp>
            <p:pic>
              <p:nvPicPr>
                <p:cNvPr id="20" name="Picture 2" descr="https://encrypted-tbn2.gstatic.com/images?q=tbn:ANd9GcS6Ah0oJTPrP4NKOmUhiZvY2u7qj41WGWL-l2t_o6YK-Y8heyF1zQ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4105183" y="5225012"/>
                  <a:ext cx="1076203" cy="1009092"/>
                </a:xfrm>
                <a:prstGeom prst="rect">
                  <a:avLst/>
                </a:prstGeom>
                <a:grpFill/>
                <a:extLst/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208082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13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- שביעות רצון ציבור</a:t>
            </a:r>
          </a:p>
        </p:txBody>
      </p:sp>
      <p:sp>
        <p:nvSpPr>
          <p:cNvPr id="4" name="מלבן 3"/>
          <p:cNvSpPr/>
          <p:nvPr/>
        </p:nvSpPr>
        <p:spPr>
          <a:xfrm>
            <a:off x="469123" y="3864701"/>
            <a:ext cx="842335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המשפטים – האפוטרופוס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הכללי, 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המשפטים – רישום והסדר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מקרקעין,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המשפטים – רשות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התאגידים, 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המשפטים – האגף לסיוע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משפטי,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המשרד לקליטת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עליה, 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התחבורה – אגף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הרישוי, 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הכלכלה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(טלפוני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ואינטרנטי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בלבד),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המיסים –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מע"מ,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המיסים – מס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הכנסה,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המיסים – מיסוי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מקרקעין, 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האכיפה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והגביה, שירות התעסוקה, המשרד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לשירותי דת – מועצות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דתיות,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המשרד לשוויון חברתי – אזרחים ותיקים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(טלפוני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ואינטרנטי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בלבד), הרשות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לזכויות ניצולי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שואה,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הביטחון – האגף לשיקום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נכים, משטרת ישראל, ביטוח </a:t>
            </a:r>
            <a:r>
              <a:rPr lang="he-IL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לאומי, הנהלת בתי המשפט, רשות מקרקעי ישראל, משרד הבריאות (טלפוני ואינטרנטי </a:t>
            </a:r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בלבד). </a:t>
            </a:r>
            <a:endParaRPr lang="en-US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356892" y="1687454"/>
            <a:ext cx="85355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היחידה לשיפור בשירות הממשלתי, בוחנת את שביעות הרצון מהשירות הניתן לאזרחים של 21 יחידות ממשלתיות. המדידה כוללת </a:t>
            </a:r>
            <a:r>
              <a:rPr lang="he-IL" sz="2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תשאול </a:t>
            </a:r>
            <a:r>
              <a:rPr lang="he-IL" sz="24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לקוחות, </a:t>
            </a:r>
            <a:r>
              <a:rPr lang="he-IL" sz="2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מדידת זמנים ותצפיות בסניפי </a:t>
            </a:r>
            <a:r>
              <a:rPr lang="he-IL" sz="24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היחידות, </a:t>
            </a:r>
            <a:r>
              <a:rPr lang="he-IL" sz="2400" dirty="0">
                <a:latin typeface="Segoe UI Semibold" panose="020B0702040204020203" pitchFamily="34" charset="0"/>
                <a:cs typeface="Segoe UI Semibold" panose="020B0702040204020203" pitchFamily="34" charset="0"/>
              </a:rPr>
              <a:t>בקרות לקוח סמוי למענה הטלפוני וכן בקרות מומחה לאתרי האינטרנט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3231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5</a:t>
            </a:fld>
            <a:endParaRPr lang="he-IL"/>
          </a:p>
        </p:txBody>
      </p:sp>
      <p:sp>
        <p:nvSpPr>
          <p:cNvPr id="2" name="חץ למטה 1"/>
          <p:cNvSpPr/>
          <p:nvPr/>
        </p:nvSpPr>
        <p:spPr>
          <a:xfrm>
            <a:off x="4149541" y="2820199"/>
            <a:ext cx="998521" cy="781534"/>
          </a:xfrm>
          <a:prstGeom prst="down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חץ למטה 11"/>
          <p:cNvSpPr/>
          <p:nvPr/>
        </p:nvSpPr>
        <p:spPr>
          <a:xfrm rot="16200000">
            <a:off x="2834457" y="3706197"/>
            <a:ext cx="1049521" cy="614156"/>
          </a:xfrm>
          <a:prstGeom prst="down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חץ למטה 13"/>
          <p:cNvSpPr/>
          <p:nvPr/>
        </p:nvSpPr>
        <p:spPr>
          <a:xfrm rot="16200000" flipV="1">
            <a:off x="5366852" y="3684066"/>
            <a:ext cx="1049521" cy="648072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חץ למטה 14"/>
          <p:cNvSpPr/>
          <p:nvPr/>
        </p:nvSpPr>
        <p:spPr>
          <a:xfrm rot="10800000">
            <a:off x="4168216" y="4591681"/>
            <a:ext cx="998521" cy="781534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10335" y="2094913"/>
            <a:ext cx="58769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של שביעות רצון ציבור (יחידות מוטות שירות)</a:t>
            </a:r>
          </a:p>
          <a:p>
            <a:pPr algn="ctr"/>
            <a:r>
              <a:rPr lang="he-IL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ראש </a:t>
            </a:r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הממשלה (יחידה לשיפור השירות הממשלתי)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49594" y="5485926"/>
            <a:ext cx="2398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הערכות עובדים</a:t>
            </a:r>
          </a:p>
          <a:p>
            <a:pPr algn="ctr"/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נציבות שירות המדינה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56791" y="3348467"/>
            <a:ext cx="22897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ניתוח עמידה בתכניות העבודה</a:t>
            </a:r>
          </a:p>
          <a:p>
            <a:r>
              <a:rPr lang="he-IL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משרד ראש </a:t>
            </a:r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הממשלה (אגף ממשל וחברה)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378932" y="3407937"/>
            <a:ext cx="2359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e-IL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סקרי עמדות עובדים "מקום העבודה הטוב במדינה" </a:t>
            </a:r>
          </a:p>
          <a:p>
            <a:r>
              <a:rPr lang="he-IL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נציבות שירות </a:t>
            </a:r>
            <a:r>
              <a:rPr lang="he-IL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המדינה</a:t>
            </a:r>
            <a:endParaRPr lang="en-US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7" name="מלבן מעוגל 6"/>
          <p:cNvSpPr/>
          <p:nvPr/>
        </p:nvSpPr>
        <p:spPr>
          <a:xfrm>
            <a:off x="3923928" y="3732931"/>
            <a:ext cx="1368152" cy="64807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he-IL" sz="3200" dirty="0" smtClean="0"/>
              <a:t>שיפור</a:t>
            </a:r>
            <a:endParaRPr lang="en-US" sz="3200" dirty="0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תהליך אבחון סיבות לתוצאות השירות </a:t>
            </a:r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לציבור</a:t>
            </a:r>
            <a:endParaRPr lang="en-US" sz="2400" dirty="0" smtClean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ויצירת יכולת לטיפול בנקודות חולשה – </a:t>
            </a:r>
            <a:r>
              <a:rPr lang="en-US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Q4 </a:t>
            </a:r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2016</a:t>
            </a:r>
            <a:r>
              <a:rPr lang="en-US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	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 rotWithShape="1">
          <a:blip r:embed="rId2"/>
          <a:srcRect l="51268"/>
          <a:stretch/>
        </p:blipFill>
        <p:spPr>
          <a:xfrm>
            <a:off x="5555587" y="6167437"/>
            <a:ext cx="1615965" cy="573931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25312" y="5554543"/>
            <a:ext cx="643405" cy="1090772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/>
        </p:nvPicPr>
        <p:blipFill rotWithShape="1">
          <a:blip r:embed="rId4"/>
          <a:srcRect l="5521" r="4941" b="30447"/>
          <a:stretch/>
        </p:blipFill>
        <p:spPr>
          <a:xfrm>
            <a:off x="7092280" y="5894333"/>
            <a:ext cx="1233032" cy="76814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281218" y="4608266"/>
            <a:ext cx="1457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b="1" dirty="0" smtClean="0">
                <a:solidFill>
                  <a:srgbClr val="4F81BD"/>
                </a:solidFill>
              </a:rPr>
              <a:t>רבעון 3 2016</a:t>
            </a:r>
            <a:endParaRPr lang="en-US" b="1" dirty="0">
              <a:solidFill>
                <a:srgbClr val="4F81BD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938750" y="6085070"/>
            <a:ext cx="1457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b="1" dirty="0" smtClean="0">
                <a:solidFill>
                  <a:srgbClr val="4F81BD"/>
                </a:solidFill>
              </a:rPr>
              <a:t>רבעון 1 2016</a:t>
            </a:r>
            <a:endParaRPr lang="en-US" b="1" dirty="0">
              <a:solidFill>
                <a:srgbClr val="4F81BD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242341" y="4581128"/>
            <a:ext cx="1457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b="1" dirty="0" smtClean="0">
                <a:solidFill>
                  <a:srgbClr val="4F81BD"/>
                </a:solidFill>
              </a:rPr>
              <a:t>רבעון 1 2016</a:t>
            </a:r>
            <a:endParaRPr lang="en-US" b="1" dirty="0">
              <a:solidFill>
                <a:srgbClr val="4F81B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2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6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מרכז שירות למועמדים לשירות המדינה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aphicFrame>
        <p:nvGraphicFramePr>
          <p:cNvPr id="31" name="תרשים 30"/>
          <p:cNvGraphicFramePr/>
          <p:nvPr>
            <p:extLst>
              <p:ext uri="{D42A27DB-BD31-4B8C-83A1-F6EECF244321}">
                <p14:modId xmlns:p14="http://schemas.microsoft.com/office/powerpoint/2010/main" val="961140705"/>
              </p:ext>
            </p:extLst>
          </p:nvPr>
        </p:nvGraphicFramePr>
        <p:xfrm>
          <a:off x="2195736" y="4259458"/>
          <a:ext cx="7153275" cy="2619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מלבן 10"/>
          <p:cNvSpPr/>
          <p:nvPr/>
        </p:nvSpPr>
        <p:spPr>
          <a:xfrm>
            <a:off x="3779912" y="2672450"/>
            <a:ext cx="50525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זמן 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המתנה ממוצע – 17 שניות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אחוז 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מענה – 99%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משך 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שיחה ממוצע - </a:t>
            </a:r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09:26 דקות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3" name="מלבן 12"/>
          <p:cNvSpPr/>
          <p:nvPr/>
        </p:nvSpPr>
        <p:spPr>
          <a:xfrm>
            <a:off x="179512" y="1659177"/>
            <a:ext cx="86529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במהלך שנת 2015, פעילות מרכז השירות עמדה על כ- </a:t>
            </a:r>
            <a:r>
              <a:rPr lang="he-IL" sz="32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210,000</a:t>
            </a:r>
            <a:r>
              <a:rPr lang="he-IL" sz="2400" dirty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 פניות</a:t>
            </a:r>
            <a:endParaRPr lang="en-US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graphicFrame>
        <p:nvGraphicFramePr>
          <p:cNvPr id="32" name="תרשים 31"/>
          <p:cNvGraphicFramePr/>
          <p:nvPr>
            <p:extLst>
              <p:ext uri="{D42A27DB-BD31-4B8C-83A1-F6EECF244321}">
                <p14:modId xmlns:p14="http://schemas.microsoft.com/office/powerpoint/2010/main" val="2267904594"/>
              </p:ext>
            </p:extLst>
          </p:nvPr>
        </p:nvGraphicFramePr>
        <p:xfrm>
          <a:off x="193830" y="2553083"/>
          <a:ext cx="2793994" cy="26391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05394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7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קוד אתי לשירות המדינה, הליך הטמעתו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51040" y="2003197"/>
            <a:ext cx="885698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he-IL" sz="36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קוד אתי לשירות המדינה; 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מבהיר את המוכוונות לשירות כחלק מ"תעודת זהות ערכית לעובדי המדינה</a:t>
            </a: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"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תחילת </a:t>
            </a: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הטמעה מחצית 2016</a:t>
            </a:r>
          </a:p>
          <a:p>
            <a:pPr lvl="0"/>
            <a:r>
              <a:rPr lang="he-IL" sz="36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אוריינטציה לשירות; 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הסדרת הליך קליטה לעובדים </a:t>
            </a: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חדשים</a:t>
            </a: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מוכוונות לשירות הציבור</a:t>
            </a:r>
            <a:endParaRPr lang="he-IL" sz="2800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685800" lvl="0" indent="-685800">
              <a:buFont typeface="Arial" panose="020B0604020202020204" pitchFamily="34" charset="0"/>
              <a:buChar char="•"/>
            </a:pPr>
            <a:r>
              <a:rPr lang="he-IL" sz="2800" dirty="0">
                <a:solidFill>
                  <a:schemeClr val="tx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תחילת הטמעה מחצית 2016</a:t>
            </a:r>
            <a:endParaRPr lang="he-IL" sz="2800" dirty="0">
              <a:solidFill>
                <a:schemeClr val="tx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83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8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קיטוע מתוך הקוד האתי לשירות המדינה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3" name="כותרת משנה 1"/>
          <p:cNvSpPr txBox="1">
            <a:spLocks/>
          </p:cNvSpPr>
          <p:nvPr/>
        </p:nvSpPr>
        <p:spPr>
          <a:xfrm>
            <a:off x="320493" y="3361666"/>
            <a:ext cx="8562415" cy="1314450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/>
            <a:r>
              <a:rPr lang="he-IL" sz="2700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שירותיות</a:t>
            </a:r>
            <a:r>
              <a:rPr lang="he-IL" sz="21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– ביצוע התפקיד מתוך רצון לספק שירות אפקטיבי ויעיל, במועד הנדרש, ומספק לכל מי שזקוק לו, הן מקרב הציבור והן בתוך השירות הציבורי.</a:t>
            </a:r>
          </a:p>
          <a:p>
            <a:pPr marL="214313" indent="-214313"/>
            <a:r>
              <a:rPr lang="he-IL" sz="27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פתיחות</a:t>
            </a:r>
            <a:r>
              <a:rPr lang="he-IL" sz="21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– הקשבה בלב פתוח ובנפש חפצה לצרכי הציבור והשותפים לעשייה</a:t>
            </a:r>
          </a:p>
          <a:p>
            <a:pPr marL="214313" indent="-214313"/>
            <a:r>
              <a:rPr lang="he-IL" sz="27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אדיבות</a:t>
            </a:r>
            <a:r>
              <a:rPr lang="he-IL" sz="24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 </a:t>
            </a:r>
            <a:r>
              <a:rPr lang="he-IL" sz="21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– ביצוע אדיב ומכובד של התפקיד כלפי הציבור ועמיתים לעבודה. </a:t>
            </a:r>
            <a:endParaRPr lang="he-IL" sz="21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4" name="כותרת 3"/>
          <p:cNvSpPr txBox="1">
            <a:spLocks/>
          </p:cNvSpPr>
          <p:nvPr/>
        </p:nvSpPr>
        <p:spPr>
          <a:xfrm>
            <a:off x="1074558" y="2476849"/>
            <a:ext cx="7772400" cy="585788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שירותיות</a:t>
            </a:r>
            <a:endParaRPr lang="he-IL" sz="4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1151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9</a:t>
            </a:fld>
            <a:endParaRPr lang="he-IL"/>
          </a:p>
        </p:txBody>
      </p:sp>
      <p:sp>
        <p:nvSpPr>
          <p:cNvPr id="21" name="Rectangle 13"/>
          <p:cNvSpPr/>
          <p:nvPr/>
        </p:nvSpPr>
        <p:spPr>
          <a:xfrm>
            <a:off x="22008" y="157066"/>
            <a:ext cx="88794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60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שירות לציבור</a:t>
            </a:r>
            <a:endParaRPr lang="he-IL" sz="4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22" name="מלבן 21"/>
          <p:cNvSpPr/>
          <p:nvPr/>
        </p:nvSpPr>
        <p:spPr>
          <a:xfrm>
            <a:off x="1907704" y="987534"/>
            <a:ext cx="69872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2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קיטוע מתוך הקוד האתי לשירות המדינה</a:t>
            </a:r>
            <a:endParaRPr lang="he-IL" sz="24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4" name="כותרת 3"/>
          <p:cNvSpPr txBox="1">
            <a:spLocks/>
          </p:cNvSpPr>
          <p:nvPr/>
        </p:nvSpPr>
        <p:spPr>
          <a:xfrm>
            <a:off x="1122213" y="1710357"/>
            <a:ext cx="7772400" cy="585788"/>
          </a:xfrm>
          <a:prstGeom prst="rect">
            <a:avLst/>
          </a:prstGeom>
        </p:spPr>
        <p:txBody>
          <a:bodyPr vert="horz" lIns="91440" tIns="45720" rIns="91440" bIns="45720" rtlCol="1" anchor="b">
            <a:noAutofit/>
          </a:bodyPr>
          <a:lstStyle>
            <a:lvl1pPr algn="r" defTabSz="914400" rtl="1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e-IL" sz="4000" dirty="0" smtClean="0">
                <a:latin typeface="Narkisim" panose="020E0502050101010101" pitchFamily="34" charset="-79"/>
                <a:cs typeface="Narkisim" panose="020E0502050101010101" pitchFamily="34" charset="-79"/>
              </a:rPr>
              <a:t>כללים מנחים בנוגע </a:t>
            </a:r>
            <a:r>
              <a:rPr lang="he-IL" sz="4000" dirty="0" err="1" smtClean="0">
                <a:latin typeface="Narkisim" panose="020E0502050101010101" pitchFamily="34" charset="-79"/>
                <a:cs typeface="Narkisim" panose="020E0502050101010101" pitchFamily="34" charset="-79"/>
              </a:rPr>
              <a:t>לשירותיות</a:t>
            </a:r>
            <a:endParaRPr lang="he-IL" sz="40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  <p:sp>
        <p:nvSpPr>
          <p:cNvPr id="15" name="כותרת משנה 1"/>
          <p:cNvSpPr txBox="1">
            <a:spLocks/>
          </p:cNvSpPr>
          <p:nvPr/>
        </p:nvSpPr>
        <p:spPr>
          <a:xfrm>
            <a:off x="214536" y="2352019"/>
            <a:ext cx="8680077" cy="2493169"/>
          </a:xfrm>
          <a:prstGeom prst="rect">
            <a:avLst/>
          </a:prstGeom>
        </p:spPr>
        <p:txBody>
          <a:bodyPr vert="horz" lIns="91440" tIns="45720" rIns="91440" bIns="45720" rtlCol="1">
            <a:noAutofit/>
          </a:bodyPr>
          <a:lstStyle>
            <a:lvl1pPr marL="342900" indent="-3429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914400" rtl="1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ינהג בכבוד, בנימוס ובהגינות כלפי זולתו. 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יבצע את תפקידיו במסירות, ביעילות ובמהימנות, וימנע השהייה והכבדה מן הבאים עמו בקשרי עבודה. </a:t>
            </a:r>
            <a:endParaRPr lang="en-US" sz="180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יהיה קשוב לאדם הנזקק לשירותיו ויפעל, במסגרת סמכותו ובמידת האפשר, באופן שיסייע בידיו למצות את זכויותיו אל מול המשרד.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יסייע במתן השירות לאנשים המתקשים בהסדרת ענייניהם, כגון עולים, המשרתים במילואים, תיירים, אנשים עם מוגבלות.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הנהלת המשרד תעמיד משאבים לשיפור הנגישות והזמינות של השירותים לציבור כנדרש למימוש המחויבויות בפרק זה.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מדינה ישמור על צנעת הפרט של הנזקק לשירותיו, על זכויותיו ושמו הטוב, ויתחשב בשונות התרבותית.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יפעל כמיטב יכולתו לכך  שיינתן שירות לציבור בעברית ובערבית, שהן השפות הרשמיות במדינת ישראל,  בהתאם לצורך, ובשפות נוספות ככל שיתאפשר.</a:t>
            </a:r>
          </a:p>
          <a:p>
            <a:pPr marL="214313" indent="-214313"/>
            <a:r>
              <a:rPr lang="he-IL" sz="1800" smtClean="0">
                <a:latin typeface="Narkisim" panose="020E0502050101010101" pitchFamily="34" charset="-79"/>
                <a:cs typeface="Narkisim" panose="020E0502050101010101" pitchFamily="34" charset="-79"/>
              </a:rPr>
              <a:t>עובד המדינה ילבש בעת ביצוע עבודתו לבוש הולם בנסיבות הענין.</a:t>
            </a:r>
          </a:p>
          <a:p>
            <a:pPr marL="214313" indent="-214313"/>
            <a:endParaRPr lang="he-IL" sz="1800" smtClean="0">
              <a:latin typeface="Narkisim" panose="020E0502050101010101" pitchFamily="34" charset="-79"/>
              <a:cs typeface="Narkisim" panose="020E0502050101010101" pitchFamily="34" charset="-79"/>
            </a:endParaRPr>
          </a:p>
          <a:p>
            <a:pPr marL="214313" indent="-214313"/>
            <a:endParaRPr lang="he-IL" sz="1800" dirty="0">
              <a:latin typeface="Narkisim" panose="020E0502050101010101" pitchFamily="34" charset="-79"/>
              <a:cs typeface="Narkisim" panose="020E05020501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44867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10</a:t>
            </a:fld>
            <a:endParaRPr lang="he-IL"/>
          </a:p>
        </p:txBody>
      </p:sp>
      <p:sp>
        <p:nvSpPr>
          <p:cNvPr id="13" name="Rectangle 13"/>
          <p:cNvSpPr/>
          <p:nvPr/>
        </p:nvSpPr>
        <p:spPr>
          <a:xfrm>
            <a:off x="85060" y="300502"/>
            <a:ext cx="8879428" cy="4193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he-IL" sz="44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מצגת לדיון בוועדת הכנסת</a:t>
            </a:r>
          </a:p>
          <a:p>
            <a:pPr algn="r"/>
            <a:r>
              <a:rPr lang="he-IL" sz="3600" dirty="0" smtClean="0">
                <a:solidFill>
                  <a:srgbClr val="000080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רציפות תפקודית ומשרות ליבה</a:t>
            </a:r>
            <a:endParaRPr lang="he-IL" sz="1200" dirty="0">
              <a:solidFill>
                <a:srgbClr val="000080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r"/>
            <a:endParaRPr lang="he-IL" sz="1050" dirty="0" smtClean="0">
              <a:solidFill>
                <a:schemeClr val="tx2">
                  <a:lumMod val="60000"/>
                  <a:lumOff val="40000"/>
                </a:schemeClr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r>
              <a:rPr lang="he-IL" sz="36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ניתוח משרות ליבה בארגון; </a:t>
            </a:r>
            <a:endParaRPr lang="he-IL" sz="36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התהליך נועד לצורך הבטחת רציפות תפקודית של משרדי הממשלה והשירות הניתן לציבור</a:t>
            </a:r>
            <a:endParaRPr lang="he-IL" sz="28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he-IL" sz="2800" dirty="0" smtClean="0">
                <a:latin typeface="Segoe UI Semibold" panose="020B0702040204020203" pitchFamily="34" charset="0"/>
                <a:cs typeface="Segoe UI Semibold" panose="020B0702040204020203" pitchFamily="34" charset="0"/>
              </a:rPr>
              <a:t>הכשרה בנושא לצוותי משאבי האנוש במשרדים החלה בסוף 2015 ונמשכת בחודשים אלו לקראת מימוש</a:t>
            </a:r>
            <a:endParaRPr lang="he-IL" sz="28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2" name="תמונה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864" y="4835688"/>
            <a:ext cx="2709248" cy="1523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00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כותרת 1"/>
          <p:cNvSpPr>
            <a:spLocks noGrp="1"/>
          </p:cNvSpPr>
          <p:nvPr>
            <p:ph type="title"/>
          </p:nvPr>
        </p:nvSpPr>
        <p:spPr>
          <a:xfrm>
            <a:off x="472389" y="1742098"/>
            <a:ext cx="7754518" cy="765771"/>
          </a:xfrm>
        </p:spPr>
        <p:txBody>
          <a:bodyPr>
            <a:noAutofit/>
          </a:bodyPr>
          <a:lstStyle/>
          <a:p>
            <a:pPr algn="ctr"/>
            <a:r>
              <a:rPr lang="he-IL" sz="5400" dirty="0" smtClean="0">
                <a:latin typeface="Segoe UI Semibold" panose="020B0702040204020203" pitchFamily="34" charset="0"/>
                <a:ea typeface="+mn-ea"/>
                <a:cs typeface="Segoe UI Semibold" panose="020B0702040204020203" pitchFamily="34" charset="0"/>
              </a:rPr>
              <a:t>שאלות?</a:t>
            </a:r>
            <a:endParaRPr lang="he-IL" sz="5400" dirty="0">
              <a:latin typeface="Segoe UI Semibold" panose="020B0702040204020203" pitchFamily="34" charset="0"/>
              <a:ea typeface="+mn-ea"/>
              <a:cs typeface="Segoe UI Semibold" panose="020B0702040204020203" pitchFamily="34" charset="0"/>
            </a:endParaRPr>
          </a:p>
        </p:txBody>
      </p:sp>
      <p:grpSp>
        <p:nvGrpSpPr>
          <p:cNvPr id="3" name="קבוצה 2"/>
          <p:cNvGrpSpPr/>
          <p:nvPr/>
        </p:nvGrpSpPr>
        <p:grpSpPr>
          <a:xfrm>
            <a:off x="22008" y="85234"/>
            <a:ext cx="1885696" cy="1419366"/>
            <a:chOff x="22008" y="85234"/>
            <a:chExt cx="1885696" cy="1419366"/>
          </a:xfrm>
        </p:grpSpPr>
        <p:grpSp>
          <p:nvGrpSpPr>
            <p:cNvPr id="25" name="קבוצה 24"/>
            <p:cNvGrpSpPr/>
            <p:nvPr/>
          </p:nvGrpSpPr>
          <p:grpSpPr>
            <a:xfrm>
              <a:off x="221165" y="85234"/>
              <a:ext cx="1686539" cy="874503"/>
              <a:chOff x="462441" y="-183547"/>
              <a:chExt cx="2576550" cy="1287481"/>
            </a:xfrm>
          </p:grpSpPr>
          <p:sp>
            <p:nvSpPr>
              <p:cNvPr id="26" name="צורה חופשית 25"/>
              <p:cNvSpPr/>
              <p:nvPr/>
            </p:nvSpPr>
            <p:spPr>
              <a:xfrm>
                <a:off x="504006" y="424291"/>
                <a:ext cx="2282236" cy="679643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445771" h="1717428">
                    <a:moveTo>
                      <a:pt x="0" y="364739"/>
                    </a:moveTo>
                    <a:cubicBezTo>
                      <a:pt x="528403" y="1069277"/>
                      <a:pt x="1056807" y="1773815"/>
                      <a:pt x="1813810" y="1713854"/>
                    </a:cubicBezTo>
                    <a:cubicBezTo>
                      <a:pt x="2570813" y="1653893"/>
                      <a:pt x="3770026" y="74929"/>
                      <a:pt x="4542020" y="4975"/>
                    </a:cubicBezTo>
                    <a:cubicBezTo>
                      <a:pt x="5314014" y="-64979"/>
                      <a:pt x="5879892" y="614575"/>
                      <a:pt x="6445771" y="1294129"/>
                    </a:cubicBezTo>
                  </a:path>
                </a:pathLst>
              </a:custGeom>
              <a:noFill/>
              <a:ln w="57150" cap="rnd">
                <a:solidFill>
                  <a:srgbClr val="990099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7" name="צורה חופשית 26"/>
              <p:cNvSpPr/>
              <p:nvPr/>
            </p:nvSpPr>
            <p:spPr>
              <a:xfrm>
                <a:off x="462442" y="442705"/>
                <a:ext cx="2414683" cy="400301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563 h 1289953"/>
                  <a:gd name="connsiteX1" fmla="*/ 1772247 w 6445771"/>
                  <a:gd name="connsiteY1" fmla="*/ 1086224 h 1289953"/>
                  <a:gd name="connsiteX2" fmla="*/ 4542020 w 6445771"/>
                  <a:gd name="connsiteY2" fmla="*/ 799 h 1289953"/>
                  <a:gd name="connsiteX3" fmla="*/ 6445771 w 6445771"/>
                  <a:gd name="connsiteY3" fmla="*/ 1289953 h 1289953"/>
                  <a:gd name="connsiteX0" fmla="*/ 0 w 6508116"/>
                  <a:gd name="connsiteY0" fmla="*/ 359832 h 1143750"/>
                  <a:gd name="connsiteX1" fmla="*/ 1772247 w 6508116"/>
                  <a:gd name="connsiteY1" fmla="*/ 1085493 h 1143750"/>
                  <a:gd name="connsiteX2" fmla="*/ 4542020 w 6508116"/>
                  <a:gd name="connsiteY2" fmla="*/ 68 h 1143750"/>
                  <a:gd name="connsiteX3" fmla="*/ 6508116 w 6508116"/>
                  <a:gd name="connsiteY3" fmla="*/ 1143750 h 1143750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55930 h 1039848"/>
                  <a:gd name="connsiteX1" fmla="*/ 1772247 w 6508116"/>
                  <a:gd name="connsiteY1" fmla="*/ 981591 h 1039848"/>
                  <a:gd name="connsiteX2" fmla="*/ 4105602 w 6508116"/>
                  <a:gd name="connsiteY2" fmla="*/ 75 h 1039848"/>
                  <a:gd name="connsiteX3" fmla="*/ 6508116 w 6508116"/>
                  <a:gd name="connsiteY3" fmla="*/ 1039848 h 1039848"/>
                  <a:gd name="connsiteX0" fmla="*/ 0 w 6508116"/>
                  <a:gd name="connsiteY0" fmla="*/ 297489 h 1081407"/>
                  <a:gd name="connsiteX1" fmla="*/ 1772247 w 6508116"/>
                  <a:gd name="connsiteY1" fmla="*/ 1023150 h 1081407"/>
                  <a:gd name="connsiteX2" fmla="*/ 4043256 w 6508116"/>
                  <a:gd name="connsiteY2" fmla="*/ 71 h 1081407"/>
                  <a:gd name="connsiteX3" fmla="*/ 6508116 w 6508116"/>
                  <a:gd name="connsiteY3" fmla="*/ 1081407 h 1081407"/>
                  <a:gd name="connsiteX0" fmla="*/ 0 w 6508116"/>
                  <a:gd name="connsiteY0" fmla="*/ 323966 h 1107884"/>
                  <a:gd name="connsiteX1" fmla="*/ 1772247 w 6508116"/>
                  <a:gd name="connsiteY1" fmla="*/ 1049627 h 1107884"/>
                  <a:gd name="connsiteX2" fmla="*/ 4043256 w 6508116"/>
                  <a:gd name="connsiteY2" fmla="*/ 26548 h 1107884"/>
                  <a:gd name="connsiteX3" fmla="*/ 6508116 w 6508116"/>
                  <a:gd name="connsiteY3" fmla="*/ 1107884 h 1107884"/>
                  <a:gd name="connsiteX0" fmla="*/ 0 w 6508116"/>
                  <a:gd name="connsiteY0" fmla="*/ 165466 h 949384"/>
                  <a:gd name="connsiteX1" fmla="*/ 1772247 w 6508116"/>
                  <a:gd name="connsiteY1" fmla="*/ 891127 h 949384"/>
                  <a:gd name="connsiteX2" fmla="*/ 4064038 w 6508116"/>
                  <a:gd name="connsiteY2" fmla="*/ 34303 h 949384"/>
                  <a:gd name="connsiteX3" fmla="*/ 6508116 w 6508116"/>
                  <a:gd name="connsiteY3" fmla="*/ 949384 h 949384"/>
                  <a:gd name="connsiteX0" fmla="*/ 0 w 6819843"/>
                  <a:gd name="connsiteY0" fmla="*/ 131512 h 977776"/>
                  <a:gd name="connsiteX1" fmla="*/ 1772247 w 6819843"/>
                  <a:gd name="connsiteY1" fmla="*/ 857173 h 977776"/>
                  <a:gd name="connsiteX2" fmla="*/ 4064038 w 6819843"/>
                  <a:gd name="connsiteY2" fmla="*/ 349 h 977776"/>
                  <a:gd name="connsiteX3" fmla="*/ 6819843 w 6819843"/>
                  <a:gd name="connsiteY3" fmla="*/ 977776 h 977776"/>
                  <a:gd name="connsiteX0" fmla="*/ 0 w 6819843"/>
                  <a:gd name="connsiteY0" fmla="*/ 142605 h 988869"/>
                  <a:gd name="connsiteX1" fmla="*/ 1772247 w 6819843"/>
                  <a:gd name="connsiteY1" fmla="*/ 868266 h 988869"/>
                  <a:gd name="connsiteX2" fmla="*/ 4064038 w 6819843"/>
                  <a:gd name="connsiteY2" fmla="*/ 11442 h 988869"/>
                  <a:gd name="connsiteX3" fmla="*/ 6819843 w 6819843"/>
                  <a:gd name="connsiteY3" fmla="*/ 988869 h 988869"/>
                  <a:gd name="connsiteX0" fmla="*/ 0 w 6819843"/>
                  <a:gd name="connsiteY0" fmla="*/ 165278 h 1011542"/>
                  <a:gd name="connsiteX1" fmla="*/ 1772247 w 6819843"/>
                  <a:gd name="connsiteY1" fmla="*/ 890939 h 1011542"/>
                  <a:gd name="connsiteX2" fmla="*/ 4064038 w 6819843"/>
                  <a:gd name="connsiteY2" fmla="*/ 34115 h 1011542"/>
                  <a:gd name="connsiteX3" fmla="*/ 6819843 w 6819843"/>
                  <a:gd name="connsiteY3" fmla="*/ 1011542 h 10115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19843" h="1011542">
                    <a:moveTo>
                      <a:pt x="0" y="165278"/>
                    </a:moveTo>
                    <a:cubicBezTo>
                      <a:pt x="528403" y="869816"/>
                      <a:pt x="1094907" y="912799"/>
                      <a:pt x="1772247" y="890939"/>
                    </a:cubicBezTo>
                    <a:cubicBezTo>
                      <a:pt x="2449587" y="869079"/>
                      <a:pt x="3305900" y="201052"/>
                      <a:pt x="4064038" y="34115"/>
                    </a:cubicBezTo>
                    <a:cubicBezTo>
                      <a:pt x="4822176" y="-132822"/>
                      <a:pt x="6253964" y="331988"/>
                      <a:pt x="6819843" y="1011542"/>
                    </a:cubicBezTo>
                  </a:path>
                </a:pathLst>
              </a:custGeom>
              <a:noFill/>
              <a:ln w="57150" cap="rnd">
                <a:solidFill>
                  <a:srgbClr val="FFC000"/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8" name="צורה חופשית 27"/>
              <p:cNvSpPr/>
              <p:nvPr/>
            </p:nvSpPr>
            <p:spPr>
              <a:xfrm>
                <a:off x="462441" y="381000"/>
                <a:ext cx="2311669" cy="401096"/>
              </a:xfrm>
              <a:custGeom>
                <a:avLst/>
                <a:gdLst>
                  <a:gd name="connsiteX0" fmla="*/ 0 w 6445771"/>
                  <a:gd name="connsiteY0" fmla="*/ 364739 h 1717428"/>
                  <a:gd name="connsiteX1" fmla="*/ 1813810 w 6445771"/>
                  <a:gd name="connsiteY1" fmla="*/ 1713854 h 1717428"/>
                  <a:gd name="connsiteX2" fmla="*/ 4542020 w 6445771"/>
                  <a:gd name="connsiteY2" fmla="*/ 4975 h 1717428"/>
                  <a:gd name="connsiteX3" fmla="*/ 6445771 w 6445771"/>
                  <a:gd name="connsiteY3" fmla="*/ 1294129 h 1717428"/>
                  <a:gd name="connsiteX0" fmla="*/ 0 w 6445771"/>
                  <a:gd name="connsiteY0" fmla="*/ 360748 h 1290138"/>
                  <a:gd name="connsiteX1" fmla="*/ 1418956 w 6445771"/>
                  <a:gd name="connsiteY1" fmla="*/ 1065627 h 1290138"/>
                  <a:gd name="connsiteX2" fmla="*/ 4542020 w 6445771"/>
                  <a:gd name="connsiteY2" fmla="*/ 984 h 1290138"/>
                  <a:gd name="connsiteX3" fmla="*/ 6445771 w 6445771"/>
                  <a:gd name="connsiteY3" fmla="*/ 1290138 h 1290138"/>
                  <a:gd name="connsiteX0" fmla="*/ 0 w 6445771"/>
                  <a:gd name="connsiteY0" fmla="*/ 215402 h 1144792"/>
                  <a:gd name="connsiteX1" fmla="*/ 1418956 w 6445771"/>
                  <a:gd name="connsiteY1" fmla="*/ 920281 h 1144792"/>
                  <a:gd name="connsiteX2" fmla="*/ 3315893 w 6445771"/>
                  <a:gd name="connsiteY2" fmla="*/ 1110 h 1144792"/>
                  <a:gd name="connsiteX3" fmla="*/ 6445771 w 6445771"/>
                  <a:gd name="connsiteY3" fmla="*/ 1144792 h 1144792"/>
                  <a:gd name="connsiteX0" fmla="*/ 0 w 6445771"/>
                  <a:gd name="connsiteY0" fmla="*/ 226170 h 1155560"/>
                  <a:gd name="connsiteX1" fmla="*/ 1418956 w 6445771"/>
                  <a:gd name="connsiteY1" fmla="*/ 931049 h 1155560"/>
                  <a:gd name="connsiteX2" fmla="*/ 3315893 w 6445771"/>
                  <a:gd name="connsiteY2" fmla="*/ 11878 h 1155560"/>
                  <a:gd name="connsiteX3" fmla="*/ 5166533 w 6445771"/>
                  <a:gd name="connsiteY3" fmla="*/ 457176 h 1155560"/>
                  <a:gd name="connsiteX4" fmla="*/ 6445771 w 6445771"/>
                  <a:gd name="connsiteY4" fmla="*/ 1155560 h 1155560"/>
                  <a:gd name="connsiteX0" fmla="*/ 0 w 6445771"/>
                  <a:gd name="connsiteY0" fmla="*/ 214395 h 1143785"/>
                  <a:gd name="connsiteX1" fmla="*/ 1418956 w 6445771"/>
                  <a:gd name="connsiteY1" fmla="*/ 919274 h 1143785"/>
                  <a:gd name="connsiteX2" fmla="*/ 3315893 w 6445771"/>
                  <a:gd name="connsiteY2" fmla="*/ 103 h 1143785"/>
                  <a:gd name="connsiteX3" fmla="*/ 5228879 w 6445771"/>
                  <a:gd name="connsiteY3" fmla="*/ 985728 h 1143785"/>
                  <a:gd name="connsiteX4" fmla="*/ 6445771 w 6445771"/>
                  <a:gd name="connsiteY4" fmla="*/ 1143785 h 1143785"/>
                  <a:gd name="connsiteX0" fmla="*/ 0 w 6528899"/>
                  <a:gd name="connsiteY0" fmla="*/ 214395 h 1013547"/>
                  <a:gd name="connsiteX1" fmla="*/ 1418956 w 6528899"/>
                  <a:gd name="connsiteY1" fmla="*/ 919274 h 1013547"/>
                  <a:gd name="connsiteX2" fmla="*/ 3315893 w 6528899"/>
                  <a:gd name="connsiteY2" fmla="*/ 103 h 1013547"/>
                  <a:gd name="connsiteX3" fmla="*/ 5228879 w 6528899"/>
                  <a:gd name="connsiteY3" fmla="*/ 985728 h 1013547"/>
                  <a:gd name="connsiteX4" fmla="*/ 6528899 w 6528899"/>
                  <a:gd name="connsiteY4" fmla="*/ 437203 h 1013547"/>
                  <a:gd name="connsiteX0" fmla="*/ 0 w 6528899"/>
                  <a:gd name="connsiteY0" fmla="*/ 214390 h 1013542"/>
                  <a:gd name="connsiteX1" fmla="*/ 1418956 w 6528899"/>
                  <a:gd name="connsiteY1" fmla="*/ 919269 h 1013542"/>
                  <a:gd name="connsiteX2" fmla="*/ 3315893 w 6528899"/>
                  <a:gd name="connsiteY2" fmla="*/ 98 h 1013542"/>
                  <a:gd name="connsiteX3" fmla="*/ 5228879 w 6528899"/>
                  <a:gd name="connsiteY3" fmla="*/ 985723 h 1013542"/>
                  <a:gd name="connsiteX4" fmla="*/ 6528899 w 6528899"/>
                  <a:gd name="connsiteY4" fmla="*/ 437198 h 1013542"/>
                  <a:gd name="connsiteX0" fmla="*/ 0 w 6528899"/>
                  <a:gd name="connsiteY0" fmla="*/ 214396 h 1013548"/>
                  <a:gd name="connsiteX1" fmla="*/ 1418956 w 6528899"/>
                  <a:gd name="connsiteY1" fmla="*/ 919275 h 1013548"/>
                  <a:gd name="connsiteX2" fmla="*/ 3315893 w 6528899"/>
                  <a:gd name="connsiteY2" fmla="*/ 104 h 1013548"/>
                  <a:gd name="connsiteX3" fmla="*/ 5228879 w 6528899"/>
                  <a:gd name="connsiteY3" fmla="*/ 985729 h 1013548"/>
                  <a:gd name="connsiteX4" fmla="*/ 6528899 w 6528899"/>
                  <a:gd name="connsiteY4" fmla="*/ 437204 h 1013548"/>
                  <a:gd name="connsiteX0" fmla="*/ 0 w 6528899"/>
                  <a:gd name="connsiteY0" fmla="*/ 214386 h 1013538"/>
                  <a:gd name="connsiteX1" fmla="*/ 1418956 w 6528899"/>
                  <a:gd name="connsiteY1" fmla="*/ 919265 h 1013538"/>
                  <a:gd name="connsiteX2" fmla="*/ 3315893 w 6528899"/>
                  <a:gd name="connsiteY2" fmla="*/ 94 h 1013538"/>
                  <a:gd name="connsiteX3" fmla="*/ 5228879 w 6528899"/>
                  <a:gd name="connsiteY3" fmla="*/ 985719 h 1013538"/>
                  <a:gd name="connsiteX4" fmla="*/ 6528899 w 6528899"/>
                  <a:gd name="connsiteY4" fmla="*/ 437194 h 1013538"/>
                  <a:gd name="connsiteX0" fmla="*/ 0 w 6528899"/>
                  <a:gd name="connsiteY0" fmla="*/ 214389 h 1013541"/>
                  <a:gd name="connsiteX1" fmla="*/ 1418956 w 6528899"/>
                  <a:gd name="connsiteY1" fmla="*/ 919268 h 1013541"/>
                  <a:gd name="connsiteX2" fmla="*/ 3315893 w 6528899"/>
                  <a:gd name="connsiteY2" fmla="*/ 97 h 1013541"/>
                  <a:gd name="connsiteX3" fmla="*/ 5228879 w 6528899"/>
                  <a:gd name="connsiteY3" fmla="*/ 985722 h 1013541"/>
                  <a:gd name="connsiteX4" fmla="*/ 6528899 w 6528899"/>
                  <a:gd name="connsiteY4" fmla="*/ 437197 h 1013541"/>
                  <a:gd name="connsiteX0" fmla="*/ 0 w 6528899"/>
                  <a:gd name="connsiteY0" fmla="*/ 214398 h 1013550"/>
                  <a:gd name="connsiteX1" fmla="*/ 1418956 w 6528899"/>
                  <a:gd name="connsiteY1" fmla="*/ 919277 h 1013550"/>
                  <a:gd name="connsiteX2" fmla="*/ 3315893 w 6528899"/>
                  <a:gd name="connsiteY2" fmla="*/ 106 h 1013550"/>
                  <a:gd name="connsiteX3" fmla="*/ 5228879 w 6528899"/>
                  <a:gd name="connsiteY3" fmla="*/ 985731 h 1013550"/>
                  <a:gd name="connsiteX4" fmla="*/ 6528899 w 6528899"/>
                  <a:gd name="connsiteY4" fmla="*/ 437206 h 1013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28899" h="1013550">
                    <a:moveTo>
                      <a:pt x="0" y="214398"/>
                    </a:moveTo>
                    <a:cubicBezTo>
                      <a:pt x="528403" y="918936"/>
                      <a:pt x="970217" y="996555"/>
                      <a:pt x="1418956" y="919277"/>
                    </a:cubicBezTo>
                    <a:cubicBezTo>
                      <a:pt x="1867695" y="841999"/>
                      <a:pt x="2680906" y="-10970"/>
                      <a:pt x="3315893" y="106"/>
                    </a:cubicBezTo>
                    <a:cubicBezTo>
                      <a:pt x="3950880" y="11182"/>
                      <a:pt x="4707233" y="795117"/>
                      <a:pt x="5228879" y="985731"/>
                    </a:cubicBezTo>
                    <a:cubicBezTo>
                      <a:pt x="5750525" y="1176345"/>
                      <a:pt x="6315693" y="320809"/>
                      <a:pt x="6528899" y="437206"/>
                    </a:cubicBezTo>
                  </a:path>
                </a:pathLst>
              </a:custGeom>
              <a:noFill/>
              <a:ln w="57150" cap="rnd">
                <a:solidFill>
                  <a:schemeClr val="accent1">
                    <a:lumMod val="75000"/>
                  </a:schemeClr>
                </a:solidFill>
                <a:miter lim="800000"/>
              </a:ln>
              <a:effectLst>
                <a:reflection blurRad="38100" stA="68000" endPos="66000" dist="63500" dir="5400000" sy="-100000" algn="bl" rotWithShape="0"/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98" tIns="34299" rIns="68598" bIns="34299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>
                  <a:solidFill>
                    <a:srgbClr val="000080"/>
                  </a:solidFill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002213" y="-183547"/>
                <a:ext cx="2036778" cy="3169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he-IL" sz="1050" b="1" dirty="0">
                    <a:solidFill>
                      <a:srgbClr val="000080"/>
                    </a:solidFill>
                    <a:latin typeface="Segoe UI Light"/>
                    <a:cs typeface="Segoe UI Light"/>
                  </a:rPr>
                  <a:t>רפורמה בשירות המדינה</a:t>
                </a:r>
                <a:endParaRPr lang="en-US" sz="1050" b="1" dirty="0">
                  <a:solidFill>
                    <a:srgbClr val="000080"/>
                  </a:solidFill>
                  <a:latin typeface="Segoe UI Light"/>
                  <a:cs typeface="Segoe UI Light"/>
                </a:endParaRP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22008" y="1301467"/>
              <a:ext cx="1885696" cy="2031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0000"/>
                </a:lnSpc>
              </a:pPr>
              <a:r>
                <a:rPr lang="he-IL" sz="800" dirty="0" smtClean="0">
                  <a:solidFill>
                    <a:srgbClr val="000080"/>
                  </a:solidFill>
                  <a:latin typeface="Segoe UI Light"/>
                  <a:cs typeface="Segoe UI Light"/>
                </a:rPr>
                <a:t>מתחילים את השנה השלישית ליישום</a:t>
              </a:r>
              <a:endParaRPr lang="en-US" sz="800" dirty="0">
                <a:solidFill>
                  <a:srgbClr val="000080"/>
                </a:solidFill>
                <a:latin typeface="Segoe UI Light"/>
                <a:cs typeface="Segoe UI Light"/>
              </a:endParaRPr>
            </a:p>
          </p:txBody>
        </p:sp>
      </p:grpSp>
      <p:pic>
        <p:nvPicPr>
          <p:cNvPr id="11" name="Picture 4" descr="http://www.adventureguide.co.nz/articles/12/238/images/taieri-peak-road-3.jp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0" t="2717" b="4686"/>
          <a:stretch/>
        </p:blipFill>
        <p:spPr bwMode="auto">
          <a:xfrm>
            <a:off x="2195736" y="3824041"/>
            <a:ext cx="4248472" cy="28748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chemeClr val="bg1">
                <a:lumMod val="85000"/>
              </a:schemeClr>
            </a:solidFill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D5AF7-251A-44F9-9D44-8A2782832A8F}" type="slidenum">
              <a:rPr lang="he-IL" smtClean="0"/>
              <a:pPr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4491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bdT64DbMP6URTyG6C6y8pA"/>
</p:tagLst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1477638-3E9D-4D87-88D6-79BF12824B59}"/>
</file>

<file path=customXml/itemProps2.xml><?xml version="1.0" encoding="utf-8"?>
<ds:datastoreItem xmlns:ds="http://schemas.openxmlformats.org/officeDocument/2006/customXml" ds:itemID="{B151EDD9-A020-4A3C-862D-9F0C7B91C26F}"/>
</file>

<file path=customXml/itemProps3.xml><?xml version="1.0" encoding="utf-8"?>
<ds:datastoreItem xmlns:ds="http://schemas.openxmlformats.org/officeDocument/2006/customXml" ds:itemID="{4A19C4E6-CE57-405E-93D0-CBE1B9F872C2}"/>
</file>

<file path=docProps/app.xml><?xml version="1.0" encoding="utf-8"?>
<Properties xmlns="http://schemas.openxmlformats.org/officeDocument/2006/extended-properties" xmlns:vt="http://schemas.openxmlformats.org/officeDocument/2006/docPropsVTypes">
  <TotalTime>43189</TotalTime>
  <Words>785</Words>
  <Application>Microsoft Office PowerPoint</Application>
  <PresentationFormat>‫הצגה על המסך (4:3)</PresentationFormat>
  <Paragraphs>114</Paragraphs>
  <Slides>11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20" baseType="lpstr">
      <vt:lpstr>Arial</vt:lpstr>
      <vt:lpstr>Calibri</vt:lpstr>
      <vt:lpstr>Narkisim</vt:lpstr>
      <vt:lpstr>Segoe UI Light</vt:lpstr>
      <vt:lpstr>Segoe UI Semibold</vt:lpstr>
      <vt:lpstr>Segoe UI Semilight</vt:lpstr>
      <vt:lpstr>Tahoma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שאלות?</vt:lpstr>
    </vt:vector>
  </TitlesOfParts>
  <Company>MOF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אילנה נקאש</dc:creator>
  <cp:lastModifiedBy>רון צור</cp:lastModifiedBy>
  <cp:revision>761</cp:revision>
  <cp:lastPrinted>2015-06-30T08:38:49Z</cp:lastPrinted>
  <dcterms:created xsi:type="dcterms:W3CDTF">2012-10-31T08:58:33Z</dcterms:created>
  <dcterms:modified xsi:type="dcterms:W3CDTF">2016-02-16T06:57:02Z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</Properties>
</file>