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1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647" r:id="rId3"/>
    <p:sldId id="648" r:id="rId4"/>
    <p:sldId id="645" r:id="rId5"/>
    <p:sldId id="649" r:id="rId6"/>
    <p:sldId id="657" r:id="rId7"/>
    <p:sldId id="618" r:id="rId8"/>
    <p:sldId id="514" r:id="rId9"/>
    <p:sldId id="644" r:id="rId10"/>
    <p:sldId id="569" r:id="rId11"/>
    <p:sldId id="386" r:id="rId12"/>
    <p:sldId id="656" r:id="rId13"/>
    <p:sldId id="654" r:id="rId14"/>
    <p:sldId id="655" r:id="rId15"/>
    <p:sldId id="650" r:id="rId16"/>
    <p:sldId id="646" r:id="rId17"/>
    <p:sldId id="673" r:id="rId18"/>
    <p:sldId id="674" r:id="rId19"/>
    <p:sldId id="675" r:id="rId20"/>
    <p:sldId id="676" r:id="rId21"/>
    <p:sldId id="678" r:id="rId22"/>
    <p:sldId id="679" r:id="rId23"/>
  </p:sldIdLst>
  <p:sldSz cx="12192000" cy="6858000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3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0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aviv Katan" initials="HK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8F8"/>
    <a:srgbClr val="FF5050"/>
    <a:srgbClr val="8B2525"/>
    <a:srgbClr val="99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סגנון בהיר 2 - הדגשה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1" autoAdjust="0"/>
    <p:restoredTop sz="86871" autoAdjust="0"/>
  </p:normalViewPr>
  <p:slideViewPr>
    <p:cSldViewPr snapToGrid="0">
      <p:cViewPr varScale="1">
        <p:scale>
          <a:sx n="75" d="100"/>
          <a:sy n="75" d="100"/>
        </p:scale>
        <p:origin x="-120" y="-510"/>
      </p:cViewPr>
      <p:guideLst>
        <p:guide orient="horz" pos="1933"/>
        <p:guide pos="3840"/>
      </p:guideLst>
    </p:cSldViewPr>
  </p:slideViewPr>
  <p:outlineViewPr>
    <p:cViewPr>
      <p:scale>
        <a:sx n="33" d="100"/>
        <a:sy n="33" d="100"/>
      </p:scale>
      <p:origin x="0" y="932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18960"/>
    </p:cViewPr>
  </p:sorterViewPr>
  <p:notesViewPr>
    <p:cSldViewPr snapToGrid="0">
      <p:cViewPr varScale="1">
        <p:scale>
          <a:sx n="77" d="100"/>
          <a:sy n="77" d="100"/>
        </p:scale>
        <p:origin x="2172" y="90"/>
      </p:cViewPr>
      <p:guideLst>
        <p:guide orient="horz" pos="3120"/>
        <p:guide pos="21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7021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68" y="0"/>
            <a:ext cx="2933277" cy="497021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9EFDB71A-6DDC-42F7-B489-F6E40C04A315}" type="datetimeFigureOut">
              <a:rPr lang="he-IL" smtClean="0"/>
              <a:t>כ"ח/חשון/תשע"ו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824" y="9408982"/>
            <a:ext cx="2933277" cy="49702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68" y="9408982"/>
            <a:ext cx="2933277" cy="49702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BF40EE2C-0E0A-4287-8285-0386268B71B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786223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4" y="0"/>
            <a:ext cx="2933277" cy="497021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8" y="0"/>
            <a:ext cx="2933277" cy="497021"/>
          </a:xfrm>
          <a:prstGeom prst="rect">
            <a:avLst/>
          </a:prstGeom>
        </p:spPr>
        <p:txBody>
          <a:bodyPr vert="horz" lIns="91166" tIns="45583" rIns="91166" bIns="45583" rtlCol="1"/>
          <a:lstStyle>
            <a:lvl1pPr algn="l">
              <a:defRPr sz="1200"/>
            </a:lvl1pPr>
          </a:lstStyle>
          <a:p>
            <a:fld id="{3B4818FE-3E47-49E9-BF0F-340AE4C1ADBF}" type="datetimeFigureOut">
              <a:rPr lang="he-IL" smtClean="0"/>
              <a:t>כ"ח/חשון/תשע"ו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412750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66" tIns="45583" rIns="91166" bIns="45583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67262"/>
            <a:ext cx="5415280" cy="3900488"/>
          </a:xfrm>
          <a:prstGeom prst="rect">
            <a:avLst/>
          </a:prstGeom>
        </p:spPr>
        <p:txBody>
          <a:bodyPr vert="horz" lIns="91166" tIns="45583" rIns="91166" bIns="45583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4" y="9408982"/>
            <a:ext cx="2933277" cy="49702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8" y="9408982"/>
            <a:ext cx="2933277" cy="497020"/>
          </a:xfrm>
          <a:prstGeom prst="rect">
            <a:avLst/>
          </a:prstGeom>
        </p:spPr>
        <p:txBody>
          <a:bodyPr vert="horz" lIns="91166" tIns="45583" rIns="91166" bIns="45583" rtlCol="1" anchor="b"/>
          <a:lstStyle>
            <a:lvl1pPr algn="l">
              <a:defRPr sz="1200"/>
            </a:lvl1pPr>
          </a:lstStyle>
          <a:p>
            <a:fld id="{2CA06A2B-EBCA-42D9-B73A-BC96763F70E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972725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מנכ"ל</a:t>
            </a:r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A06A2B-EBCA-42D9-B73A-BC96763F70E1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61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הפרויקט "פתיחת מסך" חממת קולנוע ליוצרות מהציבור החרדי הופק בשיתוף המשרד, קרן גשר לקולנוע רב תרבותי, מפעל הפיס והרשות השנייה לטלוויזיה ורדיו. מבין 46 נשים חרדיות שהגישו מועמדותן – נבחרו 12 יוצרות להשתתפות בפרויקט. במסגרת החממה, המשתתפות קיבלו מענקי פיתוח וחניכה מקצועית. אירוע </a:t>
            </a:r>
            <a:r>
              <a:rPr lang="he-IL" dirty="0" err="1" smtClean="0"/>
              <a:t>הפיצ'ינג</a:t>
            </a:r>
            <a:r>
              <a:rPr lang="he-IL" dirty="0" smtClean="0"/>
              <a:t> התקיים במסגרת פסטיבל קולנוע המהווה במה מקצועית וחגיגית לפרויקט. </a:t>
            </a:r>
          </a:p>
          <a:p>
            <a:endParaRPr lang="he-IL" dirty="0" smtClean="0"/>
          </a:p>
          <a:p>
            <a:r>
              <a:rPr lang="he-IL" dirty="0" smtClean="0"/>
              <a:t>במסגרת ה"רצועה החרדית" אישרה וועדת התמיכות של </a:t>
            </a:r>
            <a:r>
              <a:rPr lang="he-IL" dirty="0" err="1" smtClean="0"/>
              <a:t>מינהל</a:t>
            </a:r>
            <a:r>
              <a:rPr lang="he-IL" dirty="0" smtClean="0"/>
              <a:t> התרבות שורה ארוכה של בקשות תמיכה שהוגשו מטעמם של גופים ורשויות במגזר החרדי.</a:t>
            </a:r>
          </a:p>
          <a:p>
            <a:r>
              <a:rPr lang="he-IL" dirty="0" smtClean="0"/>
              <a:t>בשנת 2014 הוגשו 33 בקשות תמיכה- מתוכן 26 נתמכו.</a:t>
            </a:r>
          </a:p>
          <a:p>
            <a:r>
              <a:rPr lang="he-IL" dirty="0" smtClean="0"/>
              <a:t>סך התמיכה בשנת 2014 עומד על 913 </a:t>
            </a:r>
            <a:r>
              <a:rPr lang="he-IL" dirty="0" err="1" smtClean="0"/>
              <a:t>אש"ח</a:t>
            </a:r>
            <a:r>
              <a:rPr lang="he-IL" dirty="0" smtClean="0"/>
              <a:t>.</a:t>
            </a:r>
          </a:p>
          <a:p>
            <a:r>
              <a:rPr lang="he-IL" dirty="0" smtClean="0"/>
              <a:t>אחוז פעילות הנשים מהווה כ – 90-95% מסך היקף הפעילות.</a:t>
            </a:r>
          </a:p>
          <a:p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A06A2B-EBCA-42D9-B73A-BC96763F70E1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3866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A06A2B-EBCA-42D9-B73A-BC96763F70E1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5179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solidFill>
            <a:schemeClr val="accent1">
              <a:lumMod val="50000"/>
            </a:schemeClr>
          </a:solidFill>
          <a:scene3d>
            <a:camera prst="orthographicFront"/>
            <a:lightRig rig="chilly" dir="t"/>
          </a:scene3d>
          <a:sp3d prstMaterial="dkEdge">
            <a:bevelT prst="angle"/>
            <a:bevelB prst="angle"/>
          </a:sp3d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txBody>
          <a:bodyPr>
            <a:norm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DAC43-1ACE-4A66-B7E2-55FAD8A3B1FC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 dirty="0"/>
          </a:p>
        </p:txBody>
      </p:sp>
      <p:grpSp>
        <p:nvGrpSpPr>
          <p:cNvPr id="9" name="Group 12"/>
          <p:cNvGrpSpPr>
            <a:grpSpLocks/>
          </p:cNvGrpSpPr>
          <p:nvPr userDrawn="1"/>
        </p:nvGrpSpPr>
        <p:grpSpPr bwMode="auto">
          <a:xfrm>
            <a:off x="11199450" y="0"/>
            <a:ext cx="992550" cy="1006475"/>
            <a:chOff x="5250" y="420"/>
            <a:chExt cx="1425" cy="1440"/>
          </a:xfrm>
        </p:grpSpPr>
        <p:sp>
          <p:nvSpPr>
            <p:cNvPr id="10" name="Rectangle 13"/>
            <p:cNvSpPr>
              <a:spLocks noChangeArrowheads="1"/>
            </p:cNvSpPr>
            <p:nvPr/>
          </p:nvSpPr>
          <p:spPr bwMode="auto">
            <a:xfrm>
              <a:off x="5250" y="420"/>
              <a:ext cx="1425" cy="14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he-IL"/>
            </a:p>
          </p:txBody>
        </p:sp>
        <p:pic>
          <p:nvPicPr>
            <p:cNvPr id="11" name="תמונה 10" descr="isra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7" y="603"/>
              <a:ext cx="911" cy="1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6202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4B9EA-A486-44C8-94E7-0EC89D6A5C93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  <p:pic>
        <p:nvPicPr>
          <p:cNvPr id="6" name="תמונה 5" descr="isra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6" y="65054"/>
            <a:ext cx="634535" cy="77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615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4209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ln/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anchor="b"/>
          <a:lstStyle>
            <a:lvl1pPr>
              <a:defRPr sz="600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8334E-721A-48E7-96B7-65E0DF682F52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7866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669925"/>
            <a:ext cx="5181600" cy="5507038"/>
          </a:xfrm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669925"/>
            <a:ext cx="5181600" cy="5507037"/>
          </a:xfrm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519AF-CC98-4353-B4C8-CC3C6510BE92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3882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8200" y="-16107"/>
            <a:ext cx="10515600" cy="633946"/>
          </a:xfr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38213" y="675378"/>
            <a:ext cx="5157787" cy="823912"/>
          </a:xfr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none"/>
        </p:style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1556829"/>
            <a:ext cx="5157787" cy="4632834"/>
          </a:xfrm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0612" y="675378"/>
            <a:ext cx="5183188" cy="823912"/>
          </a:xfr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none"/>
        </p:style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1556829"/>
            <a:ext cx="5183188" cy="4632834"/>
          </a:xfrm>
        </p:spPr>
        <p:txBody>
          <a:bodyPr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65995-F8C9-4DF9-9DD3-D64AF107BE54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9030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B5036-2D17-4403-B375-67E4C5AF009B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4243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543C-8BE6-4639-B130-ADA87F0CB8BD}" type="datetime8">
              <a:rPr lang="he-IL" smtClean="0"/>
              <a:t>10 נובמבר 15</a:t>
            </a:fld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25979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952500"/>
            <a:ext cx="3932237" cy="1600200"/>
          </a:xfr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anchor="b"/>
          <a:lstStyle>
            <a:lvl1pPr>
              <a:defRPr sz="320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 sz="2800"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 sz="2400"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 sz="2000">
                <a:latin typeface="David" panose="020E0502060401010101" pitchFamily="34" charset="-79"/>
                <a:cs typeface="David" panose="020E0502060401010101" pitchFamily="34" charset="-79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552700"/>
            <a:ext cx="3932237" cy="3316288"/>
          </a:xfrm>
        </p:spPr>
        <p:txBody>
          <a:bodyPr/>
          <a:lstStyle>
            <a:lvl1pPr marL="0" indent="0">
              <a:buNone/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4CDEC-4D56-43C4-9905-4D0E408DDB75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229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952500"/>
            <a:ext cx="3932237" cy="1600200"/>
          </a:xfrm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anchor="b"/>
          <a:lstStyle>
            <a:lvl1pPr>
              <a:defRPr sz="320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552700"/>
            <a:ext cx="3932237" cy="3316288"/>
          </a:xfrm>
        </p:spPr>
        <p:txBody>
          <a:bodyPr/>
          <a:lstStyle>
            <a:lvl1pPr marL="0" indent="0">
              <a:buNone/>
              <a:defRPr sz="1600"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DEF19-F09E-4B08-AA62-0EC7EBD22A2E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32375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C66E2-8B7E-4A0A-B1BC-C44ECCBDE5DE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7219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705853"/>
            <a:ext cx="2628900" cy="5471110"/>
          </a:xfr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vert="eaVert"/>
          <a:lstStyle>
            <a:lvl1pPr>
              <a:defRPr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705853"/>
            <a:ext cx="7668000" cy="5364000"/>
          </a:xfrm>
        </p:spPr>
        <p:txBody>
          <a:bodyPr vert="eaVert"/>
          <a:lstStyle>
            <a:lvl1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1pPr>
            <a:lvl2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2pPr>
            <a:lvl3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3pPr>
            <a:lvl4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4pPr>
            <a:lvl5pPr>
              <a:defRPr>
                <a:latin typeface="David" panose="020E0502060401010101" pitchFamily="34" charset="-79"/>
                <a:cs typeface="David" panose="020E0502060401010101" pitchFamily="34" charset="-79"/>
              </a:defRPr>
            </a:lvl5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C0FAA-5F99-46B0-B809-1E381727DD74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3798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1582821" y="78573"/>
            <a:ext cx="10515600" cy="623825"/>
          </a:xfrm>
          <a:prstGeom prst="rect">
            <a:avLst/>
          </a:prstGeom>
          <a:scene3d>
            <a:camera prst="orthographicFront"/>
            <a:lightRig rig="threePt" dir="t"/>
          </a:scene3d>
          <a:sp3d prstMaterial="dkEdge">
            <a:bevelT prst="angle"/>
            <a:bevelB prst="angle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14642" y="842955"/>
            <a:ext cx="10515600" cy="53728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EA55B-20A3-4FD1-B769-847E50B70BF4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C564E-A87F-4ED6-87D8-0ABC0016CD4D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6" t="39955" r="22887" b="28668"/>
          <a:stretch>
            <a:fillRect/>
          </a:stretch>
        </p:blipFill>
        <p:spPr bwMode="auto">
          <a:xfrm>
            <a:off x="-12700" y="55625"/>
            <a:ext cx="1506621" cy="8763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2393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hf hdr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David" panose="020E0502060401010101" pitchFamily="34" charset="-79"/>
          <a:ea typeface="+mj-ea"/>
          <a:cs typeface="David" panose="020E0502060401010101" pitchFamily="34" charset="-79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David" panose="020E0502060401010101" pitchFamily="34" charset="-79"/>
          <a:ea typeface="+mn-ea"/>
          <a:cs typeface="David" panose="020E0502060401010101" pitchFamily="34" charset="-79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David" panose="020E0502060401010101" pitchFamily="34" charset="-79"/>
          <a:ea typeface="+mn-ea"/>
          <a:cs typeface="David" panose="020E0502060401010101" pitchFamily="34" charset="-79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David" panose="020E0502060401010101" pitchFamily="34" charset="-79"/>
          <a:ea typeface="+mn-ea"/>
          <a:cs typeface="David" panose="020E0502060401010101" pitchFamily="34" charset="-79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David" panose="020E0502060401010101" pitchFamily="34" charset="-79"/>
          <a:ea typeface="+mn-ea"/>
          <a:cs typeface="David" panose="020E0502060401010101" pitchFamily="34" charset="-79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David" panose="020E0502060401010101" pitchFamily="34" charset="-79"/>
          <a:ea typeface="+mn-ea"/>
          <a:cs typeface="David" panose="020E0502060401010101" pitchFamily="34" charset="-79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dirty="0" smtClean="0"/>
              <a:t>הצגה וניתוח של </a:t>
            </a:r>
            <a:br>
              <a:rPr lang="he-IL" dirty="0" smtClean="0"/>
            </a:br>
            <a:r>
              <a:rPr lang="he-IL" dirty="0" smtClean="0"/>
              <a:t>התקציב המגדרי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/>
              <a:t>תקציב משרד התרבות והספורט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6EC8-AC49-411A-A2E4-7C1D0DB85093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</a:t>
            </a:fld>
            <a:endParaRPr lang="he-IL" dirty="0"/>
          </a:p>
        </p:txBody>
      </p:sp>
      <p:pic>
        <p:nvPicPr>
          <p:cNvPr id="10" name="תמונה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6" t="39955" r="22887" b="28668"/>
          <a:stretch>
            <a:fillRect/>
          </a:stretch>
        </p:blipFill>
        <p:spPr bwMode="auto">
          <a:xfrm>
            <a:off x="4750969" y="5339443"/>
            <a:ext cx="2690061" cy="151855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1992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14642" y="78573"/>
            <a:ext cx="10515600" cy="623825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מדיניות המשרד	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he-IL" sz="3600" dirty="0" smtClean="0"/>
              <a:t>מדיניות המשרד כיום היא לחזק את פעילות הנשים בכל התחומים בהם עוסק המשרד.</a:t>
            </a:r>
          </a:p>
          <a:p>
            <a:pPr algn="just">
              <a:lnSpc>
                <a:spcPct val="200000"/>
              </a:lnSpc>
            </a:pPr>
            <a:r>
              <a:rPr lang="he-IL" sz="3600" dirty="0" smtClean="0"/>
              <a:t>המשרד ייתן דגש מיוחד לחיזוק הפעילות המגדרית במגזרים החרדי והלא יהודי.</a:t>
            </a:r>
          </a:p>
          <a:p>
            <a:pPr algn="just">
              <a:lnSpc>
                <a:spcPct val="200000"/>
              </a:lnSpc>
            </a:pP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22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מדיניות המשרד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he-IL" sz="3600" dirty="0" smtClean="0"/>
              <a:t>כיום, קיים קושי לנתח את השייכות המגדרית בתקציב המשרד.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בניגוד לספורט, שם ניתן </a:t>
            </a:r>
            <a:r>
              <a:rPr lang="he-IL" sz="3600" dirty="0" err="1" smtClean="0"/>
              <a:t>תעדוף</a:t>
            </a:r>
            <a:r>
              <a:rPr lang="he-IL" sz="3600" dirty="0" smtClean="0"/>
              <a:t> למגדר באמות המידה, בתחום התרבות מרבית התמיכות מועברות כתמיכה שוטפת לגוף ללא כל שייכות למגדר.</a:t>
            </a:r>
          </a:p>
          <a:p>
            <a:pPr algn="just">
              <a:lnSpc>
                <a:spcPct val="150000"/>
              </a:lnSpc>
            </a:pP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708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תחילתו של שינוי – </a:t>
            </a:r>
            <a:r>
              <a:rPr lang="he-IL" dirty="0" err="1" smtClean="0"/>
              <a:t>מינהל</a:t>
            </a:r>
            <a:r>
              <a:rPr lang="he-IL" dirty="0" smtClean="0"/>
              <a:t> תרבות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he-IL" sz="3600" dirty="0" smtClean="0"/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המשרד פועל בימים אלו להכנסת </a:t>
            </a:r>
            <a:r>
              <a:rPr lang="he-IL" sz="3600" b="1" u="sng" dirty="0" smtClean="0"/>
              <a:t>תנאי סף </a:t>
            </a:r>
            <a:r>
              <a:rPr lang="he-IL" sz="3600" dirty="0" smtClean="0"/>
              <a:t>חדש לקבלת תמיכה מהמשרד, כך שבכל הנהלת גוף שנתמך על ידי המשרד יהיה ייצוג הולם לנשים כתנאי לקבלת התמיכה.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96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תחילתו של שינוי – </a:t>
            </a:r>
            <a:r>
              <a:rPr lang="he-IL" dirty="0" err="1" smtClean="0"/>
              <a:t>מינהל</a:t>
            </a:r>
            <a:r>
              <a:rPr lang="he-IL" dirty="0" smtClean="0"/>
              <a:t> תרבות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he-IL" sz="3600" dirty="0" smtClean="0"/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המשרד חרט על דגלו את חיזוק המגדר הנשי 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אנו פונים לנשים וגופים העוסקים בפעילות תרבות ייעודית לנשים לפנות אל המשרד במטרה למנף את הפעילות.</a:t>
            </a: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663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תחילתו של שינוי – </a:t>
            </a:r>
            <a:r>
              <a:rPr lang="he-IL" dirty="0" err="1"/>
              <a:t>מינהל</a:t>
            </a:r>
            <a:r>
              <a:rPr lang="he-IL" dirty="0"/>
              <a:t> </a:t>
            </a:r>
            <a:r>
              <a:rPr lang="he-IL" dirty="0" smtClean="0"/>
              <a:t>ספורט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he-IL" sz="3600" dirty="0" smtClean="0"/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הכפלת התקצוב הייעודי לספורט נשים - אתנה.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הרחבת התקצוב לענפי הספורט בהם לנשים יש הצלחה כדוגמת כדורסל.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הגדלת תקציב הספורט העממי כדוגמת </a:t>
            </a:r>
            <a:r>
              <a:rPr lang="he-IL" sz="3600" dirty="0" err="1" smtClean="0"/>
              <a:t>מאמאנט</a:t>
            </a:r>
            <a:r>
              <a:rPr lang="he-IL" sz="3600" dirty="0" smtClean="0"/>
              <a:t> וכדורשת</a:t>
            </a: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798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חשיבה מגדרית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he-IL" sz="3600" dirty="0" smtClean="0"/>
              <a:t>הטמעת </a:t>
            </a:r>
            <a:r>
              <a:rPr lang="he-IL" sz="3600" dirty="0"/>
              <a:t>חשיבה מגדרית מהווה אסטרטגיה לשיפור מעמדן של נשים בחברה. ההנחה המרכזית העומדת בבסיס אסטרטגיה זו היא שהתקציב אינו כלי ניטרלי אלא כלי </a:t>
            </a:r>
            <a:r>
              <a:rPr lang="he-IL" sz="3600" dirty="0" smtClean="0"/>
              <a:t>המשקף </a:t>
            </a:r>
            <a:r>
              <a:rPr lang="he-IL" sz="3600" dirty="0"/>
              <a:t>סדרי עדיפויות כלכליים </a:t>
            </a:r>
            <a:r>
              <a:rPr lang="he-IL" sz="3600" dirty="0" smtClean="0"/>
              <a:t>וחברתיים.</a:t>
            </a: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938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מינהל</a:t>
            </a:r>
            <a:r>
              <a:rPr lang="he-IL" dirty="0" smtClean="0"/>
              <a:t> התרבות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8334E-721A-48E7-96B7-65E0DF682F52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8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6306"/>
            <a:ext cx="2026764" cy="2322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28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פעולות </a:t>
            </a:r>
            <a:r>
              <a:rPr lang="he-IL" dirty="0" err="1" smtClean="0"/>
              <a:t>יחודיות</a:t>
            </a:r>
            <a:r>
              <a:rPr lang="he-IL" dirty="0" smtClean="0"/>
              <a:t> בתחום התרבות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he-IL" sz="3600" dirty="0" smtClean="0"/>
              <a:t>חממות קולנוע ייעודיות לנשים במגזר החרדי.</a:t>
            </a:r>
          </a:p>
          <a:p>
            <a:pPr algn="just">
              <a:lnSpc>
                <a:spcPct val="150000"/>
              </a:lnSpc>
            </a:pPr>
            <a:r>
              <a:rPr lang="he-IL" sz="3600" dirty="0"/>
              <a:t>חממות קולנוע ייעודיות לנשים במגזר </a:t>
            </a:r>
            <a:r>
              <a:rPr lang="he-IL" sz="3600" dirty="0" smtClean="0"/>
              <a:t>הערבי.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רצועה חרדית במסגרת תרבות בקהילה.</a:t>
            </a:r>
          </a:p>
          <a:p>
            <a:pPr algn="just">
              <a:lnSpc>
                <a:spcPct val="150000"/>
              </a:lnSpc>
            </a:pPr>
            <a:r>
              <a:rPr lang="he-IL" sz="3600" dirty="0" err="1" smtClean="0"/>
              <a:t>תעדוף</a:t>
            </a:r>
            <a:r>
              <a:rPr lang="he-IL" sz="3600" dirty="0" smtClean="0"/>
              <a:t> נשים יוצרות בתחום בקולנוע.</a:t>
            </a:r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יום עיון למניעת הטרדות מיניות בתעשיית הקולנוע.</a:t>
            </a: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134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מינהל</a:t>
            </a:r>
            <a:r>
              <a:rPr lang="he-IL" dirty="0" smtClean="0"/>
              <a:t> הספורט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8334E-721A-48E7-96B7-65E0DF682F52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10</a:t>
            </a:fld>
            <a:endParaRPr lang="he-IL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7" y="4692501"/>
            <a:ext cx="1539857" cy="1539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0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err="1" smtClean="0"/>
              <a:t>מינהל</a:t>
            </a:r>
            <a:r>
              <a:rPr lang="he-IL" dirty="0" smtClean="0"/>
              <a:t> הספורט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11</a:t>
            </a:fld>
            <a:endParaRPr lang="he-IL" dirty="0"/>
          </a:p>
        </p:txBody>
      </p:sp>
      <p:sp>
        <p:nvSpPr>
          <p:cNvPr id="8" name="מציין מיקום תוכן 2"/>
          <p:cNvSpPr txBox="1">
            <a:spLocks/>
          </p:cNvSpPr>
          <p:nvPr/>
        </p:nvSpPr>
        <p:spPr>
          <a:xfrm>
            <a:off x="291592" y="1026457"/>
            <a:ext cx="10515600" cy="5329893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228600" indent="-228600" algn="r" defTabSz="914400" rtl="1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lvl1pPr>
            <a:lvl2pPr marL="685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lvl2pPr>
            <a:lvl3pPr marL="1143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lvl3pPr>
            <a:lvl4pPr marL="1600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lvl4pPr>
            <a:lvl5pPr marL="20574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defRPr>
            </a:lvl5pPr>
            <a:lvl6pPr marL="25146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he-IL" sz="3600" dirty="0" err="1"/>
              <a:t>למינהל</a:t>
            </a:r>
            <a:r>
              <a:rPr lang="he-IL" sz="3600" dirty="0"/>
              <a:t> הספורט 3 תחומי אחריות עיקריים:</a:t>
            </a:r>
          </a:p>
          <a:p>
            <a:pPr lvl="1" algn="just">
              <a:lnSpc>
                <a:spcPct val="150000"/>
              </a:lnSpc>
            </a:pPr>
            <a:r>
              <a:rPr lang="he-IL" sz="3600" dirty="0" smtClean="0"/>
              <a:t>ספורט </a:t>
            </a:r>
            <a:r>
              <a:rPr lang="he-IL" sz="3600" dirty="0"/>
              <a:t>תחרותי- הישגי</a:t>
            </a:r>
          </a:p>
          <a:p>
            <a:pPr lvl="1" algn="just">
              <a:lnSpc>
                <a:spcPct val="150000"/>
              </a:lnSpc>
            </a:pPr>
            <a:r>
              <a:rPr lang="he-IL" sz="3600" dirty="0" smtClean="0"/>
              <a:t>תרבות </a:t>
            </a:r>
            <a:r>
              <a:rPr lang="he-IL" sz="3600" dirty="0"/>
              <a:t>הספורט – ספורט לכל (ספורט עממי)</a:t>
            </a:r>
          </a:p>
          <a:p>
            <a:pPr lvl="1" algn="just">
              <a:lnSpc>
                <a:spcPct val="150000"/>
              </a:lnSpc>
            </a:pPr>
            <a:r>
              <a:rPr lang="he-IL" sz="3600" dirty="0" smtClean="0"/>
              <a:t>סיוע </a:t>
            </a:r>
            <a:r>
              <a:rPr lang="he-IL" sz="3600" dirty="0"/>
              <a:t>בשיפוץ ושדרוג מתקנים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he-IL" sz="3600" dirty="0" smtClean="0"/>
          </a:p>
        </p:txBody>
      </p:sp>
    </p:spTree>
    <p:extLst>
      <p:ext uri="{BB962C8B-B14F-4D97-AF65-F5344CB8AC3E}">
        <p14:creationId xmlns:p14="http://schemas.microsoft.com/office/powerpoint/2010/main" val="74965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ייצוג הולם של נשים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3600" dirty="0"/>
              <a:t>כחלק ממדיניות המשרד בדבר ייצוג הולם של נשים בספורט שם לו המשרד כמטרה שנשים יהיו בעמדה משפיעה בצומת קבלת ההחלטות.</a:t>
            </a:r>
          </a:p>
          <a:p>
            <a:pPr algn="just"/>
            <a:r>
              <a:rPr lang="he-IL" sz="3600" dirty="0"/>
              <a:t>כיום, ייצוג הולם לנשים מהווה תנאי סף לקבלת תמיכת משרד התרבות והספורט עבור איגודים או התאחדויות ספורט</a:t>
            </a:r>
            <a:r>
              <a:rPr lang="he-IL" sz="3600" dirty="0" smtClean="0"/>
              <a:t>:</a:t>
            </a:r>
            <a:endParaRPr lang="he-IL" sz="3600" i="1" dirty="0"/>
          </a:p>
          <a:p>
            <a:pPr marL="457200" lvl="1" indent="0" algn="just">
              <a:buNone/>
            </a:pPr>
            <a:r>
              <a:rPr lang="he-IL" sz="3600" dirty="0"/>
              <a:t>שיעור  הנשים החברות בהנהלת ההתאחדות או האיגוד יהיה כשיעור הספורטאיות מתוך כלל הספורטאים בגוף או 30% מכלל חברי ההנהלה לפי הנמוך </a:t>
            </a:r>
            <a:r>
              <a:rPr lang="he-IL" sz="3600" dirty="0" smtClean="0"/>
              <a:t>מבין השניים.</a:t>
            </a:r>
            <a:endParaRPr lang="he-IL" sz="3600" dirty="0"/>
          </a:p>
          <a:p>
            <a:pPr marL="457200" lvl="1" indent="0" algn="just">
              <a:buNone/>
            </a:pPr>
            <a:endParaRPr lang="he-IL" sz="3600" i="1" dirty="0"/>
          </a:p>
          <a:p>
            <a:pPr algn="just"/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293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העדפה מגדרית במבחני תמיכה ואמות מידה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e-IL" sz="3600" u="sng" dirty="0"/>
              <a:t>במועצה להסדר ההימורים בספורט (באמצעות ועדה ציבורית):</a:t>
            </a:r>
          </a:p>
          <a:p>
            <a:pPr marL="1371600" lvl="2" indent="-457200" algn="just">
              <a:buFont typeface="Wingdings" panose="05000000000000000000" pitchFamily="2" charset="2"/>
              <a:buChar char="§"/>
            </a:pPr>
            <a:r>
              <a:rPr lang="he-IL" sz="3600" dirty="0"/>
              <a:t>אמות המידה לחלוקת תמיכות המועצה להסדר ההימורים בספורט  לקידום ספורט נשים בישראל</a:t>
            </a:r>
          </a:p>
          <a:p>
            <a:pPr marL="1371600" lvl="2" indent="-457200" algn="just">
              <a:buFont typeface="Wingdings" panose="05000000000000000000" pitchFamily="2" charset="2"/>
              <a:buChar char="§"/>
            </a:pPr>
            <a:r>
              <a:rPr lang="he-IL" sz="3600" dirty="0"/>
              <a:t>מקדם של 1.1 לניקוד הניתן </a:t>
            </a:r>
            <a:r>
              <a:rPr lang="he-IL" sz="3600" u="sng" dirty="0"/>
              <a:t>לענף</a:t>
            </a:r>
            <a:r>
              <a:rPr lang="he-IL" sz="3600" dirty="0"/>
              <a:t> עבור ספורטאית רשומה </a:t>
            </a:r>
          </a:p>
          <a:p>
            <a:pPr marL="1371600" lvl="2" indent="-457200" algn="just">
              <a:buFont typeface="Wingdings" panose="05000000000000000000" pitchFamily="2" charset="2"/>
              <a:buChar char="§"/>
            </a:pPr>
            <a:r>
              <a:rPr lang="he-IL" sz="3600" dirty="0"/>
              <a:t>תוספת של 20% לאגודה עבור ספורטאיות</a:t>
            </a:r>
          </a:p>
          <a:p>
            <a:pPr algn="just"/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924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העדפה מגדרית במבחני תמיכה ואמות מידה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he-IL" sz="3600" u="sng" dirty="0"/>
              <a:t>במשרד התרבות והספורט (מבחן תמיכה):</a:t>
            </a:r>
          </a:p>
          <a:p>
            <a:pPr marL="1371600" lvl="2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he-IL" sz="3600" dirty="0"/>
              <a:t>מקדם של 1.5 עבור כל פעולה של ספורטאית</a:t>
            </a:r>
          </a:p>
          <a:p>
            <a:pPr marL="1371600" lvl="2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he-IL" sz="3600" dirty="0"/>
              <a:t>רצועת "פרחי ספורט"- מקדם של 1.2 על כל קבוצת ילדות בפרויקט</a:t>
            </a:r>
          </a:p>
          <a:p>
            <a:pPr algn="just"/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502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227529"/>
          </a:xfrm>
        </p:spPr>
        <p:txBody>
          <a:bodyPr>
            <a:normAutofit fontScale="90000"/>
          </a:bodyPr>
          <a:lstStyle/>
          <a:p>
            <a:r>
              <a:rPr lang="he-IL" dirty="0"/>
              <a:t>התכנית הלאומית "פרחי ספורט" – פילוח רישום ילדות לעומת </a:t>
            </a:r>
            <a:r>
              <a:rPr lang="he-IL" dirty="0" smtClean="0"/>
              <a:t>ילדים</a:t>
            </a:r>
            <a:endParaRPr lang="he-IL" dirty="0"/>
          </a:p>
        </p:txBody>
      </p:sp>
      <p:graphicFrame>
        <p:nvGraphicFramePr>
          <p:cNvPr id="6" name="מציין מיקום תוכן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188505"/>
              </p:ext>
            </p:extLst>
          </p:nvPr>
        </p:nvGraphicFramePr>
        <p:xfrm>
          <a:off x="1676400" y="1288134"/>
          <a:ext cx="10515600" cy="5007610"/>
        </p:xfrm>
        <a:graphic>
          <a:graphicData uri="http://schemas.openxmlformats.org/drawingml/2006/table">
            <a:tbl>
              <a:tblPr rtl="1" firstRow="1" bandRow="1">
                <a:tableStyleId>{69012ECD-51FC-41F1-AA8D-1B2483CD663E}</a:tableStyleId>
              </a:tblPr>
              <a:tblGrid>
                <a:gridCol w="2103120"/>
                <a:gridCol w="2103120"/>
                <a:gridCol w="2103120"/>
                <a:gridCol w="2103120"/>
                <a:gridCol w="2103120"/>
              </a:tblGrid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ענף ספורט</a:t>
                      </a:r>
                      <a:endParaRPr lang="he-IL" sz="20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סך הילדים שנרשמו במערכת התאחדות ספורט בתי הספר</a:t>
                      </a:r>
                      <a:endParaRPr lang="he-IL" sz="20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סך </a:t>
                      </a:r>
                      <a:r>
                        <a:rPr lang="he-IL" sz="2000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הילדים </a:t>
                      </a:r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שנרשמו</a:t>
                      </a:r>
                      <a:endParaRPr lang="he-IL" sz="20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סך </a:t>
                      </a:r>
                      <a:r>
                        <a:rPr lang="he-IL" sz="2000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הילדות </a:t>
                      </a:r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שנרשמו</a:t>
                      </a:r>
                      <a:endParaRPr lang="he-IL" sz="20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אחוז הילדות מסך הנרשמים</a:t>
                      </a:r>
                      <a:endParaRPr lang="he-IL" sz="20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אופני הרים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744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618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126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16.94%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אתלטיקה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398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200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198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49.75%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ג'ודו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574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386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188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32.75%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התעמלות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828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104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724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87.44%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טניס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717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344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373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52.02%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כדוריד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661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362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299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45.23%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כדורסל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3,106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1,755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1,351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43.50%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כדורעף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991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463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528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53.28%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שחייה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699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416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283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40.49%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שייט</a:t>
                      </a:r>
                      <a:endParaRPr lang="he-IL" sz="2000" b="1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310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188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122</a:t>
                      </a:r>
                      <a:endParaRPr lang="he-IL" sz="2000" b="0" i="0" u="none" strike="noStrike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0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39.35%</a:t>
                      </a:r>
                      <a:endParaRPr lang="he-IL" sz="2000" b="0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2400" b="1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endParaRPr lang="he-IL" sz="24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400" b="1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9,028</a:t>
                      </a:r>
                      <a:endParaRPr lang="he-IL" sz="24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400" b="1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4,836</a:t>
                      </a:r>
                      <a:endParaRPr lang="he-IL" sz="24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400" b="1" u="none" strike="noStrike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4,192</a:t>
                      </a:r>
                      <a:endParaRPr lang="he-IL" sz="24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2400" u="none" strike="noStrike" dirty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46.43%</a:t>
                      </a:r>
                      <a:endParaRPr lang="he-IL" sz="2400" b="1" i="0" u="none" strike="noStrike" dirty="0">
                        <a:solidFill>
                          <a:schemeClr val="tx2"/>
                        </a:solidFill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marL="11723" marR="11723" marT="9525" marB="0" anchor="ctr"/>
                </a:tc>
              </a:tr>
            </a:tbl>
          </a:graphicData>
        </a:graphic>
      </p:graphicFrame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127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אתנה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8334E-721A-48E7-96B7-65E0DF682F52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16</a:t>
            </a:fld>
            <a:endParaRPr lang="he-IL"/>
          </a:p>
        </p:txBody>
      </p:sp>
      <p:pic>
        <p:nvPicPr>
          <p:cNvPr id="6" name="Picture 10" descr="C:\Users\liorg.WINGATE\Desktop\lior\דוח תקציב 2014\לוגו\athe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91" y="4658109"/>
            <a:ext cx="1640604" cy="80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73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חזון המועצה הציבורית לקידום ספורט </a:t>
            </a:r>
            <a:r>
              <a:rPr lang="he-IL" dirty="0" smtClean="0"/>
              <a:t>נשים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endParaRPr lang="he-IL" sz="3600" dirty="0" smtClean="0"/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"</a:t>
            </a:r>
            <a:r>
              <a:rPr lang="he-IL" sz="3600" dirty="0"/>
              <a:t>שינוי חברתי ומגדרי בתרבות הספורט בישראל בדרך אשר תבטיח את השתתפותן המלאה של ילדות, נערות ונשים בכל תחומי הספורט ובכל הרמות"</a:t>
            </a:r>
          </a:p>
          <a:p>
            <a:pPr>
              <a:lnSpc>
                <a:spcPct val="150000"/>
              </a:lnSpc>
            </a:pP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7647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מטרות על - אתנה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e-IL" sz="3600" dirty="0" smtClean="0"/>
          </a:p>
          <a:p>
            <a:r>
              <a:rPr lang="he-IL" sz="3600" dirty="0" smtClean="0"/>
              <a:t>הקמת </a:t>
            </a:r>
            <a:r>
              <a:rPr lang="he-IL" sz="3600" dirty="0"/>
              <a:t>תשתית מספרית ואיכותיות של ספורטאיות </a:t>
            </a:r>
            <a:r>
              <a:rPr lang="he-IL" sz="3600" dirty="0" smtClean="0"/>
              <a:t>בפריסה ארצית</a:t>
            </a:r>
            <a:r>
              <a:rPr lang="he-IL" sz="3600" dirty="0"/>
              <a:t>.</a:t>
            </a:r>
            <a:br>
              <a:rPr lang="he-IL" sz="3600" dirty="0"/>
            </a:br>
            <a:endParaRPr lang="he-IL" sz="3600" dirty="0"/>
          </a:p>
          <a:p>
            <a:r>
              <a:rPr lang="he-IL" sz="3600" dirty="0" smtClean="0"/>
              <a:t>יצירה </a:t>
            </a:r>
            <a:r>
              <a:rPr lang="he-IL" sz="3600" dirty="0"/>
              <a:t>וקידום מנהיגות נשים בספורט.</a:t>
            </a:r>
            <a:br>
              <a:rPr lang="he-IL" sz="3600" dirty="0"/>
            </a:br>
            <a:r>
              <a:rPr lang="he-IL" sz="3600" dirty="0"/>
              <a:t/>
            </a:r>
            <a:br>
              <a:rPr lang="he-IL" sz="3600" dirty="0"/>
            </a:br>
            <a:r>
              <a:rPr lang="he-IL" sz="3600" dirty="0" smtClean="0"/>
              <a:t>שינוי </a:t>
            </a:r>
            <a:r>
              <a:rPr lang="he-IL" sz="3600" dirty="0"/>
              <a:t>עמדות החברה באשר לחשיבות הספורט כגורם משמעותי בהכשרתה ועיצובה של כל ילדה ונערה. </a:t>
            </a:r>
          </a:p>
          <a:p>
            <a:pPr algn="just"/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547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מתווה התכנית הרב שנתית 2013-2016 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600" dirty="0"/>
              <a:t>ספורט הישגי – מודלים </a:t>
            </a:r>
            <a:r>
              <a:rPr lang="he-IL" sz="3600" dirty="0" smtClean="0"/>
              <a:t>לחיקוי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he-IL" sz="3600" dirty="0" smtClean="0"/>
              <a:t>הוועד </a:t>
            </a:r>
            <a:r>
              <a:rPr lang="he-IL" sz="3600" dirty="0"/>
              <a:t>האולימפי - ספורטאיות הישג – מודלים לחיקוי</a:t>
            </a:r>
          </a:p>
          <a:p>
            <a:r>
              <a:rPr lang="he-IL" sz="3600" dirty="0"/>
              <a:t>ליגות </a:t>
            </a:r>
            <a:r>
              <a:rPr lang="he-IL" sz="3600" dirty="0" smtClean="0"/>
              <a:t>וסגלים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he-IL" sz="3600" dirty="0" smtClean="0"/>
              <a:t>תכניות </a:t>
            </a:r>
            <a:r>
              <a:rPr lang="he-IL" sz="3600" dirty="0"/>
              <a:t>באיגודים: תמיכה מקצועית בצעירות, תכניות לחיזוק פעילות תשתית אנושית ותחרותית בענפי </a:t>
            </a:r>
            <a:r>
              <a:rPr lang="he-IL" sz="3600" dirty="0" smtClean="0"/>
              <a:t>הספורט</a:t>
            </a:r>
          </a:p>
          <a:p>
            <a:r>
              <a:rPr lang="he-IL" sz="3600" dirty="0"/>
              <a:t>פעילות טרום תחרותית ילדות  בגיל </a:t>
            </a:r>
            <a:r>
              <a:rPr lang="he-IL" sz="3600" dirty="0" smtClean="0"/>
              <a:t>הצעיר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he-IL" sz="3600" dirty="0" smtClean="0"/>
              <a:t>פרויקטים </a:t>
            </a:r>
            <a:r>
              <a:rPr lang="he-IL" sz="3600" dirty="0"/>
              <a:t>לגיוס ילדות – ברשויות מקומיות, במועדוני ספורט והתאחדות הספורט לביה"ס</a:t>
            </a:r>
          </a:p>
          <a:p>
            <a:pPr algn="just"/>
            <a:endParaRPr lang="he-IL" sz="3600" dirty="0"/>
          </a:p>
          <a:p>
            <a:pPr lvl="1" algn="just"/>
            <a:endParaRPr lang="he-IL" sz="3600" dirty="0"/>
          </a:p>
          <a:p>
            <a:pPr algn="just"/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316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56657" y="0"/>
            <a:ext cx="10515600" cy="1064243"/>
          </a:xfrm>
        </p:spPr>
        <p:txBody>
          <a:bodyPr>
            <a:normAutofit fontScale="90000"/>
          </a:bodyPr>
          <a:lstStyle/>
          <a:p>
            <a:r>
              <a:rPr lang="he-IL" dirty="0"/>
              <a:t>מספרי ספורטאיות ב 20 </a:t>
            </a:r>
            <a:r>
              <a:rPr lang="he-IL" dirty="0" smtClean="0"/>
              <a:t>פרויקטים ברשויות</a:t>
            </a:r>
            <a:r>
              <a:rPr lang="he-IL" dirty="0"/>
              <a:t>, איגודים ומועדונים</a:t>
            </a:r>
          </a:p>
        </p:txBody>
      </p:sp>
      <p:pic>
        <p:nvPicPr>
          <p:cNvPr id="6" name="Picture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36274"/>
            <a:ext cx="5341390" cy="5329237"/>
          </a:xfrm>
          <a:prstGeom prst="rect">
            <a:avLst/>
          </a:prstGeom>
        </p:spPr>
      </p:pic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20</a:t>
            </a:fld>
            <a:endParaRPr lang="he-IL"/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073" y="1319319"/>
            <a:ext cx="5358384" cy="5346192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2" y="2223922"/>
            <a:ext cx="2759942" cy="275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1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שינוי עמדות</a:t>
            </a:r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027C564E-A87F-4ED6-87D8-0ABC0016CD4D}" type="slidenum">
              <a:rPr lang="he-IL" smtClean="0"/>
              <a:t>21</a:t>
            </a:fld>
            <a:endParaRPr lang="he-IL"/>
          </a:p>
        </p:txBody>
      </p:sp>
      <p:sp>
        <p:nvSpPr>
          <p:cNvPr id="7" name="Rectangle 4"/>
          <p:cNvSpPr/>
          <p:nvPr/>
        </p:nvSpPr>
        <p:spPr>
          <a:xfrm>
            <a:off x="6547756" y="870095"/>
            <a:ext cx="4650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>
                <a:solidFill>
                  <a:srgbClr val="1554B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יצירת מודלים לחיקוי </a:t>
            </a:r>
            <a:endParaRPr lang="en-US" sz="2400" b="1" dirty="0">
              <a:solidFill>
                <a:srgbClr val="1554B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שינוי עמדות בקהלי יעד מגוונים</a:t>
            </a:r>
          </a:p>
        </p:txBody>
      </p:sp>
      <p:sp>
        <p:nvSpPr>
          <p:cNvPr id="8" name="Rectangle 5"/>
          <p:cNvSpPr/>
          <p:nvPr/>
        </p:nvSpPr>
        <p:spPr>
          <a:xfrm>
            <a:off x="7873090" y="1664591"/>
            <a:ext cx="332558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26 שגרירות אתנה בפעילות שנתית ברחבי הארץ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סיוע מעבר מקריירה ראשונה לשנייה</a:t>
            </a:r>
          </a:p>
        </p:txBody>
      </p:sp>
      <p:sp>
        <p:nvSpPr>
          <p:cNvPr id="9" name="Rectangle 6"/>
          <p:cNvSpPr/>
          <p:nvPr/>
        </p:nvSpPr>
        <p:spPr>
          <a:xfrm>
            <a:off x="7873090" y="3754089"/>
            <a:ext cx="312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>
                <a:solidFill>
                  <a:srgbClr val="1554B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כנסים</a:t>
            </a:r>
          </a:p>
          <a:p>
            <a:pPr lvl="0"/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קורסים  ותכניות העשרה</a:t>
            </a:r>
          </a:p>
        </p:txBody>
      </p:sp>
      <p:sp>
        <p:nvSpPr>
          <p:cNvPr id="10" name="Rectangle 7"/>
          <p:cNvSpPr/>
          <p:nvPr/>
        </p:nvSpPr>
        <p:spPr>
          <a:xfrm>
            <a:off x="5102677" y="4416458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כנס שנתי</a:t>
            </a:r>
          </a:p>
          <a:p>
            <a:pPr lvl="0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  "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אתנה בדיבור ישיר"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פורום נשים בהנהלות </a:t>
            </a:r>
            <a:r>
              <a:rPr lang="en-US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איגודי הספורט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3 כנסים 550 איש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3 התכנסויות פורום נשים </a:t>
            </a:r>
          </a:p>
          <a:p>
            <a:pPr lvl="0"/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/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7005" y="1329239"/>
            <a:ext cx="34244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חתירה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למצוינות בניהול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3838" y="1856899"/>
            <a:ext cx="3432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קורס שוות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בספורט: נשים ברשויות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מקומיות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9262" y="899636"/>
            <a:ext cx="4071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>
                <a:solidFill>
                  <a:srgbClr val="1554B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אתנה רצות למרחקים ארוכים</a:t>
            </a:r>
          </a:p>
        </p:txBody>
      </p:sp>
      <p:sp>
        <p:nvSpPr>
          <p:cNvPr id="14" name="Rectangle 16"/>
          <p:cNvSpPr/>
          <p:nvPr/>
        </p:nvSpPr>
        <p:spPr>
          <a:xfrm>
            <a:off x="838200" y="3701753"/>
            <a:ext cx="28206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400" b="1" dirty="0">
                <a:solidFill>
                  <a:srgbClr val="1554B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אתנה </a:t>
            </a:r>
            <a:r>
              <a:rPr lang="he-IL" sz="2400" b="1" dirty="0" smtClean="0">
                <a:solidFill>
                  <a:srgbClr val="1554B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בטיפוס מתמיד</a:t>
            </a:r>
            <a:endParaRPr lang="he-IL" sz="2400" b="1" dirty="0">
              <a:solidFill>
                <a:srgbClr val="1554B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5" name="Rectangle 17"/>
          <p:cNvSpPr/>
          <p:nvPr/>
        </p:nvSpPr>
        <p:spPr>
          <a:xfrm>
            <a:off x="293924" y="4388739"/>
            <a:ext cx="36421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מלגות ללימודי תעודה מקצועית – אימון, הדרכה ושיפוט, מלגות לקורסי ניהול בספורט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כ-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30 מלגות הדרכה מחולקות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בשנה</a:t>
            </a: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6" name="Rectangle 18"/>
          <p:cNvSpPr/>
          <p:nvPr/>
        </p:nvSpPr>
        <p:spPr>
          <a:xfrm>
            <a:off x="2266664" y="4032139"/>
            <a:ext cx="14167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מלגות </a:t>
            </a: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1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38" y="842955"/>
            <a:ext cx="11119756" cy="590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6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אתנה הולכות </a:t>
            </a:r>
            <a:r>
              <a:rPr lang="he-IL" dirty="0" smtClean="0"/>
              <a:t>רחוק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he-IL" sz="3600" dirty="0" smtClean="0"/>
          </a:p>
          <a:p>
            <a:pPr algn="just">
              <a:lnSpc>
                <a:spcPct val="150000"/>
              </a:lnSpc>
            </a:pPr>
            <a:r>
              <a:rPr lang="he-IL" sz="3600" dirty="0" smtClean="0"/>
              <a:t>סה"כ </a:t>
            </a:r>
            <a:r>
              <a:rPr lang="he-IL" sz="3600" dirty="0"/>
              <a:t>השתתפו באירוע כ- 6,000 ילדות נערות ונשים מתוכם 2,700 תלמידות שלקחו חלק באירוע גידול של כ- 10%, השתתפות של 60 בתי ספר באירוע </a:t>
            </a:r>
          </a:p>
          <a:p>
            <a:pPr algn="just">
              <a:lnSpc>
                <a:spcPct val="150000"/>
              </a:lnSpc>
            </a:pPr>
            <a:endParaRPr lang="he-IL" sz="3600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56CB3-39AC-4056-88ED-865FBFAD9A29}" type="datetime8">
              <a:rPr lang="he-IL" smtClean="0"/>
              <a:t>10 נובמבר 15</a:t>
            </a:fld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C564E-A87F-4ED6-87D8-0ABC0016CD4D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771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דיוני תקציב 2013 מדע 21-4-13.pptx" id="{2FAD5517-D5B6-4A16-8BF1-EA440B47EB25}" vid="{AEE46A27-8AC3-472A-B972-530A61FB66C7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9A71F1-A88B-49DC-9F7F-28567CB58434}"/>
</file>

<file path=customXml/itemProps2.xml><?xml version="1.0" encoding="utf-8"?>
<ds:datastoreItem xmlns:ds="http://schemas.openxmlformats.org/officeDocument/2006/customXml" ds:itemID="{728241F1-00B1-4CCA-AA69-5FF52F7E3FF3}"/>
</file>

<file path=customXml/itemProps3.xml><?xml version="1.0" encoding="utf-8"?>
<ds:datastoreItem xmlns:ds="http://schemas.openxmlformats.org/officeDocument/2006/customXml" ds:itemID="{61E2080B-1117-4A9C-8923-CD2573F2950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7049</TotalTime>
  <Words>842</Words>
  <Application>Microsoft Office PowerPoint</Application>
  <PresentationFormat>מותאם אישית</PresentationFormat>
  <Paragraphs>198</Paragraphs>
  <Slides>22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22</vt:i4>
      </vt:variant>
    </vt:vector>
  </HeadingPairs>
  <TitlesOfParts>
    <vt:vector size="23" baseType="lpstr">
      <vt:lpstr>ערכת נושא Office</vt:lpstr>
      <vt:lpstr>הצגה וניתוח של  התקציב המגדרי</vt:lpstr>
      <vt:lpstr>מדיניות המשרד </vt:lpstr>
      <vt:lpstr>מדיניות המשרד</vt:lpstr>
      <vt:lpstr>תחילתו של שינוי – מינהל תרבות</vt:lpstr>
      <vt:lpstr>תחילתו של שינוי – מינהל תרבות</vt:lpstr>
      <vt:lpstr>תחילתו של שינוי – מינהל ספורט</vt:lpstr>
      <vt:lpstr>חשיבה מגדרית</vt:lpstr>
      <vt:lpstr>מינהל התרבות</vt:lpstr>
      <vt:lpstr>פעולות יחודיות בתחום התרבות</vt:lpstr>
      <vt:lpstr>מינהל הספורט</vt:lpstr>
      <vt:lpstr>מינהל הספורט</vt:lpstr>
      <vt:lpstr>ייצוג הולם של נשים</vt:lpstr>
      <vt:lpstr>העדפה מגדרית במבחני תמיכה ואמות מידה</vt:lpstr>
      <vt:lpstr>העדפה מגדרית במבחני תמיכה ואמות מידה</vt:lpstr>
      <vt:lpstr>התכנית הלאומית "פרחי ספורט" – פילוח רישום ילדות לעומת ילדים</vt:lpstr>
      <vt:lpstr>אתנה</vt:lpstr>
      <vt:lpstr>חזון המועצה הציבורית לקידום ספורט נשים</vt:lpstr>
      <vt:lpstr>מטרות על - אתנה</vt:lpstr>
      <vt:lpstr>מתווה התכנית הרב שנתית 2013-2016 </vt:lpstr>
      <vt:lpstr>מספרי ספורטאיות ב 20 פרויקטים ברשויות, איגודים ומועדונים</vt:lpstr>
      <vt:lpstr>שינוי עמדות</vt:lpstr>
      <vt:lpstr>אתנה הולכות רחוק</vt:lpstr>
    </vt:vector>
  </TitlesOfParts>
  <Company>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דיוני תקציב 2013</dc:title>
  <dc:creator>Haviv Katan</dc:creator>
  <cp:lastModifiedBy>Rachel Vidal</cp:lastModifiedBy>
  <cp:revision>551</cp:revision>
  <cp:lastPrinted>2013-04-09T16:17:01Z</cp:lastPrinted>
  <dcterms:created xsi:type="dcterms:W3CDTF">2013-04-08T11:37:32Z</dcterms:created>
  <dcterms:modified xsi:type="dcterms:W3CDTF">2015-11-10T17:00:36Z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