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charts/chart5.xml" ContentType="application/vnd.openxmlformats-officedocument.drawingml.chart+xml"/>
  <Override PartName="/ppt/notesMasters/notesMaster1.xml" ContentType="application/vnd.openxmlformats-officedocument.presentationml.notesMaster+xml"/>
  <Override PartName="/ppt/charts/chart4.xml" ContentType="application/vnd.openxmlformats-officedocument.drawingml.chart+xml"/>
  <Override PartName="/ppt/charts/chart3.xml" ContentType="application/vnd.openxmlformats-officedocument.drawingml.char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0"/>
  </p:notesMasterIdLst>
  <p:sldIdLst>
    <p:sldId id="271" r:id="rId2"/>
    <p:sldId id="270" r:id="rId3"/>
    <p:sldId id="272" r:id="rId4"/>
    <p:sldId id="258" r:id="rId5"/>
    <p:sldId id="274" r:id="rId6"/>
    <p:sldId id="259" r:id="rId7"/>
    <p:sldId id="278" r:id="rId8"/>
    <p:sldId id="262" r:id="rId9"/>
    <p:sldId id="273" r:id="rId10"/>
    <p:sldId id="264" r:id="rId11"/>
    <p:sldId id="265" r:id="rId12"/>
    <p:sldId id="275" r:id="rId13"/>
    <p:sldId id="281" r:id="rId14"/>
    <p:sldId id="279" r:id="rId15"/>
    <p:sldId id="261" r:id="rId16"/>
    <p:sldId id="268" r:id="rId17"/>
    <p:sldId id="277" r:id="rId18"/>
    <p:sldId id="280" r:id="rId1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2565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84E427A-3D55-4303-BF80-6455036E1DE7}" styleName="סגנון ערכת נושא 1 - הדגשה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he-IL" sz="24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מספר </a:t>
            </a:r>
            <a:r>
              <a:rPr lang="he-IL" sz="24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המטופלים </a:t>
            </a:r>
            <a:r>
              <a:rPr lang="he-IL" sz="24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בטיפול בקהילה ובטיפול חוץ </a:t>
            </a:r>
            <a:r>
              <a:rPr lang="he-IL" sz="24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ביתי </a:t>
            </a:r>
            <a:r>
              <a:rPr lang="he-IL" sz="1800" dirty="0" err="1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מס"ר</a:t>
            </a:r>
            <a:r>
              <a:rPr lang="he-IL" sz="2400" dirty="0" smtClean="0">
                <a:latin typeface="Guttman Hatzvi" panose="02010401010101010101" pitchFamily="2" charset="-79"/>
                <a:cs typeface="Guttman Hatzvi" panose="02010401010101010101" pitchFamily="2" charset="-79"/>
              </a:rPr>
              <a:t> </a:t>
            </a:r>
            <a:endParaRPr lang="he-IL" sz="2400" dirty="0">
              <a:latin typeface="Guttman Hatzvi" panose="02010401010101010101" pitchFamily="2" charset="-79"/>
              <a:cs typeface="Guttman Hatzvi" panose="02010401010101010101" pitchFamily="2" charset="-79"/>
            </a:endParaRP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  <c:sp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טיפול במסגרת חוץ ביתית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3.41217334485411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338966853728087E-3"/>
                  <c:y val="-3.18469512186384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3016900561184263E-3"/>
                  <c:y val="-4.0946080138249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8677933707456174E-3"/>
                  <c:y val="-3.86712979083466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4.3016900561184263E-3"/>
                  <c:y val="-4.7770426827957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5.5555555555553519E-3"/>
                  <c:y val="-1.3580090035221325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גיליון1!$A$2:$A$12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גיליון1!$B$2:$B$12</c:f>
              <c:numCache>
                <c:formatCode>_ * #,##0_ ;_ * \-#,##0_ ;_ * "-"??_ ;_ @_ </c:formatCode>
                <c:ptCount val="11"/>
                <c:pt idx="0">
                  <c:v>9857</c:v>
                </c:pt>
                <c:pt idx="1">
                  <c:v>9985</c:v>
                </c:pt>
                <c:pt idx="2">
                  <c:v>10293</c:v>
                </c:pt>
                <c:pt idx="3">
                  <c:v>10285</c:v>
                </c:pt>
                <c:pt idx="4">
                  <c:v>10601</c:v>
                </c:pt>
                <c:pt idx="5">
                  <c:v>10913</c:v>
                </c:pt>
                <c:pt idx="6">
                  <c:v>10875</c:v>
                </c:pt>
                <c:pt idx="7">
                  <c:v>11393</c:v>
                </c:pt>
                <c:pt idx="8">
                  <c:v>11245</c:v>
                </c:pt>
                <c:pt idx="9">
                  <c:v>10968</c:v>
                </c:pt>
                <c:pt idx="10">
                  <c:v>10769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טיפול בקהילה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גיליון1!$A$2:$A$12</c:f>
              <c:numCache>
                <c:formatCode>General</c:formatCode>
                <c:ptCount val="11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</c:numCache>
            </c:numRef>
          </c:cat>
          <c:val>
            <c:numRef>
              <c:f>גיליון1!$C$2:$C$12</c:f>
              <c:numCache>
                <c:formatCode>_ * #,##0_ ;_ * \-#,##0_ ;_ * "-"??_ ;_ @_ </c:formatCode>
                <c:ptCount val="11"/>
                <c:pt idx="0">
                  <c:v>42680</c:v>
                </c:pt>
                <c:pt idx="1">
                  <c:v>45787</c:v>
                </c:pt>
                <c:pt idx="2">
                  <c:v>46477</c:v>
                </c:pt>
                <c:pt idx="3">
                  <c:v>48673</c:v>
                </c:pt>
                <c:pt idx="4">
                  <c:v>51213</c:v>
                </c:pt>
                <c:pt idx="5">
                  <c:v>58467</c:v>
                </c:pt>
                <c:pt idx="6">
                  <c:v>63284</c:v>
                </c:pt>
                <c:pt idx="7">
                  <c:v>67262</c:v>
                </c:pt>
                <c:pt idx="8">
                  <c:v>68770</c:v>
                </c:pt>
                <c:pt idx="9">
                  <c:v>72173</c:v>
                </c:pt>
                <c:pt idx="10">
                  <c:v>75411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286990528"/>
        <c:axId val="286997584"/>
        <c:axId val="0"/>
      </c:bar3DChart>
      <c:catAx>
        <c:axId val="286990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he-IL"/>
          </a:p>
        </c:txPr>
        <c:crossAx val="286997584"/>
        <c:crosses val="autoZero"/>
        <c:auto val="1"/>
        <c:lblAlgn val="ctr"/>
        <c:lblOffset val="100"/>
        <c:noMultiLvlLbl val="0"/>
      </c:catAx>
      <c:valAx>
        <c:axId val="286997584"/>
        <c:scaling>
          <c:orientation val="minMax"/>
          <c:min val="0"/>
        </c:scaling>
        <c:delete val="0"/>
        <c:axPos val="l"/>
        <c:majorGridlines/>
        <c:numFmt formatCode="_ * #,##0_ ;_ * \-#,##0_ ;_ * &quot;-&quot;??_ ;_ @_ " sourceLinked="1"/>
        <c:majorTickMark val="none"/>
        <c:minorTickMark val="none"/>
        <c:tickLblPos val="nextTo"/>
        <c:spPr>
          <a:ln w="9525">
            <a:noFill/>
          </a:ln>
        </c:spPr>
        <c:crossAx val="28699052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6045078740157481"/>
          <c:y val="0.14448789734616507"/>
          <c:w val="0.46367322834645669"/>
          <c:h val="4.4807669874599006E-2"/>
        </c:manualLayout>
      </c:layout>
      <c:overlay val="0"/>
      <c:spPr>
        <a:solidFill>
          <a:schemeClr val="bg1">
            <a:lumMod val="85000"/>
          </a:schemeClr>
        </a:solidFill>
      </c:spPr>
      <c:txPr>
        <a:bodyPr/>
        <a:lstStyle/>
        <a:p>
          <a:pPr>
            <a:defRPr sz="1400" b="1">
              <a:latin typeface="Guttman Hatzvi" panose="02010401010101010101" pitchFamily="2" charset="-79"/>
              <a:cs typeface="Guttman Hatzvi" panose="02010401010101010101" pitchFamily="2" charset="-79"/>
            </a:defRPr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389372963117779E-2"/>
          <c:y val="9.3366207368465015E-2"/>
          <c:w val="0.84159214240550828"/>
          <c:h val="0.81326758526306997"/>
        </c:manualLayout>
      </c:layout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אחוז הילדים בכל פרופיל</c:v>
                </c:pt>
              </c:strCache>
            </c:strRef>
          </c:tx>
          <c:explosion val="5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Guttman Hatzvi" panose="02010401010101010101" pitchFamily="2" charset="-79"/>
                    <a:cs typeface="Guttman Hatzvi" panose="02010401010101010101" pitchFamily="2" charset="-79"/>
                  </a:defRPr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גיליון1!$A$2:$A$4</c:f>
              <c:strCache>
                <c:ptCount val="3"/>
                <c:pt idx="0">
                  <c:v>שיקומי</c:v>
                </c:pt>
                <c:pt idx="1">
                  <c:v>טיפולי</c:v>
                </c:pt>
                <c:pt idx="2">
                  <c:v>פוסט אשפוזי</c:v>
                </c:pt>
              </c:strCache>
            </c:strRef>
          </c:cat>
          <c:val>
            <c:numRef>
              <c:f>גיליון1!$B$2:$B$4</c:f>
              <c:numCache>
                <c:formatCode>0%</c:formatCode>
                <c:ptCount val="3"/>
                <c:pt idx="0" formatCode="0.00%">
                  <c:v>0.375</c:v>
                </c:pt>
                <c:pt idx="1">
                  <c:v>0.48</c:v>
                </c:pt>
                <c:pt idx="2" formatCode="0.00%">
                  <c:v>0.14499999999999999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gradFill>
      <a:gsLst>
        <a:gs pos="0">
          <a:schemeClr val="accent4">
            <a:lumMod val="40000"/>
            <a:lumOff val="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סה"כ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154412530796774E-2"/>
                  <c:y val="-2.0234934135554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גיליון1!$A$2:$A$6</c:f>
              <c:numCache>
                <c:formatCode>General</c:formatCode>
                <c:ptCount val="5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2012</c:v>
                </c:pt>
                <c:pt idx="4">
                  <c:v>2015</c:v>
                </c:pt>
              </c:numCache>
            </c:numRef>
          </c:cat>
          <c:val>
            <c:numRef>
              <c:f>גיליון1!$B$2:$B$6</c:f>
              <c:numCache>
                <c:formatCode>#,##0</c:formatCode>
                <c:ptCount val="5"/>
                <c:pt idx="0">
                  <c:v>768729874</c:v>
                </c:pt>
                <c:pt idx="1">
                  <c:v>866046700</c:v>
                </c:pt>
                <c:pt idx="2">
                  <c:v>1011814171</c:v>
                </c:pt>
                <c:pt idx="3">
                  <c:v>1259842080</c:v>
                </c:pt>
                <c:pt idx="4">
                  <c:v>1456377928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חוץ ביתי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גיליון1!$A$2:$A$6</c:f>
              <c:numCache>
                <c:formatCode>General</c:formatCode>
                <c:ptCount val="5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2012</c:v>
                </c:pt>
                <c:pt idx="4">
                  <c:v>2015</c:v>
                </c:pt>
              </c:numCache>
            </c:numRef>
          </c:cat>
          <c:val>
            <c:numRef>
              <c:f>גיליון1!$C$2:$C$6</c:f>
              <c:numCache>
                <c:formatCode>#,##0</c:formatCode>
                <c:ptCount val="5"/>
                <c:pt idx="0">
                  <c:v>493822608</c:v>
                </c:pt>
                <c:pt idx="1">
                  <c:v>543058154</c:v>
                </c:pt>
                <c:pt idx="2">
                  <c:v>617517268</c:v>
                </c:pt>
                <c:pt idx="3">
                  <c:v>717425538</c:v>
                </c:pt>
                <c:pt idx="4">
                  <c:v>805621082</c:v>
                </c:pt>
              </c:numCache>
            </c:numRef>
          </c:val>
        </c:ser>
        <c:ser>
          <c:idx val="3"/>
          <c:order val="2"/>
          <c:tx>
            <c:strRef>
              <c:f>גיליון1!$D$1</c:f>
              <c:strCache>
                <c:ptCount val="1"/>
                <c:pt idx="0">
                  <c:v>קהילה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גיליון1!$A$2:$A$6</c:f>
              <c:numCache>
                <c:formatCode>General</c:formatCode>
                <c:ptCount val="5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2012</c:v>
                </c:pt>
                <c:pt idx="4">
                  <c:v>2015</c:v>
                </c:pt>
              </c:numCache>
            </c:numRef>
          </c:cat>
          <c:val>
            <c:numRef>
              <c:f>גיליון1!$D$2:$D$6</c:f>
              <c:numCache>
                <c:formatCode>#,##0</c:formatCode>
                <c:ptCount val="5"/>
                <c:pt idx="0">
                  <c:v>274907266</c:v>
                </c:pt>
                <c:pt idx="1">
                  <c:v>322988546</c:v>
                </c:pt>
                <c:pt idx="2">
                  <c:v>394296903</c:v>
                </c:pt>
                <c:pt idx="3">
                  <c:v>542416542</c:v>
                </c:pt>
                <c:pt idx="4">
                  <c:v>650756846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286996800"/>
        <c:axId val="286992096"/>
      </c:barChart>
      <c:catAx>
        <c:axId val="286996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86992096"/>
        <c:crosses val="autoZero"/>
        <c:auto val="1"/>
        <c:lblAlgn val="ctr"/>
        <c:lblOffset val="100"/>
        <c:noMultiLvlLbl val="0"/>
      </c:catAx>
      <c:valAx>
        <c:axId val="2869920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#,##0" sourceLinked="1"/>
        <c:majorTickMark val="none"/>
        <c:minorTickMark val="none"/>
        <c:tickLblPos val="nextTo"/>
        <c:spPr>
          <a:ln w="9525">
            <a:noFill/>
          </a:ln>
        </c:spPr>
        <c:crossAx val="286996800"/>
        <c:crosses val="autoZero"/>
        <c:crossBetween val="between"/>
      </c:valAx>
      <c:sp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plotArea>
    <c:legend>
      <c:legendPos val="b"/>
      <c:layout>
        <c:manualLayout>
          <c:xMode val="edge"/>
          <c:yMode val="edge"/>
          <c:x val="0.21424409697180752"/>
          <c:y val="7.6488405099486595E-2"/>
          <c:w val="0.33169182685672938"/>
          <c:h val="6.2402731131897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גיליון1!$E$1</c:f>
              <c:strCache>
                <c:ptCount val="1"/>
                <c:pt idx="0">
                  <c:v>סה"כ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</c:f>
              <c:strCache>
                <c:ptCount val="1"/>
                <c:pt idx="0">
                  <c:v>תקציב השירותים </c:v>
                </c:pt>
              </c:strCache>
            </c:strRef>
          </c:cat>
          <c:val>
            <c:numRef>
              <c:f>גיליון1!$E$2</c:f>
              <c:numCache>
                <c:formatCode>_ * #,##0_ ;_ * \-#,##0_ ;_ * "-"??_ ;_ @_ </c:formatCode>
                <c:ptCount val="1"/>
                <c:pt idx="0">
                  <c:v>972218568</c:v>
                </c:pt>
              </c:numCache>
            </c:numRef>
          </c:val>
        </c:ser>
        <c:ser>
          <c:idx val="0"/>
          <c:order val="1"/>
          <c:tx>
            <c:strRef>
              <c:f>גיליון1!$B$1</c:f>
              <c:strCache>
                <c:ptCount val="1"/>
                <c:pt idx="0">
                  <c:v>ילד ונוער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</c:f>
              <c:strCache>
                <c:ptCount val="1"/>
                <c:pt idx="0">
                  <c:v>תקציב השירותים </c:v>
                </c:pt>
              </c:strCache>
            </c:strRef>
          </c:cat>
          <c:val>
            <c:numRef>
              <c:f>גיליון1!$B$2</c:f>
              <c:numCache>
                <c:formatCode>_ * #,##0_ ;_ * \-#,##0_ ;_ * "-"??_ ;_ @_ </c:formatCode>
                <c:ptCount val="1"/>
                <c:pt idx="0">
                  <c:v>650756846</c:v>
                </c:pt>
              </c:numCache>
            </c:numRef>
          </c:val>
        </c:ser>
        <c:ser>
          <c:idx val="1"/>
          <c:order val="2"/>
          <c:tx>
            <c:strRef>
              <c:f>גיליון1!$C$1</c:f>
              <c:strCache>
                <c:ptCount val="1"/>
                <c:pt idx="0">
                  <c:v>פרט ומשפחה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</c:f>
              <c:strCache>
                <c:ptCount val="1"/>
                <c:pt idx="0">
                  <c:v>תקציב השירותים </c:v>
                </c:pt>
              </c:strCache>
            </c:strRef>
          </c:cat>
          <c:val>
            <c:numRef>
              <c:f>גיליון1!$C$2</c:f>
              <c:numCache>
                <c:formatCode>_ * #,##0_ ;_ * \-#,##0_ ;_ * "-"??_ ;_ @_ </c:formatCode>
                <c:ptCount val="1"/>
                <c:pt idx="0">
                  <c:v>260000000</c:v>
                </c:pt>
              </c:numCache>
            </c:numRef>
          </c:val>
        </c:ser>
        <c:ser>
          <c:idx val="2"/>
          <c:order val="3"/>
          <c:tx>
            <c:strRef>
              <c:f>גיליון1!$D$1</c:f>
              <c:strCache>
                <c:ptCount val="1"/>
                <c:pt idx="0">
                  <c:v>נוצ"ץ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</c:f>
              <c:strCache>
                <c:ptCount val="1"/>
                <c:pt idx="0">
                  <c:v>תקציב השירותים </c:v>
                </c:pt>
              </c:strCache>
            </c:strRef>
          </c:cat>
          <c:val>
            <c:numRef>
              <c:f>גיליון1!$D$2</c:f>
              <c:numCache>
                <c:formatCode>_ * #,##0_ ;_ * \-#,##0_ ;_ * "-"??_ ;_ @_ </c:formatCode>
                <c:ptCount val="1"/>
                <c:pt idx="0">
                  <c:v>61461722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286994056"/>
        <c:axId val="286992488"/>
      </c:barChart>
      <c:catAx>
        <c:axId val="286994056"/>
        <c:scaling>
          <c:orientation val="minMax"/>
        </c:scaling>
        <c:delete val="1"/>
        <c:axPos val="b"/>
        <c:numFmt formatCode="General" sourceLinked="0"/>
        <c:majorTickMark val="none"/>
        <c:minorTickMark val="none"/>
        <c:tickLblPos val="nextTo"/>
        <c:crossAx val="286992488"/>
        <c:crosses val="autoZero"/>
        <c:auto val="1"/>
        <c:lblAlgn val="ctr"/>
        <c:lblOffset val="100"/>
        <c:noMultiLvlLbl val="0"/>
      </c:catAx>
      <c:valAx>
        <c:axId val="286992488"/>
        <c:scaling>
          <c:orientation val="minMax"/>
        </c:scaling>
        <c:delete val="0"/>
        <c:axPos val="l"/>
        <c:majorGridlines/>
        <c:numFmt formatCode="_ * #,##0_ ;_ * \-#,##0_ ;_ * &quot;-&quot;??_ ;_ @_ " sourceLinked="1"/>
        <c:majorTickMark val="none"/>
        <c:minorTickMark val="none"/>
        <c:tickLblPos val="nextTo"/>
        <c:spPr>
          <a:ln w="9525">
            <a:noFill/>
          </a:ln>
        </c:spPr>
        <c:crossAx val="2869940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408735834907232"/>
          <c:y val="7.7089561049819219E-2"/>
          <c:w val="0.53566004240269605"/>
          <c:h val="7.3659750135568747E-2"/>
        </c:manualLayout>
      </c:layout>
      <c:overlay val="0"/>
    </c:legend>
    <c:plotVisOnly val="1"/>
    <c:dispBlanksAs val="gap"/>
    <c:showDLblsOverMax val="0"/>
  </c:chart>
  <c:spPr>
    <a:gradFill>
      <a:gsLst>
        <a:gs pos="0">
          <a:schemeClr val="accent4">
            <a:lumMod val="40000"/>
            <a:lumOff val="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עמודה1</c:v>
                </c:pt>
              </c:strCache>
            </c:strRef>
          </c:tx>
          <c:dLbls>
            <c:dLbl>
              <c:idx val="1"/>
              <c:layout>
                <c:manualLayout>
                  <c:x val="1.1565199495138062E-2"/>
                  <c:y val="1.68361959653668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0601310403300801E-16"/>
                  <c:y val="3.64784245916283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8912998737846219E-3"/>
                  <c:y val="3.64784245916283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5.7825997475691379E-3"/>
                  <c:y val="4.77025552352062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0601310403300801E-16"/>
                  <c:y val="4.20904899134172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גיליון1!$A$2:$A$8</c:f>
              <c:numCache>
                <c:formatCode>General</c:formatCode>
                <c:ptCount val="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גיליון1!$B$2:$B$8</c:f>
              <c:numCache>
                <c:formatCode>#,##0</c:formatCode>
                <c:ptCount val="7"/>
                <c:pt idx="0">
                  <c:v>16815</c:v>
                </c:pt>
                <c:pt idx="1">
                  <c:v>32120</c:v>
                </c:pt>
                <c:pt idx="2">
                  <c:v>37191</c:v>
                </c:pt>
                <c:pt idx="3">
                  <c:v>47184</c:v>
                </c:pt>
                <c:pt idx="4">
                  <c:v>49426</c:v>
                </c:pt>
                <c:pt idx="5">
                  <c:v>48984</c:v>
                </c:pt>
                <c:pt idx="6">
                  <c:v>49744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6997192"/>
        <c:axId val="289865656"/>
      </c:lineChart>
      <c:catAx>
        <c:axId val="286997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he-IL"/>
          </a:p>
        </c:txPr>
        <c:crossAx val="289865656"/>
        <c:crosses val="autoZero"/>
        <c:auto val="1"/>
        <c:lblAlgn val="ctr"/>
        <c:lblOffset val="100"/>
        <c:noMultiLvlLbl val="0"/>
      </c:catAx>
      <c:valAx>
        <c:axId val="289865656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crossAx val="286997192"/>
        <c:crosses val="autoZero"/>
        <c:crossBetween val="between"/>
      </c:valAx>
    </c:plotArea>
    <c:plotVisOnly val="1"/>
    <c:dispBlanksAs val="zero"/>
    <c:showDLblsOverMax val="0"/>
  </c:chart>
  <c:spPr>
    <a:gradFill>
      <a:gsLst>
        <a:gs pos="0">
          <a:schemeClr val="accent4">
            <a:lumMod val="40000"/>
            <a:lumOff val="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0.10626</cdr:x>
      <cdr:y>0.80653</cdr:y>
    </cdr:from>
    <cdr:to>
      <cdr:x>0.98374</cdr:x>
      <cdr:y>0.80675</cdr:y>
    </cdr:to>
    <cdr:cxnSp macro="">
      <cdr:nvCxnSpPr>
        <cdr:cNvPr id="5" name="מחבר ישר 4"/>
        <cdr:cNvCxnSpPr/>
      </cdr:nvCxnSpPr>
      <cdr:spPr>
        <a:xfrm xmlns:a="http://schemas.openxmlformats.org/drawingml/2006/main" flipV="1">
          <a:off x="971600" y="4507903"/>
          <a:ext cx="8023717" cy="121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0.95876</cdr:x>
      <cdr:y>0.78098</cdr:y>
    </cdr:from>
    <cdr:to>
      <cdr:x>1</cdr:x>
      <cdr:y>0.836</cdr:y>
    </cdr:to>
    <cdr:sp macro="" textlink="">
      <cdr:nvSpPr>
        <cdr:cNvPr id="7" name="סוגר זוויתי 6"/>
        <cdr:cNvSpPr/>
      </cdr:nvSpPr>
      <cdr:spPr>
        <a:xfrm xmlns:a="http://schemas.openxmlformats.org/drawingml/2006/main">
          <a:off x="8766872" y="5355985"/>
          <a:ext cx="377128" cy="377271"/>
        </a:xfrm>
        <a:prstGeom xmlns:a="http://schemas.openxmlformats.org/drawingml/2006/main" prst="chevron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e-IL"/>
        </a:p>
      </cdr:txBody>
    </cdr:sp>
  </cdr:relSizeAnchor>
  <cdr:relSizeAnchor xmlns:cdr="http://schemas.openxmlformats.org/drawingml/2006/chartDrawing">
    <cdr:from>
      <cdr:x>0.06688</cdr:x>
      <cdr:y>0.79387</cdr:y>
    </cdr:from>
    <cdr:to>
      <cdr:x>0.13776</cdr:x>
      <cdr:y>0.8454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611560" y="4437112"/>
          <a:ext cx="64807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85000"/>
          </a:schemeClr>
        </a:solidFill>
        <a:ln xmlns:a="http://schemas.openxmlformats.org/drawingml/2006/main">
          <a:solidFill>
            <a:schemeClr val="tx2">
              <a:lumMod val="75000"/>
            </a:schemeClr>
          </a:solidFill>
        </a:ln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ctr"/>
          <a:r>
            <a:rPr lang="he-IL" sz="1200" b="1" dirty="0" smtClean="0"/>
            <a:t>0.4%</a:t>
          </a:r>
          <a:endParaRPr lang="he-IL" sz="1200" b="1" dirty="0"/>
        </a:p>
      </cdr:txBody>
    </cdr:sp>
  </cdr:relSizeAnchor>
  <cdr:relSizeAnchor xmlns:cdr="http://schemas.openxmlformats.org/drawingml/2006/chartDrawing">
    <cdr:from>
      <cdr:x>0.19288</cdr:x>
      <cdr:y>0.39779</cdr:y>
    </cdr:from>
    <cdr:to>
      <cdr:x>0.97549</cdr:x>
      <cdr:y>0.5362</cdr:y>
    </cdr:to>
    <cdr:cxnSp macro="">
      <cdr:nvCxnSpPr>
        <cdr:cNvPr id="11" name="מחבר ישר 10"/>
        <cdr:cNvCxnSpPr/>
      </cdr:nvCxnSpPr>
      <cdr:spPr>
        <a:xfrm xmlns:a="http://schemas.openxmlformats.org/drawingml/2006/main" flipV="1">
          <a:off x="1763688" y="2728020"/>
          <a:ext cx="7156227" cy="949242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0.00944</cdr:x>
      <cdr:y>0.94099</cdr:y>
    </cdr:from>
    <cdr:to>
      <cdr:x>0.22666</cdr:x>
      <cdr:y>1</cdr:y>
    </cdr:to>
    <cdr:pic>
      <cdr:nvPicPr>
        <cdr:cNvPr id="20" name="Picture 4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>
          <a:clrChange>
            <a:clrFrom>
              <a:srgbClr val="FFFFFF"/>
            </a:clrFrom>
            <a:clrTo>
              <a:srgbClr val="FFFFFF">
                <a:alpha val="0"/>
              </a:srgbClr>
            </a:clrTo>
          </a:clrChange>
          <a:extLst>
            <a:ext uri="{28A0092B-C50C-407E-A947-70E740481C1C}">
              <a14:useLocalDpi xmlns:a14="http://schemas.microsoft.com/office/drawing/2010/main" val="0"/>
            </a:ext>
          </a:extLst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86297" y="6453336"/>
          <a:ext cx="1986284" cy="404664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0B16AEC-A4FF-4D89-B561-8B196F8F7FB7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F5E8BB4-93FE-4AF2-AB5B-DB373EE219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1329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בסה"כ</a:t>
            </a:r>
            <a:r>
              <a:rPr lang="he-IL" baseline="0" dirty="0" smtClean="0"/>
              <a:t> – עליה של 189%  בחוץ ביתי – 163%  בקהילתי 237%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E8BB4-93FE-4AF2-AB5B-DB373EE21927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0473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הנתון על אירפה לקוח</a:t>
            </a:r>
            <a:r>
              <a:rPr lang="he-IL" baseline="0" dirty="0" smtClean="0"/>
              <a:t> מפרופ' עמנואל גרופר יו"ר פיצה ישראל וסגן יו"ר פיצה עולמי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E8BB4-93FE-4AF2-AB5B-DB373EE21927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0386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400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295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8597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6912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0457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6833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7498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9538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23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66753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499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3AE03-47EA-45A2-81F3-CA5FB1051823}" type="datetimeFigureOut">
              <a:rPr lang="he-IL" smtClean="0"/>
              <a:t>כ"א/אדר א/תשע"ו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24156-A20F-42EA-BA89-0AF0B64FC4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9845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9"/>
            <a:ext cx="7488832" cy="568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1691680" y="3356992"/>
            <a:ext cx="561662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he-IL" altLang="he-IL" sz="3200" b="1" dirty="0" smtClean="0">
                <a:solidFill>
                  <a:srgbClr val="9F293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ttman Hatzvi" panose="02010401010101010101" pitchFamily="2" charset="-79"/>
                <a:cs typeface="Guttman Hatzvi" panose="02010401010101010101" pitchFamily="2" charset="-79"/>
              </a:rPr>
              <a:t>דילמות ואתגרים בטיפול בילדים בסיכון: טיפול בקהילה וטיפול חוץ ביתי</a:t>
            </a:r>
            <a:endParaRPr lang="he-IL" altLang="he-IL" sz="3200" b="1" dirty="0">
              <a:solidFill>
                <a:srgbClr val="9F293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99303" y="2467879"/>
            <a:ext cx="388778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256534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משרד הרווחה והשירותים החברתיים</a:t>
            </a:r>
          </a:p>
          <a:p>
            <a:pPr algn="ctr"/>
            <a:r>
              <a:rPr lang="he-IL" b="1" dirty="0" smtClean="0">
                <a:solidFill>
                  <a:srgbClr val="256534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שירות ילד ונוער</a:t>
            </a:r>
            <a:endParaRPr lang="he-IL" b="1" dirty="0">
              <a:solidFill>
                <a:srgbClr val="256534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55876" y="5485874"/>
            <a:ext cx="23762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chemeClr val="accent1">
                    <a:lumMod val="75000"/>
                  </a:schemeClr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פברואר, 2016</a:t>
            </a:r>
            <a:endParaRPr lang="he-IL" b="1" dirty="0">
              <a:solidFill>
                <a:schemeClr val="accent1">
                  <a:lumMod val="75000"/>
                </a:schemeClr>
              </a:solidFill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6853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dirty="0" smtClean="0"/>
              <a:t>ילדים מו</a:t>
            </a:r>
            <a:endParaRPr lang="he-IL" sz="4000" dirty="0"/>
          </a:p>
        </p:txBody>
      </p:sp>
      <p:sp>
        <p:nvSpPr>
          <p:cNvPr id="4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36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התפיסה הבסיסית במדיניות המשרד</a:t>
            </a:r>
            <a:endParaRPr lang="en-US" sz="3600" b="1" dirty="0">
              <a:solidFill>
                <a:schemeClr val="tx1"/>
              </a:solidFill>
              <a:cs typeface="Guttman Hatzvi" panose="02010401010101010101" pitchFamily="2" charset="-79"/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4" y="6178701"/>
            <a:ext cx="2160240" cy="440104"/>
          </a:xfrm>
          <a:prstGeom prst="rect">
            <a:avLst/>
          </a:prstGeom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z="2800" b="1" dirty="0" smtClean="0">
                <a:latin typeface="Guttman Hatzvi" panose="02010401010101010101" pitchFamily="2" charset="-79"/>
              </a:rPr>
              <a:t>ילד זקוק למסגרת </a:t>
            </a:r>
            <a:r>
              <a:rPr lang="he-IL" sz="2800" b="1" dirty="0">
                <a:latin typeface="Guttman Hatzvi" panose="02010401010101010101" pitchFamily="2" charset="-79"/>
              </a:rPr>
              <a:t>משפחתית חמה, דואגת ואוהבת, שירגיש שייך אליה ויחוש בה בטוח </a:t>
            </a:r>
            <a:r>
              <a:rPr lang="he-IL" sz="2800" b="1" dirty="0" smtClean="0">
                <a:latin typeface="Guttman Hatzvi" panose="02010401010101010101" pitchFamily="2" charset="-79"/>
              </a:rPr>
              <a:t>ומוגן לצורך התפתחותו</a:t>
            </a:r>
          </a:p>
          <a:p>
            <a:pPr marL="0" lvl="0" indent="0">
              <a:buNone/>
            </a:pPr>
            <a:endParaRPr lang="en-US" sz="2800" b="1" dirty="0">
              <a:latin typeface="David" panose="020E0502060401010101" pitchFamily="34" charset="-79"/>
            </a:endParaRPr>
          </a:p>
          <a:p>
            <a:pPr lvl="0"/>
            <a:r>
              <a:rPr lang="he-IL" sz="2800" b="1" dirty="0" smtClean="0">
                <a:latin typeface="Guttman Hatzvi" panose="02010401010101010101" pitchFamily="2" charset="-79"/>
              </a:rPr>
              <a:t>לפי חוק </a:t>
            </a:r>
            <a:r>
              <a:rPr lang="he-IL" sz="2800" b="1" dirty="0">
                <a:latin typeface="Guttman Hatzvi" panose="02010401010101010101" pitchFamily="2" charset="-79"/>
              </a:rPr>
              <a:t>הכשרות המשפטית </a:t>
            </a:r>
            <a:r>
              <a:rPr lang="he-IL" sz="2800" b="1" dirty="0" smtClean="0">
                <a:latin typeface="Guttman Hatzvi" panose="02010401010101010101" pitchFamily="2" charset="-79"/>
              </a:rPr>
              <a:t>והאפוטרופסות, חלה </a:t>
            </a:r>
            <a:r>
              <a:rPr lang="he-IL" sz="2800" b="1" dirty="0" smtClean="0">
                <a:solidFill>
                  <a:srgbClr val="FF0000"/>
                </a:solidFill>
                <a:latin typeface="Guttman Hatzvi" panose="02010401010101010101" pitchFamily="2" charset="-79"/>
              </a:rPr>
              <a:t>החובה</a:t>
            </a:r>
            <a:r>
              <a:rPr lang="he-IL" sz="2800" b="1" dirty="0" smtClean="0">
                <a:latin typeface="Guttman Hatzvi" panose="02010401010101010101" pitchFamily="2" charset="-79"/>
              </a:rPr>
              <a:t> והזכות על </a:t>
            </a:r>
            <a:r>
              <a:rPr lang="he-IL" sz="2800" b="1" dirty="0">
                <a:latin typeface="Guttman Hatzvi" panose="02010401010101010101" pitchFamily="2" charset="-79"/>
              </a:rPr>
              <a:t>ההורים לדאוג </a:t>
            </a:r>
            <a:r>
              <a:rPr lang="he-IL" sz="2800" b="1" dirty="0" smtClean="0">
                <a:latin typeface="Guttman Hatzvi" panose="02010401010101010101" pitchFamily="2" charset="-79"/>
              </a:rPr>
              <a:t>לצרכי הקטין ולטובתו כדרך שהורים מסורים היו נוהגים </a:t>
            </a:r>
            <a:r>
              <a:rPr lang="he-IL" sz="2800" b="1" smtClean="0">
                <a:latin typeface="Guttman Hatzvi" panose="02010401010101010101" pitchFamily="2" charset="-79"/>
              </a:rPr>
              <a:t>בנסיבות העניין.</a:t>
            </a:r>
            <a:endParaRPr lang="en-US" sz="2800" b="1" dirty="0">
              <a:latin typeface="David" panose="020E0502060401010101" pitchFamily="34" charset="-79"/>
            </a:endParaRPr>
          </a:p>
          <a:p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29754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>
                <a:cs typeface="+mn-cs"/>
              </a:rPr>
              <a:t>ילדים מו</a:t>
            </a:r>
            <a:endParaRPr lang="he-IL" sz="4000" b="1" dirty="0">
              <a:cs typeface="+mn-cs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086845"/>
              </p:ext>
            </p:extLst>
          </p:nvPr>
        </p:nvGraphicFramePr>
        <p:xfrm>
          <a:off x="457200" y="1600200"/>
          <a:ext cx="8229600" cy="4205064"/>
        </p:xfrm>
        <a:graphic>
          <a:graphicData uri="http://schemas.openxmlformats.org/drawingml/2006/table">
            <a:tbl>
              <a:tblPr rtl="1" firstRow="1" bandRow="1">
                <a:tableStyleId>{69012ECD-51FC-41F1-AA8D-1B2483CD663E}</a:tableStyleId>
              </a:tblPr>
              <a:tblGrid>
                <a:gridCol w="1485732"/>
                <a:gridCol w="2629068"/>
                <a:gridCol w="2057400"/>
                <a:gridCol w="2057400"/>
              </a:tblGrid>
              <a:tr h="1300554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שנה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מספר הילדים המוכרים</a:t>
                      </a:r>
                      <a:r>
                        <a:rPr lang="he-IL" sz="1800" baseline="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 במחלקות לשירותים חברתיים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סה"כ בסיכון ישיר ומשפחתי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Guttman Hatzvi" panose="02010401010101010101" pitchFamily="2" charset="-79"/>
                          <a:cs typeface="Guttman Hatzvi" panose="02010401010101010101" pitchFamily="2" charset="-79"/>
                        </a:rPr>
                        <a:t>אחוז מהילדים המוכרים</a:t>
                      </a:r>
                      <a:endParaRPr lang="he-IL" sz="1800" dirty="0">
                        <a:latin typeface="Guttman Hatzvi" panose="02010401010101010101" pitchFamily="2" charset="-79"/>
                        <a:cs typeface="Guttman Hatzvi" panose="02010401010101010101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8170"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2001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290,417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142,641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49.1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8170"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2010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421,267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334,474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79.4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8170"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rgbClr val="FF0000"/>
                          </a:solidFill>
                        </a:rPr>
                        <a:t>2015</a:t>
                      </a:r>
                      <a:endParaRPr lang="he-IL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rgbClr val="FF0000"/>
                          </a:solidFill>
                        </a:rPr>
                        <a:t>443,548</a:t>
                      </a:r>
                      <a:endParaRPr lang="he-IL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rgbClr val="FF0000"/>
                          </a:solidFill>
                        </a:rPr>
                        <a:t>365,981</a:t>
                      </a:r>
                      <a:endParaRPr lang="he-IL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solidFill>
                            <a:srgbClr val="FF0000"/>
                          </a:solidFill>
                        </a:rPr>
                        <a:t>82.5</a:t>
                      </a:r>
                      <a:endParaRPr lang="he-IL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3600" b="1" dirty="0" smtClean="0">
                <a:solidFill>
                  <a:schemeClr val="tx1"/>
                </a:solidFill>
                <a:latin typeface="Guttman Hatzvi" panose="02010401010101010101" pitchFamily="2" charset="-79"/>
              </a:rPr>
              <a:t>ילדים מוכרים ובסיכון ישיר ומשפחתי</a:t>
            </a:r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4" y="6178701"/>
            <a:ext cx="2160240" cy="44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75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80" y="1484784"/>
            <a:ext cx="8044839" cy="4813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altLang="he-IL" sz="2800" b="1" dirty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ילדים בסיכון בהשמה חוץ ביתית</a:t>
            </a:r>
            <a:r>
              <a:rPr lang="he-IL" altLang="he-IL" sz="2400" dirty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/>
            </a:r>
            <a:br>
              <a:rPr lang="he-IL" altLang="he-IL" sz="2400" dirty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</a:br>
            <a:r>
              <a:rPr lang="he-IL" altLang="he-IL" sz="2000" b="1" dirty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נתונים השוואתיים מהעולם </a:t>
            </a:r>
            <a:r>
              <a:rPr lang="he-IL" altLang="he-IL" sz="1600" b="1" dirty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(שיעור לאלף </a:t>
            </a:r>
            <a:r>
              <a:rPr lang="he-IL" altLang="he-IL" sz="16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ילדים), נתוני </a:t>
            </a:r>
            <a:r>
              <a:rPr lang="he-IL" altLang="he-IL" sz="1600" b="1" dirty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המועצה לשלום </a:t>
            </a:r>
            <a:r>
              <a:rPr lang="he-IL" altLang="he-IL" sz="16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הילד, 2012</a:t>
            </a:r>
            <a:endParaRPr lang="en-US" sz="1600" b="1" dirty="0">
              <a:solidFill>
                <a:schemeClr val="tx1"/>
              </a:solidFill>
              <a:cs typeface="Guttman Hatzvi" panose="02010401010101010101" pitchFamily="2" charset="-79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4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2800" b="1" dirty="0" smtClean="0">
                <a:solidFill>
                  <a:schemeClr val="tx1"/>
                </a:solidFill>
              </a:rPr>
              <a:t>תהליך קבלת החלטות על הטיפול בילדים, נוער ומשפחותיהם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35497" y="1412776"/>
            <a:ext cx="8928991" cy="4960496"/>
          </a:xfrm>
        </p:spPr>
        <p:txBody>
          <a:bodyPr>
            <a:normAutofit/>
          </a:bodyPr>
          <a:lstStyle/>
          <a:p>
            <a:r>
              <a:rPr lang="he-IL" sz="2800" b="1" dirty="0">
                <a:latin typeface="Guttman Hatzvi" panose="02010401010101010101" pitchFamily="2" charset="-79"/>
              </a:rPr>
              <a:t>הוועדה לתכנון טיפול והערכה היא הפורום המקצועי המרכזי הפועל בשותפות </a:t>
            </a:r>
            <a:r>
              <a:rPr lang="he-IL" sz="2800" b="1" dirty="0" smtClean="0">
                <a:latin typeface="Guttman Hatzvi" panose="02010401010101010101" pitchFamily="2" charset="-79"/>
              </a:rPr>
              <a:t>המשפחה</a:t>
            </a:r>
          </a:p>
          <a:p>
            <a:pPr lvl="0"/>
            <a:r>
              <a:rPr lang="he-IL" sz="2800" b="1" dirty="0" smtClean="0">
                <a:latin typeface="Guttman Hatzvi" panose="02010401010101010101" pitchFamily="2" charset="-79"/>
              </a:rPr>
              <a:t>עו"ס </a:t>
            </a:r>
            <a:r>
              <a:rPr lang="he-IL" sz="2800" b="1" dirty="0">
                <a:latin typeface="Guttman Hatzvi" panose="02010401010101010101" pitchFamily="2" charset="-79"/>
              </a:rPr>
              <a:t>משפחה לעולם אינה יכולה לקבל החלטה על השמה חוץ ביתית על דעת </a:t>
            </a:r>
            <a:r>
              <a:rPr lang="he-IL" sz="2800" b="1" dirty="0" smtClean="0">
                <a:latin typeface="Guttman Hatzvi" panose="02010401010101010101" pitchFamily="2" charset="-79"/>
              </a:rPr>
              <a:t>עצמה</a:t>
            </a:r>
            <a:endParaRPr lang="en-US" sz="2800" b="1" dirty="0"/>
          </a:p>
          <a:p>
            <a:pPr lvl="0"/>
            <a:r>
              <a:rPr lang="he-IL" sz="2800" b="1" dirty="0" smtClean="0">
                <a:latin typeface="Guttman Hatzvi" panose="02010401010101010101" pitchFamily="2" charset="-79"/>
              </a:rPr>
              <a:t>רוב </a:t>
            </a:r>
            <a:r>
              <a:rPr lang="he-IL" sz="2800" b="1" dirty="0">
                <a:latin typeface="Guttman Hatzvi" panose="02010401010101010101" pitchFamily="2" charset="-79"/>
              </a:rPr>
              <a:t>הילדים מוצאים מביתם רק לאחר מיצוי תהליכי טיפול בקהילה</a:t>
            </a:r>
            <a:endParaRPr lang="en-US" sz="2800" b="1" dirty="0"/>
          </a:p>
          <a:p>
            <a:pPr lvl="0"/>
            <a:r>
              <a:rPr lang="he-IL" sz="2800" b="1" dirty="0" smtClean="0">
                <a:latin typeface="Guttman Hatzvi" panose="02010401010101010101" pitchFamily="2" charset="-79"/>
              </a:rPr>
              <a:t>כל החלטה מתקבלת בכובד ראש תוך בחינת כל האפשרויות </a:t>
            </a:r>
          </a:p>
          <a:p>
            <a:pPr marL="0" lvl="0" indent="0">
              <a:buNone/>
            </a:pPr>
            <a:r>
              <a:rPr lang="he-IL" sz="2800" b="1" dirty="0" smtClean="0">
                <a:solidFill>
                  <a:srgbClr val="FF0000"/>
                </a:solidFill>
                <a:latin typeface="Guttman Hatzvi" panose="02010401010101010101" pitchFamily="2" charset="-79"/>
              </a:rPr>
              <a:t>   </a:t>
            </a:r>
          </a:p>
          <a:p>
            <a:pPr marL="0" lvl="0" indent="0" algn="ctr">
              <a:buNone/>
            </a:pPr>
            <a:r>
              <a:rPr lang="he-IL" b="1" dirty="0" smtClean="0">
                <a:solidFill>
                  <a:srgbClr val="FF0000"/>
                </a:solidFill>
                <a:latin typeface="Guttman Hatzvi" panose="02010401010101010101" pitchFamily="2" charset="-79"/>
              </a:rPr>
              <a:t>אין יד קלה על ההדק!</a:t>
            </a:r>
            <a:endParaRPr lang="he-I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62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603464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סוגר זוויתי 7"/>
          <p:cNvSpPr/>
          <p:nvPr/>
        </p:nvSpPr>
        <p:spPr>
          <a:xfrm>
            <a:off x="8731351" y="2548000"/>
            <a:ext cx="377128" cy="36004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e-IL"/>
          </a:p>
        </p:txBody>
      </p:sp>
      <p:sp>
        <p:nvSpPr>
          <p:cNvPr id="9" name="TextBox 1"/>
          <p:cNvSpPr txBox="1"/>
          <p:nvPr/>
        </p:nvSpPr>
        <p:spPr>
          <a:xfrm>
            <a:off x="8073060" y="5445224"/>
            <a:ext cx="648072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200" b="1" dirty="0" smtClean="0"/>
              <a:t>0.4%</a:t>
            </a:r>
            <a:endParaRPr lang="he-IL" sz="1200" b="1" dirty="0"/>
          </a:p>
        </p:txBody>
      </p:sp>
    </p:spTree>
    <p:extLst>
      <p:ext uri="{BB962C8B-B14F-4D97-AF65-F5344CB8AC3E}">
        <p14:creationId xmlns:p14="http://schemas.microsoft.com/office/powerpoint/2010/main" val="387842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e-IL" sz="4000" b="1" dirty="0" smtClean="0"/>
              <a:t>בנוסף,</a:t>
            </a:r>
          </a:p>
          <a:p>
            <a:pPr marL="0" indent="0">
              <a:buNone/>
            </a:pPr>
            <a:r>
              <a:rPr lang="he-IL" sz="4000" b="1" dirty="0" smtClean="0"/>
              <a:t>יש עוד עשרות אלפי הורים וילדים הנהנים מתכניות שונות בקהילה, כמו: חונכים ומטפחים, קבוצות הורים ותכניות טיפול, המדווחות בשיטה תקציבית גמישה אחרת ולכן לא נכללים במערך הנתונים.</a:t>
            </a:r>
            <a:endParaRPr lang="he-IL" sz="4000" b="1" dirty="0"/>
          </a:p>
        </p:txBody>
      </p:sp>
    </p:spTree>
    <p:extLst>
      <p:ext uri="{BB962C8B-B14F-4D97-AF65-F5344CB8AC3E}">
        <p14:creationId xmlns:p14="http://schemas.microsoft.com/office/powerpoint/2010/main" val="379095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5367996"/>
              </p:ext>
            </p:extLst>
          </p:nvPr>
        </p:nvGraphicFramePr>
        <p:xfrm>
          <a:off x="395536" y="1556792"/>
          <a:ext cx="8363272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3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36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סיווג פרופיל הילדים בפנימיות</a:t>
            </a:r>
            <a:endParaRPr lang="en-US" sz="3600" b="1" dirty="0">
              <a:solidFill>
                <a:schemeClr val="tx1"/>
              </a:solidFill>
              <a:cs typeface="Guttman Hatzvi" panose="02010401010101010101" pitchFamily="2" charset="-79"/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70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he-IL" sz="3600" b="1" dirty="0" smtClean="0">
                <a:latin typeface="Guttman Hatzvi" panose="02010401010101010101" pitchFamily="2" charset="-79"/>
              </a:rPr>
              <a:t>בשנת </a:t>
            </a:r>
            <a:r>
              <a:rPr lang="he-IL" sz="3600" b="1" dirty="0" smtClean="0">
                <a:latin typeface="Guttman Hatzvi" panose="02010401010101010101" pitchFamily="2" charset="-79"/>
              </a:rPr>
              <a:t>2004 </a:t>
            </a:r>
            <a:r>
              <a:rPr lang="he-IL" sz="3600" b="1" dirty="0" smtClean="0">
                <a:latin typeface="Guttman Hatzvi" panose="02010401010101010101" pitchFamily="2" charset="-79"/>
              </a:rPr>
              <a:t>החלה תכנית "עם הפנים לקהילה"</a:t>
            </a:r>
          </a:p>
          <a:p>
            <a:r>
              <a:rPr lang="he-IL" sz="3600" b="1" dirty="0" smtClean="0">
                <a:latin typeface="Guttman Hatzvi" panose="02010401010101010101" pitchFamily="2" charset="-79"/>
              </a:rPr>
              <a:t>התכנית מהווה נקודת </a:t>
            </a:r>
            <a:r>
              <a:rPr lang="he-IL" sz="3600" b="1" dirty="0">
                <a:latin typeface="Guttman Hatzvi" panose="02010401010101010101" pitchFamily="2" charset="-79"/>
              </a:rPr>
              <a:t>המפנה </a:t>
            </a:r>
            <a:r>
              <a:rPr lang="he-IL" sz="3600" b="1" dirty="0" smtClean="0">
                <a:latin typeface="Guttman Hatzvi" panose="02010401010101010101" pitchFamily="2" charset="-79"/>
              </a:rPr>
              <a:t>לפיתוח </a:t>
            </a:r>
            <a:r>
              <a:rPr lang="he-IL" sz="3600" b="1" dirty="0">
                <a:latin typeface="Guttman Hatzvi" panose="02010401010101010101" pitchFamily="2" charset="-79"/>
              </a:rPr>
              <a:t>שירותים ותכניות להורים וילדיהם בקהילה</a:t>
            </a:r>
            <a:endParaRPr lang="en-US" sz="3600" b="1" dirty="0"/>
          </a:p>
          <a:p>
            <a:endParaRPr lang="he-IL" dirty="0"/>
          </a:p>
        </p:txBody>
      </p:sp>
      <p:sp>
        <p:nvSpPr>
          <p:cNvPr id="4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4000" b="1" dirty="0" smtClean="0">
                <a:solidFill>
                  <a:schemeClr val="tx1"/>
                </a:solidFill>
                <a:latin typeface="Guttman Hatzvi" panose="02010401010101010101" pitchFamily="2" charset="-79"/>
              </a:rPr>
              <a:t>תכנית "עם הפנים לקהילה"</a:t>
            </a:r>
            <a:endParaRPr lang="en-US" sz="40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5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-36512" y="1196752"/>
            <a:ext cx="9199562" cy="12601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331640" y="284427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sz="4000" b="1" dirty="0" smtClean="0">
                <a:solidFill>
                  <a:prstClr val="black"/>
                </a:solidFill>
                <a:latin typeface="Guttman Hatzvi" pitchFamily="2" charset="-79"/>
                <a:cs typeface="Guttman Hatzvi" pitchFamily="2" charset="-79"/>
              </a:rPr>
              <a:t>תקציב שירות ילד ונוער</a:t>
            </a:r>
            <a:endParaRPr lang="en-US" sz="4000" b="1" dirty="0">
              <a:solidFill>
                <a:prstClr val="black"/>
              </a:solidFill>
              <a:cs typeface="Guttman Hatzvi" pitchFamily="2" charset="-79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  <p:graphicFrame>
        <p:nvGraphicFramePr>
          <p:cNvPr id="7" name="תרשים 6"/>
          <p:cNvGraphicFramePr/>
          <p:nvPr>
            <p:extLst>
              <p:ext uri="{D42A27DB-BD31-4B8C-83A1-F6EECF244321}">
                <p14:modId xmlns:p14="http://schemas.microsoft.com/office/powerpoint/2010/main" val="3067086222"/>
              </p:ext>
            </p:extLst>
          </p:nvPr>
        </p:nvGraphicFramePr>
        <p:xfrm>
          <a:off x="35497" y="1209353"/>
          <a:ext cx="9108503" cy="5648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6301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954113"/>
              </p:ext>
            </p:extLst>
          </p:nvPr>
        </p:nvGraphicFramePr>
        <p:xfrm>
          <a:off x="251520" y="1340768"/>
          <a:ext cx="8640960" cy="4785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  <p:sp>
        <p:nvSpPr>
          <p:cNvPr id="6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32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תקציב לטיפול בילדים, נוער ומשפחותיהם, 2015</a:t>
            </a:r>
            <a:endParaRPr lang="en-US" sz="3200" b="1" dirty="0">
              <a:solidFill>
                <a:schemeClr val="tx1"/>
              </a:solidFill>
              <a:cs typeface="Guttman Hatzvi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6478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1268760"/>
            <a:ext cx="8424936" cy="5472608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he-IL" b="1" dirty="0">
                <a:latin typeface="Guttman Hatzvi" panose="02010401010101010101" pitchFamily="2" charset="-79"/>
              </a:rPr>
              <a:t>ילדים מוצאים מביתם במצבי פגיעות </a:t>
            </a:r>
            <a:r>
              <a:rPr lang="he-IL" b="1" dirty="0" smtClean="0">
                <a:latin typeface="Guttman Hatzvi" panose="02010401010101010101" pitchFamily="2" charset="-79"/>
              </a:rPr>
              <a:t>קשים, כאשר יש להרחיקם </a:t>
            </a:r>
            <a:r>
              <a:rPr lang="he-IL" b="1" dirty="0">
                <a:latin typeface="Guttman Hatzvi" panose="02010401010101010101" pitchFamily="2" charset="-79"/>
              </a:rPr>
              <a:t>ממצבי </a:t>
            </a:r>
            <a:r>
              <a:rPr lang="he-IL" b="1" dirty="0" smtClean="0">
                <a:latin typeface="Guttman Hatzvi" panose="02010401010101010101" pitchFamily="2" charset="-79"/>
              </a:rPr>
              <a:t>סכנה, כדי לאפשר את התפתחותם התקינה</a:t>
            </a:r>
            <a:endParaRPr lang="en-US" b="1" dirty="0"/>
          </a:p>
          <a:p>
            <a:pPr lvl="0"/>
            <a:r>
              <a:rPr lang="he-IL" b="1" dirty="0">
                <a:latin typeface="Guttman Hatzvi" panose="02010401010101010101" pitchFamily="2" charset="-79"/>
              </a:rPr>
              <a:t>סך הילדים במרכזי חירום פחות מ –  2% מסך הילדים בהשמה חוץ </a:t>
            </a:r>
            <a:r>
              <a:rPr lang="he-IL" b="1" dirty="0" smtClean="0">
                <a:latin typeface="Guttman Hatzvi" panose="02010401010101010101" pitchFamily="2" charset="-79"/>
              </a:rPr>
              <a:t>ביתית - </a:t>
            </a:r>
            <a:r>
              <a:rPr lang="he-IL" b="1" dirty="0">
                <a:latin typeface="Guttman Hatzvi" panose="02010401010101010101" pitchFamily="2" charset="-79"/>
              </a:rPr>
              <a:t>מתוכם כ 1/3 חוזרים לביתם</a:t>
            </a:r>
            <a:endParaRPr lang="en-US" b="1" dirty="0"/>
          </a:p>
          <a:p>
            <a:pPr lvl="0"/>
            <a:r>
              <a:rPr lang="he-IL" b="1" u="sng" dirty="0" smtClean="0">
                <a:latin typeface="Guttman Hatzvi" panose="02010401010101010101" pitchFamily="2" charset="-79"/>
              </a:rPr>
              <a:t>קצת על עלויות</a:t>
            </a:r>
            <a:r>
              <a:rPr lang="he-IL" b="1" dirty="0" smtClean="0">
                <a:latin typeface="Guttman Hatzvi" panose="02010401010101010101" pitchFamily="2" charset="-79"/>
              </a:rPr>
              <a:t>:</a:t>
            </a:r>
          </a:p>
          <a:p>
            <a:pPr marL="0" lvl="0" indent="0">
              <a:buNone/>
            </a:pPr>
            <a:r>
              <a:rPr lang="he-IL" b="1" dirty="0">
                <a:latin typeface="Guttman Hatzvi" panose="02010401010101010101" pitchFamily="2" charset="-79"/>
              </a:rPr>
              <a:t>	</a:t>
            </a:r>
            <a:r>
              <a:rPr lang="he-IL" b="1" dirty="0" smtClean="0">
                <a:latin typeface="Guttman Hatzvi" panose="02010401010101010101" pitchFamily="2" charset="-79"/>
              </a:rPr>
              <a:t>- ילד </a:t>
            </a:r>
            <a:r>
              <a:rPr lang="he-IL" b="1" dirty="0">
                <a:latin typeface="Guttman Hatzvi" panose="02010401010101010101" pitchFamily="2" charset="-79"/>
              </a:rPr>
              <a:t>בפנימייה טיפולית </a:t>
            </a:r>
            <a:r>
              <a:rPr lang="he-IL" b="1" dirty="0" smtClean="0">
                <a:latin typeface="Guttman Hatzvi" panose="02010401010101010101" pitchFamily="2" charset="-79"/>
              </a:rPr>
              <a:t>בין </a:t>
            </a:r>
            <a:r>
              <a:rPr lang="he-IL" b="1" dirty="0">
                <a:latin typeface="Guttman Hatzvi" panose="02010401010101010101" pitchFamily="2" charset="-79"/>
              </a:rPr>
              <a:t>8-12 אלף ₪ </a:t>
            </a:r>
            <a:endParaRPr lang="he-IL" b="1" dirty="0" smtClean="0">
              <a:latin typeface="Guttman Hatzvi" panose="02010401010101010101" pitchFamily="2" charset="-79"/>
            </a:endParaRPr>
          </a:p>
          <a:p>
            <a:pPr marL="0" lvl="0" indent="0">
              <a:buNone/>
            </a:pPr>
            <a:r>
              <a:rPr lang="he-IL" b="1" dirty="0">
                <a:latin typeface="Guttman Hatzvi" panose="02010401010101010101" pitchFamily="2" charset="-79"/>
              </a:rPr>
              <a:t> </a:t>
            </a:r>
            <a:r>
              <a:rPr lang="he-IL" b="1" dirty="0" smtClean="0">
                <a:latin typeface="Guttman Hatzvi" panose="02010401010101010101" pitchFamily="2" charset="-79"/>
              </a:rPr>
              <a:t>          לחודש</a:t>
            </a:r>
          </a:p>
          <a:p>
            <a:pPr marL="0" lvl="0" indent="0">
              <a:buNone/>
            </a:pPr>
            <a:r>
              <a:rPr lang="he-IL" b="1" dirty="0" smtClean="0">
                <a:latin typeface="Guttman Hatzvi" panose="02010401010101010101" pitchFamily="2" charset="-79"/>
              </a:rPr>
              <a:t> </a:t>
            </a:r>
            <a:r>
              <a:rPr lang="he-IL" b="1" dirty="0">
                <a:latin typeface="Guttman Hatzvi" panose="02010401010101010101" pitchFamily="2" charset="-79"/>
              </a:rPr>
              <a:t>	</a:t>
            </a:r>
            <a:r>
              <a:rPr lang="he-IL" b="1" dirty="0" smtClean="0">
                <a:latin typeface="Guttman Hatzvi" panose="02010401010101010101" pitchFamily="2" charset="-79"/>
              </a:rPr>
              <a:t>- באשפוז כ- </a:t>
            </a:r>
            <a:r>
              <a:rPr lang="he-IL" b="1" dirty="0">
                <a:latin typeface="Guttman Hatzvi" panose="02010401010101010101" pitchFamily="2" charset="-79"/>
              </a:rPr>
              <a:t>36 אלף ₪ </a:t>
            </a:r>
            <a:r>
              <a:rPr lang="he-IL" b="1" dirty="0" smtClean="0">
                <a:latin typeface="Guttman Hatzvi" panose="02010401010101010101" pitchFamily="2" charset="-79"/>
              </a:rPr>
              <a:t>לחודש</a:t>
            </a:r>
          </a:p>
          <a:p>
            <a:pPr marL="0" lvl="0" indent="0">
              <a:buNone/>
            </a:pPr>
            <a:r>
              <a:rPr lang="he-IL" b="1" dirty="0">
                <a:latin typeface="Guttman Hatzvi" panose="02010401010101010101" pitchFamily="2" charset="-79"/>
              </a:rPr>
              <a:t>	</a:t>
            </a:r>
            <a:r>
              <a:rPr lang="he-IL" b="1" dirty="0" smtClean="0">
                <a:latin typeface="Guttman Hatzvi" panose="02010401010101010101" pitchFamily="2" charset="-79"/>
              </a:rPr>
              <a:t>- באירופה </a:t>
            </a:r>
            <a:r>
              <a:rPr lang="he-IL" b="1" dirty="0">
                <a:latin typeface="Guttman Hatzvi" panose="02010401010101010101" pitchFamily="2" charset="-79"/>
              </a:rPr>
              <a:t>20-30 אלף </a:t>
            </a:r>
            <a:r>
              <a:rPr lang="he-IL" b="1" dirty="0" smtClean="0">
                <a:latin typeface="Guttman Hatzvi" panose="02010401010101010101" pitchFamily="2" charset="-79"/>
              </a:rPr>
              <a:t>אירו</a:t>
            </a:r>
            <a:endParaRPr lang="en-US" b="1" dirty="0"/>
          </a:p>
        </p:txBody>
      </p:sp>
      <p:sp>
        <p:nvSpPr>
          <p:cNvPr id="5" name="Rectangle 39"/>
          <p:cNvSpPr/>
          <p:nvPr/>
        </p:nvSpPr>
        <p:spPr>
          <a:xfrm>
            <a:off x="0" y="0"/>
            <a:ext cx="9144000" cy="118455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he-IL" sz="4000" b="1" dirty="0" smtClean="0">
                <a:solidFill>
                  <a:schemeClr val="tx1"/>
                </a:solidFill>
                <a:latin typeface="Guttman Hatzvi" panose="02010401010101010101" pitchFamily="2" charset="-79"/>
              </a:rPr>
              <a:t>הפנים האמתיות של הטיפול החוץ ביתי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16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he-IL" sz="5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הזנחה – התעללות פסיבית</a:t>
            </a:r>
            <a:endParaRPr lang="he-IL" sz="5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e-IL" sz="4800" b="1" dirty="0" smtClean="0">
              <a:latin typeface="Guttman Hatzvi" panose="02010401010101010101" pitchFamily="2" charset="-79"/>
            </a:endParaRPr>
          </a:p>
          <a:p>
            <a:pPr marL="0" indent="0" algn="ctr">
              <a:buNone/>
            </a:pPr>
            <a:r>
              <a:rPr lang="he-IL" sz="4800" b="1" dirty="0" smtClean="0">
                <a:latin typeface="Guttman Hatzvi" panose="02010401010101010101" pitchFamily="2" charset="-79"/>
              </a:rPr>
              <a:t>כשל </a:t>
            </a:r>
            <a:r>
              <a:rPr lang="he-IL" sz="4800" b="1" dirty="0">
                <a:latin typeface="Guttman Hatzvi" panose="02010401010101010101" pitchFamily="2" charset="-79"/>
              </a:rPr>
              <a:t>או חסך בסיפוק צרכיו הפיזיים או הרגשיים של הילד הפוגעים בו ובהתפתחותו</a:t>
            </a:r>
          </a:p>
        </p:txBody>
      </p:sp>
    </p:spTree>
    <p:extLst>
      <p:ext uri="{BB962C8B-B14F-4D97-AF65-F5344CB8AC3E}">
        <p14:creationId xmlns:p14="http://schemas.microsoft.com/office/powerpoint/2010/main" val="416940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he-IL" b="1" dirty="0" smtClean="0">
                <a:cs typeface="+mn-cs"/>
              </a:rPr>
              <a:t>השמה חוץ ביתית ועוני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e-IL" sz="4000" b="1" dirty="0" smtClean="0">
              <a:solidFill>
                <a:prstClr val="black"/>
              </a:solidFill>
              <a:latin typeface="Guttman Hatzvi" panose="02010401010101010101" pitchFamily="2" charset="-79"/>
            </a:endParaRPr>
          </a:p>
          <a:p>
            <a:pPr marL="0" indent="0">
              <a:buNone/>
            </a:pPr>
            <a:r>
              <a:rPr lang="he-IL" sz="4000" b="1" dirty="0" smtClean="0">
                <a:solidFill>
                  <a:prstClr val="black"/>
                </a:solidFill>
                <a:latin typeface="Guttman Hatzvi" panose="02010401010101010101" pitchFamily="2" charset="-79"/>
              </a:rPr>
              <a:t>יש </a:t>
            </a:r>
            <a:r>
              <a:rPr lang="he-IL" sz="4000" b="1" dirty="0">
                <a:solidFill>
                  <a:prstClr val="black"/>
                </a:solidFill>
                <a:latin typeface="Guttman Hatzvi" panose="02010401010101010101" pitchFamily="2" charset="-79"/>
              </a:rPr>
              <a:t>קרוב ל – 800 אלף ילדים עניים במדינה. גם אם כל הילדים בהשמה חוץ ביתית היו עניים (ואנו יודעים שרק חלקם עניים), הרי שהם היו מהווים כ-1% מכלל הילדים העניים.</a:t>
            </a:r>
            <a:endParaRPr lang="he-IL" sz="4000" b="1" dirty="0"/>
          </a:p>
        </p:txBody>
      </p:sp>
    </p:spTree>
    <p:extLst>
      <p:ext uri="{BB962C8B-B14F-4D97-AF65-F5344CB8AC3E}">
        <p14:creationId xmlns:p14="http://schemas.microsoft.com/office/powerpoint/2010/main" val="402152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0622256"/>
              </p:ext>
            </p:extLst>
          </p:nvPr>
        </p:nvGraphicFramePr>
        <p:xfrm>
          <a:off x="179512" y="1600200"/>
          <a:ext cx="8784976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3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he-IL" sz="32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מספר הילדים שדווחו לעו"ס לחוק נוער עקב חשד להתעללות, הזנחה וסיכון</a:t>
            </a:r>
            <a:endParaRPr lang="he-IL" sz="3200" b="1" dirty="0">
              <a:solidFill>
                <a:schemeClr val="tx1"/>
              </a:solidFill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1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9842318"/>
              </p:ext>
            </p:extLst>
          </p:nvPr>
        </p:nvGraphicFramePr>
        <p:xfrm>
          <a:off x="1259632" y="1412776"/>
          <a:ext cx="6624736" cy="48200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135605"/>
                <a:gridCol w="3489131"/>
              </a:tblGrid>
              <a:tr h="476773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סיבת דיווח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מספרים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התעללות פיזית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15,426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התעללות מינית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5,905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התעללות רגשית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5,641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הזנחה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11,986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ניסיונות התאבדות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1,845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נוער מעורב בפלילים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1,550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822924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 הפניות עפ"י חוק נוער לאבחון, טיפול</a:t>
                      </a:r>
                      <a:r>
                        <a:rPr lang="he-IL" sz="20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ואשפוז פסיכיאטרי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1,235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76773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התמכרויות</a:t>
                      </a:r>
                      <a:endParaRPr lang="he-IL" sz="20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933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3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he-IL" sz="36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סיבות לדיווח/ הפניה לעו"ס לחוק נוער</a:t>
            </a:r>
            <a:endParaRPr lang="he-IL" sz="3600" b="1" dirty="0">
              <a:solidFill>
                <a:schemeClr val="tx1"/>
              </a:solidFill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7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9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he-IL" sz="3600" b="1" dirty="0" smtClean="0">
                <a:solidFill>
                  <a:schemeClr val="tx1"/>
                </a:solidFill>
                <a:latin typeface="Guttman Hatzvi" panose="02010401010101010101" pitchFamily="2" charset="-79"/>
                <a:cs typeface="Guttman Hatzvi" panose="02010401010101010101" pitchFamily="2" charset="-79"/>
              </a:rPr>
              <a:t>המוסר הכפול</a:t>
            </a:r>
            <a:endParaRPr lang="he-IL" sz="3600" b="1" dirty="0">
              <a:solidFill>
                <a:schemeClr val="tx1"/>
              </a:solidFill>
              <a:latin typeface="Guttman Hatzvi" panose="02010401010101010101" pitchFamily="2" charset="-79"/>
              <a:cs typeface="Guttman Hatzvi" panose="02010401010101010101" pitchFamily="2" charset="-79"/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6373272"/>
            <a:ext cx="2160240" cy="440104"/>
          </a:xfrm>
          <a:prstGeom prst="rect">
            <a:avLst/>
          </a:prstGeom>
        </p:spPr>
      </p:pic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3600" b="1" u="sng" dirty="0" smtClean="0">
                <a:latin typeface="Guttman Hatzvi" panose="02010401010101010101" pitchFamily="2" charset="-79"/>
              </a:rPr>
              <a:t>מצד אחד </a:t>
            </a:r>
            <a:r>
              <a:rPr lang="he-IL" sz="3600" b="1" dirty="0" smtClean="0">
                <a:latin typeface="Guttman Hatzvi" panose="02010401010101010101" pitchFamily="2" charset="-79"/>
              </a:rPr>
              <a:t>- </a:t>
            </a:r>
            <a:r>
              <a:rPr lang="he-IL" sz="3600" b="1" dirty="0">
                <a:latin typeface="Guttman Hatzvi" panose="02010401010101010101" pitchFamily="2" charset="-79"/>
              </a:rPr>
              <a:t>כאשר ילד נפגע במשפחתו - שירותי הרווחה </a:t>
            </a:r>
            <a:r>
              <a:rPr lang="he-IL" sz="3600" b="1" dirty="0" smtClean="0">
                <a:latin typeface="Guttman Hatzvi" panose="02010401010101010101" pitchFamily="2" charset="-79"/>
              </a:rPr>
              <a:t>אשמים!</a:t>
            </a:r>
          </a:p>
          <a:p>
            <a:pPr marL="0" indent="0">
              <a:buNone/>
            </a:pPr>
            <a:endParaRPr lang="he-IL" sz="3600" b="1" dirty="0" smtClean="0">
              <a:latin typeface="Guttman Hatzvi" panose="02010401010101010101" pitchFamily="2" charset="-79"/>
            </a:endParaRPr>
          </a:p>
          <a:p>
            <a:pPr marL="0" indent="0">
              <a:buNone/>
            </a:pPr>
            <a:r>
              <a:rPr lang="he-IL" sz="3600" b="1" u="sng" dirty="0" smtClean="0">
                <a:latin typeface="Guttman Hatzvi" panose="02010401010101010101" pitchFamily="2" charset="-79"/>
              </a:rPr>
              <a:t>מצד שני </a:t>
            </a:r>
            <a:r>
              <a:rPr lang="he-IL" sz="3600" b="1" dirty="0" smtClean="0">
                <a:latin typeface="Guttman Hatzvi" panose="02010401010101010101" pitchFamily="2" charset="-79"/>
              </a:rPr>
              <a:t>- כאשר </a:t>
            </a:r>
            <a:r>
              <a:rPr lang="he-IL" sz="3600" b="1" dirty="0">
                <a:latin typeface="Guttman Hatzvi" panose="02010401010101010101" pitchFamily="2" charset="-79"/>
              </a:rPr>
              <a:t>ילד מוצא מביתו על רקע הזנחה והתעללות - שירותי הרווחה </a:t>
            </a:r>
            <a:r>
              <a:rPr lang="he-IL" sz="3600" b="1" dirty="0" smtClean="0">
                <a:latin typeface="Guttman Hatzvi" panose="02010401010101010101" pitchFamily="2" charset="-79"/>
              </a:rPr>
              <a:t>אשמים!   </a:t>
            </a:r>
            <a:endParaRPr lang="he-IL" sz="3600" b="1" dirty="0">
              <a:latin typeface="Guttman Hatzvi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4452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he-IL" b="1" dirty="0" smtClean="0">
                <a:cs typeface="+mn-cs"/>
              </a:rPr>
              <a:t>אתגרים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he-IL" b="1" dirty="0" smtClean="0"/>
              <a:t>המשך הרחבה והעמקת מערך השירותים הקהילתיים לילדים ונוער בסיכון ובני משפחותיהם</a:t>
            </a:r>
          </a:p>
          <a:p>
            <a:r>
              <a:rPr lang="he-IL" b="1" dirty="0" smtClean="0"/>
              <a:t>פיתוח והטמעת תכניות מעטפת משפחתיות חדשות לחיזוק המשפחות ומניעת הוצאת ילדים מהבית</a:t>
            </a:r>
          </a:p>
          <a:p>
            <a:r>
              <a:rPr lang="he-IL" b="1" dirty="0" smtClean="0"/>
              <a:t>חיזוק מדיניות העדפת אומנה בהשמה חוץ ביתית</a:t>
            </a:r>
          </a:p>
          <a:p>
            <a:r>
              <a:rPr lang="he-IL" b="1" dirty="0" smtClean="0"/>
              <a:t>העמקת איכות החיים והבקרה במערך החוץ ביתי</a:t>
            </a:r>
          </a:p>
          <a:p>
            <a:r>
              <a:rPr lang="he-IL" b="1" dirty="0" smtClean="0"/>
              <a:t>ביסוס עבודת הוועדות תכנון טיפול והערכה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96113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7DA690-785F-48D1-B1AB-ABDF52E20DCD}"/>
</file>

<file path=customXml/itemProps2.xml><?xml version="1.0" encoding="utf-8"?>
<ds:datastoreItem xmlns:ds="http://schemas.openxmlformats.org/officeDocument/2006/customXml" ds:itemID="{A1A0EC3D-7510-483A-B93F-D3E3D767A793}"/>
</file>

<file path=customXml/itemProps3.xml><?xml version="1.0" encoding="utf-8"?>
<ds:datastoreItem xmlns:ds="http://schemas.openxmlformats.org/officeDocument/2006/customXml" ds:itemID="{5E20F084-A718-41A7-AB9D-564BCBCBE66C}"/>
</file>

<file path=docProps/app.xml><?xml version="1.0" encoding="utf-8"?>
<Properties xmlns="http://schemas.openxmlformats.org/officeDocument/2006/extended-properties" xmlns:vt="http://schemas.openxmlformats.org/officeDocument/2006/docPropsVTypes">
  <TotalTime>1296</TotalTime>
  <Words>505</Words>
  <Application>Microsoft Office PowerPoint</Application>
  <PresentationFormat>‫הצגה על המסך (4:3)</PresentationFormat>
  <Paragraphs>100</Paragraphs>
  <Slides>18</Slides>
  <Notes>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18</vt:i4>
      </vt:variant>
    </vt:vector>
  </HeadingPairs>
  <TitlesOfParts>
    <vt:vector size="24" baseType="lpstr">
      <vt:lpstr>Arial</vt:lpstr>
      <vt:lpstr>Calibri</vt:lpstr>
      <vt:lpstr>David</vt:lpstr>
      <vt:lpstr>Guttman Hatzvi</vt:lpstr>
      <vt:lpstr>Times New Roman</vt:lpstr>
      <vt:lpstr>ערכת נושא Office</vt:lpstr>
      <vt:lpstr>מצגת של PowerPoint</vt:lpstr>
      <vt:lpstr>ילדים מו</vt:lpstr>
      <vt:lpstr>ילדים מו</vt:lpstr>
      <vt:lpstr>מצגת של PowerPoint</vt:lpstr>
      <vt:lpstr>מצגת של PowerPoint</vt:lpstr>
      <vt:lpstr>מצגת של PowerPoint</vt:lpstr>
      <vt:lpstr>מצגת של PowerPoint</vt:lpstr>
      <vt:lpstr>סיווג פרופיל הילדים בפנימיות</vt:lpstr>
      <vt:lpstr>מצגת של PowerPoint</vt:lpstr>
      <vt:lpstr>מצגת של PowerPoint</vt:lpstr>
      <vt:lpstr>מצגת של PowerPoint</vt:lpstr>
      <vt:lpstr>מצגת של PowerPoint</vt:lpstr>
      <vt:lpstr>הזנחה – התעללות פסיבית</vt:lpstr>
      <vt:lpstr>השמה חוץ ביתית ועוני</vt:lpstr>
      <vt:lpstr>מספר הילדים שדווחו לעו"ס לחוק נוער עקב חשד להתעללות, הזנחה וסיכון</vt:lpstr>
      <vt:lpstr>סיבות לדיווח/ הפניה לעו"ס לחוק נוער</vt:lpstr>
      <vt:lpstr>המוסר הכפול</vt:lpstr>
      <vt:lpstr>אתגרים</vt:lpstr>
    </vt:vector>
  </TitlesOfParts>
  <Company>Molsa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הילה חיים צוויג</dc:creator>
  <cp:lastModifiedBy>דליה לב שדה</cp:lastModifiedBy>
  <cp:revision>64</cp:revision>
  <dcterms:created xsi:type="dcterms:W3CDTF">2016-02-28T12:15:49Z</dcterms:created>
  <dcterms:modified xsi:type="dcterms:W3CDTF">2016-03-01T06:10:42Z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