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l="-4000" t="69000" r="6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asaf@asafplaw.co.i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ourt.gov.il/NGCS.Web.Site/Viewer/NGCSViewerPage.aspx?DocumentNumber=0d90842b7a524072864b22a02c0727f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asaf@asafplaw.co.i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1219200"/>
            <a:ext cx="7772400" cy="1470025"/>
          </a:xfrm>
        </p:spPr>
        <p:txBody>
          <a:bodyPr>
            <a:noAutofit/>
          </a:bodyPr>
          <a:lstStyle/>
          <a:p>
            <a:r>
              <a:rPr lang="he-IL" sz="5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הפליה בשירותים בנקאיים במגזר הערבי</a:t>
            </a:r>
            <a:endParaRPr lang="he-IL" sz="54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e-I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עו"ד אסף פינק</a:t>
            </a:r>
          </a:p>
          <a:p>
            <a:r>
              <a:rPr lang="he-I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יד חרוצים 10, ירושלים</a:t>
            </a:r>
          </a:p>
          <a:p>
            <a:r>
              <a:rPr lang="he-IL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טל': 02-5021829; פקס: 02-5632244</a:t>
            </a:r>
          </a:p>
          <a:p>
            <a:r>
              <a:rPr lang="en-US" dirty="0" smtClean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asaf@asafplaw.co.il</a:t>
            </a: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dirty="0" smtClean="0"/>
          </a:p>
        </p:txBody>
      </p:sp>
    </p:spTree>
    <p:extLst>
      <p:ext uri="{BB962C8B-B14F-4D97-AF65-F5344CB8AC3E}">
        <p14:creationId xmlns:p14="http://schemas.microsoft.com/office/powerpoint/2010/main" val="49855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30362"/>
          </a:xfrm>
        </p:spPr>
        <p:txBody>
          <a:bodyPr>
            <a:normAutofit/>
          </a:bodyPr>
          <a:lstStyle/>
          <a:p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ביום 31.1.2016 הגיש משרדנו בקשה לאישור תובענה ייצוגית </a:t>
            </a:r>
            <a:r>
              <a:rPr lang="he-IL" sz="3200" dirty="0">
                <a:solidFill>
                  <a:prstClr val="black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ת"צ 59462-01-16 </a:t>
            </a:r>
            <a:r>
              <a:rPr lang="he-IL" sz="3200" b="1" dirty="0">
                <a:solidFill>
                  <a:prstClr val="black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אבו </a:t>
            </a:r>
            <a:r>
              <a:rPr lang="he-IL" sz="3200" b="1" dirty="0" err="1">
                <a:solidFill>
                  <a:prstClr val="black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פריח</a:t>
            </a:r>
            <a:r>
              <a:rPr lang="he-IL" sz="3200" b="1" dirty="0">
                <a:solidFill>
                  <a:prstClr val="black"/>
                </a:solidFill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ואח' נ' הבנק הבינלאומי הראשון בע"מ ואח' </a:t>
            </a:r>
            <a:endParaRPr lang="he-IL" sz="3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>
            <a:normAutofit/>
          </a:bodyPr>
          <a:lstStyle/>
          <a:p>
            <a:pPr algn="just" rtl="1"/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הבקשה הוגשה נגד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הבנק הבינלאומי הראשון בע"מ, בנק אוצר החייל בע"מ, בנק מזרחי טפחות בע"מ, בנק יהב לעובדי המדינה בע"מ ובנק אגוד לישראל 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בע"מ</a:t>
            </a:r>
          </a:p>
          <a:p>
            <a:pPr algn="just" rtl="1"/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עניינה של הבקשה בהפליית האוכלוסייה הערבית בשל הימנעותם של אותם בנקים מפתיחת סניפים ביישובים ערביים.</a:t>
            </a:r>
          </a:p>
          <a:p>
            <a:pPr algn="just" rtl="1"/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לבנק מזרחי טפחות 3 סניפים בלבד ביישובים ערביים ואילו ליתר הבנקים הנתבעים אין כלל סניפים ביישובים ערביים.</a:t>
            </a:r>
          </a:p>
          <a:p>
            <a:pPr algn="just" rtl="1"/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לצפייה בבקשה לאישור תובענה </a:t>
            </a:r>
            <a:r>
              <a:rPr lang="he-IL" sz="2600" b="1" dirty="0">
                <a:latin typeface="David" panose="020E0502060401010101" pitchFamily="34" charset="-79"/>
                <a:cs typeface="David" panose="020E0502060401010101" pitchFamily="34" charset="-79"/>
              </a:rPr>
              <a:t>ייצוגית 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לחץ 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כאן</a:t>
            </a:r>
            <a:r>
              <a:rPr lang="he-IL" sz="2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520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ממוצע סניפי בנק ביישובים ערביים ויהודיים לפי גודל יישוב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6" name="אובייקט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107568"/>
              </p:ext>
            </p:extLst>
          </p:nvPr>
        </p:nvGraphicFramePr>
        <p:xfrm>
          <a:off x="1146175" y="1520825"/>
          <a:ext cx="6746875" cy="394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מסמך" r:id="rId3" imgW="6803768" imgH="4269684" progId="Word.Document.12">
                  <p:embed/>
                </p:oleObj>
              </mc:Choice>
              <mc:Fallback>
                <p:oleObj name="מסמך" r:id="rId3" imgW="6803768" imgH="426968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46175" y="1520825"/>
                        <a:ext cx="6746875" cy="3946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159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דוגמאות להשוואה בין מספר סניפי הבנק ביישובים יהודיים לישובים ערביים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646127"/>
              </p:ext>
            </p:extLst>
          </p:nvPr>
        </p:nvGraphicFramePr>
        <p:xfrm>
          <a:off x="761999" y="1600199"/>
          <a:ext cx="7362828" cy="3901440"/>
        </p:xfrm>
        <a:graphic>
          <a:graphicData uri="http://schemas.openxmlformats.org/drawingml/2006/table">
            <a:tbl>
              <a:tblPr rtl="1" firstRow="1" firstCol="1" bandRow="1"/>
              <a:tblGrid>
                <a:gridCol w="1424658"/>
                <a:gridCol w="1424658"/>
                <a:gridCol w="1445668"/>
                <a:gridCol w="1533922"/>
                <a:gridCol w="1533922"/>
              </a:tblGrid>
              <a:tr h="343812"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US" sz="16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ישובים יהודיים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יישובים ערביים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43812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en-US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 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u="sng">
                          <a:effectLst/>
                          <a:latin typeface="Calibri"/>
                          <a:ea typeface="Calibri"/>
                          <a:cs typeface="David"/>
                        </a:rPr>
                        <a:t>שם היישוב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u="sng">
                          <a:effectLst/>
                          <a:latin typeface="Calibri"/>
                          <a:ea typeface="Calibri"/>
                          <a:cs typeface="David"/>
                        </a:rPr>
                        <a:t>מספר סניפי בנק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u="sng">
                          <a:effectLst/>
                          <a:latin typeface="Calibri"/>
                          <a:ea typeface="Calibri"/>
                          <a:cs typeface="David"/>
                        </a:rPr>
                        <a:t>שם היישוב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u="sng" dirty="0">
                          <a:effectLst/>
                          <a:latin typeface="Calibri"/>
                          <a:ea typeface="Calibri"/>
                          <a:cs typeface="David"/>
                        </a:rPr>
                        <a:t>מספר סניפי בנק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12"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עד 5,000 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כפר שמריהו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מסעדה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rowSpan="2"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 dirty="0">
                          <a:effectLst/>
                          <a:latin typeface="Calibri"/>
                          <a:ea typeface="Calibri"/>
                          <a:cs typeface="David"/>
                        </a:rPr>
                        <a:t>5,000-10,000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להבים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זרזיר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כוכב יאיר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4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משהד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rowSpan="3"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10,000-20,000 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מזכרת בתיה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בית ג'ן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אבן יהודה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עספיא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1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באר יעקב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כסיפה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0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rowSpan="3"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20,000-30,000 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יקנעם עילית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קלנסווה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זכרון יעקב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מגאר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יהוד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6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באקה אל-גרביה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589">
                <a:tc rowSpan="2"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he-IL" sz="1600" b="1">
                          <a:effectLst/>
                          <a:latin typeface="Calibri"/>
                          <a:ea typeface="Calibri"/>
                          <a:cs typeface="David"/>
                        </a:rPr>
                        <a:t>30,000-40,000 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דימונה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5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טמרה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8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>
                          <a:effectLst/>
                          <a:latin typeface="Calibri"/>
                          <a:ea typeface="Calibri"/>
                          <a:cs typeface="David"/>
                        </a:rPr>
                        <a:t>קריית אונו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>
                          <a:effectLst/>
                          <a:latin typeface="Calibri"/>
                          <a:ea typeface="Calibri"/>
                          <a:cs typeface="David"/>
                        </a:rPr>
                        <a:t>8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טייבה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dirty="0">
                          <a:effectLst/>
                          <a:latin typeface="Calibri"/>
                          <a:ea typeface="Calibri"/>
                          <a:cs typeface="David"/>
                        </a:rPr>
                        <a:t>2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818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sz="2800" b="1" dirty="0">
                <a:latin typeface="David" panose="020E0502060401010101" pitchFamily="34" charset="-79"/>
                <a:cs typeface="David" panose="020E0502060401010101" pitchFamily="34" charset="-79"/>
              </a:rPr>
              <a:t>פרופיל פעילות אחיד ממוצע לחודש לשירותים נפוצים בחשבון עו"ש למשקי בית במערכת הבנקאית בש"ח, מחצית ראשונה </a:t>
            </a: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לשנת 2015 (נתונים שפרסם בנק ישראל)</a:t>
            </a:r>
            <a:endParaRPr lang="he-IL" sz="28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752600"/>
            <a:ext cx="7310258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56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נתונים חסרים</a:t>
            </a: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/>
          </a:bodyPr>
          <a:lstStyle/>
          <a:p>
            <a:pPr algn="r" rtl="1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פילוח לפי סניפי בנק של הנתונים הבאים:</a:t>
            </a:r>
          </a:p>
          <a:p>
            <a:pPr lvl="1" algn="r" rtl="1"/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כמות האשראי, הלוואות ומשכנתאות שנתן הסניף בשנה האחרונה ועלות הריבית הממוצעת בעבור כל אחד מהם.</a:t>
            </a:r>
          </a:p>
          <a:p>
            <a:pPr lvl="1" algn="r" rtl="1"/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שיעור העמלות הממוצע בסניף לפי פרופיל פעילות אחיד.</a:t>
            </a:r>
          </a:p>
          <a:p>
            <a:pPr algn="r" rtl="1"/>
            <a:r>
              <a:rPr 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הנתונים הבאים ביחס לכל בנק א קבוצה בנקאית:</a:t>
            </a:r>
          </a:p>
          <a:p>
            <a:pPr lvl="1" algn="r" rtl="1"/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הסניפים החדשים שנפתחו בעשור האחרון ומיקומם.</a:t>
            </a:r>
          </a:p>
          <a:p>
            <a:pPr lvl="1" algn="r" rtl="1"/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מספר החשבונות החדשים שנפתחו בשנה האחרונה והסניפים בהם נפתחו.</a:t>
            </a:r>
          </a:p>
          <a:p>
            <a:pPr lvl="1" algn="r" rtl="1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66919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אשמח לעמוד לרשותכם בכל שאלה</a:t>
            </a:r>
            <a:endParaRPr lang="he-IL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rtl="1">
              <a:buNone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בברכה,</a:t>
            </a:r>
          </a:p>
          <a:p>
            <a:pPr marL="0" indent="0" algn="r" rtl="1">
              <a:buNone/>
            </a:pPr>
            <a:endParaRPr lang="he-IL" dirty="0"/>
          </a:p>
          <a:p>
            <a:pPr marL="0" indent="0" algn="ctr">
              <a:buNone/>
            </a:pPr>
            <a:r>
              <a:rPr lang="he-IL" sz="2700" dirty="0">
                <a:solidFill>
                  <a:prstClr val="black">
                    <a:lumMod val="75000"/>
                    <a:lumOff val="25000"/>
                  </a:prst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עו"ד אסף פינק</a:t>
            </a:r>
          </a:p>
          <a:p>
            <a:pPr marL="0" lvl="0" indent="0" algn="ctr">
              <a:buNone/>
            </a:pPr>
            <a:r>
              <a:rPr lang="he-IL" sz="2700" dirty="0">
                <a:solidFill>
                  <a:prstClr val="black">
                    <a:lumMod val="75000"/>
                    <a:lumOff val="25000"/>
                  </a:prst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יד חרוצים 10, ירושלים</a:t>
            </a:r>
          </a:p>
          <a:p>
            <a:pPr marL="0" lvl="0" indent="0" algn="ctr">
              <a:buNone/>
            </a:pPr>
            <a:r>
              <a:rPr lang="he-IL" sz="2700" dirty="0">
                <a:solidFill>
                  <a:prstClr val="black">
                    <a:lumMod val="75000"/>
                    <a:lumOff val="25000"/>
                  </a:prst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טל': 02-5021829; פקס: 02-5632244</a:t>
            </a:r>
          </a:p>
          <a:p>
            <a:pPr marL="0" lvl="0" indent="0" algn="ctr">
              <a:buNone/>
            </a:pPr>
            <a:r>
              <a:rPr lang="en-US" sz="2700" dirty="0">
                <a:solidFill>
                  <a:prstClr val="black">
                    <a:tint val="75000"/>
                  </a:prstClr>
                </a:solidFill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asaf@asafplaw.co.il</a:t>
            </a:r>
            <a:endParaRPr lang="he-IL" sz="2700" dirty="0">
              <a:solidFill>
                <a:prstClr val="black">
                  <a:tint val="75000"/>
                </a:prst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r" rtl="1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08899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C3A7172-B302-4795-8E95-2528B6D182DF}"/>
</file>

<file path=customXml/itemProps2.xml><?xml version="1.0" encoding="utf-8"?>
<ds:datastoreItem xmlns:ds="http://schemas.openxmlformats.org/officeDocument/2006/customXml" ds:itemID="{6993D8A6-1317-4730-9965-B797BABFD84F}"/>
</file>

<file path=customXml/itemProps3.xml><?xml version="1.0" encoding="utf-8"?>
<ds:datastoreItem xmlns:ds="http://schemas.openxmlformats.org/officeDocument/2006/customXml" ds:itemID="{357C17C0-0642-414C-AB21-C4CB3545E9EC}"/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316</Words>
  <Application>Microsoft Office PowerPoint</Application>
  <PresentationFormat>‫הצגה על המסך (4:3)</PresentationFormat>
  <Paragraphs>83</Paragraphs>
  <Slides>7</Slides>
  <Notes>0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9" baseType="lpstr">
      <vt:lpstr>Office Theme</vt:lpstr>
      <vt:lpstr>Microsoft Word Document</vt:lpstr>
      <vt:lpstr>הפליה בשירותים בנקאיים במגזר הערבי</vt:lpstr>
      <vt:lpstr>ביום 31.1.2016 הגיש משרדנו בקשה לאישור תובענה ייצוגית ת"צ 59462-01-16 אבו פריח ואח' נ' הבנק הבינלאומי הראשון בע"מ ואח' </vt:lpstr>
      <vt:lpstr>ממוצע סניפי בנק ביישובים ערביים ויהודיים לפי גודל יישוב</vt:lpstr>
      <vt:lpstr>דוגמאות להשוואה בין מספר סניפי הבנק ביישובים יהודיים לישובים ערביים</vt:lpstr>
      <vt:lpstr>פרופיל פעילות אחיד ממוצע לחודש לשירותים נפוצים בחשבון עו"ש למשקי בית במערכת הבנקאית בש"ח, מחצית ראשונה לשנת 2015 (נתונים שפרסם בנק ישראל)</vt:lpstr>
      <vt:lpstr>נתונים חסרים</vt:lpstr>
      <vt:lpstr>אשמח לעמוד לרשותכם בכל שאלה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הפליה בשירותים בנקאיים במגזר הערבי</dc:title>
  <dc:creator>Shani</dc:creator>
  <cp:lastModifiedBy>Shani</cp:lastModifiedBy>
  <cp:revision>13</cp:revision>
  <dcterms:created xsi:type="dcterms:W3CDTF">2006-08-16T00:00:00Z</dcterms:created>
  <dcterms:modified xsi:type="dcterms:W3CDTF">2016-03-06T10:25:06Z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