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864" r:id="rId1"/>
  </p:sldMasterIdLst>
  <p:notesMasterIdLst>
    <p:notesMasterId r:id="rId8"/>
  </p:notesMasterIdLst>
  <p:sldIdLst>
    <p:sldId id="256" r:id="rId2"/>
    <p:sldId id="263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06" d="100"/>
          <a:sy n="106" d="100"/>
        </p:scale>
        <p:origin x="-16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A2BA1FB-8645-4EBC-9FF5-EF967DACF2DF}" type="datetimeFigureOut">
              <a:rPr lang="he-IL" smtClean="0"/>
              <a:t>כ"ג/טבת/תשע"ו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79520FB-42C4-4B69-9EE3-552B1FA16B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591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8F792-AB71-4157-9CC2-BDE50AA3B349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AAED-5745-4A40-BA59-CBFEE12A3A0B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D03F9-29B7-4450-B208-EE8A14FA0028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96B76-47F7-41A7-9B4F-B4D4B4B967DF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21DAC-943A-44CB-B782-80371ED5BE12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05C87-4208-4224-820A-32CB33C3CBCC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DE031-FD2C-4043-A6AD-2A687A6B8BBF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5271-15B2-4F57-9F1B-B06B75B478D2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1E603-D2C1-42EB-8C32-2E90037141DE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94DA3-1A03-4FA8-86CD-997DF4B1ADEF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67519-D0A1-4173-AFE8-DB47259FCACA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3A275D3-0661-477C-955F-284ECF0218C4}" type="datetime8">
              <a:rPr lang="he-IL" smtClean="0"/>
              <a:t>04 ינואר 16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he-IL" sz="1600" b="1" dirty="0" smtClean="0"/>
              <a:t>עמדת פורום ה-15 ומרכז השלטון המקומי</a:t>
            </a:r>
          </a:p>
          <a:p>
            <a:r>
              <a:rPr lang="he-IL" sz="1600" b="1" dirty="0" smtClean="0"/>
              <a:t>ינואר 2016</a:t>
            </a:r>
            <a:endParaRPr lang="he-IL" sz="1600" b="1" dirty="0"/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2800" b="1" dirty="0" err="1" smtClean="0">
                <a:latin typeface="Gisha" panose="020B0502040204020203" pitchFamily="34" charset="-79"/>
                <a:cs typeface="Gisha" panose="020B0502040204020203" pitchFamily="34" charset="-79"/>
              </a:rPr>
              <a:t>תמרוץ</a:t>
            </a:r>
            <a:r>
              <a:rPr lang="he-IL" sz="28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והעמקת מעורבות הרשויות המקומיות בהתחדשות עירונית והסכמי גג</a:t>
            </a:r>
            <a:endParaRPr lang="he-IL" sz="28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1026" name="Picture 2" descr="L:\Winword\Forum15_new\תפעול שוטף\לוגואים\פורום ה-15\פורום ה-15 - לוגו עברית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624"/>
            <a:ext cx="2136386" cy="98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2232248" cy="1069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7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סוגיות עקרוניות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432337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600"/>
              </a:spcAft>
            </a:pPr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רשויות מקומיות – </a:t>
            </a:r>
            <a:r>
              <a:rPr lang="he-IL" sz="2000" b="1" dirty="0">
                <a:latin typeface="Gisha" panose="020B0502040204020203" pitchFamily="34" charset="-79"/>
                <a:cs typeface="Gisha" panose="020B0502040204020203" pitchFamily="34" charset="-79"/>
              </a:rPr>
              <a:t>הגורם המרכזי והמוביל </a:t>
            </a:r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בהתחדשות עירונית.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>
                <a:latin typeface="Gisha" panose="020B0502040204020203" pitchFamily="34" charset="-79"/>
                <a:cs typeface="Gisha" panose="020B0502040204020203" pitchFamily="34" charset="-79"/>
              </a:rPr>
              <a:t>תכנית אב להתחדשות עירונית:</a:t>
            </a:r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endParaRPr lang="he-IL" sz="20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התייחסות </a:t>
            </a: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לכל היבטי ההתחדשות 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העירונית: </a:t>
            </a:r>
            <a:r>
              <a:rPr lang="he-IL" sz="1800" b="1" dirty="0">
                <a:latin typeface="Gisha" panose="020B0502040204020203" pitchFamily="34" charset="-79"/>
                <a:cs typeface="Gisha" panose="020B0502040204020203" pitchFamily="34" charset="-79"/>
              </a:rPr>
              <a:t>חברתי, פיזי, כלכלי ומשפטי 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(לא רק שיקום שכונות ובנייה של דירות).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תכנון עירוני, אורבניזם, 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ארכיטקטורה.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800" b="1" dirty="0">
                <a:latin typeface="Gisha" panose="020B0502040204020203" pitchFamily="34" charset="-79"/>
                <a:cs typeface="Gisha" panose="020B0502040204020203" pitchFamily="34" charset="-79"/>
              </a:rPr>
              <a:t>תהליכי</a:t>
            </a: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1800" b="1" dirty="0">
                <a:latin typeface="Gisha" panose="020B0502040204020203" pitchFamily="34" charset="-79"/>
                <a:cs typeface="Gisha" panose="020B0502040204020203" pitchFamily="34" charset="-79"/>
              </a:rPr>
              <a:t>אישור תכניות </a:t>
            </a: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להתחדשות עירונית.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מכפילים ומימון </a:t>
            </a:r>
            <a:r>
              <a:rPr lang="he-IL" sz="2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ייעודי:</a:t>
            </a: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endParaRPr lang="he-IL" sz="2000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אזורים עם ערכי קרקע נמוכים – מכפילים בלתי סבירים מבחינה אורבנית.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מימון 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להכנת </a:t>
            </a: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תכניות, תוספת ושדרוג תשתיות, תוספת מוסדות ציבור ומבני חינוך (אגרות והיטלים – לא 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מספיק באף </a:t>
            </a: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עיר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).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המדינה </a:t>
            </a:r>
            <a:r>
              <a:rPr lang="he-IL" sz="1800" dirty="0">
                <a:latin typeface="Gisha" panose="020B0502040204020203" pitchFamily="34" charset="-79"/>
                <a:cs typeface="Gisha" panose="020B0502040204020203" pitchFamily="34" charset="-79"/>
              </a:rPr>
              <a:t>צריכה לייעד קרקעות / כסף לפרויקטים של התחדשות עירונית</a:t>
            </a:r>
            <a:r>
              <a:rPr lang="he-IL" sz="1800" dirty="0" smtClean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>
                <a:latin typeface="Gisha" panose="020B0502040204020203" pitchFamily="34" charset="-79"/>
                <a:cs typeface="Gisha" panose="020B0502040204020203" pitchFamily="34" charset="-79"/>
              </a:rPr>
              <a:t>הסכמי גג</a:t>
            </a:r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 כנגד פרויקטים של התחדשות עירונית, לרבות מתן מענה לעתודה כלכלית ותעסוקה</a:t>
            </a:r>
            <a:r>
              <a:rPr lang="he-IL" sz="2000" dirty="0" smtClean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endParaRPr lang="he-IL" sz="20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3505200" y="6356350"/>
            <a:ext cx="2133600" cy="365125"/>
          </a:xfrm>
        </p:spPr>
        <p:txBody>
          <a:bodyPr/>
          <a:lstStyle/>
          <a:p>
            <a:pPr algn="ctr"/>
            <a:fld id="{DAF22AC9-109E-4E4D-92F9-530E51D9A3A2}" type="slidenum">
              <a:rPr lang="he-IL" smtClean="0"/>
              <a:pPr algn="ctr"/>
              <a:t>2</a:t>
            </a:fld>
            <a:endParaRPr lang="he-IL" dirty="0"/>
          </a:p>
        </p:txBody>
      </p:sp>
      <p:pic>
        <p:nvPicPr>
          <p:cNvPr id="6" name="Picture 2" descr="L:\Winword\Forum15_new\תפעול שוטף\לוגואים\פורום ה-15\פורום ה-15 - לוגו עברית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249775"/>
            <a:ext cx="1200282" cy="5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6184937"/>
            <a:ext cx="1296143" cy="62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18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סוגיות משפטיות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88768"/>
          </a:xfrm>
        </p:spPr>
        <p:txBody>
          <a:bodyPr>
            <a:normAutofit/>
          </a:bodyPr>
          <a:lstStyle/>
          <a:p>
            <a:pPr algn="just">
              <a:spcBef>
                <a:spcPts val="900"/>
              </a:spcBef>
              <a:spcAft>
                <a:spcPts val="600"/>
              </a:spcAft>
            </a:pPr>
            <a:r>
              <a:rPr lang="he-IL" sz="22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צורך בחיזוק מעמדה הסטטוטורי של העירייה בתהליך:</a:t>
            </a:r>
          </a:p>
          <a:p>
            <a:pPr lvl="1" algn="just">
              <a:spcBef>
                <a:spcPts val="0"/>
              </a:spcBef>
            </a:pP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קביעת כללים לעניין התמורות לדיירים.</a:t>
            </a:r>
          </a:p>
          <a:p>
            <a:pPr lvl="1" algn="just">
              <a:spcBef>
                <a:spcPts val="0"/>
              </a:spcBef>
            </a:pP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קביעת נוסח ההתחייבות עליו יחתים היזם את הדיירים.</a:t>
            </a:r>
          </a:p>
          <a:p>
            <a:pPr lvl="1" algn="just">
              <a:spcBef>
                <a:spcPts val="0"/>
              </a:spcBef>
            </a:pP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גביית סכומים מהיזם לצורך תפעול מנהלת/חברה עירונית, קרן תחזוקה וכד'.</a:t>
            </a:r>
          </a:p>
          <a:p>
            <a:pPr lvl="1" algn="just">
              <a:spcBef>
                <a:spcPts val="0"/>
              </a:spcBef>
            </a:pP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פיקוח על תחזוקת הבניינים לאורך זמן. </a:t>
            </a:r>
          </a:p>
          <a:p>
            <a:pPr lvl="1" algn="just">
              <a:spcBef>
                <a:spcPts val="0"/>
              </a:spcBef>
            </a:pP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שיוך חניות תת-קרקעיות מתחת לשטחים ציבוריים.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הפקעה ללא תמורה של חלקים מבניין המיועדים להיות שטחי ציבור. </a:t>
            </a:r>
          </a:p>
          <a:p>
            <a:pPr algn="just">
              <a:spcBef>
                <a:spcPts val="900"/>
              </a:spcBef>
              <a:spcAft>
                <a:spcPts val="600"/>
              </a:spcAft>
            </a:pPr>
            <a:r>
              <a:rPr lang="he-IL" sz="22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ליווי הפרויקט:</a:t>
            </a:r>
          </a:p>
          <a:p>
            <a:pPr lvl="1" algn="just">
              <a:spcBef>
                <a:spcPts val="0"/>
              </a:spcBef>
            </a:pPr>
            <a:r>
              <a:rPr lang="he-IL" sz="19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הקמת מנהלת עירונית </a:t>
            </a: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בעלת מעמד סטטוטורי,</a:t>
            </a:r>
            <a:r>
              <a:rPr lang="he-IL" sz="19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לליווי וקידום מיזמי התחדשות עירונית. 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sz="19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מתאם חברתי: </a:t>
            </a: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תקצוב ציבורי </a:t>
            </a:r>
            <a:r>
              <a:rPr lang="he-IL" sz="1900" dirty="0">
                <a:latin typeface="Gisha" panose="020B0502040204020203" pitchFamily="34" charset="-79"/>
                <a:cs typeface="Gisha" panose="020B0502040204020203" pitchFamily="34" charset="-79"/>
              </a:rPr>
              <a:t>של גורם ביניים </a:t>
            </a: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שיסייע </a:t>
            </a:r>
            <a:r>
              <a:rPr lang="he-IL" sz="1900" dirty="0">
                <a:latin typeface="Gisha" panose="020B0502040204020203" pitchFamily="34" charset="-79"/>
                <a:cs typeface="Gisha" panose="020B0502040204020203" pitchFamily="34" charset="-79"/>
              </a:rPr>
              <a:t>בהתארגנות התושבים </a:t>
            </a: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(בינם </a:t>
            </a:r>
            <a:r>
              <a:rPr lang="he-IL" sz="1900" dirty="0">
                <a:latin typeface="Gisha" panose="020B0502040204020203" pitchFamily="34" charset="-79"/>
                <a:cs typeface="Gisha" panose="020B0502040204020203" pitchFamily="34" charset="-79"/>
              </a:rPr>
              <a:t>לבין עצמם, ובינם לבין </a:t>
            </a:r>
            <a:r>
              <a:rPr lang="he-IL" sz="1900" dirty="0" smtClean="0">
                <a:latin typeface="Gisha" panose="020B0502040204020203" pitchFamily="34" charset="-79"/>
                <a:cs typeface="Gisha" panose="020B0502040204020203" pitchFamily="34" charset="-79"/>
              </a:rPr>
              <a:t>היזם).</a:t>
            </a:r>
            <a:endParaRPr lang="he-IL" sz="19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900"/>
              </a:spcBef>
              <a:spcAft>
                <a:spcPts val="600"/>
              </a:spcAft>
            </a:pPr>
            <a:r>
              <a:rPr lang="he-IL" sz="2200" dirty="0" smtClean="0">
                <a:latin typeface="Gisha" panose="020B0502040204020203" pitchFamily="34" charset="-79"/>
                <a:cs typeface="Gisha" panose="020B0502040204020203" pitchFamily="34" charset="-79"/>
              </a:rPr>
              <a:t>חקיקה – </a:t>
            </a:r>
            <a:r>
              <a:rPr lang="he-IL" sz="22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גמישה ולא כופה</a:t>
            </a:r>
            <a:r>
              <a:rPr lang="he-IL" sz="2200" dirty="0" smtClean="0">
                <a:latin typeface="Gisha" panose="020B0502040204020203" pitchFamily="34" charset="-79"/>
                <a:cs typeface="Gisha" panose="020B0502040204020203" pitchFamily="34" charset="-79"/>
              </a:rPr>
              <a:t>, מתן כלים לרשויות המקומיות.</a:t>
            </a: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3505200" y="6356350"/>
            <a:ext cx="2133600" cy="365125"/>
          </a:xfrm>
        </p:spPr>
        <p:txBody>
          <a:bodyPr/>
          <a:lstStyle/>
          <a:p>
            <a:pPr algn="ctr"/>
            <a:fld id="{DAF22AC9-109E-4E4D-92F9-530E51D9A3A2}" type="slidenum">
              <a:rPr lang="he-IL" smtClean="0"/>
              <a:pPr algn="ctr"/>
              <a:t>3</a:t>
            </a:fld>
            <a:endParaRPr lang="he-IL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6184937"/>
            <a:ext cx="1296143" cy="62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L:\Winword\Forum15_new\תפעול שוטף\לוגואים\פורום ה-15\פורום ה-15 - לוגו עברית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249775"/>
            <a:ext cx="1200282" cy="5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15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סוגיות נוספות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88768"/>
          </a:xfrm>
        </p:spPr>
        <p:txBody>
          <a:bodyPr>
            <a:noAutofit/>
          </a:bodyPr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תחזוקת הבניינים החדשים ביום לאחר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האכלוס: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קרן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אחזקה של מגדלים, ייעודית עבור האוכלוסייה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הקיימת.</a:t>
            </a:r>
            <a:endParaRPr lang="he-IL" b="1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העמדת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ידע ובעלי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מקצוע ראויים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לרשויות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המקומיות: 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תנאי הכרחי בהצלחת מיזמי התחדשות עירונית. 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דרושה השקעה ממשלתית מסיבית בנושא. </a:t>
            </a:r>
            <a:endParaRPr lang="he-IL" b="1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בינוי-פינוי</a:t>
            </a:r>
            <a:r>
              <a:rPr lang="he-IL" b="1" dirty="0">
                <a:latin typeface="Gisha" panose="020B0502040204020203" pitchFamily="34" charset="-79"/>
                <a:cs typeface="Gisha" panose="020B0502040204020203" pitchFamily="34" charset="-79"/>
              </a:rPr>
              <a:t>: </a:t>
            </a: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יש לשקול בחיוב במסגרת התחדשות עירונית. </a:t>
            </a:r>
            <a:endParaRPr lang="he-IL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העדפת </a:t>
            </a:r>
            <a:r>
              <a:rPr lang="he-IL" b="1" dirty="0">
                <a:latin typeface="Gisha" panose="020B0502040204020203" pitchFamily="34" charset="-79"/>
                <a:cs typeface="Gisha" panose="020B0502040204020203" pitchFamily="34" charset="-79"/>
              </a:rPr>
              <a:t>השלמת שטחים </a:t>
            </a: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על פני ניוד זכויות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3505200" y="6356350"/>
            <a:ext cx="2133600" cy="365125"/>
          </a:xfrm>
        </p:spPr>
        <p:txBody>
          <a:bodyPr/>
          <a:lstStyle/>
          <a:p>
            <a:pPr algn="ctr"/>
            <a:fld id="{DAF22AC9-109E-4E4D-92F9-530E51D9A3A2}" type="slidenum">
              <a:rPr lang="he-IL" smtClean="0"/>
              <a:pPr algn="ctr"/>
              <a:t>4</a:t>
            </a:fld>
            <a:endParaRPr lang="he-IL" dirty="0"/>
          </a:p>
        </p:txBody>
      </p:sp>
      <p:pic>
        <p:nvPicPr>
          <p:cNvPr id="6" name="Picture 2" descr="L:\Winword\Forum15_new\תפעול שוטף\לוגואים\פורום ה-15\פורום ה-15 - לוגו עברית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249775"/>
            <a:ext cx="1200282" cy="5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6184937"/>
            <a:ext cx="1296143" cy="62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970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סוגיות נוספות - המשך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88768"/>
          </a:xfrm>
        </p:spPr>
        <p:txBody>
          <a:bodyPr>
            <a:noAutofit/>
          </a:bodyPr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היטל </a:t>
            </a:r>
            <a:r>
              <a:rPr lang="he-IL" b="1" dirty="0">
                <a:latin typeface="Gisha" panose="020B0502040204020203" pitchFamily="34" charset="-79"/>
                <a:cs typeface="Gisha" panose="020B0502040204020203" pitchFamily="34" charset="-79"/>
              </a:rPr>
              <a:t>השבחה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:</a:t>
            </a: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הסמכת הוועדה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המקומית לערוך תחשיב היטל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השבחה </a:t>
            </a:r>
            <a:r>
              <a:rPr lang="he-IL" smtClean="0">
                <a:latin typeface="Gisha" panose="020B0502040204020203" pitchFamily="34" charset="-79"/>
                <a:cs typeface="Gisha" panose="020B0502040204020203" pitchFamily="34" charset="-79"/>
              </a:rPr>
              <a:t>(פרה-רולינג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)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טרם הדיון להפקדה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  <a:endParaRPr lang="he-IL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lvl="1" algn="just">
              <a:spcBef>
                <a:spcPts val="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החישוב הסופי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ייעשה עם אישור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התכנית. </a:t>
            </a: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>
                <a:latin typeface="Gisha" panose="020B0502040204020203" pitchFamily="34" charset="-79"/>
                <a:cs typeface="Gisha" panose="020B0502040204020203" pitchFamily="34" charset="-79"/>
              </a:rPr>
              <a:t>אפשרות לביטול הסכם מול יזם </a:t>
            </a: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שלא ממומש לאחר זמן מה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תמריצים כלכליים – מע"מ: 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ביטול חובת מע"מ על דירות התמורה, או לחילופין – לאפשר את ניכוי המע"מ בתשומה.</a:t>
            </a: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3505200" y="6356350"/>
            <a:ext cx="2133600" cy="365125"/>
          </a:xfrm>
        </p:spPr>
        <p:txBody>
          <a:bodyPr/>
          <a:lstStyle/>
          <a:p>
            <a:pPr algn="ctr"/>
            <a:fld id="{DAF22AC9-109E-4E4D-92F9-530E51D9A3A2}" type="slidenum">
              <a:rPr lang="he-IL" smtClean="0"/>
              <a:pPr algn="ctr"/>
              <a:t>5</a:t>
            </a:fld>
            <a:endParaRPr lang="he-IL" dirty="0"/>
          </a:p>
        </p:txBody>
      </p:sp>
      <p:pic>
        <p:nvPicPr>
          <p:cNvPr id="6" name="Picture 2" descr="L:\Winword\Forum15_new\תפעול שוטף\לוגואים\פורום ה-15\פורום ה-15 - לוגו עברית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249775"/>
            <a:ext cx="1200282" cy="5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6184937"/>
            <a:ext cx="1296143" cy="62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05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הצעה להמשך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88768"/>
          </a:xfrm>
        </p:spPr>
        <p:txBody>
          <a:bodyPr/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הצעות לתיקון הצעת החוק יוגשו מטעם </a:t>
            </a:r>
            <a:r>
              <a:rPr lang="he-IL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השלטון המקומי</a:t>
            </a: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: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תיקונים להצעת החוק שיכללו את הסוגיות הנ"ל.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התאמה לכל הרשויות המקומיות – מסגרת כללית, מתן כלים – לאפשר התאמה לכל רשות מקומית.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</a:pPr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תוך מספר שבועות.</a:t>
            </a: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 smtClean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3505200" y="6356350"/>
            <a:ext cx="2133600" cy="365125"/>
          </a:xfrm>
        </p:spPr>
        <p:txBody>
          <a:bodyPr/>
          <a:lstStyle/>
          <a:p>
            <a:pPr algn="ctr"/>
            <a:fld id="{DAF22AC9-109E-4E4D-92F9-530E51D9A3A2}" type="slidenum">
              <a:rPr lang="he-IL" smtClean="0"/>
              <a:pPr algn="ctr"/>
              <a:t>6</a:t>
            </a:fld>
            <a:endParaRPr lang="he-IL" dirty="0"/>
          </a:p>
        </p:txBody>
      </p:sp>
      <p:pic>
        <p:nvPicPr>
          <p:cNvPr id="6" name="Picture 2" descr="L:\Winword\Forum15_new\תפעול שוטף\לוגואים\פורום ה-15\פורום ה-15 - לוגו עברית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249775"/>
            <a:ext cx="1200282" cy="5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6184937"/>
            <a:ext cx="1296143" cy="62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656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וקחות">
  <a:themeElements>
    <a:clrScheme name="רוקחות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רוקחות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וקחות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9A534B-DF4D-46B0-B83C-C33017D36245}"/>
</file>

<file path=customXml/itemProps2.xml><?xml version="1.0" encoding="utf-8"?>
<ds:datastoreItem xmlns:ds="http://schemas.openxmlformats.org/officeDocument/2006/customXml" ds:itemID="{9CE16434-8BDC-47A9-9FA1-82A47199F210}"/>
</file>

<file path=customXml/itemProps3.xml><?xml version="1.0" encoding="utf-8"?>
<ds:datastoreItem xmlns:ds="http://schemas.openxmlformats.org/officeDocument/2006/customXml" ds:itemID="{03B32D50-DC9D-4CD1-93E6-6A2A2E2DAD92}"/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280</TotalTime>
  <Words>402</Words>
  <Application>Microsoft Office PowerPoint</Application>
  <PresentationFormat>‫הצגה על המסך (4:3)</PresentationFormat>
  <Paragraphs>53</Paragraphs>
  <Slides>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7" baseType="lpstr">
      <vt:lpstr>רוקחות</vt:lpstr>
      <vt:lpstr>תמרוץ והעמקת מעורבות הרשויות המקומיות בהתחדשות עירונית והסכמי גג</vt:lpstr>
      <vt:lpstr>סוגיות עקרוניות</vt:lpstr>
      <vt:lpstr>סוגיות משפטיות</vt:lpstr>
      <vt:lpstr>סוגיות נוספות</vt:lpstr>
      <vt:lpstr>סוגיות נוספות - המשך</vt:lpstr>
      <vt:lpstr>הצעה להמשך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תמרוץ והעמקת מעורבות הרשויות המקומיות בהתחדשות עירונית והסכמי גג</dc:title>
  <dc:creator>יעל פרומן אידסס</dc:creator>
  <cp:lastModifiedBy>יעל פרומן</cp:lastModifiedBy>
  <cp:revision>116</cp:revision>
  <dcterms:modified xsi:type="dcterms:W3CDTF">2016-01-04T09:49:45Z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