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648" r:id="rId1"/>
    <p:sldMasterId id="2147483672" r:id="rId2"/>
  </p:sldMasterIdLst>
  <p:notesMasterIdLst>
    <p:notesMasterId r:id="rId10"/>
  </p:notesMasterIdLst>
  <p:handoutMasterIdLst>
    <p:handoutMasterId r:id="rId11"/>
  </p:handoutMasterIdLst>
  <p:sldIdLst>
    <p:sldId id="311" r:id="rId3"/>
    <p:sldId id="312" r:id="rId4"/>
    <p:sldId id="314" r:id="rId5"/>
    <p:sldId id="313" r:id="rId6"/>
    <p:sldId id="315" r:id="rId7"/>
    <p:sldId id="316" r:id="rId8"/>
    <p:sldId id="317" r:id="rId9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7999"/>
    <a:srgbClr val="046D8A"/>
    <a:srgbClr val="B39B33"/>
    <a:srgbClr val="B0CB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סגנון ביניים 1 - הדגשה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סגנון ביניים 1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60" d="100"/>
          <a:sy n="60" d="100"/>
        </p:scale>
        <p:origin x="-1758" y="-5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17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CBF99AA-4BC5-423B-A867-B9075D8DD889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FB06B35-5F9F-4836-8B2E-67746F00FEA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98168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19597D6-F07B-44A7-B8CF-1595984FC89D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7C89F20-78D8-4CD8-BA2B-A07C9175D0D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8429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57652-A2CA-401A-839F-81FCC1BF0271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431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9639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5756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0520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754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1006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9231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3254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716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6708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05600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45593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D884-0687-4515-A3F7-DAAE84939296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150" y="105209"/>
            <a:ext cx="928679" cy="80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Q04\Desktop\לוגו משרד הבינוי והשיכון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" y="-3634"/>
            <a:ext cx="1583630" cy="98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AF713-D9EC-4BD8-8BF5-C264424A1D05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150" y="105209"/>
            <a:ext cx="928679" cy="80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Q04\Desktop\לוגו משרד הבינוי והשיכון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" y="-3634"/>
            <a:ext cx="1583630" cy="98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0C471-873F-4DEE-86CF-E58BD0695BE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56A3-BAAE-419E-A0A9-C1D919A18DBE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CE07F-8A07-418D-A634-582AA1999071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01AB3-0C75-4AED-A9A1-AA1603B73277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709E5-DAB2-422A-A190-D0574988CDE7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DDC7C-1C93-4F27-BED3-140C5A226AE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4D1E5-E9F2-4ED3-8FD0-34CF1BD56BD8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1234-10E2-4CA3-81A3-68BF9D39C743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BFC4F-656B-4AC5-852E-C8BFD1C60F1B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01 פברואר 16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CB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862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CB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48D86B5C-58D5-4957-894D-F8A01EBCA94D}" type="slidenum">
              <a:rPr lang="he-IL" smtClean="0"/>
              <a:t>‹#›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33246E6-B5B5-447D-A89D-85918D8F82E6}" type="datetimeFigureOut">
              <a:rPr lang="he-IL" smtClean="0"/>
              <a:t>כ"ב/שבט/תשע"ו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179512" y="2060849"/>
            <a:ext cx="8154352" cy="3185466"/>
            <a:chOff x="738128" y="2644735"/>
            <a:chExt cx="7722304" cy="2601579"/>
          </a:xfrm>
        </p:grpSpPr>
        <p:sp>
          <p:nvSpPr>
            <p:cNvPr id="6" name="מלבן 5"/>
            <p:cNvSpPr/>
            <p:nvPr/>
          </p:nvSpPr>
          <p:spPr>
            <a:xfrm>
              <a:off x="738128" y="3014067"/>
              <a:ext cx="7704856" cy="223224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base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9900"/>
                </a:buClr>
              </a:pPr>
              <a:r>
                <a:rPr lang="he-IL" sz="2800" b="1" kern="0" dirty="0" err="1" smtClean="0">
                  <a:solidFill>
                    <a:prstClr val="black"/>
                  </a:solidFill>
                  <a:latin typeface="Arial"/>
                </a:rPr>
                <a:t>מינהלות</a:t>
              </a:r>
              <a:r>
                <a:rPr lang="he-IL" sz="2800" b="1" kern="0" dirty="0" smtClean="0">
                  <a:solidFill>
                    <a:prstClr val="black"/>
                  </a:solidFill>
                  <a:latin typeface="Arial"/>
                </a:rPr>
                <a:t> עירוניות להתחדשות עירונית</a:t>
              </a:r>
              <a:endParaRPr lang="he-IL" sz="2800" b="1" kern="0" dirty="0">
                <a:solidFill>
                  <a:prstClr val="black"/>
                </a:solidFill>
                <a:latin typeface="Arial"/>
              </a:endParaRPr>
            </a:p>
            <a:p>
              <a:pPr algn="ctr" fontAlgn="base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9900"/>
                </a:buClr>
              </a:pPr>
              <a:r>
                <a:rPr lang="he-IL" sz="2800" b="1" kern="0" dirty="0" smtClean="0">
                  <a:solidFill>
                    <a:prstClr val="black"/>
                  </a:solidFill>
                  <a:latin typeface="Arial"/>
                </a:rPr>
                <a:t>2 בפברואר 2016</a:t>
              </a:r>
            </a:p>
            <a:p>
              <a:pPr algn="ctr" fontAlgn="base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FF9900"/>
                </a:buClr>
              </a:pPr>
              <a:r>
                <a:rPr lang="he-IL" sz="2800" b="1" i="1" kern="0" dirty="0" smtClean="0">
                  <a:solidFill>
                    <a:prstClr val="black"/>
                  </a:solidFill>
                  <a:latin typeface="Arial"/>
                </a:rPr>
                <a:t>דיון בכנסת</a:t>
              </a:r>
              <a:endParaRPr lang="he-IL" sz="2800" b="1" i="1" kern="0" dirty="0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7" name="מלבן 6"/>
            <p:cNvSpPr/>
            <p:nvPr/>
          </p:nvSpPr>
          <p:spPr>
            <a:xfrm>
              <a:off x="1619672" y="2644735"/>
              <a:ext cx="6840760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he-IL" dirty="0">
                  <a:solidFill>
                    <a:prstClr val="black"/>
                  </a:solidFill>
                </a:rPr>
                <a:t>                   </a:t>
              </a:r>
              <a:r>
                <a:rPr lang="he-IL" b="1" dirty="0">
                  <a:solidFill>
                    <a:prstClr val="black"/>
                  </a:solidFill>
                </a:rPr>
                <a:t> </a:t>
              </a:r>
            </a:p>
          </p:txBody>
        </p:sp>
        <p:sp>
          <p:nvSpPr>
            <p:cNvPr id="8" name="מלבן 7"/>
            <p:cNvSpPr/>
            <p:nvPr/>
          </p:nvSpPr>
          <p:spPr>
            <a:xfrm>
              <a:off x="738128" y="2644735"/>
              <a:ext cx="931848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>
                <a:solidFill>
                  <a:srgbClr val="FFC000"/>
                </a:solidFill>
              </a:endParaRPr>
            </a:p>
          </p:txBody>
        </p:sp>
      </p:grpSp>
      <p:sp>
        <p:nvSpPr>
          <p:cNvPr id="10" name="מציין מיקום של מספר שקופית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b="1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he-IL" b="1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832" y="263684"/>
            <a:ext cx="302433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>
                <a:solidFill>
                  <a:srgbClr val="E7E6E6">
                    <a:lumMod val="25000"/>
                  </a:srgbClr>
                </a:solidFill>
                <a:latin typeface="Aharoni" panose="02010803020104030203" pitchFamily="2" charset="-79"/>
              </a:rPr>
              <a:t>אגף התחדשות עירונית</a:t>
            </a:r>
          </a:p>
        </p:txBody>
      </p:sp>
    </p:spTree>
    <p:extLst>
      <p:ext uri="{BB962C8B-B14F-4D97-AF65-F5344CB8AC3E}">
        <p14:creationId xmlns:p14="http://schemas.microsoft.com/office/powerpoint/2010/main" val="273331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7620000" cy="1143000"/>
          </a:xfrm>
        </p:spPr>
        <p:txBody>
          <a:bodyPr>
            <a:normAutofit/>
          </a:bodyPr>
          <a:lstStyle/>
          <a:p>
            <a:pPr algn="ctr"/>
            <a:r>
              <a:rPr lang="he-IL" sz="4000" b="1" u="sng" dirty="0" err="1" smtClean="0">
                <a:solidFill>
                  <a:srgbClr val="002060"/>
                </a:solidFill>
                <a:cs typeface="+mn-cs"/>
              </a:rPr>
              <a:t>מינהלת</a:t>
            </a:r>
            <a:r>
              <a:rPr lang="he-IL" sz="4000" b="1" u="sng" dirty="0" smtClean="0">
                <a:solidFill>
                  <a:srgbClr val="002060"/>
                </a:solidFill>
                <a:cs typeface="+mn-cs"/>
              </a:rPr>
              <a:t> עירונית להתחדשות עירונית</a:t>
            </a:r>
            <a:endParaRPr lang="he-IL" sz="4000" b="1" u="sng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40768"/>
            <a:ext cx="7620000" cy="4800600"/>
          </a:xfrm>
        </p:spPr>
        <p:txBody>
          <a:bodyPr>
            <a:normAutofit/>
          </a:bodyPr>
          <a:lstStyle/>
          <a:p>
            <a:pPr marL="441325" indent="-327025"/>
            <a:r>
              <a:rPr lang="he-IL" sz="3200" b="1" dirty="0" smtClean="0"/>
              <a:t>"בעל הבית" בתחום ההתחדשות עירונית </a:t>
            </a:r>
            <a:r>
              <a:rPr lang="he-IL" sz="3200" b="1" dirty="0" smtClean="0"/>
              <a:t>בישוב</a:t>
            </a:r>
          </a:p>
          <a:p>
            <a:pPr marL="114300" indent="0">
              <a:buNone/>
            </a:pPr>
            <a:endParaRPr lang="he-IL" sz="3200" b="1" dirty="0" smtClean="0"/>
          </a:p>
          <a:p>
            <a:pPr marL="441325" indent="-327025"/>
            <a:r>
              <a:rPr lang="he-IL" sz="3200" b="1" dirty="0" smtClean="0"/>
              <a:t>"זרוע ביצוע" של הממשלה והרשות המקומית לקידום תהליכי התחדשות עירונית </a:t>
            </a:r>
            <a:r>
              <a:rPr lang="he-IL" sz="3200" b="1" dirty="0" smtClean="0"/>
              <a:t>בישוב</a:t>
            </a:r>
            <a:endParaRPr lang="he-IL" sz="3200" b="1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856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000" b="1" u="sng" dirty="0">
                <a:solidFill>
                  <a:srgbClr val="002060"/>
                </a:solidFill>
                <a:cs typeface="+mn-cs"/>
              </a:rPr>
              <a:t>הקמת </a:t>
            </a:r>
            <a:r>
              <a:rPr lang="he-IL" sz="4000" b="1" u="sng" dirty="0" err="1">
                <a:solidFill>
                  <a:srgbClr val="002060"/>
                </a:solidFill>
                <a:cs typeface="+mn-cs"/>
              </a:rPr>
              <a:t>המינהלות</a:t>
            </a:r>
            <a:endParaRPr lang="he-IL" sz="4000" b="1" u="sng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28650" y="1556792"/>
            <a:ext cx="7886700" cy="5184576"/>
          </a:xfrm>
        </p:spPr>
        <p:txBody>
          <a:bodyPr>
            <a:normAutofit/>
          </a:bodyPr>
          <a:lstStyle/>
          <a:p>
            <a:r>
              <a:rPr lang="he-IL" sz="3200" dirty="0"/>
              <a:t>כל רשות </a:t>
            </a:r>
            <a:r>
              <a:rPr lang="he-IL" sz="3200" dirty="0" smtClean="0"/>
              <a:t>תקים ותפעיל </a:t>
            </a:r>
            <a:r>
              <a:rPr lang="he-IL" sz="3200" dirty="0"/>
              <a:t>את </a:t>
            </a:r>
            <a:r>
              <a:rPr lang="he-IL" sz="3200" dirty="0" err="1"/>
              <a:t>המינהלת</a:t>
            </a:r>
            <a:r>
              <a:rPr lang="he-IL" sz="3200" dirty="0"/>
              <a:t> העירונית בהתאם למתווה הפעלה שייבחר על </a:t>
            </a:r>
            <a:r>
              <a:rPr lang="he-IL" sz="3200" dirty="0"/>
              <a:t>ידה (אגף בעירייה או חברה עירונית) </a:t>
            </a:r>
            <a:endParaRPr lang="he-IL" sz="3200" dirty="0"/>
          </a:p>
          <a:p>
            <a:r>
              <a:rPr lang="he-IL" sz="3200" dirty="0" smtClean="0"/>
              <a:t>הרשויות יתבקשו לעמוד במספר כללים אחידים:</a:t>
            </a:r>
          </a:p>
          <a:p>
            <a:pPr lvl="1"/>
            <a:r>
              <a:rPr lang="he-IL" sz="2800" dirty="0" err="1" smtClean="0"/>
              <a:t>המינהלות</a:t>
            </a:r>
            <a:r>
              <a:rPr lang="he-IL" sz="2800" dirty="0" smtClean="0"/>
              <a:t> יוקמו בתוך גוף עירוני </a:t>
            </a:r>
            <a:r>
              <a:rPr lang="he-IL" sz="2800" dirty="0" smtClean="0"/>
              <a:t>ולא </a:t>
            </a:r>
            <a:r>
              <a:rPr lang="he-IL" sz="2800" dirty="0" smtClean="0"/>
              <a:t>במיקור חוץ</a:t>
            </a:r>
          </a:p>
          <a:p>
            <a:pPr lvl="1"/>
            <a:r>
              <a:rPr lang="he-IL" sz="2800" dirty="0" smtClean="0"/>
              <a:t>כל רשות תידרש להעסיק לכל הפחות: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he-IL" sz="2800" dirty="0" smtClean="0"/>
              <a:t>בעל מקצוע מהתחום החברתי 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he-IL" sz="2800" dirty="0" smtClean="0"/>
              <a:t>בעל מקצוע מהתחום </a:t>
            </a:r>
            <a:r>
              <a:rPr lang="he-IL" sz="2800" dirty="0" smtClean="0"/>
              <a:t>התכנוני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he-IL" sz="2800" dirty="0" smtClean="0"/>
              <a:t>תגבור </a:t>
            </a:r>
            <a:r>
              <a:rPr lang="he-IL" sz="2800" dirty="0" smtClean="0"/>
              <a:t>מחלקת הרישוי העירונית בבודק תכניות ייעודי להתחדשות </a:t>
            </a:r>
            <a:r>
              <a:rPr lang="he-IL" sz="2800" dirty="0" smtClean="0"/>
              <a:t>עירונית (במידת הצורך)</a:t>
            </a:r>
            <a:endParaRPr lang="he-IL" sz="2800" dirty="0" smtClean="0"/>
          </a:p>
          <a:p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481252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4000" b="1" u="sng" dirty="0">
                <a:solidFill>
                  <a:srgbClr val="002060"/>
                </a:solidFill>
                <a:cs typeface="+mn-cs"/>
              </a:rPr>
              <a:t>תפקידי </a:t>
            </a:r>
            <a:r>
              <a:rPr lang="he-IL" sz="4000" b="1" u="sng" dirty="0" err="1" smtClean="0">
                <a:solidFill>
                  <a:srgbClr val="002060"/>
                </a:solidFill>
                <a:cs typeface="+mn-cs"/>
              </a:rPr>
              <a:t>המינהלת</a:t>
            </a:r>
            <a:endParaRPr lang="he-IL" sz="4000" b="1" u="sng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he-IL" sz="3200" dirty="0" smtClean="0"/>
              <a:t>מוקד מידע עירוני </a:t>
            </a:r>
            <a:r>
              <a:rPr lang="he-IL" sz="3200" dirty="0" smtClean="0"/>
              <a:t>לתושבים, לבעלי מקצוע </a:t>
            </a:r>
            <a:r>
              <a:rPr lang="he-IL" sz="3200" dirty="0" smtClean="0"/>
              <a:t>וליזמים</a:t>
            </a:r>
          </a:p>
          <a:p>
            <a:r>
              <a:rPr lang="he-IL" sz="3200" dirty="0" smtClean="0"/>
              <a:t>תמיכה בעבודת המחלקות העירונית הרלוונטיות</a:t>
            </a:r>
          </a:p>
          <a:p>
            <a:r>
              <a:rPr lang="he-IL" sz="3200" dirty="0" smtClean="0"/>
              <a:t>סיוע בהתארגנות תושבים:</a:t>
            </a:r>
          </a:p>
          <a:p>
            <a:pPr marL="1216025" lvl="1" indent="-457200">
              <a:buFont typeface="Wingdings" panose="05000000000000000000" pitchFamily="2" charset="2"/>
              <a:buChar char="ü"/>
            </a:pPr>
            <a:r>
              <a:rPr lang="he-IL" sz="2800" dirty="0" smtClean="0"/>
              <a:t>בחירת נציגות</a:t>
            </a:r>
          </a:p>
          <a:p>
            <a:pPr marL="1216025" lvl="1" indent="-457200">
              <a:buFont typeface="Wingdings" panose="05000000000000000000" pitchFamily="2" charset="2"/>
              <a:buChar char="ü"/>
            </a:pPr>
            <a:r>
              <a:rPr lang="he-IL" sz="2800" dirty="0" smtClean="0"/>
              <a:t>בדיקת היתכנות ראשונית</a:t>
            </a:r>
          </a:p>
          <a:p>
            <a:pPr marL="1216025" lvl="1" indent="-457200">
              <a:buFont typeface="Wingdings" panose="05000000000000000000" pitchFamily="2" charset="2"/>
              <a:buChar char="ü"/>
            </a:pPr>
            <a:r>
              <a:rPr lang="he-IL" sz="2800" dirty="0" smtClean="0"/>
              <a:t>עריכת מכרז לבחירת יזם</a:t>
            </a:r>
          </a:p>
          <a:p>
            <a:r>
              <a:rPr lang="he-IL" sz="3200" dirty="0" smtClean="0"/>
              <a:t>סיוע בהאצת הטיפול בבקשות במחלקות התכנון והרישוי</a:t>
            </a:r>
          </a:p>
          <a:p>
            <a:r>
              <a:rPr lang="he-IL" sz="3200" dirty="0" smtClean="0"/>
              <a:t>העברת מידע, ידע ומדיניות מהממשלה ל"שטח" ובחזרה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7350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b="1" u="sng" dirty="0">
                <a:solidFill>
                  <a:srgbClr val="002060"/>
                </a:solidFill>
                <a:cs typeface="+mn-cs"/>
              </a:rPr>
              <a:t>תפקידי </a:t>
            </a:r>
            <a:r>
              <a:rPr lang="he-IL" sz="3600" b="1" u="sng" dirty="0" err="1">
                <a:solidFill>
                  <a:srgbClr val="002060"/>
                </a:solidFill>
                <a:cs typeface="+mn-cs"/>
              </a:rPr>
              <a:t>המינהלות</a:t>
            </a:r>
            <a:endParaRPr lang="he-IL" sz="3600" b="1" u="sng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556792"/>
            <a:ext cx="8229600" cy="4781128"/>
          </a:xfrm>
        </p:spPr>
        <p:txBody>
          <a:bodyPr>
            <a:normAutofit/>
          </a:bodyPr>
          <a:lstStyle/>
          <a:p>
            <a:pPr lvl="0"/>
            <a:r>
              <a:rPr lang="he-IL" sz="3200" dirty="0" smtClean="0"/>
              <a:t>פרסום </a:t>
            </a:r>
            <a:r>
              <a:rPr lang="he-IL" sz="3200" dirty="0"/>
              <a:t>מסמך מדיניות </a:t>
            </a:r>
            <a:r>
              <a:rPr lang="he-IL" sz="3200" dirty="0" smtClean="0"/>
              <a:t>כלל-עירונית לתחום ההתחדשות </a:t>
            </a:r>
            <a:r>
              <a:rPr lang="he-IL" sz="3200" dirty="0"/>
              <a:t>עירונית:</a:t>
            </a:r>
            <a:endParaRPr lang="en-US" sz="3200" dirty="0"/>
          </a:p>
          <a:p>
            <a:pPr lvl="1"/>
            <a:r>
              <a:rPr lang="he-IL" sz="2800" dirty="0" smtClean="0"/>
              <a:t>מיפוי אזורי </a:t>
            </a:r>
            <a:r>
              <a:rPr lang="he-IL" sz="2800" dirty="0" smtClean="0"/>
              <a:t>התערבות </a:t>
            </a:r>
            <a:endParaRPr lang="en-US" sz="2800" dirty="0"/>
          </a:p>
          <a:p>
            <a:pPr lvl="1"/>
            <a:r>
              <a:rPr lang="he-IL" sz="2800" dirty="0"/>
              <a:t>נוהל עבודה </a:t>
            </a:r>
            <a:r>
              <a:rPr lang="he-IL" sz="2800" dirty="0" smtClean="0"/>
              <a:t>לקידום פרויקטים של </a:t>
            </a:r>
            <a:r>
              <a:rPr lang="he-IL" sz="2800" dirty="0" smtClean="0"/>
              <a:t>התחדשות עירונית בעיר, לרבות רשימת האישורים והמסמכים הנדרשים בכל שלב</a:t>
            </a:r>
          </a:p>
          <a:p>
            <a:r>
              <a:rPr lang="he-IL" sz="3200" dirty="0"/>
              <a:t>הרשות המקומית תידרש לעמוד ביעדים שנתיים של גידול בפעילות ההתחדשות העירונית </a:t>
            </a:r>
            <a:r>
              <a:rPr lang="he-IL" sz="3200" dirty="0" smtClean="0"/>
              <a:t>ביישוב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57304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b="1" u="sng" dirty="0">
                <a:solidFill>
                  <a:srgbClr val="002060"/>
                </a:solidFill>
                <a:cs typeface="+mn-cs"/>
              </a:rPr>
              <a:t>תמיכה ממשלתית שוטפת </a:t>
            </a:r>
            <a:r>
              <a:rPr lang="he-IL" sz="3600" b="1" u="sng" dirty="0" err="1">
                <a:solidFill>
                  <a:srgbClr val="002060"/>
                </a:solidFill>
                <a:cs typeface="+mn-cs"/>
              </a:rPr>
              <a:t>במינהלות</a:t>
            </a:r>
            <a:endParaRPr lang="he-IL" sz="3600" b="1" u="sng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6288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he-IL" sz="2800" dirty="0" smtClean="0"/>
              <a:t>משרד הבינוי והשיכון יעמיד לרשות </a:t>
            </a:r>
            <a:r>
              <a:rPr lang="he-IL" sz="2800" dirty="0"/>
              <a:t>המקומית </a:t>
            </a:r>
            <a:r>
              <a:rPr lang="he-IL" sz="2800" dirty="0" smtClean="0"/>
              <a:t>"תקציב </a:t>
            </a:r>
            <a:r>
              <a:rPr lang="he-IL" sz="2800" dirty="0"/>
              <a:t>סל</a:t>
            </a:r>
            <a:r>
              <a:rPr lang="he-IL" sz="2800" dirty="0" smtClean="0"/>
              <a:t>", </a:t>
            </a:r>
            <a:r>
              <a:rPr lang="he-IL" sz="2800" b="1" dirty="0" smtClean="0"/>
              <a:t>לתקופה מוגבלת</a:t>
            </a:r>
            <a:r>
              <a:rPr lang="he-IL" sz="2800" dirty="0" smtClean="0"/>
              <a:t>, אשר יופעל </a:t>
            </a:r>
            <a:r>
              <a:rPr lang="he-IL" sz="2800" dirty="0"/>
              <a:t>בהתאם לצרכים </a:t>
            </a:r>
            <a:r>
              <a:rPr lang="he-IL" sz="2800" dirty="0" smtClean="0"/>
              <a:t>המקומיים </a:t>
            </a:r>
            <a:endParaRPr lang="he-IL" sz="2800" dirty="0" smtClean="0"/>
          </a:p>
          <a:p>
            <a:r>
              <a:rPr lang="he-IL" sz="2800" dirty="0" smtClean="0"/>
              <a:t>הסיוע </a:t>
            </a:r>
            <a:r>
              <a:rPr lang="he-IL" sz="2800" dirty="0" smtClean="0"/>
              <a:t>יועמד כמימון משלים לתקציב שיועמד על ידי הרשות המקומית (</a:t>
            </a:r>
            <a:r>
              <a:rPr lang="he-IL" sz="2800" dirty="0" err="1" smtClean="0"/>
              <a:t>מצ'ינג</a:t>
            </a:r>
            <a:r>
              <a:rPr lang="he-IL" sz="2800" dirty="0" smtClean="0"/>
              <a:t>), </a:t>
            </a:r>
            <a:r>
              <a:rPr lang="he-IL" sz="2800" b="1" dirty="0" smtClean="0"/>
              <a:t>בשיעור משתנה בהתאם לחוסנה הכלכלי של הרשות</a:t>
            </a:r>
          </a:p>
          <a:p>
            <a:pPr lvl="0"/>
            <a:r>
              <a:rPr lang="he-IL" sz="2800" dirty="0" smtClean="0"/>
              <a:t>המשרד יסייע לרשויות המקומיות בהדרכות מקצועיות, חומרי הסברה וכו' הנדרשים לצורך הקמת </a:t>
            </a:r>
            <a:r>
              <a:rPr lang="he-IL" sz="2800" dirty="0" err="1" smtClean="0"/>
              <a:t>המינהלות</a:t>
            </a:r>
            <a:r>
              <a:rPr lang="he-IL" sz="2800" dirty="0" smtClean="0"/>
              <a:t> והפעלתן השוטפת</a:t>
            </a:r>
          </a:p>
          <a:p>
            <a:r>
              <a:rPr lang="he-IL" sz="2800" dirty="0"/>
              <a:t>בשכונות בהן קיימת פעילות התחדשות עירונית בהיקפים משמעותיים, תיבחן הקמת </a:t>
            </a:r>
            <a:r>
              <a:rPr lang="he-IL" sz="2800" dirty="0" err="1"/>
              <a:t>מינהלת</a:t>
            </a:r>
            <a:r>
              <a:rPr lang="he-IL" sz="2800" dirty="0"/>
              <a:t> שכונתית</a:t>
            </a:r>
          </a:p>
          <a:p>
            <a:pPr marL="0" lvl="0" indent="0">
              <a:buNone/>
            </a:pPr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1034480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b="1" u="sng" dirty="0">
                <a:solidFill>
                  <a:srgbClr val="002060"/>
                </a:solidFill>
                <a:cs typeface="+mn-cs"/>
              </a:rPr>
              <a:t>הקריטריונים לבחירת הרשויות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</a:pPr>
            <a:r>
              <a:rPr lang="he-IL" sz="3300" dirty="0" smtClean="0"/>
              <a:t>פוטנציאל ההתחדשות העירונית ביישוב (היקפי </a:t>
            </a:r>
            <a:r>
              <a:rPr lang="he-IL" sz="3300" dirty="0" smtClean="0"/>
              <a:t> בנייה </a:t>
            </a:r>
            <a:r>
              <a:rPr lang="he-IL" sz="3300" dirty="0" smtClean="0"/>
              <a:t>רוויה מלפני שנת 1980)</a:t>
            </a:r>
          </a:p>
          <a:p>
            <a:pPr>
              <a:lnSpc>
                <a:spcPct val="170000"/>
              </a:lnSpc>
            </a:pPr>
            <a:r>
              <a:rPr lang="he-IL" sz="3300" dirty="0" smtClean="0"/>
              <a:t>היקף </a:t>
            </a:r>
            <a:r>
              <a:rPr lang="he-IL" sz="3300" dirty="0"/>
              <a:t>תהליכי התחדשות עירונית ביישוב במסלולים השונים (פינוי-בינוי </a:t>
            </a:r>
            <a:r>
              <a:rPr lang="he-IL" sz="3300" dirty="0" err="1"/>
              <a:t>ותמ"א</a:t>
            </a:r>
            <a:r>
              <a:rPr lang="he-IL" sz="3300" dirty="0"/>
              <a:t> 38</a:t>
            </a:r>
            <a:r>
              <a:rPr lang="he-IL" sz="3300" dirty="0" smtClean="0"/>
              <a:t>) </a:t>
            </a:r>
            <a:r>
              <a:rPr lang="he-IL" sz="3300" dirty="0" smtClean="0">
                <a:solidFill>
                  <a:srgbClr val="005EA4"/>
                </a:solidFill>
              </a:rPr>
              <a:t>*</a:t>
            </a:r>
          </a:p>
          <a:p>
            <a:endParaRPr lang="he-IL" sz="3000" dirty="0"/>
          </a:p>
          <a:p>
            <a:pPr marL="0" indent="0">
              <a:buNone/>
            </a:pPr>
            <a:r>
              <a:rPr lang="he-IL" sz="3000" dirty="0" smtClean="0">
                <a:solidFill>
                  <a:srgbClr val="0070C0"/>
                </a:solidFill>
              </a:rPr>
              <a:t>* </a:t>
            </a:r>
            <a:r>
              <a:rPr lang="he-IL" sz="3000" dirty="0" smtClean="0">
                <a:solidFill>
                  <a:srgbClr val="0070C0"/>
                </a:solidFill>
              </a:rPr>
              <a:t>תתאפשר הפעלה של </a:t>
            </a:r>
            <a:r>
              <a:rPr lang="he-IL" sz="3000" dirty="0" err="1" smtClean="0">
                <a:solidFill>
                  <a:srgbClr val="0070C0"/>
                </a:solidFill>
              </a:rPr>
              <a:t>מינהלות</a:t>
            </a:r>
            <a:r>
              <a:rPr lang="he-IL" sz="3000" dirty="0" smtClean="0">
                <a:solidFill>
                  <a:srgbClr val="0070C0"/>
                </a:solidFill>
              </a:rPr>
              <a:t> בשני תתי-קריטריונים :</a:t>
            </a:r>
          </a:p>
          <a:p>
            <a:pPr marL="0" indent="0">
              <a:buNone/>
            </a:pPr>
            <a:r>
              <a:rPr lang="he-IL" sz="3000" dirty="0" smtClean="0">
                <a:solidFill>
                  <a:srgbClr val="0070C0"/>
                </a:solidFill>
              </a:rPr>
              <a:t>	- רשויות בעלות היקף פעילות משמעותי</a:t>
            </a:r>
          </a:p>
          <a:p>
            <a:pPr marL="0" indent="0">
              <a:buNone/>
            </a:pPr>
            <a:r>
              <a:rPr lang="he-IL" sz="3000" dirty="0">
                <a:solidFill>
                  <a:srgbClr val="0070C0"/>
                </a:solidFill>
              </a:rPr>
              <a:t>	</a:t>
            </a:r>
            <a:r>
              <a:rPr lang="he-IL" sz="3000" dirty="0" smtClean="0">
                <a:solidFill>
                  <a:srgbClr val="0070C0"/>
                </a:solidFill>
              </a:rPr>
              <a:t>- רשויות "בתחילת הדרך" עם פוטנציאל משמעותי</a:t>
            </a:r>
            <a:endParaRPr lang="he-IL" sz="3000" dirty="0">
              <a:solidFill>
                <a:srgbClr val="0070C0"/>
              </a:solidFill>
            </a:endParaRPr>
          </a:p>
          <a:p>
            <a:endParaRPr lang="he-IL" sz="3000" dirty="0" smtClean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3F438-6C92-4945-8F5A-CE9540997E6C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 flipH="1">
            <a:off x="755576" y="4581128"/>
            <a:ext cx="7128792" cy="0"/>
          </a:xfrm>
          <a:prstGeom prst="line">
            <a:avLst/>
          </a:prstGeom>
          <a:ln w="28575">
            <a:solidFill>
              <a:srgbClr val="005E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17239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קירב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קירבה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F0F6219-1952-47BA-839D-120C3F5C9F9F}"/>
</file>

<file path=customXml/itemProps2.xml><?xml version="1.0" encoding="utf-8"?>
<ds:datastoreItem xmlns:ds="http://schemas.openxmlformats.org/officeDocument/2006/customXml" ds:itemID="{8B251526-99B2-400F-B1A6-4D0B83C70679}"/>
</file>

<file path=customXml/itemProps3.xml><?xml version="1.0" encoding="utf-8"?>
<ds:datastoreItem xmlns:ds="http://schemas.openxmlformats.org/officeDocument/2006/customXml" ds:itemID="{6D9B8625-EE23-4E25-BE93-1FCE58383897}"/>
</file>

<file path=docProps/app.xml><?xml version="1.0" encoding="utf-8"?>
<Properties xmlns="http://schemas.openxmlformats.org/officeDocument/2006/extended-properties" xmlns:vt="http://schemas.openxmlformats.org/officeDocument/2006/docPropsVTypes">
  <TotalTime>7535</TotalTime>
  <Words>300</Words>
  <Application>Microsoft Office PowerPoint</Application>
  <PresentationFormat>‫הצגה על המסך (4:3)</PresentationFormat>
  <Paragraphs>48</Paragraphs>
  <Slides>7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7</vt:i4>
      </vt:variant>
    </vt:vector>
  </HeadingPairs>
  <TitlesOfParts>
    <vt:vector size="9" baseType="lpstr">
      <vt:lpstr>ערכת נושא Office</vt:lpstr>
      <vt:lpstr>קירבה</vt:lpstr>
      <vt:lpstr>מצגת של PowerPoint</vt:lpstr>
      <vt:lpstr>מינהלת עירונית להתחדשות עירונית</vt:lpstr>
      <vt:lpstr>הקמת המינהלות</vt:lpstr>
      <vt:lpstr>תפקידי המינהלת</vt:lpstr>
      <vt:lpstr>תפקידי המינהלות</vt:lpstr>
      <vt:lpstr>תמיכה ממשלתית שוטפת במינהלות</vt:lpstr>
      <vt:lpstr>הקריטריונים לבחירת הרשויות</vt:lpstr>
    </vt:vector>
  </TitlesOfParts>
  <Company>משרד השיכון ובינוי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Q04</dc:creator>
  <cp:lastModifiedBy>X44</cp:lastModifiedBy>
  <cp:revision>89</cp:revision>
  <cp:lastPrinted>2016-02-02T08:00:27Z</cp:lastPrinted>
  <dcterms:created xsi:type="dcterms:W3CDTF">2016-01-17T14:11:06Z</dcterms:created>
  <dcterms:modified xsi:type="dcterms:W3CDTF">2016-02-02T08:00:40Z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