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92" r:id="rId1"/>
  </p:sldMasterIdLst>
  <p:notesMasterIdLst>
    <p:notesMasterId r:id="rId13"/>
  </p:notesMasterIdLst>
  <p:sldIdLst>
    <p:sldId id="256" r:id="rId2"/>
    <p:sldId id="289" r:id="rId3"/>
    <p:sldId id="292" r:id="rId4"/>
    <p:sldId id="295" r:id="rId5"/>
    <p:sldId id="290" r:id="rId6"/>
    <p:sldId id="291" r:id="rId7"/>
    <p:sldId id="297" r:id="rId8"/>
    <p:sldId id="293" r:id="rId9"/>
    <p:sldId id="294" r:id="rId10"/>
    <p:sldId id="296" r:id="rId11"/>
    <p:sldId id="261" r:id="rId12"/>
  </p:sldIdLst>
  <p:sldSz cx="9144000" cy="6858000" type="screen4x3"/>
  <p:notesSz cx="6797675"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309" autoAdjust="0"/>
    <p:restoredTop sz="86813" autoAdjust="0"/>
  </p:normalViewPr>
  <p:slideViewPr>
    <p:cSldViewPr>
      <p:cViewPr>
        <p:scale>
          <a:sx n="90" d="100"/>
          <a:sy n="90" d="100"/>
        </p:scale>
        <p:origin x="-1690" y="72"/>
      </p:cViewPr>
      <p:guideLst>
        <p:guide orient="horz" pos="2160"/>
        <p:guide pos="2880"/>
      </p:guideLst>
    </p:cSldViewPr>
  </p:slideViewPr>
  <p:outlineViewPr>
    <p:cViewPr>
      <p:scale>
        <a:sx n="33" d="100"/>
        <a:sy n="33" d="100"/>
      </p:scale>
      <p:origin x="0" y="1590"/>
    </p:cViewPr>
  </p:outlin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59"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74" y="0"/>
            <a:ext cx="2945659" cy="496332"/>
          </a:xfrm>
          <a:prstGeom prst="rect">
            <a:avLst/>
          </a:prstGeom>
        </p:spPr>
        <p:txBody>
          <a:bodyPr vert="horz" lIns="91440" tIns="45720" rIns="91440" bIns="45720" rtlCol="1"/>
          <a:lstStyle>
            <a:lvl1pPr algn="l">
              <a:defRPr sz="1200"/>
            </a:lvl1pPr>
          </a:lstStyle>
          <a:p>
            <a:fld id="{9F974924-A409-4762-94BA-4233FC01D5ED}" type="datetimeFigureOut">
              <a:rPr lang="he-IL" smtClean="0"/>
              <a:t>כ"ט/שבט/תשע"ו</a:t>
            </a:fld>
            <a:endParaRPr lang="he-IL"/>
          </a:p>
        </p:txBody>
      </p:sp>
      <p:sp>
        <p:nvSpPr>
          <p:cNvPr id="4" name="מציין מיקום של תמונת שקופית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79768" y="4715153"/>
            <a:ext cx="543814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52016" y="9428583"/>
            <a:ext cx="2945659"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428583"/>
            <a:ext cx="2945659" cy="496332"/>
          </a:xfrm>
          <a:prstGeom prst="rect">
            <a:avLst/>
          </a:prstGeom>
        </p:spPr>
        <p:txBody>
          <a:bodyPr vert="horz" lIns="91440" tIns="45720" rIns="91440" bIns="45720" rtlCol="1" anchor="b"/>
          <a:lstStyle>
            <a:lvl1pPr algn="l">
              <a:defRPr sz="1200"/>
            </a:lvl1pPr>
          </a:lstStyle>
          <a:p>
            <a:fld id="{A97B9B59-1AB6-4BC0-8025-3C637BCC8503}" type="slidenum">
              <a:rPr lang="he-IL" smtClean="0"/>
              <a:t>‹#›</a:t>
            </a:fld>
            <a:endParaRPr lang="he-IL"/>
          </a:p>
        </p:txBody>
      </p:sp>
    </p:spTree>
    <p:extLst>
      <p:ext uri="{BB962C8B-B14F-4D97-AF65-F5344CB8AC3E}">
        <p14:creationId xmlns:p14="http://schemas.microsoft.com/office/powerpoint/2010/main" val="411364223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1</a:t>
            </a:fld>
            <a:endParaRPr lang="he-IL"/>
          </a:p>
        </p:txBody>
      </p:sp>
    </p:spTree>
    <p:extLst>
      <p:ext uri="{BB962C8B-B14F-4D97-AF65-F5344CB8AC3E}">
        <p14:creationId xmlns:p14="http://schemas.microsoft.com/office/powerpoint/2010/main" val="1150727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סימן א' לפרק י"ז</a:t>
            </a:r>
            <a:r>
              <a:rPr lang="he-IL" baseline="0" dirty="0" smtClean="0"/>
              <a:t> – סמכויות מנהל רשות המיסים מיום הפרסום ועד כניסתו של חוק זה לתוקף (סימן ב' לפרק י"ז מדבר על סמכויות מנהל רשות המסים מיום התחילה ועד שלוש שנים מיום פרסומו של החוק) – בהמשך המצג יש פירוט רחב יותר.</a:t>
            </a:r>
            <a:endParaRPr lang="he-IL" dirty="0"/>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2</a:t>
            </a:fld>
            <a:endParaRPr lang="he-IL"/>
          </a:p>
        </p:txBody>
      </p:sp>
    </p:spTree>
    <p:extLst>
      <p:ext uri="{BB962C8B-B14F-4D97-AF65-F5344CB8AC3E}">
        <p14:creationId xmlns:p14="http://schemas.microsoft.com/office/powerpoint/2010/main" val="2738885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3</a:t>
            </a:fld>
            <a:endParaRPr lang="he-IL"/>
          </a:p>
        </p:txBody>
      </p:sp>
    </p:spTree>
    <p:extLst>
      <p:ext uri="{BB962C8B-B14F-4D97-AF65-F5344CB8AC3E}">
        <p14:creationId xmlns:p14="http://schemas.microsoft.com/office/powerpoint/2010/main" val="3180608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4</a:t>
            </a:fld>
            <a:endParaRPr lang="he-IL"/>
          </a:p>
        </p:txBody>
      </p:sp>
    </p:spTree>
    <p:extLst>
      <p:ext uri="{BB962C8B-B14F-4D97-AF65-F5344CB8AC3E}">
        <p14:creationId xmlns:p14="http://schemas.microsoft.com/office/powerpoint/2010/main" val="4130898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lvl="0" rtl="1"/>
            <a:r>
              <a:rPr lang="en-US" sz="1200" kern="1200" dirty="0" smtClean="0">
                <a:solidFill>
                  <a:schemeClr val="tx1"/>
                </a:solidFill>
                <a:effectLst/>
                <a:latin typeface="+mn-lt"/>
                <a:ea typeface="+mn-ea"/>
                <a:cs typeface="+mn-cs"/>
              </a:rPr>
              <a:t> </a:t>
            </a:r>
          </a:p>
          <a:p>
            <a:pPr lvl="0" rtl="1"/>
            <a:r>
              <a:rPr lang="he-IL" sz="1200" kern="1200" dirty="0" smtClean="0">
                <a:solidFill>
                  <a:schemeClr val="tx1"/>
                </a:solidFill>
                <a:effectLst/>
                <a:latin typeface="+mn-lt"/>
                <a:ea typeface="+mn-ea"/>
                <a:cs typeface="+mn-cs"/>
              </a:rPr>
              <a:t>111(א) - בסעיף זה,  "עוסק ותיק" - מי שעסק ערב יום התחילה במתן שירות פיננסי.</a:t>
            </a:r>
            <a:endParaRPr lang="en-US" sz="1200" kern="1200" dirty="0" smtClean="0">
              <a:solidFill>
                <a:schemeClr val="tx1"/>
              </a:solidFill>
              <a:effectLst/>
              <a:latin typeface="+mn-lt"/>
              <a:ea typeface="+mn-ea"/>
              <a:cs typeface="+mn-cs"/>
            </a:endParaRPr>
          </a:p>
          <a:p>
            <a:pPr rtl="1"/>
            <a:r>
              <a:rPr lang="en-US" sz="1200" kern="1200" dirty="0" smtClean="0">
                <a:solidFill>
                  <a:schemeClr val="tx1"/>
                </a:solidFill>
                <a:effectLst/>
                <a:latin typeface="+mn-lt"/>
                <a:ea typeface="+mn-ea"/>
                <a:cs typeface="+mn-cs"/>
              </a:rPr>
              <a:t> </a:t>
            </a:r>
          </a:p>
          <a:p>
            <a:pPr lvl="0" rtl="1"/>
            <a:r>
              <a:rPr lang="he-IL" sz="1200" kern="1200" dirty="0" smtClean="0">
                <a:solidFill>
                  <a:schemeClr val="tx1"/>
                </a:solidFill>
                <a:effectLst/>
                <a:latin typeface="+mn-lt"/>
                <a:ea typeface="+mn-ea"/>
                <a:cs typeface="+mn-cs"/>
              </a:rPr>
              <a:t>(ב) מי שערב יום התחילה החזיק אמצעי שליטה בעוסק ותיק בשיעור הטעון היתר לבעל עניין לפי סעיף 26, והעוסק הוותיק קיבל רישיון לפי חוק זה, יראו את המחזיק כאמור כבעל היתר לפי סעיף 26; אין בהוראות סעיף קטן זה  - </a:t>
            </a:r>
            <a:endParaRPr lang="en-US" sz="1200" kern="1200" dirty="0" smtClean="0">
              <a:solidFill>
                <a:schemeClr val="tx1"/>
              </a:solidFill>
              <a:effectLst/>
              <a:latin typeface="+mn-lt"/>
              <a:ea typeface="+mn-ea"/>
              <a:cs typeface="+mn-cs"/>
            </a:endParaRPr>
          </a:p>
          <a:p>
            <a:pPr rtl="1"/>
            <a:r>
              <a:rPr lang="en-US" sz="1200" kern="1200" dirty="0" smtClean="0">
                <a:solidFill>
                  <a:schemeClr val="tx1"/>
                </a:solidFill>
                <a:effectLst/>
                <a:latin typeface="+mn-lt"/>
                <a:ea typeface="+mn-ea"/>
                <a:cs typeface="+mn-cs"/>
              </a:rPr>
              <a:t>  </a:t>
            </a:r>
          </a:p>
          <a:p>
            <a:pPr marL="171450" lvl="0" indent="-171450" rtl="1">
              <a:buFont typeface="Arial" panose="020B0604020202020204" pitchFamily="34" charset="0"/>
              <a:buChar char="•"/>
            </a:pPr>
            <a:r>
              <a:rPr lang="he-IL" sz="1200" kern="1200" dirty="0" smtClean="0">
                <a:solidFill>
                  <a:schemeClr val="tx1"/>
                </a:solidFill>
                <a:effectLst/>
                <a:latin typeface="+mn-lt"/>
                <a:ea typeface="+mn-ea"/>
                <a:cs typeface="+mn-cs"/>
              </a:rPr>
              <a:t>כדי לגרוע מסמכות המפקח לבטל היתר לפי סעיף 28, ולדרוש, לשם הפעלת הסמכות כאמור, כל מסמך הדרוש לו לשם בדיקת התקיימות התנאים לביטול ההיתר;</a:t>
            </a:r>
            <a:endParaRPr lang="en-US" sz="1200" kern="1200" dirty="0" smtClean="0">
              <a:solidFill>
                <a:schemeClr val="tx1"/>
              </a:solidFill>
              <a:effectLst/>
              <a:latin typeface="+mn-lt"/>
              <a:ea typeface="+mn-ea"/>
              <a:cs typeface="+mn-cs"/>
            </a:endParaRPr>
          </a:p>
          <a:p>
            <a:pPr marL="171450" lvl="0" indent="-171450" rtl="1">
              <a:buFont typeface="Arial" panose="020B0604020202020204" pitchFamily="34" charset="0"/>
              <a:buChar char="•"/>
            </a:pPr>
            <a:r>
              <a:rPr lang="he-IL" sz="1200" kern="1200" dirty="0" smtClean="0">
                <a:solidFill>
                  <a:schemeClr val="tx1"/>
                </a:solidFill>
                <a:effectLst/>
                <a:latin typeface="+mn-lt"/>
                <a:ea typeface="+mn-ea"/>
                <a:cs typeface="+mn-cs"/>
              </a:rPr>
              <a:t>כדי לפטור את המחזיק כאמור מחובת קבלת היתר מאת המפקח לפי סעיף 26, אם לאחר יום התחילה ירכוש אמצעי שליטה נוספים בנותן שירותים פיננסיים, שלאחריה יחזיק אמצעי שליטה בשיעור הטעון היתר כאמור.</a:t>
            </a:r>
            <a:endParaRPr lang="en-US" sz="1200" kern="1200" dirty="0" smtClean="0">
              <a:solidFill>
                <a:schemeClr val="tx1"/>
              </a:solidFill>
              <a:effectLst/>
              <a:latin typeface="+mn-lt"/>
              <a:ea typeface="+mn-ea"/>
              <a:cs typeface="+mn-cs"/>
            </a:endParaRPr>
          </a:p>
          <a:p>
            <a:r>
              <a:rPr lang="he-IL" sz="1200" kern="1200" dirty="0" smtClean="0">
                <a:solidFill>
                  <a:schemeClr val="tx1"/>
                </a:solidFill>
                <a:effectLst/>
                <a:latin typeface="+mn-lt"/>
                <a:ea typeface="+mn-ea"/>
                <a:cs typeface="+mn-cs"/>
              </a:rPr>
              <a:t>(ג)</a:t>
            </a:r>
            <a:r>
              <a:rPr lang="he-IL" sz="1200" kern="1200" baseline="0" dirty="0" smtClean="0">
                <a:solidFill>
                  <a:schemeClr val="tx1"/>
                </a:solidFill>
                <a:effectLst/>
                <a:latin typeface="+mn-lt"/>
                <a:ea typeface="+mn-ea"/>
                <a:cs typeface="+mn-cs"/>
              </a:rPr>
              <a:t> </a:t>
            </a:r>
            <a:r>
              <a:rPr lang="he-IL" sz="1200" kern="1200" dirty="0" smtClean="0">
                <a:solidFill>
                  <a:schemeClr val="tx1"/>
                </a:solidFill>
                <a:effectLst/>
                <a:latin typeface="+mn-lt"/>
                <a:ea typeface="+mn-ea"/>
                <a:cs typeface="+mn-cs"/>
              </a:rPr>
              <a:t>מי שכיהן ערב יום התחילה כנושא משרה בעוסק ותיק, רשאי להמשיך ולכהן כנושא משרה באותו עוסק ותיק אם העוסק קיבל רישיון לפי חוק זה; אין בהוראות סעיף קטן זה כדי לגרוע מסמכות המפקח להורות על הפסקת כהונה של נושא משרה לפי סעיף 32, ולדרוש, לשם הפעלת הסמכות כאמור, כל מסמך הדרוש לו לשם בדיקת התקיימות התנאים להורות על הפסקת הכהונה.</a:t>
            </a:r>
          </a:p>
          <a:p>
            <a:endParaRPr lang="he-IL" sz="1200" kern="1200" dirty="0" smtClean="0">
              <a:solidFill>
                <a:schemeClr val="tx1"/>
              </a:solidFill>
              <a:effectLst/>
              <a:latin typeface="+mn-lt"/>
              <a:ea typeface="+mn-ea"/>
              <a:cs typeface="+mn-cs"/>
            </a:endParaRPr>
          </a:p>
          <a:p>
            <a:r>
              <a:rPr lang="he-IL" sz="1200" kern="1200" dirty="0" smtClean="0">
                <a:solidFill>
                  <a:schemeClr val="tx1"/>
                </a:solidFill>
                <a:effectLst/>
                <a:latin typeface="+mn-lt"/>
                <a:ea typeface="+mn-ea"/>
                <a:cs typeface="+mn-cs"/>
              </a:rPr>
              <a:t>סמכויות האכיפה והפיקוח יחולו כמובן גם על מי שלא נדרש להיתר או לאישור נושא משרה.</a:t>
            </a:r>
            <a:endParaRPr lang="he-IL" dirty="0"/>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5</a:t>
            </a:fld>
            <a:endParaRPr lang="he-IL"/>
          </a:p>
        </p:txBody>
      </p:sp>
    </p:spTree>
    <p:extLst>
      <p:ext uri="{BB962C8B-B14F-4D97-AF65-F5344CB8AC3E}">
        <p14:creationId xmlns:p14="http://schemas.microsoft.com/office/powerpoint/2010/main" val="4219826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סעיף 4 לחוק העונשין</a:t>
            </a:r>
            <a:r>
              <a:rPr lang="he-IL" baseline="0" dirty="0" smtClean="0"/>
              <a:t> - נעברה עבירה ובוטל בחיקוק האיסור עליה - תתבטל האחריות הפלילית לעשייתה; ההליכים שהוחל בהם - יופסקו; ניתן גזר-דין - יופסק ביצועו; ולא יהיו בעתיד עוד תוצאות נובעות מן ההרשעה.</a:t>
            </a:r>
            <a:endParaRPr lang="he-IL" dirty="0"/>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6</a:t>
            </a:fld>
            <a:endParaRPr lang="he-IL"/>
          </a:p>
        </p:txBody>
      </p:sp>
    </p:spTree>
    <p:extLst>
      <p:ext uri="{BB962C8B-B14F-4D97-AF65-F5344CB8AC3E}">
        <p14:creationId xmlns:p14="http://schemas.microsoft.com/office/powerpoint/2010/main" val="4125911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7</a:t>
            </a:fld>
            <a:endParaRPr lang="he-IL"/>
          </a:p>
        </p:txBody>
      </p:sp>
    </p:spTree>
    <p:extLst>
      <p:ext uri="{BB962C8B-B14F-4D97-AF65-F5344CB8AC3E}">
        <p14:creationId xmlns:p14="http://schemas.microsoft.com/office/powerpoint/2010/main" val="2390428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u="sng" dirty="0" smtClean="0"/>
              <a:t>עבירות מס חמורות</a:t>
            </a:r>
            <a:r>
              <a:rPr lang="he-IL" dirty="0" smtClean="0"/>
              <a:t>:</a:t>
            </a:r>
          </a:p>
          <a:p>
            <a:endParaRPr lang="he-IL" dirty="0" smtClean="0"/>
          </a:p>
          <a:p>
            <a:pPr marL="171450" indent="-171450">
              <a:buFont typeface="Arial" panose="020B0604020202020204" pitchFamily="34" charset="0"/>
              <a:buChar char="•"/>
            </a:pPr>
            <a:r>
              <a:rPr lang="he-IL" dirty="0" smtClean="0"/>
              <a:t>עבירה לפי סעיף 220 לפקודת</a:t>
            </a:r>
            <a:r>
              <a:rPr lang="he-IL" baseline="0" dirty="0" smtClean="0"/>
              <a:t> מס הכנסה.</a:t>
            </a:r>
          </a:p>
          <a:p>
            <a:pPr marL="171450" indent="-171450">
              <a:buFont typeface="Arial" panose="020B0604020202020204" pitchFamily="34" charset="0"/>
              <a:buChar char="•"/>
            </a:pPr>
            <a:r>
              <a:rPr lang="he-IL" baseline="0" dirty="0" smtClean="0"/>
              <a:t>עבירה לפי סעיף 117(ב) או (ב1) לחוק מס ערך מוסף</a:t>
            </a:r>
          </a:p>
          <a:p>
            <a:pPr marL="171450" indent="-171450">
              <a:buFont typeface="Arial" panose="020B0604020202020204" pitchFamily="34" charset="0"/>
              <a:buChar char="•"/>
            </a:pPr>
            <a:r>
              <a:rPr lang="he-IL" baseline="0" dirty="0" smtClean="0"/>
              <a:t>עבירה לפי סעיף 98(ג2) לחוק מיסוי מקרקעין.</a:t>
            </a:r>
          </a:p>
          <a:p>
            <a:pPr marL="171450" indent="-171450">
              <a:buFont typeface="Arial" panose="020B0604020202020204" pitchFamily="34" charset="0"/>
              <a:buChar char="•"/>
            </a:pPr>
            <a:r>
              <a:rPr lang="he-IL" baseline="0" dirty="0" smtClean="0"/>
              <a:t>עבירה לפי סעיף 211(א1) לפקודת המכס.</a:t>
            </a:r>
            <a:endParaRPr lang="he-IL" dirty="0"/>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8</a:t>
            </a:fld>
            <a:endParaRPr lang="he-IL"/>
          </a:p>
        </p:txBody>
      </p:sp>
    </p:spTree>
    <p:extLst>
      <p:ext uri="{BB962C8B-B14F-4D97-AF65-F5344CB8AC3E}">
        <p14:creationId xmlns:p14="http://schemas.microsoft.com/office/powerpoint/2010/main" val="3568682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algn="just" rtl="1">
              <a:spcBef>
                <a:spcPts val="360"/>
              </a:spcBef>
              <a:spcAft>
                <a:spcPts val="0"/>
              </a:spcAft>
              <a:tabLst>
                <a:tab pos="396240" algn="l"/>
                <a:tab pos="648335" algn="l"/>
                <a:tab pos="935990" algn="l"/>
                <a:tab pos="1224280" algn="l"/>
                <a:tab pos="1511935" algn="l"/>
                <a:tab pos="3974465" algn="r"/>
              </a:tabLst>
            </a:pPr>
            <a:endParaRPr lang="en-US" sz="900" dirty="0" smtClean="0">
              <a:effectLst/>
              <a:latin typeface="Times New Roman"/>
              <a:ea typeface="Times New Roman"/>
              <a:cs typeface="FrankRuehl"/>
            </a:endParaRPr>
          </a:p>
          <a:p>
            <a:pPr algn="r" rtl="1">
              <a:lnSpc>
                <a:spcPts val="800"/>
              </a:lnSpc>
              <a:spcAft>
                <a:spcPts val="0"/>
              </a:spcAft>
            </a:pPr>
            <a:r>
              <a:rPr lang="he-IL" sz="800" dirty="0" smtClean="0">
                <a:effectLst/>
                <a:latin typeface="Times New Roman"/>
                <a:ea typeface="Times New Roman"/>
                <a:cs typeface="Miriam"/>
              </a:rPr>
              <a:t>אמצעים נוספים</a:t>
            </a:r>
            <a:endParaRPr lang="en-US" sz="1050" dirty="0" smtClean="0">
              <a:effectLst/>
              <a:latin typeface="Times New Roman"/>
              <a:ea typeface="Times New Roman"/>
              <a:cs typeface="David"/>
            </a:endParaRPr>
          </a:p>
          <a:p>
            <a:pPr marL="648335" marR="648335" algn="just" rtl="1">
              <a:spcBef>
                <a:spcPts val="360"/>
              </a:spcBef>
              <a:spcAft>
                <a:spcPts val="0"/>
              </a:spcAft>
              <a:tabLst>
                <a:tab pos="935990" algn="l"/>
                <a:tab pos="1224280" algn="l"/>
                <a:tab pos="1511935" algn="l"/>
                <a:tab pos="3974465" algn="r"/>
              </a:tabLst>
            </a:pPr>
            <a:r>
              <a:rPr lang="he-IL" sz="1400" dirty="0" smtClean="0">
                <a:effectLst/>
                <a:latin typeface="Times New Roman"/>
                <a:cs typeface="Miriam"/>
              </a:rPr>
              <a:t>16.	</a:t>
            </a:r>
            <a:r>
              <a:rPr lang="he-IL" sz="1200" dirty="0" smtClean="0">
                <a:effectLst/>
                <a:latin typeface="Times New Roman"/>
                <a:cs typeface="Times New Roman"/>
              </a:rPr>
              <a:t>הורשע אדם על עבירה לפי סעיף 14 או לפי הוראה בחיקוק אחר הקובעת כללים בדבר עיסוק בעסק הטעון רישוי לפי חוק זה, רשאי בית המשפט, בנוסף לכל עונש שיטיל –</a:t>
            </a:r>
            <a:r>
              <a:rPr lang="en-US" dirty="0" smtClean="0">
                <a:effectLst/>
              </a:rPr>
              <a:t> </a:t>
            </a:r>
            <a:r>
              <a:rPr lang="he-IL" sz="1200" dirty="0" smtClean="0">
                <a:effectLst/>
                <a:latin typeface="Times New Roman"/>
                <a:ea typeface="Times New Roman"/>
                <a:cs typeface="Times New Roman"/>
              </a:rPr>
              <a:t>(1)	לצוות על הפסקת העיסוק בעסק, לחלוטין או לתקופה שיקבע, אם בסגירת </a:t>
            </a:r>
            <a:r>
              <a:rPr lang="he-IL" sz="1200" dirty="0" err="1" smtClean="0">
                <a:effectLst/>
                <a:latin typeface="Times New Roman"/>
                <a:ea typeface="Times New Roman"/>
                <a:cs typeface="Times New Roman"/>
              </a:rPr>
              <a:t>החצרים</a:t>
            </a:r>
            <a:r>
              <a:rPr lang="he-IL" sz="1200" dirty="0" smtClean="0">
                <a:effectLst/>
                <a:latin typeface="Times New Roman"/>
                <a:ea typeface="Times New Roman"/>
                <a:cs typeface="Times New Roman"/>
              </a:rPr>
              <a:t> ואם בכל דרך אחרת הנראית לו מתאימה כדי להביא לידי הפסקה של ממש בעיסוק;</a:t>
            </a:r>
            <a:endParaRPr lang="en-US" sz="900" dirty="0" smtClean="0">
              <a:effectLst/>
              <a:latin typeface="Times New Roman"/>
              <a:ea typeface="Times New Roman"/>
              <a:cs typeface="FrankRuehl"/>
            </a:endParaRPr>
          </a:p>
          <a:p>
            <a:pPr marL="648335" marR="648335" algn="just" rtl="1">
              <a:spcBef>
                <a:spcPts val="360"/>
              </a:spcBef>
              <a:spcAft>
                <a:spcPts val="0"/>
              </a:spcAft>
              <a:tabLst>
                <a:tab pos="935990" algn="l"/>
                <a:tab pos="1224280" algn="l"/>
                <a:tab pos="1511935" algn="l"/>
                <a:tab pos="3974465" algn="r"/>
              </a:tabLst>
            </a:pPr>
            <a:r>
              <a:rPr lang="he-IL" sz="1200" dirty="0" smtClean="0">
                <a:effectLst/>
                <a:latin typeface="Times New Roman"/>
                <a:ea typeface="Times New Roman"/>
                <a:cs typeface="Times New Roman"/>
              </a:rPr>
              <a:t>(2)	לצוות על הנשפט להימנע באותו עסק מכל פעולה שיפרט בצו;</a:t>
            </a:r>
            <a:endParaRPr lang="en-US" sz="900" dirty="0" smtClean="0">
              <a:effectLst/>
              <a:latin typeface="Times New Roman"/>
              <a:ea typeface="Times New Roman"/>
              <a:cs typeface="FrankRuehl"/>
            </a:endParaRPr>
          </a:p>
          <a:p>
            <a:pPr marL="648335" algn="just" rtl="1">
              <a:spcBef>
                <a:spcPts val="300"/>
              </a:spcBef>
              <a:spcAft>
                <a:spcPts val="0"/>
              </a:spcAft>
              <a:tabLst>
                <a:tab pos="396240" algn="l"/>
                <a:tab pos="648335" algn="l"/>
                <a:tab pos="935990" algn="l"/>
                <a:tab pos="1224280" algn="l"/>
                <a:tab pos="1511935" algn="l"/>
                <a:tab pos="3974465" algn="r"/>
              </a:tabLst>
            </a:pPr>
            <a:r>
              <a:rPr lang="he-IL" sz="1200" dirty="0" smtClean="0">
                <a:effectLst/>
                <a:latin typeface="Times New Roman"/>
                <a:cs typeface="Times New Roman"/>
              </a:rPr>
              <a:t>(3)	לצוות כי לא ינהל אדם בחצרים נשוא האישום עסק טעון רישוי ללא רישיון, היתר זמני או היתר מזורז כדין ושלא יעביר לאחר את הבעלות או החזקה בעסק, אלא אם כן בידי אותו אדם רישיון, היתר זמני או היתר מזורז כדין לניהול עסק זה</a:t>
            </a:r>
            <a:r>
              <a:rPr lang="he-IL" sz="900" dirty="0" smtClean="0">
                <a:effectLst/>
                <a:latin typeface="Times New Roman"/>
                <a:ea typeface="Times New Roman"/>
                <a:cs typeface="Times New Roman"/>
              </a:rPr>
              <a:t> </a:t>
            </a:r>
            <a:r>
              <a:rPr lang="he-IL" sz="1200" dirty="0" smtClean="0">
                <a:effectLst/>
                <a:latin typeface="Times New Roman"/>
                <a:ea typeface="Times New Roman"/>
                <a:cs typeface="Times New Roman"/>
              </a:rPr>
              <a:t> </a:t>
            </a:r>
            <a:endParaRPr lang="en-US" sz="900" dirty="0" smtClean="0">
              <a:effectLst/>
              <a:latin typeface="Times New Roman"/>
              <a:ea typeface="Times New Roman"/>
              <a:cs typeface="FrankRuehl"/>
            </a:endParaRPr>
          </a:p>
          <a:p>
            <a:pPr algn="r" rtl="1">
              <a:lnSpc>
                <a:spcPts val="800"/>
              </a:lnSpc>
              <a:spcAft>
                <a:spcPts val="0"/>
              </a:spcAft>
            </a:pPr>
            <a:r>
              <a:rPr lang="he-IL" sz="800" dirty="0" smtClean="0">
                <a:effectLst/>
                <a:latin typeface="Times New Roman"/>
                <a:ea typeface="Times New Roman"/>
                <a:cs typeface="Miriam"/>
              </a:rPr>
              <a:t>סמכות בית המשפט אחרי הגשת כתב אישום</a:t>
            </a:r>
            <a:endParaRPr lang="en-US" sz="1050" dirty="0" smtClean="0">
              <a:effectLst/>
              <a:latin typeface="Times New Roman"/>
              <a:ea typeface="Times New Roman"/>
              <a:cs typeface="David"/>
            </a:endParaRPr>
          </a:p>
          <a:p>
            <a:r>
              <a:rPr lang="he-IL" sz="1400" dirty="0" smtClean="0">
                <a:effectLst/>
                <a:latin typeface="Times New Roman"/>
                <a:cs typeface="Miriam"/>
              </a:rPr>
              <a:t>17.	</a:t>
            </a:r>
            <a:r>
              <a:rPr lang="he-IL" sz="1200" dirty="0" smtClean="0">
                <a:effectLst/>
                <a:latin typeface="Times New Roman"/>
                <a:cs typeface="Times New Roman"/>
              </a:rPr>
              <a:t>הוגש כתב אישום בשל עבירה לפי סעיף 14, רשאי בית המשפט שאליו הוגש כתב האישום לתת צו כאמור בסעיף 16, ותקפו יפקע עם ביטול כתב האישום, או עם מתן גזר הדין, או במועד שבו זוכה הנאשם זיכוי סופי, או בכל מועד קודם שנקבע בצו.</a:t>
            </a:r>
            <a:r>
              <a:rPr lang="en-US" dirty="0" smtClean="0">
                <a:effectLst/>
              </a:rPr>
              <a:t> </a:t>
            </a:r>
            <a:endParaRPr lang="he-IL" dirty="0"/>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9</a:t>
            </a:fld>
            <a:endParaRPr lang="he-IL"/>
          </a:p>
        </p:txBody>
      </p:sp>
    </p:spTree>
    <p:extLst>
      <p:ext uri="{BB962C8B-B14F-4D97-AF65-F5344CB8AC3E}">
        <p14:creationId xmlns:p14="http://schemas.microsoft.com/office/powerpoint/2010/main" val="3811915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10</a:t>
            </a:fld>
            <a:endParaRPr lang="he-IL"/>
          </a:p>
        </p:txBody>
      </p:sp>
    </p:spTree>
    <p:extLst>
      <p:ext uri="{BB962C8B-B14F-4D97-AF65-F5344CB8AC3E}">
        <p14:creationId xmlns:p14="http://schemas.microsoft.com/office/powerpoint/2010/main" val="35554250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A97B9B59-1AB6-4BC0-8025-3C637BCC8503}" type="slidenum">
              <a:rPr lang="he-IL" smtClean="0"/>
              <a:t>11</a:t>
            </a:fld>
            <a:endParaRPr lang="he-IL"/>
          </a:p>
        </p:txBody>
      </p:sp>
    </p:spTree>
    <p:extLst>
      <p:ext uri="{BB962C8B-B14F-4D97-AF65-F5344CB8AC3E}">
        <p14:creationId xmlns:p14="http://schemas.microsoft.com/office/powerpoint/2010/main" val="3704888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30" name="Date Placeholder 29"/>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19" name="Footer Placeholder 18"/>
          <p:cNvSpPr>
            <a:spLocks noGrp="1"/>
          </p:cNvSpPr>
          <p:nvPr>
            <p:ph type="ftr" sz="quarter" idx="11"/>
          </p:nvPr>
        </p:nvSpPr>
        <p:spPr/>
        <p:txBody>
          <a:bodyPr/>
          <a:lstStyle/>
          <a:p>
            <a:endParaRPr lang="he-IL"/>
          </a:p>
        </p:txBody>
      </p:sp>
      <p:sp>
        <p:nvSpPr>
          <p:cNvPr id="27" name="Slide Number Placeholder 26"/>
          <p:cNvSpPr>
            <a:spLocks noGrp="1"/>
          </p:cNvSpPr>
          <p:nvPr>
            <p:ph type="sldNum" sz="quarter" idx="12"/>
          </p:nvPr>
        </p:nvSpPr>
        <p:spPr/>
        <p:txBody>
          <a:bodyPr/>
          <a:lstStyle/>
          <a:p>
            <a:fld id="{DAF22AC9-109E-4E4D-92F9-530E51D9A3A2}" type="slidenum">
              <a:rPr lang="he-IL" smtClean="0"/>
              <a:t>‹#›</a:t>
            </a:fld>
            <a:endParaRPr lang="he-I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idx="1"/>
          </p:nvPr>
        </p:nvSpPr>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DAF22AC9-109E-4E4D-92F9-530E51D9A3A2}" type="slidenum">
              <a:rPr lang="he-IL" smtClean="0"/>
              <a:t>‹#›</a:t>
            </a:fld>
            <a:endParaRPr lang="he-I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Date Placeholder 6"/>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Date Placeholder 2"/>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he-IL" smtClean="0"/>
              <a:t>לחץ כדי לערוך סגנונות טקסט של תבנית בסיס</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he-IL" smtClean="0"/>
              <a:t>לחץ כדי לערוך סגנון כותרת של תבנית בסיס</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a:xfrm>
            <a:off x="8077200" y="6356350"/>
            <a:ext cx="609600" cy="365125"/>
          </a:xfrm>
        </p:spPr>
        <p:txBody>
          <a:bodyPr/>
          <a:lstStyle/>
          <a:p>
            <a:fld id="{DAF22AC9-109E-4E4D-92F9-530E51D9A3A2}" type="slidenum">
              <a:rPr lang="he-IL" smtClean="0"/>
              <a:t>‹#›</a:t>
            </a:fld>
            <a:endParaRPr lang="he-IL"/>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he-IL" smtClean="0"/>
              <a:t>לחץ על הסמל כדי להוסיף תמונה</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4E7438E1-117D-44FB-AC24-B79D899BA877}" type="datetimeFigureOut">
              <a:rPr lang="he-IL" smtClean="0"/>
              <a:t>כ"ט/שבט/תשע"ו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DAF22AC9-109E-4E4D-92F9-530E51D9A3A2}" type="slidenum">
              <a:rPr lang="he-IL" smtClean="0"/>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he-IL" smtClean="0"/>
              <a:t>לחץ כדי לערוך סגנון כותרת של תבנית בסיס</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E7438E1-117D-44FB-AC24-B79D899BA877}" type="datetimeFigureOut">
              <a:rPr lang="he-IL" smtClean="0"/>
              <a:t>כ"ט/שבט/תשע"ו</a:t>
            </a:fld>
            <a:endParaRPr lang="he-IL"/>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he-IL"/>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AF22AC9-109E-4E4D-92F9-530E51D9A3A2}" type="slidenum">
              <a:rPr lang="he-IL" smtClean="0"/>
              <a:t>‹#›</a:t>
            </a:fld>
            <a:endParaRPr lang="he-IL"/>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כותרת 10"/>
          <p:cNvSpPr>
            <a:spLocks noGrp="1"/>
          </p:cNvSpPr>
          <p:nvPr>
            <p:ph type="title"/>
          </p:nvPr>
        </p:nvSpPr>
        <p:spPr>
          <a:xfrm>
            <a:off x="395536" y="3212976"/>
            <a:ext cx="8183880" cy="2664296"/>
          </a:xfrm>
          <a:effectLst>
            <a:outerShdw blurRad="50800" dist="38100" dir="5400000" algn="t" rotWithShape="0">
              <a:prstClr val="black">
                <a:alpha val="40000"/>
              </a:prstClr>
            </a:outerShdw>
          </a:effectLst>
        </p:spPr>
        <p:txBody>
          <a:bodyPr>
            <a:noAutofit/>
          </a:bodyPr>
          <a:lstStyle/>
          <a:p>
            <a:pPr algn="ctr" rtl="1"/>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en-US" sz="2000" dirty="0" smtClean="0">
                <a:solidFill>
                  <a:schemeClr val="accent1">
                    <a:lumMod val="75000"/>
                  </a:schemeClr>
                </a:solidFill>
                <a:latin typeface="FrankRuehl" pitchFamily="34" charset="-79"/>
                <a:cs typeface="+mn-cs"/>
              </a:rPr>
              <a:t/>
            </a:r>
            <a:br>
              <a:rPr lang="en-US" sz="2000" dirty="0" smtClean="0">
                <a:solidFill>
                  <a:schemeClr val="accent1">
                    <a:lumMod val="75000"/>
                  </a:schemeClr>
                </a:solidFill>
                <a:latin typeface="FrankRuehl" pitchFamily="34" charset="-79"/>
                <a:cs typeface="+mn-cs"/>
              </a:rPr>
            </a:br>
            <a:r>
              <a:rPr lang="en-US" sz="2000" dirty="0" smtClean="0">
                <a:solidFill>
                  <a:schemeClr val="accent1">
                    <a:lumMod val="75000"/>
                  </a:schemeClr>
                </a:solidFill>
                <a:latin typeface="FrankRuehl" pitchFamily="34" charset="-79"/>
                <a:cs typeface="+mn-cs"/>
              </a:rPr>
              <a:t/>
            </a:r>
            <a:br>
              <a:rPr lang="en-US" sz="2000" dirty="0" smtClean="0">
                <a:solidFill>
                  <a:schemeClr val="accent1">
                    <a:lumMod val="75000"/>
                  </a:schemeClr>
                </a:solidFill>
                <a:latin typeface="FrankRuehl" pitchFamily="34" charset="-79"/>
                <a:cs typeface="+mn-cs"/>
              </a:rPr>
            </a:br>
            <a:r>
              <a:rPr lang="en-US" sz="2000" dirty="0">
                <a:solidFill>
                  <a:schemeClr val="accent1">
                    <a:lumMod val="75000"/>
                  </a:schemeClr>
                </a:solidFill>
                <a:latin typeface="FrankRuehl" pitchFamily="34" charset="-79"/>
                <a:cs typeface="+mn-cs"/>
              </a:rPr>
              <a:t/>
            </a:r>
            <a:br>
              <a:rPr lang="en-US" sz="2000" dirty="0">
                <a:solidFill>
                  <a:schemeClr val="accent1">
                    <a:lumMod val="75000"/>
                  </a:schemeClr>
                </a:solidFill>
                <a:latin typeface="FrankRuehl" pitchFamily="34" charset="-79"/>
                <a:cs typeface="+mn-cs"/>
              </a:rPr>
            </a:br>
            <a:r>
              <a:rPr lang="en-US" sz="2000" dirty="0" smtClean="0">
                <a:solidFill>
                  <a:schemeClr val="accent1">
                    <a:lumMod val="75000"/>
                  </a:schemeClr>
                </a:solidFill>
                <a:latin typeface="FrankRuehl" pitchFamily="34" charset="-79"/>
                <a:cs typeface="+mn-cs"/>
              </a:rPr>
              <a:t/>
            </a:r>
            <a:br>
              <a:rPr lang="en-US" sz="2000" dirty="0" smtClean="0">
                <a:solidFill>
                  <a:schemeClr val="accent1">
                    <a:lumMod val="75000"/>
                  </a:schemeClr>
                </a:solidFill>
                <a:latin typeface="FrankRuehl" pitchFamily="34" charset="-79"/>
                <a:cs typeface="+mn-cs"/>
              </a:rPr>
            </a:br>
            <a:r>
              <a:rPr lang="en-US" sz="2000" dirty="0">
                <a:solidFill>
                  <a:schemeClr val="accent1">
                    <a:lumMod val="75000"/>
                  </a:schemeClr>
                </a:solidFill>
                <a:latin typeface="FrankRuehl" pitchFamily="34" charset="-79"/>
                <a:cs typeface="+mn-cs"/>
              </a:rPr>
              <a:t/>
            </a:r>
            <a:br>
              <a:rPr lang="en-US" sz="2000" dirty="0">
                <a:solidFill>
                  <a:schemeClr val="accent1">
                    <a:lumMod val="75000"/>
                  </a:schemeClr>
                </a:solidFill>
                <a:latin typeface="FrankRuehl" pitchFamily="34" charset="-79"/>
                <a:cs typeface="+mn-cs"/>
              </a:rPr>
            </a:b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en-US" sz="2000" dirty="0" smtClean="0">
                <a:solidFill>
                  <a:schemeClr val="accent1">
                    <a:lumMod val="75000"/>
                  </a:schemeClr>
                </a:solidFill>
                <a:latin typeface="FrankRuehl" pitchFamily="34" charset="-79"/>
                <a:cs typeface="+mn-cs"/>
              </a:rPr>
              <a:t/>
            </a:r>
            <a:br>
              <a:rPr lang="en-US" sz="2000" dirty="0" smtClean="0">
                <a:solidFill>
                  <a:schemeClr val="accent1">
                    <a:lumMod val="75000"/>
                  </a:schemeClr>
                </a:solidFill>
                <a:latin typeface="FrankRuehl" pitchFamily="34" charset="-79"/>
                <a:cs typeface="+mn-cs"/>
              </a:rPr>
            </a:br>
            <a:r>
              <a:rPr lang="en-US" sz="2000" dirty="0" smtClean="0">
                <a:solidFill>
                  <a:schemeClr val="accent1">
                    <a:lumMod val="75000"/>
                  </a:schemeClr>
                </a:solidFill>
                <a:latin typeface="FrankRuehl" pitchFamily="34" charset="-79"/>
                <a:cs typeface="+mn-cs"/>
              </a:rPr>
              <a:t/>
            </a:r>
            <a:br>
              <a:rPr lang="en-US" sz="2000" dirty="0" smtClean="0">
                <a:solidFill>
                  <a:schemeClr val="accent1">
                    <a:lumMod val="75000"/>
                  </a:schemeClr>
                </a:solidFill>
                <a:latin typeface="FrankRuehl" pitchFamily="34" charset="-79"/>
                <a:cs typeface="+mn-cs"/>
              </a:rPr>
            </a:br>
            <a:r>
              <a:rPr lang="en-US" sz="2000" dirty="0">
                <a:solidFill>
                  <a:schemeClr val="accent1">
                    <a:lumMod val="75000"/>
                  </a:schemeClr>
                </a:solidFill>
                <a:latin typeface="FrankRuehl" pitchFamily="34" charset="-79"/>
                <a:cs typeface="+mn-cs"/>
              </a:rPr>
              <a:t/>
            </a:r>
            <a:br>
              <a:rPr lang="en-US" sz="2000" dirty="0">
                <a:solidFill>
                  <a:schemeClr val="accent1">
                    <a:lumMod val="75000"/>
                  </a:schemeClr>
                </a:solidFill>
                <a:latin typeface="FrankRuehl" pitchFamily="34" charset="-79"/>
                <a:cs typeface="+mn-cs"/>
              </a:rPr>
            </a:br>
            <a:r>
              <a:rPr lang="en-US" sz="2000" dirty="0" smtClean="0">
                <a:solidFill>
                  <a:schemeClr val="accent1">
                    <a:lumMod val="75000"/>
                  </a:schemeClr>
                </a:solidFill>
                <a:latin typeface="FrankRuehl" pitchFamily="34" charset="-79"/>
                <a:cs typeface="+mn-cs"/>
              </a:rPr>
              <a:t/>
            </a:r>
            <a:br>
              <a:rPr lang="en-US" sz="2000" dirty="0" smtClean="0">
                <a:solidFill>
                  <a:schemeClr val="accent1">
                    <a:lumMod val="75000"/>
                  </a:schemeClr>
                </a:solidFill>
                <a:latin typeface="FrankRuehl" pitchFamily="34" charset="-79"/>
                <a:cs typeface="+mn-cs"/>
              </a:rPr>
            </a:br>
            <a:r>
              <a:rPr lang="en-US" sz="2000" dirty="0">
                <a:solidFill>
                  <a:schemeClr val="accent1">
                    <a:lumMod val="75000"/>
                  </a:schemeClr>
                </a:solidFill>
                <a:latin typeface="FrankRuehl" pitchFamily="34" charset="-79"/>
                <a:cs typeface="+mn-cs"/>
              </a:rPr>
              <a:t/>
            </a:r>
            <a:br>
              <a:rPr lang="en-US" sz="2000" dirty="0">
                <a:solidFill>
                  <a:schemeClr val="accent1">
                    <a:lumMod val="75000"/>
                  </a:schemeClr>
                </a:solidFill>
                <a:latin typeface="FrankRuehl" pitchFamily="34" charset="-79"/>
                <a:cs typeface="+mn-cs"/>
              </a:rPr>
            </a:br>
            <a:r>
              <a:rPr lang="he-IL" sz="1100" dirty="0">
                <a:solidFill>
                  <a:schemeClr val="accent1">
                    <a:lumMod val="75000"/>
                  </a:schemeClr>
                </a:solidFill>
                <a:latin typeface="FrankRuehl" pitchFamily="34" charset="-79"/>
                <a:cs typeface="+mn-cs"/>
              </a:rPr>
              <a:t/>
            </a:r>
            <a:br>
              <a:rPr lang="he-IL" sz="1100" dirty="0">
                <a:solidFill>
                  <a:schemeClr val="accent1">
                    <a:lumMod val="75000"/>
                  </a:schemeClr>
                </a:solidFill>
                <a:latin typeface="FrankRuehl" pitchFamily="34" charset="-79"/>
                <a:cs typeface="+mn-cs"/>
              </a:rPr>
            </a:br>
            <a:r>
              <a:rPr lang="he-IL" sz="1100" dirty="0">
                <a:solidFill>
                  <a:schemeClr val="accent1">
                    <a:lumMod val="75000"/>
                  </a:schemeClr>
                </a:solidFill>
                <a:latin typeface="FrankRuehl" pitchFamily="34" charset="-79"/>
                <a:cs typeface="+mn-cs"/>
              </a:rPr>
              <a:t/>
            </a:r>
            <a:br>
              <a:rPr lang="he-IL" sz="1100" dirty="0">
                <a:solidFill>
                  <a:schemeClr val="accent1">
                    <a:lumMod val="75000"/>
                  </a:schemeClr>
                </a:solidFill>
                <a:latin typeface="FrankRuehl" pitchFamily="34" charset="-79"/>
                <a:cs typeface="+mn-cs"/>
              </a:rPr>
            </a:br>
            <a:r>
              <a:rPr lang="he-IL" sz="2800" b="1" u="sng" dirty="0">
                <a:solidFill>
                  <a:schemeClr val="accent1">
                    <a:lumMod val="75000"/>
                  </a:schemeClr>
                </a:solidFill>
                <a:latin typeface="FrankRuehl" pitchFamily="34" charset="-79"/>
                <a:cs typeface="+mn-cs"/>
              </a:rPr>
              <a:t> </a:t>
            </a:r>
            <a:r>
              <a:rPr lang="he-IL" sz="2800" b="1" u="sng" dirty="0" smtClean="0">
                <a:solidFill>
                  <a:srgbClr val="0070C0"/>
                </a:solidFill>
              </a:rPr>
              <a:t>הצעת חוק הפיקוח על שירותים פיננסיים חוץ מוסדיים</a:t>
            </a:r>
            <a:r>
              <a:rPr lang="he-IL" sz="2800" b="1" u="sng" dirty="0">
                <a:solidFill>
                  <a:schemeClr val="accent1">
                    <a:lumMod val="75000"/>
                  </a:schemeClr>
                </a:solidFill>
                <a:latin typeface="FrankRuehl" pitchFamily="34" charset="-79"/>
                <a:cs typeface="+mn-cs"/>
              </a:rPr>
              <a:t/>
            </a:r>
            <a:br>
              <a:rPr lang="he-IL" sz="2800" b="1" u="sng" dirty="0">
                <a:solidFill>
                  <a:schemeClr val="accent1">
                    <a:lumMod val="75000"/>
                  </a:schemeClr>
                </a:solidFill>
                <a:latin typeface="FrankRuehl" pitchFamily="34" charset="-79"/>
                <a:cs typeface="+mn-cs"/>
              </a:rPr>
            </a:br>
            <a:r>
              <a:rPr lang="en-US" sz="2800" dirty="0" smtClean="0">
                <a:solidFill>
                  <a:schemeClr val="accent1">
                    <a:lumMod val="75000"/>
                  </a:schemeClr>
                </a:solidFill>
                <a:latin typeface="FrankRuehl" pitchFamily="34" charset="-79"/>
                <a:cs typeface="+mn-cs"/>
              </a:rPr>
              <a:t/>
            </a:r>
            <a:br>
              <a:rPr lang="en-US" sz="2800" dirty="0" smtClean="0">
                <a:solidFill>
                  <a:schemeClr val="accent1">
                    <a:lumMod val="75000"/>
                  </a:schemeClr>
                </a:solidFill>
                <a:latin typeface="FrankRuehl" pitchFamily="34" charset="-79"/>
                <a:cs typeface="+mn-cs"/>
              </a:rPr>
            </a:br>
            <a:r>
              <a:rPr lang="en-US" sz="2800" dirty="0">
                <a:solidFill>
                  <a:schemeClr val="accent1">
                    <a:lumMod val="75000"/>
                  </a:schemeClr>
                </a:solidFill>
                <a:latin typeface="FrankRuehl" pitchFamily="34" charset="-79"/>
                <a:cs typeface="+mn-cs"/>
              </a:rPr>
              <a:t/>
            </a:r>
            <a:br>
              <a:rPr lang="en-US" sz="2800" dirty="0">
                <a:solidFill>
                  <a:schemeClr val="accent1">
                    <a:lumMod val="75000"/>
                  </a:schemeClr>
                </a:solidFill>
                <a:latin typeface="FrankRuehl" pitchFamily="34" charset="-79"/>
                <a:cs typeface="+mn-cs"/>
              </a:rPr>
            </a:br>
            <a:r>
              <a:rPr lang="en-US" sz="2800" dirty="0" smtClean="0">
                <a:solidFill>
                  <a:schemeClr val="accent1">
                    <a:lumMod val="75000"/>
                  </a:schemeClr>
                </a:solidFill>
                <a:latin typeface="FrankRuehl" pitchFamily="34" charset="-79"/>
                <a:cs typeface="+mn-cs"/>
              </a:rPr>
              <a:t/>
            </a:r>
            <a:br>
              <a:rPr lang="en-US" sz="2800" dirty="0" smtClean="0">
                <a:solidFill>
                  <a:schemeClr val="accent1">
                    <a:lumMod val="75000"/>
                  </a:schemeClr>
                </a:solidFill>
                <a:latin typeface="FrankRuehl" pitchFamily="34" charset="-79"/>
                <a:cs typeface="+mn-cs"/>
              </a:rPr>
            </a:br>
            <a:r>
              <a:rPr lang="he-IL" sz="2000" dirty="0">
                <a:solidFill>
                  <a:schemeClr val="accent1">
                    <a:lumMod val="75000"/>
                  </a:schemeClr>
                </a:solidFill>
                <a:latin typeface="FrankRuehl" pitchFamily="34" charset="-79"/>
              </a:rPr>
              <a:t>ישיבה מס'  </a:t>
            </a:r>
            <a:r>
              <a:rPr lang="he-IL" sz="2000" dirty="0" smtClean="0">
                <a:solidFill>
                  <a:schemeClr val="accent1">
                    <a:lumMod val="75000"/>
                  </a:schemeClr>
                </a:solidFill>
                <a:latin typeface="FrankRuehl" pitchFamily="34" charset="-79"/>
              </a:rPr>
              <a:t>4 של</a:t>
            </a:r>
            <a:r>
              <a:rPr lang="en-US" sz="2000" dirty="0">
                <a:solidFill>
                  <a:schemeClr val="accent1">
                    <a:lumMod val="75000"/>
                  </a:schemeClr>
                </a:solidFill>
                <a:latin typeface="FrankRuehl" pitchFamily="34" charset="-79"/>
              </a:rPr>
              <a:t/>
            </a:r>
            <a:br>
              <a:rPr lang="en-US" sz="2000" dirty="0">
                <a:solidFill>
                  <a:schemeClr val="accent1">
                    <a:lumMod val="75000"/>
                  </a:schemeClr>
                </a:solidFill>
                <a:latin typeface="FrankRuehl" pitchFamily="34" charset="-79"/>
              </a:rPr>
            </a:br>
            <a:r>
              <a:rPr lang="he-IL" sz="2000" dirty="0">
                <a:solidFill>
                  <a:schemeClr val="accent1">
                    <a:lumMod val="75000"/>
                  </a:schemeClr>
                </a:solidFill>
                <a:latin typeface="FrankRuehl" pitchFamily="34" charset="-79"/>
              </a:rPr>
              <a:t>ועדת הרפורמות בכנסת</a:t>
            </a:r>
            <a:r>
              <a:rPr lang="he-IL" sz="2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mn-cs"/>
              </a:rPr>
              <a:t/>
            </a:r>
            <a:br>
              <a:rPr lang="he-IL" sz="2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mn-cs"/>
              </a:rPr>
            </a:b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he-IL" sz="2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עו"ד </a:t>
            </a:r>
            <a:r>
              <a:rPr lang="he-IL" sz="2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ברוך </a:t>
            </a:r>
            <a:r>
              <a:rPr lang="he-IL" sz="2000" b="1"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לוברט</a:t>
            </a:r>
            <a:r>
              <a:rPr lang="he-IL" sz="2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
            </a:r>
            <a:br>
              <a:rPr lang="he-IL" sz="2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br>
            <a:r>
              <a:rPr lang="he-IL" sz="2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סגן בכיר ליועץ המשפטי</a:t>
            </a:r>
            <a:br>
              <a:rPr lang="he-IL" sz="2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br>
            <a:r>
              <a:rPr lang="he-IL" sz="2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 </a:t>
            </a:r>
            <a:r>
              <a:rPr lang="he-IL" sz="2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David" panose="020E0502060401010101" pitchFamily="34" charset="-79"/>
              </a:rPr>
              <a:t>משרד האוצר</a:t>
            </a: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he-IL" sz="2000" dirty="0">
                <a:solidFill>
                  <a:schemeClr val="accent1">
                    <a:lumMod val="75000"/>
                  </a:schemeClr>
                </a:solidFill>
                <a:latin typeface="FrankRuehl" pitchFamily="34" charset="-79"/>
                <a:cs typeface="+mn-cs"/>
              </a:rPr>
              <a:t/>
            </a:r>
            <a:br>
              <a:rPr lang="he-IL" sz="2000" dirty="0">
                <a:solidFill>
                  <a:schemeClr val="accent1">
                    <a:lumMod val="75000"/>
                  </a:schemeClr>
                </a:solidFill>
                <a:latin typeface="FrankRuehl" pitchFamily="34" charset="-79"/>
                <a:cs typeface="+mn-cs"/>
              </a:rPr>
            </a:br>
            <a:r>
              <a:rPr lang="he-IL" sz="3200" dirty="0" smtClean="0">
                <a:solidFill>
                  <a:schemeClr val="accent1">
                    <a:lumMod val="75000"/>
                  </a:schemeClr>
                </a:solidFill>
                <a:latin typeface="FrankRuehl" pitchFamily="34" charset="-79"/>
                <a:cs typeface="+mn-cs"/>
              </a:rPr>
              <a:t>פברואר 2016</a:t>
            </a:r>
            <a:endParaRPr lang="he-IL" sz="3200" dirty="0">
              <a:solidFill>
                <a:schemeClr val="accent1">
                  <a:lumMod val="75000"/>
                </a:schemeClr>
              </a:solidFill>
              <a:latin typeface="FrankRuehl" pitchFamily="34" charset="-79"/>
              <a:cs typeface="+mn-cs"/>
            </a:endParaRPr>
          </a:p>
        </p:txBody>
      </p:sp>
      <p:sp>
        <p:nvSpPr>
          <p:cNvPr id="2" name="TextBox 1"/>
          <p:cNvSpPr txBox="1"/>
          <p:nvPr/>
        </p:nvSpPr>
        <p:spPr>
          <a:xfrm>
            <a:off x="7596336" y="1484784"/>
            <a:ext cx="184731" cy="369332"/>
          </a:xfrm>
          <a:prstGeom prst="rect">
            <a:avLst/>
          </a:prstGeom>
          <a:noFill/>
        </p:spPr>
        <p:txBody>
          <a:bodyPr wrap="none" rtlCol="1">
            <a:spAutoFit/>
          </a:bodyPr>
          <a:lstStyle/>
          <a:p>
            <a:endParaRPr lang="he-IL" dirty="0"/>
          </a:p>
        </p:txBody>
      </p:sp>
    </p:spTree>
    <p:extLst>
      <p:ext uri="{BB962C8B-B14F-4D97-AF65-F5344CB8AC3E}">
        <p14:creationId xmlns:p14="http://schemas.microsoft.com/office/powerpoint/2010/main" val="3132940757"/>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260648"/>
            <a:ext cx="8305800" cy="1143000"/>
          </a:xfrm>
        </p:spPr>
        <p:txBody>
          <a:bodyPr>
            <a:normAutofit/>
          </a:bodyPr>
          <a:lstStyle/>
          <a:p>
            <a:pPr algn="ctr"/>
            <a:r>
              <a:rPr lang="he-IL" sz="4800" b="1" dirty="0" smtClean="0">
                <a:solidFill>
                  <a:schemeClr val="accent1">
                    <a:lumMod val="75000"/>
                  </a:schemeClr>
                </a:solidFill>
                <a:latin typeface="FrankRuehl" pitchFamily="34" charset="-79"/>
                <a:cs typeface="+mn-cs"/>
              </a:rPr>
              <a:t>מועד תחילת החוק</a:t>
            </a:r>
            <a:endParaRPr lang="he-IL" sz="4800" b="1" dirty="0">
              <a:solidFill>
                <a:schemeClr val="accent1">
                  <a:lumMod val="75000"/>
                </a:schemeClr>
              </a:solidFill>
              <a:latin typeface="FrankRuehl" pitchFamily="34" charset="-79"/>
              <a:cs typeface="+mn-cs"/>
            </a:endParaRPr>
          </a:p>
        </p:txBody>
      </p:sp>
      <p:sp>
        <p:nvSpPr>
          <p:cNvPr id="3" name="TextBox 2"/>
          <p:cNvSpPr txBox="1"/>
          <p:nvPr/>
        </p:nvSpPr>
        <p:spPr>
          <a:xfrm>
            <a:off x="107504" y="1412776"/>
            <a:ext cx="9036496" cy="3600986"/>
          </a:xfrm>
          <a:prstGeom prst="rect">
            <a:avLst/>
          </a:prstGeom>
          <a:noFill/>
        </p:spPr>
        <p:txBody>
          <a:bodyPr wrap="square" rtlCol="1">
            <a:spAutoFit/>
          </a:bodyPr>
          <a:lstStyle/>
          <a:p>
            <a:pPr marL="365760" lvl="1">
              <a:lnSpc>
                <a:spcPct val="150000"/>
              </a:lnSpc>
              <a:buClr>
                <a:schemeClr val="accent1"/>
              </a:buClr>
              <a:buSzPct val="85000"/>
            </a:pPr>
            <a:r>
              <a:rPr lang="he-IL" sz="2400" u="sng" dirty="0" smtClean="0"/>
              <a:t>סעיף 110:</a:t>
            </a:r>
          </a:p>
          <a:p>
            <a:pPr marL="365760" lvl="1">
              <a:lnSpc>
                <a:spcPct val="150000"/>
              </a:lnSpc>
              <a:buClr>
                <a:schemeClr val="accent1"/>
              </a:buClr>
              <a:buSzPct val="85000"/>
            </a:pPr>
            <a:r>
              <a:rPr lang="he-IL" sz="3200" b="1" dirty="0" smtClean="0"/>
              <a:t>"תחילתו </a:t>
            </a:r>
            <a:r>
              <a:rPr lang="he-IL" sz="3200" b="1" dirty="0"/>
              <a:t>של חוק </a:t>
            </a:r>
            <a:r>
              <a:rPr lang="he-IL" sz="3200" b="1" dirty="0" smtClean="0"/>
              <a:t>זה,</a:t>
            </a:r>
            <a:endParaRPr lang="he-IL" sz="3200" b="1" dirty="0" smtClean="0"/>
          </a:p>
          <a:p>
            <a:pPr marL="365760" lvl="1">
              <a:lnSpc>
                <a:spcPct val="150000"/>
              </a:lnSpc>
              <a:buClr>
                <a:schemeClr val="accent1"/>
              </a:buClr>
              <a:buSzPct val="85000"/>
            </a:pPr>
            <a:r>
              <a:rPr lang="he-IL" sz="3200" b="1" dirty="0" smtClean="0"/>
              <a:t> </a:t>
            </a:r>
            <a:r>
              <a:rPr lang="he-IL" sz="3200" b="1" u="sng" dirty="0"/>
              <a:t>ביום ג' בטבת </a:t>
            </a:r>
            <a:r>
              <a:rPr lang="he-IL" sz="3200" b="1" u="sng" dirty="0" err="1"/>
              <a:t>התשע"ז</a:t>
            </a:r>
            <a:r>
              <a:rPr lang="he-IL" sz="3200" b="1" u="sng" dirty="0"/>
              <a:t> (1 בינואר 2017), </a:t>
            </a:r>
            <a:endParaRPr lang="he-IL" sz="3200" b="1" u="sng" dirty="0" smtClean="0"/>
          </a:p>
          <a:p>
            <a:pPr marL="365760" lvl="1">
              <a:lnSpc>
                <a:spcPct val="150000"/>
              </a:lnSpc>
              <a:buClr>
                <a:schemeClr val="accent1"/>
              </a:buClr>
              <a:buSzPct val="85000"/>
            </a:pPr>
            <a:r>
              <a:rPr lang="he-IL" sz="3200" b="1" dirty="0" smtClean="0"/>
              <a:t>ורשאי </a:t>
            </a:r>
            <a:r>
              <a:rPr lang="he-IL" sz="3200" b="1" dirty="0"/>
              <a:t>השר, בצו, לדחות את המועד האמור אם מצא כי הדחייה דרושה לשם היערכות להפעלת הוראות חוק </a:t>
            </a:r>
            <a:r>
              <a:rPr lang="he-IL" sz="3200" b="1" dirty="0" smtClean="0"/>
              <a:t>זה" </a:t>
            </a:r>
            <a:endParaRPr lang="he-IL" sz="3200" b="1" dirty="0"/>
          </a:p>
        </p:txBody>
      </p:sp>
    </p:spTree>
    <p:extLst>
      <p:ext uri="{BB962C8B-B14F-4D97-AF65-F5344CB8AC3E}">
        <p14:creationId xmlns:p14="http://schemas.microsoft.com/office/powerpoint/2010/main" val="17974343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7112" y="332656"/>
            <a:ext cx="8305800" cy="1284752"/>
          </a:xfrm>
        </p:spPr>
        <p:txBody>
          <a:bodyPr>
            <a:normAutofit/>
          </a:bodyPr>
          <a:lstStyle/>
          <a:p>
            <a:pPr algn="ctr"/>
            <a:r>
              <a:rPr lang="he-IL" sz="4800" b="1" dirty="0" smtClean="0">
                <a:solidFill>
                  <a:schemeClr val="accent1">
                    <a:lumMod val="75000"/>
                  </a:schemeClr>
                </a:solidFill>
                <a:latin typeface="FrankRuehl" pitchFamily="34" charset="-79"/>
                <a:cs typeface="+mn-cs"/>
              </a:rPr>
              <a:t>תחילה והוראות מעבר - הגדרות</a:t>
            </a:r>
            <a:endParaRPr lang="he-IL" sz="4800" b="1" dirty="0">
              <a:solidFill>
                <a:schemeClr val="accent1">
                  <a:lumMod val="75000"/>
                </a:schemeClr>
              </a:solidFill>
              <a:latin typeface="FrankRuehl" pitchFamily="34" charset="-79"/>
              <a:cs typeface="+mn-cs"/>
            </a:endParaRPr>
          </a:p>
        </p:txBody>
      </p:sp>
      <p:sp>
        <p:nvSpPr>
          <p:cNvPr id="4" name="TextBox 3"/>
          <p:cNvSpPr txBox="1"/>
          <p:nvPr/>
        </p:nvSpPr>
        <p:spPr>
          <a:xfrm>
            <a:off x="755576" y="2132856"/>
            <a:ext cx="7848872" cy="4247317"/>
          </a:xfrm>
          <a:prstGeom prst="rect">
            <a:avLst/>
          </a:prstGeom>
          <a:noFill/>
        </p:spPr>
        <p:txBody>
          <a:bodyPr wrap="square" rtlCol="1">
            <a:spAutoFit/>
          </a:bodyPr>
          <a:lstStyle/>
          <a:p>
            <a:pPr>
              <a:lnSpc>
                <a:spcPct val="150000"/>
              </a:lnSpc>
            </a:pPr>
            <a:r>
              <a:rPr lang="he-IL" sz="2800" b="1" u="sng" dirty="0" smtClean="0"/>
              <a:t>יום התחילה </a:t>
            </a:r>
            <a:r>
              <a:rPr lang="he-IL" sz="2800" b="1" dirty="0" smtClean="0"/>
              <a:t>– </a:t>
            </a:r>
            <a:r>
              <a:rPr lang="he-IL" sz="2800" dirty="0"/>
              <a:t>ג' בטבת </a:t>
            </a:r>
            <a:r>
              <a:rPr lang="he-IL" sz="2800" dirty="0" err="1"/>
              <a:t>התשע"ז</a:t>
            </a:r>
            <a:r>
              <a:rPr lang="he-IL" sz="2800" dirty="0"/>
              <a:t> (1 בינואר 2017</a:t>
            </a:r>
            <a:r>
              <a:rPr lang="he-IL" sz="2800" dirty="0" smtClean="0"/>
              <a:t>)</a:t>
            </a:r>
          </a:p>
          <a:p>
            <a:pPr marL="914400" lvl="1" indent="-457200">
              <a:lnSpc>
                <a:spcPct val="150000"/>
              </a:lnSpc>
              <a:buFont typeface="Arial" panose="020B0604020202020204" pitchFamily="34" charset="0"/>
              <a:buChar char="•"/>
            </a:pPr>
            <a:r>
              <a:rPr lang="he-IL" sz="2800" dirty="0" smtClean="0"/>
              <a:t>תקופת היערכות להקמת המפקח.</a:t>
            </a:r>
          </a:p>
          <a:p>
            <a:pPr marL="914400" lvl="1" indent="-457200">
              <a:lnSpc>
                <a:spcPct val="150000"/>
              </a:lnSpc>
              <a:buFont typeface="Arial" panose="020B0604020202020204" pitchFamily="34" charset="0"/>
              <a:buChar char="•"/>
            </a:pPr>
            <a:r>
              <a:rPr lang="he-IL" sz="2800" dirty="0" smtClean="0"/>
              <a:t>תקופת היערכות עבור השחקנים בשוק.</a:t>
            </a:r>
            <a:endParaRPr lang="he-IL" sz="2800" dirty="0"/>
          </a:p>
          <a:p>
            <a:pPr>
              <a:lnSpc>
                <a:spcPct val="150000"/>
              </a:lnSpc>
            </a:pPr>
            <a:endParaRPr lang="he-IL" sz="2800" b="1" u="sng" dirty="0"/>
          </a:p>
          <a:p>
            <a:pPr>
              <a:lnSpc>
                <a:spcPct val="150000"/>
              </a:lnSpc>
            </a:pPr>
            <a:r>
              <a:rPr lang="he-IL" sz="2800" b="1" u="sng" dirty="0" smtClean="0"/>
              <a:t>עוסק </a:t>
            </a:r>
            <a:r>
              <a:rPr lang="he-IL" sz="2800" b="1" u="sng" dirty="0"/>
              <a:t>ותיק </a:t>
            </a:r>
            <a:r>
              <a:rPr lang="he-IL" sz="2800" dirty="0"/>
              <a:t>– מי שעסק </a:t>
            </a:r>
            <a:r>
              <a:rPr lang="he-IL" sz="2800" dirty="0" smtClean="0"/>
              <a:t>ערב יום התחילה במתן </a:t>
            </a:r>
            <a:r>
              <a:rPr lang="he-IL" sz="2800" dirty="0"/>
              <a:t>שירות </a:t>
            </a:r>
            <a:r>
              <a:rPr lang="he-IL" sz="2800" dirty="0" smtClean="0"/>
              <a:t>פיננסי. </a:t>
            </a:r>
            <a:r>
              <a:rPr lang="he-IL" sz="2000" dirty="0" smtClean="0"/>
              <a:t>(סעיף </a:t>
            </a:r>
            <a:r>
              <a:rPr lang="he-IL" sz="2000" dirty="0"/>
              <a:t>111(א</a:t>
            </a:r>
            <a:r>
              <a:rPr lang="he-IL" sz="2000" dirty="0" smtClean="0"/>
              <a:t>))</a:t>
            </a:r>
            <a:endParaRPr lang="he-IL" sz="2000" dirty="0"/>
          </a:p>
          <a:p>
            <a:endParaRPr lang="he-IL" dirty="0"/>
          </a:p>
        </p:txBody>
      </p:sp>
    </p:spTree>
    <p:extLst>
      <p:ext uri="{BB962C8B-B14F-4D97-AF65-F5344CB8AC3E}">
        <p14:creationId xmlns:p14="http://schemas.microsoft.com/office/powerpoint/2010/main" val="8350508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ctr"/>
            <a:r>
              <a:rPr lang="he-IL" dirty="0"/>
              <a:t>הוראות מעבר</a:t>
            </a:r>
          </a:p>
        </p:txBody>
      </p:sp>
      <p:sp>
        <p:nvSpPr>
          <p:cNvPr id="3" name="מציין מיקום תוכן 2"/>
          <p:cNvSpPr>
            <a:spLocks noGrp="1"/>
          </p:cNvSpPr>
          <p:nvPr>
            <p:ph idx="1"/>
          </p:nvPr>
        </p:nvSpPr>
        <p:spPr/>
        <p:txBody>
          <a:bodyPr/>
          <a:lstStyle/>
          <a:p>
            <a:pPr marL="0" indent="0">
              <a:buNone/>
            </a:pPr>
            <a:r>
              <a:rPr lang="he-IL" b="1" u="sng" dirty="0" smtClean="0"/>
              <a:t>דרישת רישוי</a:t>
            </a:r>
            <a:endParaRPr lang="he-IL" b="1" u="sng" dirty="0"/>
          </a:p>
          <a:p>
            <a:pPr algn="just"/>
            <a:r>
              <a:rPr lang="he-IL" dirty="0" smtClean="0"/>
              <a:t>החל מיום התחילה (1 בינואר 2017) קמה </a:t>
            </a:r>
            <a:r>
              <a:rPr lang="he-IL" dirty="0"/>
              <a:t>חובה </a:t>
            </a:r>
            <a:r>
              <a:rPr lang="he-IL" dirty="0" smtClean="0"/>
              <a:t>על כל </a:t>
            </a:r>
            <a:r>
              <a:rPr lang="he-IL" dirty="0"/>
              <a:t>נותני השירותים </a:t>
            </a:r>
            <a:r>
              <a:rPr lang="he-IL" dirty="0" smtClean="0"/>
              <a:t>הפיננסיים, לרבות עוסקים ותיקים, לפעול עם רישיון.</a:t>
            </a:r>
          </a:p>
          <a:p>
            <a:pPr algn="just"/>
            <a:endParaRPr lang="he-IL" dirty="0" smtClean="0"/>
          </a:p>
          <a:p>
            <a:pPr algn="just"/>
            <a:r>
              <a:rPr lang="he-IL" dirty="0" smtClean="0"/>
              <a:t>תוקף תעודת הרישום הניתנת </a:t>
            </a:r>
            <a:r>
              <a:rPr lang="he-IL" dirty="0"/>
              <a:t>כיום לנותני שירותי מטבע </a:t>
            </a:r>
            <a:r>
              <a:rPr lang="he-IL" dirty="0" smtClean="0"/>
              <a:t>– הינו ממילא עד </a:t>
            </a:r>
            <a:r>
              <a:rPr lang="he-IL" dirty="0"/>
              <a:t>תום השנה </a:t>
            </a:r>
            <a:r>
              <a:rPr lang="he-IL" dirty="0" err="1"/>
              <a:t>הקלנדרית</a:t>
            </a:r>
            <a:r>
              <a:rPr lang="he-IL" dirty="0"/>
              <a:t> שבה </a:t>
            </a:r>
            <a:r>
              <a:rPr lang="he-IL" dirty="0" smtClean="0"/>
              <a:t>ניתנה התעודה. (</a:t>
            </a:r>
            <a:r>
              <a:rPr lang="he-IL" sz="2000" dirty="0" smtClean="0"/>
              <a:t>סעיף 11ז(א) לחוק איסור הלבנת הון).</a:t>
            </a:r>
            <a:endParaRPr lang="he-IL" dirty="0"/>
          </a:p>
        </p:txBody>
      </p:sp>
    </p:spTree>
    <p:extLst>
      <p:ext uri="{BB962C8B-B14F-4D97-AF65-F5344CB8AC3E}">
        <p14:creationId xmlns:p14="http://schemas.microsoft.com/office/powerpoint/2010/main" val="22265850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04096" y="197768"/>
            <a:ext cx="8305800" cy="1143000"/>
          </a:xfrm>
        </p:spPr>
        <p:txBody>
          <a:bodyPr>
            <a:normAutofit/>
          </a:bodyPr>
          <a:lstStyle/>
          <a:p>
            <a:pPr algn="ctr"/>
            <a:r>
              <a:rPr lang="he-IL" sz="4800" b="1" dirty="0">
                <a:solidFill>
                  <a:schemeClr val="accent1">
                    <a:lumMod val="75000"/>
                  </a:schemeClr>
                </a:solidFill>
                <a:latin typeface="FrankRuehl" pitchFamily="34" charset="-79"/>
                <a:cs typeface="+mn-cs"/>
              </a:rPr>
              <a:t>הוראות מעבר</a:t>
            </a:r>
          </a:p>
        </p:txBody>
      </p:sp>
      <p:sp>
        <p:nvSpPr>
          <p:cNvPr id="3" name="TextBox 2"/>
          <p:cNvSpPr txBox="1"/>
          <p:nvPr/>
        </p:nvSpPr>
        <p:spPr>
          <a:xfrm>
            <a:off x="323528" y="1196752"/>
            <a:ext cx="8386368" cy="6124754"/>
          </a:xfrm>
          <a:prstGeom prst="rect">
            <a:avLst/>
          </a:prstGeom>
          <a:noFill/>
        </p:spPr>
        <p:txBody>
          <a:bodyPr wrap="square" rtlCol="1">
            <a:spAutoFit/>
          </a:bodyPr>
          <a:lstStyle/>
          <a:p>
            <a:pPr algn="just">
              <a:lnSpc>
                <a:spcPct val="150000"/>
              </a:lnSpc>
            </a:pPr>
            <a:r>
              <a:rPr lang="he-IL" sz="2800" b="1" u="sng" dirty="0"/>
              <a:t>דרישת היתר שליטה</a:t>
            </a:r>
          </a:p>
          <a:p>
            <a:pPr algn="just">
              <a:lnSpc>
                <a:spcPct val="150000"/>
              </a:lnSpc>
            </a:pPr>
            <a:r>
              <a:rPr lang="he-IL" sz="2800" dirty="0"/>
              <a:t>נדרש גם ממי שערב יום התחילה שלט בעוסק ותיק.</a:t>
            </a:r>
          </a:p>
          <a:p>
            <a:pPr algn="just">
              <a:lnSpc>
                <a:spcPct val="150000"/>
              </a:lnSpc>
            </a:pPr>
            <a:r>
              <a:rPr lang="he-IL" sz="2800" b="1" u="sng" dirty="0" smtClean="0"/>
              <a:t>דרישת היתר החזקה</a:t>
            </a:r>
            <a:endParaRPr lang="he-IL" sz="2800" b="1" u="sng" dirty="0"/>
          </a:p>
          <a:p>
            <a:pPr algn="just"/>
            <a:r>
              <a:rPr lang="he-IL" sz="2800" dirty="0" smtClean="0"/>
              <a:t>מי </a:t>
            </a:r>
            <a:r>
              <a:rPr lang="he-IL" sz="2800" dirty="0"/>
              <a:t>שערב יום התחילה החזיק אמצעי שליטה בעוסק </a:t>
            </a:r>
            <a:r>
              <a:rPr lang="he-IL" sz="2800" dirty="0" smtClean="0"/>
              <a:t>ותיק בשיעור הטעון היתר... והעוסק </a:t>
            </a:r>
            <a:r>
              <a:rPr lang="he-IL" sz="2800" dirty="0"/>
              <a:t>הוותיק קיבל רישיון </a:t>
            </a:r>
            <a:r>
              <a:rPr lang="he-IL" sz="2800" dirty="0" smtClean="0"/>
              <a:t>... יראו </a:t>
            </a:r>
            <a:r>
              <a:rPr lang="he-IL" sz="2800" dirty="0"/>
              <a:t>את המחזיק כאמור כבעל </a:t>
            </a:r>
            <a:r>
              <a:rPr lang="he-IL" sz="2800" dirty="0" smtClean="0"/>
              <a:t>היתר. </a:t>
            </a:r>
            <a:r>
              <a:rPr lang="he-IL" sz="2000" dirty="0"/>
              <a:t>(</a:t>
            </a:r>
            <a:r>
              <a:rPr lang="he-IL" sz="2000" dirty="0" smtClean="0"/>
              <a:t>סעיף 111(ב))</a:t>
            </a:r>
          </a:p>
          <a:p>
            <a:pPr algn="just">
              <a:lnSpc>
                <a:spcPct val="150000"/>
              </a:lnSpc>
            </a:pPr>
            <a:r>
              <a:rPr lang="he-IL" sz="2800" b="1" u="sng" dirty="0" smtClean="0"/>
              <a:t>אישור נושא </a:t>
            </a:r>
            <a:r>
              <a:rPr lang="he-IL" sz="2800" b="1" u="sng" dirty="0"/>
              <a:t>משרה</a:t>
            </a:r>
          </a:p>
          <a:p>
            <a:pPr algn="just"/>
            <a:r>
              <a:rPr lang="he-IL" sz="2800" dirty="0"/>
              <a:t>מי שכיהן ערב יום התחילה כנושא משרה בעוסק </a:t>
            </a:r>
            <a:r>
              <a:rPr lang="he-IL" sz="2800" dirty="0" smtClean="0"/>
              <a:t>ותיק, רשאי </a:t>
            </a:r>
            <a:r>
              <a:rPr lang="he-IL" sz="2800" dirty="0"/>
              <a:t>להמשיך ולכהן כנושא משרה באותו עוסק </a:t>
            </a:r>
            <a:r>
              <a:rPr lang="he-IL" sz="2800" dirty="0" smtClean="0"/>
              <a:t>ותיק, אם </a:t>
            </a:r>
            <a:r>
              <a:rPr lang="he-IL" sz="2800" dirty="0"/>
              <a:t>העוסק קיבל רישיון לפי חוק </a:t>
            </a:r>
            <a:r>
              <a:rPr lang="he-IL" sz="2800" dirty="0" smtClean="0"/>
              <a:t>זה. </a:t>
            </a:r>
            <a:r>
              <a:rPr lang="he-IL" sz="2000" dirty="0" smtClean="0"/>
              <a:t>(סעיף </a:t>
            </a:r>
            <a:r>
              <a:rPr lang="he-IL" sz="2000" dirty="0"/>
              <a:t>111(ג</a:t>
            </a:r>
            <a:r>
              <a:rPr lang="he-IL" sz="2000" dirty="0" smtClean="0"/>
              <a:t>))</a:t>
            </a:r>
            <a:endParaRPr lang="he-IL" sz="2000" dirty="0"/>
          </a:p>
          <a:p>
            <a:endParaRPr lang="he-IL" sz="2800" dirty="0"/>
          </a:p>
          <a:p>
            <a:endParaRPr lang="he-IL" sz="2800" dirty="0"/>
          </a:p>
        </p:txBody>
      </p:sp>
    </p:spTree>
    <p:extLst>
      <p:ext uri="{BB962C8B-B14F-4D97-AF65-F5344CB8AC3E}">
        <p14:creationId xmlns:p14="http://schemas.microsoft.com/office/powerpoint/2010/main" val="3580207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9512" y="116632"/>
            <a:ext cx="8784976" cy="1143000"/>
          </a:xfrm>
        </p:spPr>
        <p:txBody>
          <a:bodyPr>
            <a:noAutofit/>
          </a:bodyPr>
          <a:lstStyle/>
          <a:p>
            <a:pPr algn="ctr"/>
            <a:r>
              <a:rPr lang="he-IL" sz="4000" b="1" dirty="0" smtClean="0">
                <a:solidFill>
                  <a:schemeClr val="accent1">
                    <a:lumMod val="75000"/>
                  </a:schemeClr>
                </a:solidFill>
                <a:latin typeface="FrankRuehl" pitchFamily="34" charset="-79"/>
                <a:cs typeface="+mn-cs"/>
              </a:rPr>
              <a:t>הפרת </a:t>
            </a:r>
            <a:r>
              <a:rPr lang="he-IL" sz="4000" b="1" dirty="0">
                <a:solidFill>
                  <a:schemeClr val="accent1">
                    <a:lumMod val="75000"/>
                  </a:schemeClr>
                </a:solidFill>
                <a:latin typeface="FrankRuehl" pitchFamily="34" charset="-79"/>
                <a:cs typeface="+mn-cs"/>
              </a:rPr>
              <a:t>הוראה מחוק איסור הלבנת הון</a:t>
            </a:r>
          </a:p>
        </p:txBody>
      </p:sp>
      <p:sp>
        <p:nvSpPr>
          <p:cNvPr id="4" name="TextBox 3"/>
          <p:cNvSpPr txBox="1"/>
          <p:nvPr/>
        </p:nvSpPr>
        <p:spPr>
          <a:xfrm>
            <a:off x="28525" y="1340768"/>
            <a:ext cx="9036496" cy="7109639"/>
          </a:xfrm>
          <a:prstGeom prst="rect">
            <a:avLst/>
          </a:prstGeom>
          <a:noFill/>
        </p:spPr>
        <p:txBody>
          <a:bodyPr wrap="square" rtlCol="1">
            <a:spAutoFit/>
          </a:bodyPr>
          <a:lstStyle/>
          <a:p>
            <a:pPr marL="457200" lvl="0" indent="-457200" algn="just">
              <a:lnSpc>
                <a:spcPct val="150000"/>
              </a:lnSpc>
              <a:buFont typeface="Arial" panose="020B0604020202020204" pitchFamily="34" charset="0"/>
              <a:buChar char="•"/>
            </a:pPr>
            <a:r>
              <a:rPr lang="he-IL" sz="3200" b="1" dirty="0"/>
              <a:t>נותן שירותי מטבע שהפר לפני יום התחילה הוראה מהוראות חוק איסור הלבנת הון  - ניתן יהיה להטיל עליו עיצומים  כספיים לפי האמור בחוק איסור הלבנת </a:t>
            </a:r>
            <a:r>
              <a:rPr lang="he-IL" sz="3200" b="1" dirty="0" smtClean="0"/>
              <a:t>הון</a:t>
            </a:r>
            <a:r>
              <a:rPr lang="he-IL" sz="3200" dirty="0" smtClean="0"/>
              <a:t>. </a:t>
            </a:r>
            <a:r>
              <a:rPr lang="he-IL" sz="2000" dirty="0"/>
              <a:t>(</a:t>
            </a:r>
            <a:r>
              <a:rPr lang="he-IL" sz="2000" dirty="0" smtClean="0">
                <a:solidFill>
                  <a:prstClr val="black"/>
                </a:solidFill>
              </a:rPr>
              <a:t>ס' 111(ד))</a:t>
            </a:r>
            <a:endParaRPr lang="he-IL" sz="2000" dirty="0">
              <a:solidFill>
                <a:prstClr val="black"/>
              </a:solidFill>
            </a:endParaRPr>
          </a:p>
          <a:p>
            <a:pPr marL="457200" indent="-457200" algn="just">
              <a:lnSpc>
                <a:spcPct val="150000"/>
              </a:lnSpc>
              <a:buFont typeface="Arial" panose="020B0604020202020204" pitchFamily="34" charset="0"/>
              <a:buChar char="•"/>
            </a:pPr>
            <a:r>
              <a:rPr lang="he-IL" sz="3200" b="1" dirty="0" smtClean="0"/>
              <a:t>מי </a:t>
            </a:r>
            <a:r>
              <a:rPr lang="he-IL" sz="3200" b="1" dirty="0"/>
              <a:t>שעבר עבירה לפי סעיף 11יב לחוק איסור הלבנת </a:t>
            </a:r>
            <a:r>
              <a:rPr lang="he-IL" sz="3200" b="1" dirty="0" smtClean="0"/>
              <a:t>הון, לפני </a:t>
            </a:r>
            <a:r>
              <a:rPr lang="he-IL" sz="3200" b="1" dirty="0"/>
              <a:t>יום התחילה </a:t>
            </a:r>
            <a:r>
              <a:rPr lang="he-IL" sz="2400" b="1" dirty="0" smtClean="0"/>
              <a:t>(לדוג' - עסק </a:t>
            </a:r>
            <a:r>
              <a:rPr lang="he-IL" sz="2400" b="1" dirty="0"/>
              <a:t>במתן שירותי מטבע ללא רישום </a:t>
            </a:r>
            <a:r>
              <a:rPr lang="he-IL" sz="2400" b="1" dirty="0" smtClean="0"/>
              <a:t>במרשם),  </a:t>
            </a:r>
            <a:r>
              <a:rPr lang="he-IL" sz="3200" b="1" dirty="0"/>
              <a:t>ניתן יהיה להעמידו לדין למרות  שהפרק העוסק בכך בחוק איסור הלבנת הון בוטל</a:t>
            </a:r>
            <a:r>
              <a:rPr lang="he-IL" sz="3200" dirty="0" smtClean="0"/>
              <a:t>. </a:t>
            </a:r>
            <a:r>
              <a:rPr lang="he-IL" sz="2000" dirty="0" smtClean="0">
                <a:solidFill>
                  <a:prstClr val="black"/>
                </a:solidFill>
              </a:rPr>
              <a:t>(ס'' </a:t>
            </a:r>
            <a:r>
              <a:rPr lang="he-IL" sz="2000" dirty="0">
                <a:solidFill>
                  <a:prstClr val="black"/>
                </a:solidFill>
              </a:rPr>
              <a:t>111(ה</a:t>
            </a:r>
            <a:r>
              <a:rPr lang="he-IL" sz="2000" dirty="0" smtClean="0">
                <a:solidFill>
                  <a:prstClr val="black"/>
                </a:solidFill>
              </a:rPr>
              <a:t>))</a:t>
            </a:r>
            <a:endParaRPr lang="he-IL" sz="2000" dirty="0">
              <a:solidFill>
                <a:prstClr val="black"/>
              </a:solidFill>
            </a:endParaRPr>
          </a:p>
          <a:p>
            <a:pPr lvl="0">
              <a:lnSpc>
                <a:spcPct val="150000"/>
              </a:lnSpc>
            </a:pPr>
            <a:endParaRPr lang="he-IL" sz="2000" dirty="0">
              <a:solidFill>
                <a:prstClr val="black"/>
              </a:solidFill>
            </a:endParaRPr>
          </a:p>
          <a:p>
            <a:pPr>
              <a:lnSpc>
                <a:spcPct val="150000"/>
              </a:lnSpc>
            </a:pPr>
            <a:endParaRPr lang="he-IL" sz="2800" dirty="0"/>
          </a:p>
          <a:p>
            <a:endParaRPr lang="he-IL" dirty="0"/>
          </a:p>
        </p:txBody>
      </p:sp>
    </p:spTree>
    <p:extLst>
      <p:ext uri="{BB962C8B-B14F-4D97-AF65-F5344CB8AC3E}">
        <p14:creationId xmlns:p14="http://schemas.microsoft.com/office/powerpoint/2010/main" val="23557219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42664" y="260648"/>
            <a:ext cx="8305800" cy="1143000"/>
          </a:xfrm>
        </p:spPr>
        <p:txBody>
          <a:bodyPr>
            <a:normAutofit/>
          </a:bodyPr>
          <a:lstStyle/>
          <a:p>
            <a:pPr algn="ctr"/>
            <a:r>
              <a:rPr lang="he-IL" sz="3600" b="1" dirty="0">
                <a:solidFill>
                  <a:srgbClr val="0F6FC6">
                    <a:lumMod val="75000"/>
                  </a:srgbClr>
                </a:solidFill>
                <a:latin typeface="FrankRuehl" pitchFamily="34" charset="-79"/>
                <a:cs typeface="David"/>
              </a:rPr>
              <a:t>הענקת סמכויות לרשות המסים-הוראת </a:t>
            </a:r>
            <a:r>
              <a:rPr lang="he-IL" sz="3600" b="1" dirty="0" smtClean="0">
                <a:solidFill>
                  <a:srgbClr val="0F6FC6">
                    <a:lumMod val="75000"/>
                  </a:srgbClr>
                </a:solidFill>
                <a:latin typeface="FrankRuehl" pitchFamily="34" charset="-79"/>
                <a:cs typeface="David"/>
              </a:rPr>
              <a:t>שעה</a:t>
            </a:r>
            <a:endParaRPr lang="he-IL" sz="4000" b="1" dirty="0">
              <a:solidFill>
                <a:srgbClr val="0F6FC6">
                  <a:lumMod val="75000"/>
                </a:srgbClr>
              </a:solidFill>
              <a:latin typeface="FrankRuehl" pitchFamily="34" charset="-79"/>
              <a:cs typeface="David"/>
            </a:endParaRPr>
          </a:p>
        </p:txBody>
      </p:sp>
      <p:sp>
        <p:nvSpPr>
          <p:cNvPr id="3" name="TextBox 2"/>
          <p:cNvSpPr txBox="1"/>
          <p:nvPr/>
        </p:nvSpPr>
        <p:spPr>
          <a:xfrm>
            <a:off x="683568" y="1484784"/>
            <a:ext cx="8208912" cy="5724644"/>
          </a:xfrm>
          <a:prstGeom prst="rect">
            <a:avLst/>
          </a:prstGeom>
          <a:noFill/>
        </p:spPr>
        <p:txBody>
          <a:bodyPr wrap="square" rtlCol="1">
            <a:spAutoFit/>
          </a:bodyPr>
          <a:lstStyle/>
          <a:p>
            <a:pPr algn="just">
              <a:lnSpc>
                <a:spcPct val="150000"/>
              </a:lnSpc>
            </a:pPr>
            <a:r>
              <a:rPr lang="he-IL" sz="2400" b="1" dirty="0" smtClean="0"/>
              <a:t>התכלית – שימוש ברשות המיסים כגורם בעל יכולות חקירתיות ואכיפתיות מוגברות לשם יצירת שוק "נקי" המודר מגורמים עברייניים ופליליים.</a:t>
            </a:r>
          </a:p>
          <a:p>
            <a:pPr marL="571500" indent="-571500" algn="just">
              <a:lnSpc>
                <a:spcPct val="150000"/>
              </a:lnSpc>
              <a:buFont typeface="Arial" panose="020B0604020202020204" pitchFamily="34" charset="0"/>
              <a:buChar char="•"/>
            </a:pPr>
            <a:r>
              <a:rPr lang="he-IL" sz="2400" b="1" dirty="0" smtClean="0"/>
              <a:t>מיום פרסום החוק ועד ליום התחילה – הסמכויות שלהלן יהיו נתונות למנהל רשות המיסים ביחס לנותני שירותי מטבע, תוך עבודה אל מול רשם נותני שירותי מטבע. </a:t>
            </a:r>
            <a:r>
              <a:rPr lang="he-IL" b="1" dirty="0" smtClean="0"/>
              <a:t>(סימן א' לפרק י"ז)</a:t>
            </a:r>
          </a:p>
          <a:p>
            <a:pPr marL="571500" indent="-571500" algn="just">
              <a:lnSpc>
                <a:spcPct val="150000"/>
              </a:lnSpc>
              <a:buFont typeface="Arial" panose="020B0604020202020204" pitchFamily="34" charset="0"/>
              <a:buChar char="•"/>
            </a:pPr>
            <a:r>
              <a:rPr lang="he-IL" sz="2400" b="1" dirty="0" smtClean="0"/>
              <a:t>מיום התחילה ועד לתום שלוש שנים מיום </a:t>
            </a:r>
            <a:r>
              <a:rPr lang="he-IL" sz="2400" b="1" u="sng" dirty="0" smtClean="0"/>
              <a:t>הפרסום</a:t>
            </a:r>
            <a:r>
              <a:rPr lang="he-IL" sz="2400" b="1" dirty="0" smtClean="0"/>
              <a:t>, הסמכויות שלהלן יהיו נתונות למנהל רשות המיסים ביחס לנותני שירותים פיננסיים, תוך עבודה אל מול המפקח. </a:t>
            </a:r>
            <a:r>
              <a:rPr lang="he-IL" b="1" dirty="0"/>
              <a:t>(סימן ב' לפרק י"ז)</a:t>
            </a:r>
          </a:p>
          <a:p>
            <a:pPr marL="742950" indent="-742950">
              <a:buFont typeface="+mj-lt"/>
              <a:buAutoNum type="arabicPeriod" startAt="2"/>
            </a:pPr>
            <a:endParaRPr lang="he-IL" sz="2400" b="1" dirty="0"/>
          </a:p>
          <a:p>
            <a:endParaRPr lang="he-IL" dirty="0"/>
          </a:p>
        </p:txBody>
      </p:sp>
    </p:spTree>
    <p:extLst>
      <p:ext uri="{BB962C8B-B14F-4D97-AF65-F5344CB8AC3E}">
        <p14:creationId xmlns:p14="http://schemas.microsoft.com/office/powerpoint/2010/main" val="2279065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404664"/>
            <a:ext cx="8305800" cy="1143000"/>
          </a:xfrm>
        </p:spPr>
        <p:txBody>
          <a:bodyPr>
            <a:normAutofit/>
          </a:bodyPr>
          <a:lstStyle/>
          <a:p>
            <a:pPr algn="ctr"/>
            <a:r>
              <a:rPr lang="he-IL" sz="3600" b="1" dirty="0" smtClean="0">
                <a:solidFill>
                  <a:schemeClr val="accent1">
                    <a:lumMod val="75000"/>
                  </a:schemeClr>
                </a:solidFill>
                <a:latin typeface="FrankRuehl" pitchFamily="34" charset="-79"/>
                <a:cs typeface="+mn-cs"/>
              </a:rPr>
              <a:t>הענקת סמכויות לרשות המסים-הוראת שעה</a:t>
            </a:r>
            <a:endParaRPr lang="he-IL" sz="4000" b="1" dirty="0">
              <a:solidFill>
                <a:schemeClr val="accent1">
                  <a:lumMod val="75000"/>
                </a:schemeClr>
              </a:solidFill>
              <a:latin typeface="FrankRuehl" pitchFamily="34" charset="-79"/>
              <a:cs typeface="+mn-cs"/>
            </a:endParaRPr>
          </a:p>
        </p:txBody>
      </p:sp>
      <p:sp>
        <p:nvSpPr>
          <p:cNvPr id="4" name="TextBox 3"/>
          <p:cNvSpPr txBox="1"/>
          <p:nvPr/>
        </p:nvSpPr>
        <p:spPr>
          <a:xfrm>
            <a:off x="107504" y="1628801"/>
            <a:ext cx="8784976" cy="8340745"/>
          </a:xfrm>
          <a:prstGeom prst="rect">
            <a:avLst/>
          </a:prstGeom>
          <a:noFill/>
        </p:spPr>
        <p:txBody>
          <a:bodyPr wrap="square" rtlCol="1">
            <a:spAutoFit/>
          </a:bodyPr>
          <a:lstStyle/>
          <a:p>
            <a:pPr lvl="0" algn="ctr"/>
            <a:r>
              <a:rPr lang="he-IL" sz="3200" b="1" u="sng" dirty="0" smtClean="0"/>
              <a:t>הגבלת </a:t>
            </a:r>
            <a:r>
              <a:rPr lang="he-IL" sz="3200" b="1" u="sng" dirty="0"/>
              <a:t>שימוש </a:t>
            </a:r>
            <a:r>
              <a:rPr lang="he-IL" sz="3200" b="1" u="sng" dirty="0" smtClean="0"/>
              <a:t>במקום</a:t>
            </a:r>
            <a:endParaRPr lang="he-IL" sz="3200" b="1" u="sng" dirty="0"/>
          </a:p>
          <a:p>
            <a:r>
              <a:rPr lang="he-IL" sz="2400" b="1" dirty="0" smtClean="0"/>
              <a:t>א) </a:t>
            </a:r>
            <a:r>
              <a:rPr lang="he-IL" sz="3000" b="1" dirty="0" smtClean="0"/>
              <a:t>עבירות מס חמורות </a:t>
            </a:r>
            <a:r>
              <a:rPr lang="he-IL" sz="2000" b="1" dirty="0" smtClean="0"/>
              <a:t>(כמפורט בסעיף 113 (א))</a:t>
            </a:r>
            <a:r>
              <a:rPr lang="he-IL" sz="3000" b="1" dirty="0" smtClean="0"/>
              <a:t>:</a:t>
            </a:r>
          </a:p>
          <a:p>
            <a:pPr marL="1371600" lvl="2" indent="-457200">
              <a:buFont typeface="+mj-lt"/>
              <a:buAutoNum type="arabicPeriod"/>
            </a:pPr>
            <a:r>
              <a:rPr lang="he-IL" sz="2800" b="1" dirty="0" smtClean="0"/>
              <a:t>צו מנהלי - הסמכה למנהל רשות המיסים </a:t>
            </a:r>
            <a:r>
              <a:rPr lang="he-IL" sz="2000" b="1" dirty="0" smtClean="0"/>
              <a:t>(סעיף 113).</a:t>
            </a:r>
          </a:p>
          <a:p>
            <a:pPr marL="1828800" lvl="3" indent="-457200">
              <a:buFont typeface="Arial" panose="020B0604020202020204" pitchFamily="34" charset="0"/>
              <a:buChar char="•"/>
            </a:pPr>
            <a:r>
              <a:rPr lang="he-IL" sz="2800" dirty="0" smtClean="0"/>
              <a:t>חשד סביר לביצוע עבירות מס חמורות</a:t>
            </a:r>
          </a:p>
          <a:p>
            <a:pPr marL="1828800" lvl="3" indent="-457200">
              <a:buFont typeface="Arial" panose="020B0604020202020204" pitchFamily="34" charset="0"/>
              <a:buChar char="•"/>
            </a:pPr>
            <a:r>
              <a:rPr lang="he-IL" sz="2800" dirty="0" smtClean="0"/>
              <a:t>תקופת הצו </a:t>
            </a:r>
            <a:r>
              <a:rPr lang="he-IL" sz="2800" dirty="0" err="1" smtClean="0"/>
              <a:t>המירבית</a:t>
            </a:r>
            <a:r>
              <a:rPr lang="he-IL" sz="2800" dirty="0" smtClean="0"/>
              <a:t> - 30 יום.</a:t>
            </a:r>
          </a:p>
          <a:p>
            <a:pPr marL="1828800" lvl="3" indent="-457200">
              <a:buFont typeface="Arial" panose="020B0604020202020204" pitchFamily="34" charset="0"/>
              <a:buChar char="•"/>
            </a:pPr>
            <a:r>
              <a:rPr lang="he-IL" sz="2800" dirty="0" smtClean="0"/>
              <a:t>חובת </a:t>
            </a:r>
            <a:r>
              <a:rPr lang="he-IL" sz="2800" dirty="0"/>
              <a:t>היוועצות ברשם נותני שירותי </a:t>
            </a:r>
            <a:r>
              <a:rPr lang="he-IL" sz="2800" dirty="0" smtClean="0"/>
              <a:t>המטבע/במפקח.</a:t>
            </a:r>
          </a:p>
          <a:p>
            <a:pPr marL="1828800" lvl="3" indent="-457200">
              <a:buFont typeface="Arial" panose="020B0604020202020204" pitchFamily="34" charset="0"/>
              <a:buChar char="•"/>
            </a:pPr>
            <a:r>
              <a:rPr lang="he-IL" sz="2800" dirty="0" smtClean="0"/>
              <a:t>במקרים דחופים שבהם לא ניתן לקיים היוועצות  </a:t>
            </a:r>
            <a:r>
              <a:rPr lang="he-IL" sz="2800" dirty="0"/>
              <a:t>– הודעה </a:t>
            </a:r>
            <a:r>
              <a:rPr lang="he-IL" sz="2800" dirty="0" smtClean="0"/>
              <a:t>לרשם/למפקח בדיעבד בהקדם האפשרי.</a:t>
            </a:r>
          </a:p>
          <a:p>
            <a:pPr marL="1371600" lvl="2" indent="-457200">
              <a:buFont typeface="+mj-lt"/>
              <a:buAutoNum type="arabicPeriod" startAt="2"/>
            </a:pPr>
            <a:r>
              <a:rPr lang="he-IL" sz="2800" b="1" dirty="0" smtClean="0"/>
              <a:t>בית משפט שלום, לבקשת תובע, </a:t>
            </a:r>
            <a:r>
              <a:rPr lang="he-IL" sz="2000" b="1" dirty="0" smtClean="0"/>
              <a:t>(</a:t>
            </a:r>
            <a:r>
              <a:rPr lang="he-IL" sz="2000" b="1" dirty="0" smtClean="0">
                <a:solidFill>
                  <a:prstClr val="black"/>
                </a:solidFill>
              </a:rPr>
              <a:t>סעיף 114).</a:t>
            </a:r>
            <a:endParaRPr lang="he-IL" sz="2000" b="1" dirty="0">
              <a:solidFill>
                <a:prstClr val="black"/>
              </a:solidFill>
            </a:endParaRPr>
          </a:p>
          <a:p>
            <a:pPr marL="1714500" lvl="3" indent="-342900">
              <a:buFont typeface="Arial" panose="020B0604020202020204" pitchFamily="34" charset="0"/>
              <a:buChar char="•"/>
            </a:pPr>
            <a:r>
              <a:rPr lang="he-IL" sz="2800" dirty="0" smtClean="0"/>
              <a:t>תוקף </a:t>
            </a:r>
            <a:r>
              <a:rPr lang="he-IL" sz="2800" dirty="0"/>
              <a:t>הצו </a:t>
            </a:r>
            <a:r>
              <a:rPr lang="he-IL" sz="2800" dirty="0" smtClean="0"/>
              <a:t>90 יום, ניתן להארכה לתקופות נוספות של 90 יום.</a:t>
            </a:r>
            <a:endParaRPr lang="he-IL" sz="2800" dirty="0"/>
          </a:p>
          <a:p>
            <a:pPr marL="914400" lvl="1" indent="-457200">
              <a:buFont typeface="Arial" panose="020B0604020202020204" pitchFamily="34" charset="0"/>
              <a:buChar char="•"/>
            </a:pPr>
            <a:endParaRPr lang="he-IL" sz="2400" b="1" dirty="0" smtClean="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a:p>
        </p:txBody>
      </p:sp>
    </p:spTree>
    <p:extLst>
      <p:ext uri="{BB962C8B-B14F-4D97-AF65-F5344CB8AC3E}">
        <p14:creationId xmlns:p14="http://schemas.microsoft.com/office/powerpoint/2010/main" val="1560835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42664" y="332656"/>
            <a:ext cx="8305800" cy="1070992"/>
          </a:xfrm>
        </p:spPr>
        <p:txBody>
          <a:bodyPr/>
          <a:lstStyle/>
          <a:p>
            <a:pPr algn="ctr"/>
            <a:r>
              <a:rPr lang="he-IL" sz="3600" b="1" dirty="0">
                <a:solidFill>
                  <a:srgbClr val="0F6FC6">
                    <a:lumMod val="75000"/>
                  </a:srgbClr>
                </a:solidFill>
                <a:latin typeface="FrankRuehl" pitchFamily="34" charset="-79"/>
                <a:cs typeface="David"/>
              </a:rPr>
              <a:t>הענקת סמכויות לרשות המסים-הוראת שעה </a:t>
            </a:r>
            <a:r>
              <a:rPr lang="he-IL" sz="2000" b="1" dirty="0" smtClean="0">
                <a:solidFill>
                  <a:srgbClr val="0F6FC6">
                    <a:lumMod val="75000"/>
                  </a:srgbClr>
                </a:solidFill>
                <a:latin typeface="FrankRuehl" pitchFamily="34" charset="-79"/>
                <a:cs typeface="David"/>
              </a:rPr>
              <a:t>המשך</a:t>
            </a:r>
            <a:endParaRPr lang="he-IL" sz="2000" dirty="0"/>
          </a:p>
        </p:txBody>
      </p:sp>
      <p:sp>
        <p:nvSpPr>
          <p:cNvPr id="3" name="TextBox 2"/>
          <p:cNvSpPr txBox="1"/>
          <p:nvPr/>
        </p:nvSpPr>
        <p:spPr>
          <a:xfrm>
            <a:off x="335992" y="1340768"/>
            <a:ext cx="8748464" cy="5663089"/>
          </a:xfrm>
          <a:prstGeom prst="rect">
            <a:avLst/>
          </a:prstGeom>
          <a:noFill/>
        </p:spPr>
        <p:txBody>
          <a:bodyPr wrap="square" rtlCol="1">
            <a:spAutoFit/>
          </a:bodyPr>
          <a:lstStyle/>
          <a:p>
            <a:pPr algn="just"/>
            <a:r>
              <a:rPr lang="he-IL" sz="3000" b="1" dirty="0"/>
              <a:t>ב) </a:t>
            </a:r>
            <a:r>
              <a:rPr lang="he-IL" sz="3000" b="1" dirty="0" smtClean="0"/>
              <a:t>עיסוק כנותן </a:t>
            </a:r>
            <a:r>
              <a:rPr lang="he-IL" sz="3000" b="1" dirty="0"/>
              <a:t>שירותי </a:t>
            </a:r>
            <a:r>
              <a:rPr lang="he-IL" sz="3000" b="1" dirty="0" smtClean="0"/>
              <a:t>מטבע/רישוי נותן שירותים פיננסיים:</a:t>
            </a:r>
            <a:endParaRPr lang="he-IL" sz="3000" b="1" dirty="0"/>
          </a:p>
          <a:p>
            <a:pPr marL="712788" lvl="2" indent="-457200" algn="just">
              <a:buFont typeface="+mj-lt"/>
              <a:buAutoNum type="arabicPeriod"/>
            </a:pPr>
            <a:r>
              <a:rPr lang="he-IL" sz="2800" b="1" dirty="0" smtClean="0"/>
              <a:t>צו מנהלי - הסמכה </a:t>
            </a:r>
            <a:r>
              <a:rPr lang="he-IL" sz="2800" b="1" dirty="0"/>
              <a:t>למנהל רשות </a:t>
            </a:r>
            <a:r>
              <a:rPr lang="he-IL" sz="2800" b="1" dirty="0" smtClean="0"/>
              <a:t>המיסים </a:t>
            </a:r>
            <a:r>
              <a:rPr lang="he-IL" sz="2000" b="1" dirty="0" smtClean="0"/>
              <a:t>(ס' 115).</a:t>
            </a:r>
            <a:endParaRPr lang="he-IL" sz="2000" b="1" dirty="0"/>
          </a:p>
          <a:p>
            <a:pPr marL="1169988" lvl="4" indent="-457200" algn="just">
              <a:buFont typeface="Arial" panose="020B0604020202020204" pitchFamily="34" charset="0"/>
              <a:buChar char="•"/>
            </a:pPr>
            <a:r>
              <a:rPr lang="he-IL" sz="2800" dirty="0"/>
              <a:t>יסוד סביר להניח כי קיים עיסוק בלא </a:t>
            </a:r>
            <a:r>
              <a:rPr lang="he-IL" sz="2800" dirty="0" smtClean="0"/>
              <a:t>רישום/רישוי.</a:t>
            </a:r>
            <a:endParaRPr lang="he-IL" sz="2800" dirty="0"/>
          </a:p>
          <a:p>
            <a:pPr marL="1169988" lvl="4" indent="-457200" algn="just">
              <a:buFont typeface="Arial" panose="020B0604020202020204" pitchFamily="34" charset="0"/>
              <a:buChar char="•"/>
            </a:pPr>
            <a:r>
              <a:rPr lang="he-IL" sz="2800" dirty="0" smtClean="0"/>
              <a:t>תוקף ל- 30 יום + 30 יום נוספים אם הוגש כתב אישום.</a:t>
            </a:r>
          </a:p>
          <a:p>
            <a:pPr marL="1169988" lvl="4" indent="-457200" algn="just">
              <a:buFont typeface="Arial" panose="020B0604020202020204" pitchFamily="34" charset="0"/>
              <a:buChar char="•"/>
            </a:pPr>
            <a:r>
              <a:rPr lang="he-IL" sz="2800" dirty="0" smtClean="0"/>
              <a:t>חובת </a:t>
            </a:r>
            <a:r>
              <a:rPr lang="he-IL" sz="2800" dirty="0"/>
              <a:t>היוועצות ברשם נותני שירותי </a:t>
            </a:r>
            <a:r>
              <a:rPr lang="he-IL" sz="2800" dirty="0" smtClean="0"/>
              <a:t>המטבע/במפקח.</a:t>
            </a:r>
            <a:endParaRPr lang="he-IL" sz="2800" dirty="0"/>
          </a:p>
          <a:p>
            <a:pPr marL="1169988" lvl="4" indent="-457200" algn="just">
              <a:buFont typeface="Arial" panose="020B0604020202020204" pitchFamily="34" charset="0"/>
              <a:buChar char="•"/>
            </a:pPr>
            <a:r>
              <a:rPr lang="he-IL" sz="2800" dirty="0"/>
              <a:t>במקרים דחופים – הודעה </a:t>
            </a:r>
            <a:r>
              <a:rPr lang="he-IL" sz="2800" dirty="0" smtClean="0"/>
              <a:t>לרשם/למפקח  בדיעבד, בהקדם האפשרי.</a:t>
            </a:r>
            <a:endParaRPr lang="he-IL" sz="2800" dirty="0"/>
          </a:p>
          <a:p>
            <a:pPr marL="712788" lvl="2" indent="-457200" algn="just">
              <a:buFont typeface="+mj-lt"/>
              <a:buAutoNum type="arabicPeriod" startAt="2"/>
            </a:pPr>
            <a:r>
              <a:rPr lang="he-IL" sz="2800" b="1" dirty="0" smtClean="0"/>
              <a:t>בית </a:t>
            </a:r>
            <a:r>
              <a:rPr lang="he-IL" sz="2800" b="1" dirty="0"/>
              <a:t>משפט </a:t>
            </a:r>
            <a:r>
              <a:rPr lang="he-IL" sz="2800" b="1" dirty="0" smtClean="0"/>
              <a:t> - אם הוגש כתב אישום או הרשעה </a:t>
            </a:r>
            <a:r>
              <a:rPr lang="he-IL" sz="2000" b="1" dirty="0" smtClean="0">
                <a:solidFill>
                  <a:prstClr val="black"/>
                </a:solidFill>
              </a:rPr>
              <a:t>(ס' 116).</a:t>
            </a:r>
            <a:endParaRPr lang="he-IL" sz="2000" b="1" dirty="0">
              <a:solidFill>
                <a:prstClr val="black"/>
              </a:solidFill>
            </a:endParaRPr>
          </a:p>
          <a:p>
            <a:pPr marL="1169988" lvl="4" indent="-457200" algn="just">
              <a:buFont typeface="Arial" panose="020B0604020202020204" pitchFamily="34" charset="0"/>
              <a:buChar char="•"/>
            </a:pPr>
            <a:r>
              <a:rPr lang="he-IL" sz="2800" dirty="0" smtClean="0"/>
              <a:t>הפסקת עיסוק.</a:t>
            </a:r>
          </a:p>
          <a:p>
            <a:pPr marL="1169988" lvl="4" indent="-457200" algn="just">
              <a:buFont typeface="Arial" panose="020B0604020202020204" pitchFamily="34" charset="0"/>
              <a:buChar char="•"/>
            </a:pPr>
            <a:r>
              <a:rPr lang="he-IL" sz="2800" dirty="0" smtClean="0"/>
              <a:t>הימנעות מפעולות בעסק.</a:t>
            </a:r>
          </a:p>
          <a:p>
            <a:pPr marL="1169988" lvl="4" indent="-457200">
              <a:buFont typeface="Arial" panose="020B0604020202020204" pitchFamily="34" charset="0"/>
              <a:buChar char="•"/>
            </a:pPr>
            <a:r>
              <a:rPr lang="he-IL" sz="2800" dirty="0" smtClean="0"/>
              <a:t>הגבלת השימוש במקום.</a:t>
            </a:r>
          </a:p>
          <a:p>
            <a:endParaRPr lang="he-IL" sz="3600" b="1" dirty="0"/>
          </a:p>
          <a:p>
            <a:endParaRPr lang="he-IL" dirty="0"/>
          </a:p>
        </p:txBody>
      </p:sp>
    </p:spTree>
    <p:extLst>
      <p:ext uri="{BB962C8B-B14F-4D97-AF65-F5344CB8AC3E}">
        <p14:creationId xmlns:p14="http://schemas.microsoft.com/office/powerpoint/2010/main" val="7949638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42664" y="260648"/>
            <a:ext cx="8305800" cy="1143000"/>
          </a:xfrm>
        </p:spPr>
        <p:txBody>
          <a:bodyPr/>
          <a:lstStyle/>
          <a:p>
            <a:pPr algn="ctr"/>
            <a:r>
              <a:rPr lang="he-IL" sz="3600" b="1" dirty="0">
                <a:solidFill>
                  <a:srgbClr val="0F6FC6">
                    <a:lumMod val="75000"/>
                  </a:srgbClr>
                </a:solidFill>
                <a:latin typeface="FrankRuehl" pitchFamily="34" charset="-79"/>
                <a:cs typeface="David"/>
              </a:rPr>
              <a:t>הענקת סמכויות לרשות המסים-הוראת שעה </a:t>
            </a:r>
            <a:r>
              <a:rPr lang="he-IL" sz="2000" b="1" dirty="0" smtClean="0">
                <a:solidFill>
                  <a:srgbClr val="0F6FC6">
                    <a:lumMod val="75000"/>
                  </a:srgbClr>
                </a:solidFill>
                <a:latin typeface="FrankRuehl" pitchFamily="34" charset="-79"/>
                <a:cs typeface="David"/>
              </a:rPr>
              <a:t>המשך</a:t>
            </a:r>
            <a:endParaRPr lang="he-IL" sz="2000" dirty="0"/>
          </a:p>
        </p:txBody>
      </p:sp>
      <p:sp>
        <p:nvSpPr>
          <p:cNvPr id="3" name="TextBox 2"/>
          <p:cNvSpPr txBox="1"/>
          <p:nvPr/>
        </p:nvSpPr>
        <p:spPr>
          <a:xfrm>
            <a:off x="395536" y="1484784"/>
            <a:ext cx="8496944" cy="3877985"/>
          </a:xfrm>
          <a:prstGeom prst="rect">
            <a:avLst/>
          </a:prstGeom>
          <a:noFill/>
        </p:spPr>
        <p:txBody>
          <a:bodyPr wrap="square" rtlCol="1">
            <a:spAutoFit/>
          </a:bodyPr>
          <a:lstStyle/>
          <a:p>
            <a:pPr marL="571500" indent="-571500" algn="just">
              <a:buFont typeface="Arial" panose="020B0604020202020204" pitchFamily="34" charset="0"/>
              <a:buChar char="•"/>
            </a:pPr>
            <a:r>
              <a:rPr lang="he-IL" sz="3200" b="1" dirty="0" smtClean="0"/>
              <a:t>במקרה של חשד לעבירות מס חמורות או לעיסוק בלא רישום רשאי מנהל רשות המיסים</a:t>
            </a:r>
            <a:r>
              <a:rPr lang="he-IL" sz="2400" b="1" dirty="0" smtClean="0"/>
              <a:t> - </a:t>
            </a:r>
            <a:r>
              <a:rPr lang="he-IL" sz="3200" b="1" dirty="0"/>
              <a:t>לתפוס חפץ לרבות כסף, הקשור לעבירה. </a:t>
            </a:r>
            <a:r>
              <a:rPr lang="he-IL" b="1" dirty="0">
                <a:solidFill>
                  <a:prstClr val="black"/>
                </a:solidFill>
              </a:rPr>
              <a:t>(ס' 118)</a:t>
            </a:r>
            <a:r>
              <a:rPr lang="he-IL" sz="2400" b="1" dirty="0">
                <a:solidFill>
                  <a:prstClr val="black"/>
                </a:solidFill>
              </a:rPr>
              <a:t>.</a:t>
            </a:r>
          </a:p>
          <a:p>
            <a:pPr marL="255588" algn="just"/>
            <a:endParaRPr lang="he-IL" dirty="0" smtClean="0"/>
          </a:p>
          <a:p>
            <a:pPr marL="712788" indent="-457200" algn="just">
              <a:buFont typeface="+mj-lt"/>
              <a:buAutoNum type="arabicPeriod"/>
            </a:pPr>
            <a:endParaRPr lang="he-IL" dirty="0"/>
          </a:p>
          <a:p>
            <a:pPr marL="742950" indent="-742950" algn="just">
              <a:buFont typeface="Arial" panose="020B0604020202020204" pitchFamily="34" charset="0"/>
              <a:buChar char="•"/>
            </a:pPr>
            <a:r>
              <a:rPr lang="he-IL" sz="3200" b="1" dirty="0" smtClean="0"/>
              <a:t>רשם נותני שירותי המטבע/המפקח יהא רשאי להעביר מידע למנהל רשות המיסים, לשם ביצוע הסמכויות המוקנות לו כאמור.</a:t>
            </a:r>
            <a:endParaRPr lang="he-IL" sz="2400" b="1" dirty="0"/>
          </a:p>
          <a:p>
            <a:endParaRPr lang="he-IL" dirty="0"/>
          </a:p>
        </p:txBody>
      </p:sp>
    </p:spTree>
    <p:extLst>
      <p:ext uri="{BB962C8B-B14F-4D97-AF65-F5344CB8AC3E}">
        <p14:creationId xmlns:p14="http://schemas.microsoft.com/office/powerpoint/2010/main" val="4068666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430016"/>
            <a:ext cx="8229600" cy="1143000"/>
          </a:xfrm>
        </p:spPr>
        <p:txBody>
          <a:bodyPr>
            <a:normAutofit fontScale="90000"/>
          </a:bodyPr>
          <a:lstStyle/>
          <a:p>
            <a:pPr algn="ctr"/>
            <a:r>
              <a:rPr lang="he-IL" sz="6600" dirty="0" smtClean="0">
                <a:latin typeface="FrankRuehl" panose="020E0503060101010101" pitchFamily="34" charset="-79"/>
                <a:cs typeface="FrankRuehl" panose="020E0503060101010101" pitchFamily="34" charset="-79"/>
              </a:rPr>
              <a:t/>
            </a:r>
            <a:br>
              <a:rPr lang="he-IL" sz="6600" dirty="0" smtClean="0">
                <a:latin typeface="FrankRuehl" panose="020E0503060101010101" pitchFamily="34" charset="-79"/>
                <a:cs typeface="FrankRuehl" panose="020E0503060101010101" pitchFamily="34" charset="-79"/>
              </a:rPr>
            </a:br>
            <a:r>
              <a:rPr lang="he-IL" sz="6600" dirty="0">
                <a:latin typeface="FrankRuehl" panose="020E0503060101010101" pitchFamily="34" charset="-79"/>
                <a:cs typeface="FrankRuehl" panose="020E0503060101010101" pitchFamily="34" charset="-79"/>
              </a:rPr>
              <a:t/>
            </a:r>
            <a:br>
              <a:rPr lang="he-IL" sz="6600" dirty="0">
                <a:latin typeface="FrankRuehl" panose="020E0503060101010101" pitchFamily="34" charset="-79"/>
                <a:cs typeface="FrankRuehl" panose="020E0503060101010101" pitchFamily="34" charset="-79"/>
              </a:rPr>
            </a:br>
            <a:r>
              <a:rPr lang="he-IL" sz="6600" dirty="0" smtClean="0">
                <a:latin typeface="FrankRuehl" panose="020E0503060101010101" pitchFamily="34" charset="-79"/>
                <a:cs typeface="FrankRuehl" panose="020E0503060101010101" pitchFamily="34" charset="-79"/>
              </a:rPr>
              <a:t/>
            </a:r>
            <a:br>
              <a:rPr lang="he-IL" sz="6600" dirty="0" smtClean="0">
                <a:latin typeface="FrankRuehl" panose="020E0503060101010101" pitchFamily="34" charset="-79"/>
                <a:cs typeface="FrankRuehl" panose="020E0503060101010101" pitchFamily="34" charset="-79"/>
              </a:rPr>
            </a:br>
            <a:r>
              <a:rPr lang="he-IL" sz="6600" dirty="0">
                <a:latin typeface="FrankRuehl" panose="020E0503060101010101" pitchFamily="34" charset="-79"/>
                <a:cs typeface="FrankRuehl" panose="020E0503060101010101" pitchFamily="34" charset="-79"/>
              </a:rPr>
              <a:t/>
            </a:r>
            <a:br>
              <a:rPr lang="he-IL" sz="6600" dirty="0">
                <a:latin typeface="FrankRuehl" panose="020E0503060101010101" pitchFamily="34" charset="-79"/>
                <a:cs typeface="FrankRuehl" panose="020E0503060101010101" pitchFamily="34" charset="-79"/>
              </a:rPr>
            </a:br>
            <a:r>
              <a:rPr lang="he-IL" sz="6600" dirty="0" smtClean="0">
                <a:effectLst>
                  <a:outerShdw blurRad="50800" dist="38100" dir="5400000" algn="t" rotWithShape="0">
                    <a:prstClr val="black">
                      <a:alpha val="40000"/>
                    </a:prstClr>
                  </a:outerShdw>
                </a:effectLst>
                <a:latin typeface="FrankRuehl" panose="020E0503060101010101" pitchFamily="34" charset="-79"/>
                <a:cs typeface="FrankRuehl" panose="020E0503060101010101" pitchFamily="34" charset="-79"/>
              </a:rPr>
              <a:t>תודה רבה!</a:t>
            </a:r>
            <a:endParaRPr lang="he-IL" sz="6600" dirty="0">
              <a:effectLst>
                <a:outerShdw blurRad="50800" dist="38100" dir="5400000" algn="t" rotWithShape="0">
                  <a:prstClr val="black">
                    <a:alpha val="40000"/>
                  </a:prstClr>
                </a:outerShdw>
              </a:effectLst>
              <a:latin typeface="FrankRuehl" panose="020E0503060101010101" pitchFamily="34" charset="-79"/>
              <a:cs typeface="FrankRuehl" panose="020E0503060101010101" pitchFamily="34" charset="-79"/>
            </a:endParaRPr>
          </a:p>
        </p:txBody>
      </p:sp>
    </p:spTree>
    <p:extLst>
      <p:ext uri="{BB962C8B-B14F-4D97-AF65-F5344CB8AC3E}">
        <p14:creationId xmlns:p14="http://schemas.microsoft.com/office/powerpoint/2010/main" val="2301706899"/>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זרימה">
  <a:themeElements>
    <a:clrScheme name="זרימה">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זרימה">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זרימה">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BE1346F-DEA3-45D9-986F-5223D38F08E9}"/>
</file>

<file path=customXml/itemProps2.xml><?xml version="1.0" encoding="utf-8"?>
<ds:datastoreItem xmlns:ds="http://schemas.openxmlformats.org/officeDocument/2006/customXml" ds:itemID="{29F726E6-37E1-484D-B52B-F5606F63A360}"/>
</file>

<file path=customXml/itemProps3.xml><?xml version="1.0" encoding="utf-8"?>
<ds:datastoreItem xmlns:ds="http://schemas.openxmlformats.org/officeDocument/2006/customXml" ds:itemID="{24F63A85-A64B-44B5-98C0-7961C8E07EA9}"/>
</file>

<file path=docProps/app.xml><?xml version="1.0" encoding="utf-8"?>
<Properties xmlns="http://schemas.openxmlformats.org/officeDocument/2006/extended-properties" xmlns:vt="http://schemas.openxmlformats.org/officeDocument/2006/docPropsVTypes">
  <Template>Flow</Template>
  <TotalTime>2658</TotalTime>
  <Words>781</Words>
  <Application>Microsoft Office PowerPoint</Application>
  <PresentationFormat>‫הצגה על המסך (4:3)</PresentationFormat>
  <Paragraphs>105</Paragraphs>
  <Slides>11</Slides>
  <Notes>11</Notes>
  <HiddenSlides>0</HiddenSlides>
  <MMClips>0</MMClips>
  <ScaleCrop>false</ScaleCrop>
  <HeadingPairs>
    <vt:vector size="4" baseType="variant">
      <vt:variant>
        <vt:lpstr>ערכת נושא</vt:lpstr>
      </vt:variant>
      <vt:variant>
        <vt:i4>1</vt:i4>
      </vt:variant>
      <vt:variant>
        <vt:lpstr>כותרות שקופיות</vt:lpstr>
      </vt:variant>
      <vt:variant>
        <vt:i4>11</vt:i4>
      </vt:variant>
    </vt:vector>
  </HeadingPairs>
  <TitlesOfParts>
    <vt:vector size="12" baseType="lpstr">
      <vt:lpstr>זרימה</vt:lpstr>
      <vt:lpstr>                  הצעת חוק הפיקוח על שירותים פיננסיים חוץ מוסדיים    ישיבה מס'  4 של ועדת הרפורמות בכנסת  עו"ד ברוך לוברט סגן בכיר ליועץ המשפטי  משרד האוצר  פברואר 2016</vt:lpstr>
      <vt:lpstr>מועד תחילת החוק</vt:lpstr>
      <vt:lpstr>תחילה והוראות מעבר - הגדרות</vt:lpstr>
      <vt:lpstr>הוראות מעבר</vt:lpstr>
      <vt:lpstr>הוראות מעבר</vt:lpstr>
      <vt:lpstr>הפרת הוראה מחוק איסור הלבנת הון</vt:lpstr>
      <vt:lpstr>הענקת סמכויות לרשות המסים-הוראת שעה</vt:lpstr>
      <vt:lpstr>הענקת סמכויות לרשות המסים-הוראת שעה</vt:lpstr>
      <vt:lpstr>הענקת סמכויות לרשות המסים-הוראת שעה המשך</vt:lpstr>
      <vt:lpstr>הענקת סמכויות לרשות המסים-הוראת שעה המשך</vt:lpstr>
      <vt:lpstr>    תודה רבה!</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הלשכה המשפטית  משרד האוצר    אפריל 2015</dc:title>
  <dc:creator>יהונתן לוי</dc:creator>
  <cp:lastModifiedBy>ברוך לוברט</cp:lastModifiedBy>
  <cp:revision>268</cp:revision>
  <cp:lastPrinted>2016-02-08T06:21:51Z</cp:lastPrinted>
  <dcterms:created xsi:type="dcterms:W3CDTF">2015-03-30T05:02:38Z</dcterms:created>
  <dcterms:modified xsi:type="dcterms:W3CDTF">2016-02-08T06:29:04Z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ies>
</file>