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6" r:id="rId5"/>
    <p:sldId id="346" r:id="rId6"/>
    <p:sldId id="347" r:id="rId7"/>
    <p:sldId id="335" r:id="rId8"/>
    <p:sldId id="348" r:id="rId9"/>
    <p:sldId id="325" r:id="rId10"/>
    <p:sldId id="337" r:id="rId11"/>
    <p:sldId id="342" r:id="rId12"/>
    <p:sldId id="340" r:id="rId13"/>
    <p:sldId id="352" r:id="rId14"/>
    <p:sldId id="341" r:id="rId15"/>
    <p:sldId id="343" r:id="rId16"/>
    <p:sldId id="351" r:id="rId17"/>
    <p:sldId id="344" r:id="rId18"/>
    <p:sldId id="326" r:id="rId19"/>
    <p:sldId id="345" r:id="rId20"/>
    <p:sldId id="353" r:id="rId21"/>
    <p:sldId id="354" r:id="rId22"/>
    <p:sldId id="355" r:id="rId23"/>
  </p:sldIdLst>
  <p:sldSz cx="9144000" cy="6858000" type="screen4x3"/>
  <p:notesSz cx="6797675" cy="98726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6C823C0A-4569-42DC-B043-680A54E4F3A1}">
          <p14:sldIdLst>
            <p14:sldId id="256"/>
            <p14:sldId id="346"/>
            <p14:sldId id="347"/>
            <p14:sldId id="335"/>
            <p14:sldId id="348"/>
            <p14:sldId id="325"/>
            <p14:sldId id="337"/>
            <p14:sldId id="342"/>
            <p14:sldId id="340"/>
            <p14:sldId id="352"/>
            <p14:sldId id="341"/>
            <p14:sldId id="343"/>
            <p14:sldId id="351"/>
            <p14:sldId id="344"/>
            <p14:sldId id="326"/>
            <p14:sldId id="345"/>
            <p14:sldId id="353"/>
            <p14:sldId id="354"/>
            <p14:sldId id="355"/>
          </p14:sldIdLst>
        </p14:section>
        <p14:section name="מקטע ללא כותרת" id="{F12BF99F-84E0-47D9-8CBB-0998CB48C140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7D33"/>
    <a:srgbClr val="B84542"/>
    <a:srgbClr val="627A32"/>
    <a:srgbClr val="7CBF33"/>
    <a:srgbClr val="ECCECC"/>
    <a:srgbClr val="6E97C8"/>
    <a:srgbClr val="F6716E"/>
    <a:srgbClr val="FDD267"/>
    <a:srgbClr val="303C18"/>
    <a:srgbClr val="FC4E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סגנון ערכת נושא 1 - הדגשה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93D81CF-94F2-401A-BA57-92F5A7B2D0C5}" styleName="סגנון ביניים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 autoAdjust="0"/>
    <p:restoredTop sz="93284" autoAdjust="0"/>
  </p:normalViewPr>
  <p:slideViewPr>
    <p:cSldViewPr>
      <p:cViewPr>
        <p:scale>
          <a:sx n="66" d="100"/>
          <a:sy n="66" d="100"/>
        </p:scale>
        <p:origin x="-63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1" d="100"/>
        <a:sy n="3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A553C9-5DB6-4227-9029-89641D1B7383}" type="doc">
      <dgm:prSet loTypeId="urn:microsoft.com/office/officeart/2005/8/layout/vList5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rtl="1"/>
          <a:endParaRPr lang="he-IL"/>
        </a:p>
      </dgm:t>
    </dgm:pt>
    <dgm:pt modelId="{95029994-306A-4657-B0BC-8506A887B1BE}">
      <dgm:prSet phldrT="[טקסט]" custT="1"/>
      <dgm:spPr/>
      <dgm:t>
        <a:bodyPr/>
        <a:lstStyle/>
        <a:p>
          <a:pPr rtl="1"/>
          <a:r>
            <a:rPr lang="he-IL" sz="2400" dirty="0" smtClean="0"/>
            <a:t>מוקדי סיכון</a:t>
          </a:r>
          <a:endParaRPr lang="he-IL" sz="2400" dirty="0"/>
        </a:p>
      </dgm:t>
    </dgm:pt>
    <dgm:pt modelId="{9DDFDF8B-4E12-4077-BA28-F466803F8CAB}" type="parTrans" cxnId="{07896CA7-BBE8-4876-A435-060E99E9DEEF}">
      <dgm:prSet/>
      <dgm:spPr/>
      <dgm:t>
        <a:bodyPr/>
        <a:lstStyle/>
        <a:p>
          <a:pPr rtl="1"/>
          <a:endParaRPr lang="he-IL"/>
        </a:p>
      </dgm:t>
    </dgm:pt>
    <dgm:pt modelId="{249CD8F7-7285-4E4B-8032-418A08170B38}" type="sibTrans" cxnId="{07896CA7-BBE8-4876-A435-060E99E9DEEF}">
      <dgm:prSet/>
      <dgm:spPr/>
      <dgm:t>
        <a:bodyPr/>
        <a:lstStyle/>
        <a:p>
          <a:pPr rtl="1"/>
          <a:endParaRPr lang="he-IL"/>
        </a:p>
      </dgm:t>
    </dgm:pt>
    <dgm:pt modelId="{95028F3F-7B87-4ECC-BEC6-554FA3417F52}">
      <dgm:prSet phldrT="[טקסט]" custT="1"/>
      <dgm:spPr/>
      <dgm:t>
        <a:bodyPr/>
        <a:lstStyle/>
        <a:p>
          <a:pPr rtl="1"/>
          <a:r>
            <a:rPr lang="he-IL" sz="1800" b="1" dirty="0" smtClean="0">
              <a:solidFill>
                <a:srgbClr val="647D33"/>
              </a:solidFill>
            </a:rPr>
            <a:t>ברחובות אדומים </a:t>
          </a:r>
          <a:r>
            <a:rPr lang="he-IL" sz="1800" dirty="0" smtClean="0">
              <a:solidFill>
                <a:srgbClr val="647D33"/>
              </a:solidFill>
            </a:rPr>
            <a:t>ירידה ב</a:t>
          </a:r>
          <a:r>
            <a:rPr lang="he-IL" sz="1800" b="1" dirty="0" smtClean="0">
              <a:solidFill>
                <a:srgbClr val="647D33"/>
              </a:solidFill>
            </a:rPr>
            <a:t>כ-40%</a:t>
          </a:r>
          <a:r>
            <a:rPr lang="he-IL" sz="1800" dirty="0" smtClean="0">
              <a:solidFill>
                <a:srgbClr val="647D33"/>
              </a:solidFill>
            </a:rPr>
            <a:t> בקטלניות (14 לעומת 23 אשתקד) וחמורות </a:t>
          </a:r>
          <a:r>
            <a:rPr lang="he-IL" sz="1800" b="0" dirty="0" smtClean="0">
              <a:solidFill>
                <a:srgbClr val="647D33"/>
              </a:solidFill>
            </a:rPr>
            <a:t>(140 לעומת 237 אשתקד)</a:t>
          </a:r>
          <a:endParaRPr lang="he-IL" sz="1800" b="0" dirty="0">
            <a:solidFill>
              <a:srgbClr val="647D33"/>
            </a:solidFill>
          </a:endParaRPr>
        </a:p>
      </dgm:t>
    </dgm:pt>
    <dgm:pt modelId="{07C3552D-3FA7-41CC-8222-F95E284E1C42}" type="parTrans" cxnId="{31692C6B-1B9A-4CEF-99F7-63AC31CFC88F}">
      <dgm:prSet/>
      <dgm:spPr/>
      <dgm:t>
        <a:bodyPr/>
        <a:lstStyle/>
        <a:p>
          <a:pPr rtl="1"/>
          <a:endParaRPr lang="he-IL"/>
        </a:p>
      </dgm:t>
    </dgm:pt>
    <dgm:pt modelId="{F49B3B70-28E2-400E-85C8-C942F656FF40}" type="sibTrans" cxnId="{31692C6B-1B9A-4CEF-99F7-63AC31CFC88F}">
      <dgm:prSet/>
      <dgm:spPr/>
      <dgm:t>
        <a:bodyPr/>
        <a:lstStyle/>
        <a:p>
          <a:pPr rtl="1"/>
          <a:endParaRPr lang="he-IL"/>
        </a:p>
      </dgm:t>
    </dgm:pt>
    <dgm:pt modelId="{E85F7599-15D8-440D-8225-A3B311AC2DDE}">
      <dgm:prSet phldrT="[טקסט]" custT="1"/>
      <dgm:spPr/>
      <dgm:t>
        <a:bodyPr/>
        <a:lstStyle/>
        <a:p>
          <a:pPr rtl="1"/>
          <a:r>
            <a:rPr lang="he-IL" sz="2400" dirty="0" smtClean="0"/>
            <a:t>מאפייני ת"ד</a:t>
          </a:r>
          <a:endParaRPr lang="he-IL" sz="2400" dirty="0"/>
        </a:p>
      </dgm:t>
    </dgm:pt>
    <dgm:pt modelId="{95EE0859-EF75-4555-83E9-039E463F3C73}" type="parTrans" cxnId="{60C5F942-5DF6-4CE6-9494-C3D8C9081E6A}">
      <dgm:prSet/>
      <dgm:spPr/>
      <dgm:t>
        <a:bodyPr/>
        <a:lstStyle/>
        <a:p>
          <a:pPr rtl="1"/>
          <a:endParaRPr lang="he-IL"/>
        </a:p>
      </dgm:t>
    </dgm:pt>
    <dgm:pt modelId="{422507B5-0BF0-452C-BA77-ED0A020D0739}" type="sibTrans" cxnId="{60C5F942-5DF6-4CE6-9494-C3D8C9081E6A}">
      <dgm:prSet/>
      <dgm:spPr/>
      <dgm:t>
        <a:bodyPr/>
        <a:lstStyle/>
        <a:p>
          <a:pPr rtl="1"/>
          <a:endParaRPr lang="he-IL"/>
        </a:p>
      </dgm:t>
    </dgm:pt>
    <dgm:pt modelId="{34564E95-6B27-4613-8BD2-6BDBF0A467D8}">
      <dgm:prSet phldrT="[טקסט]" custT="1"/>
      <dgm:spPr/>
      <dgm:t>
        <a:bodyPr/>
        <a:lstStyle/>
        <a:p>
          <a:pPr rtl="1"/>
          <a:r>
            <a:rPr lang="he-IL" sz="1800" dirty="0" smtClean="0"/>
            <a:t>עלייה של </a:t>
          </a:r>
          <a:r>
            <a:rPr lang="he-IL" sz="1800" b="1" dirty="0" smtClean="0"/>
            <a:t>40% </a:t>
          </a:r>
          <a:r>
            <a:rPr lang="he-IL" sz="1800" dirty="0" smtClean="0"/>
            <a:t>בקטלניות </a:t>
          </a:r>
          <a:r>
            <a:rPr lang="he-IL" sz="1800" b="1" dirty="0" err="1" smtClean="0"/>
            <a:t>בסופ"ש</a:t>
          </a:r>
          <a:r>
            <a:rPr lang="he-IL" sz="1800" b="1" dirty="0" smtClean="0"/>
            <a:t> </a:t>
          </a:r>
          <a:r>
            <a:rPr lang="he-IL" sz="1800" b="0" dirty="0" smtClean="0"/>
            <a:t>(41 לעומת 57 אשתקד)</a:t>
          </a:r>
          <a:endParaRPr lang="he-IL" sz="1800" b="0" dirty="0"/>
        </a:p>
      </dgm:t>
    </dgm:pt>
    <dgm:pt modelId="{D1DA562C-C899-4CBC-8D1B-765E08068C42}" type="parTrans" cxnId="{DA59FF0E-ADB6-4AF2-9D73-04A6A45E0263}">
      <dgm:prSet/>
      <dgm:spPr/>
      <dgm:t>
        <a:bodyPr/>
        <a:lstStyle/>
        <a:p>
          <a:pPr rtl="1"/>
          <a:endParaRPr lang="he-IL"/>
        </a:p>
      </dgm:t>
    </dgm:pt>
    <dgm:pt modelId="{DAA15F16-1350-4EC9-A24A-C1399721FC42}" type="sibTrans" cxnId="{DA59FF0E-ADB6-4AF2-9D73-04A6A45E0263}">
      <dgm:prSet/>
      <dgm:spPr/>
      <dgm:t>
        <a:bodyPr/>
        <a:lstStyle/>
        <a:p>
          <a:pPr rtl="1"/>
          <a:endParaRPr lang="he-IL"/>
        </a:p>
      </dgm:t>
    </dgm:pt>
    <dgm:pt modelId="{EB55F32D-4DED-4365-822F-EC2FB8629A42}">
      <dgm:prSet phldrT="[טקסט]" custT="1"/>
      <dgm:spPr/>
      <dgm:t>
        <a:bodyPr/>
        <a:lstStyle/>
        <a:p>
          <a:pPr rtl="1"/>
          <a:r>
            <a:rPr lang="he-IL" sz="1800" dirty="0" smtClean="0"/>
            <a:t>עליה של </a:t>
          </a:r>
          <a:r>
            <a:rPr lang="he-IL" sz="1800" b="1" dirty="0" smtClean="0"/>
            <a:t>30% בהרוגים ובקטלניות</a:t>
          </a:r>
          <a:endParaRPr lang="he-IL" sz="1800" b="1" dirty="0"/>
        </a:p>
      </dgm:t>
    </dgm:pt>
    <dgm:pt modelId="{ABB393F1-47D8-4995-B7A4-0A6168243AE5}" type="parTrans" cxnId="{C2795C84-0FFF-48AE-8981-C92C46784FC0}">
      <dgm:prSet/>
      <dgm:spPr/>
      <dgm:t>
        <a:bodyPr/>
        <a:lstStyle/>
        <a:p>
          <a:pPr rtl="1"/>
          <a:endParaRPr lang="he-IL"/>
        </a:p>
      </dgm:t>
    </dgm:pt>
    <dgm:pt modelId="{33CFB58E-7248-4535-944C-A6C631C77F28}" type="sibTrans" cxnId="{C2795C84-0FFF-48AE-8981-C92C46784FC0}">
      <dgm:prSet/>
      <dgm:spPr/>
      <dgm:t>
        <a:bodyPr/>
        <a:lstStyle/>
        <a:p>
          <a:pPr rtl="1"/>
          <a:endParaRPr lang="he-IL"/>
        </a:p>
      </dgm:t>
    </dgm:pt>
    <dgm:pt modelId="{028C16C0-A449-4937-8455-4A6CFD8D5FE7}">
      <dgm:prSet phldrT="[טקסט]" custT="1"/>
      <dgm:spPr/>
      <dgm:t>
        <a:bodyPr/>
        <a:lstStyle/>
        <a:p>
          <a:pPr rtl="1"/>
          <a:r>
            <a:rPr lang="he-IL" sz="2400" dirty="0" smtClean="0"/>
            <a:t>השפעת</a:t>
          </a:r>
        </a:p>
        <a:p>
          <a:pPr rtl="1"/>
          <a:r>
            <a:rPr lang="he-IL" sz="2400" dirty="0" smtClean="0"/>
            <a:t> "צוק איתן"</a:t>
          </a:r>
          <a:endParaRPr lang="he-IL" sz="2400" dirty="0"/>
        </a:p>
      </dgm:t>
    </dgm:pt>
    <dgm:pt modelId="{A0B66860-A649-4854-B6FA-996626118754}" type="parTrans" cxnId="{849F4A56-C554-4FC2-B979-1EE14F522BD1}">
      <dgm:prSet/>
      <dgm:spPr/>
      <dgm:t>
        <a:bodyPr/>
        <a:lstStyle/>
        <a:p>
          <a:pPr rtl="1"/>
          <a:endParaRPr lang="he-IL"/>
        </a:p>
      </dgm:t>
    </dgm:pt>
    <dgm:pt modelId="{1F13AE5D-021E-4771-BF6A-D8CD1303ECE4}" type="sibTrans" cxnId="{849F4A56-C554-4FC2-B979-1EE14F522BD1}">
      <dgm:prSet/>
      <dgm:spPr/>
      <dgm:t>
        <a:bodyPr/>
        <a:lstStyle/>
        <a:p>
          <a:pPr rtl="1"/>
          <a:endParaRPr lang="he-IL"/>
        </a:p>
      </dgm:t>
    </dgm:pt>
    <dgm:pt modelId="{F9B511EA-1130-4D90-8385-AD654092CABA}">
      <dgm:prSet phldrT="[טקסט]" custT="1"/>
      <dgm:spPr/>
      <dgm:t>
        <a:bodyPr/>
        <a:lstStyle/>
        <a:p>
          <a:pPr rtl="1"/>
          <a:r>
            <a:rPr lang="he-IL" sz="1800" dirty="0" smtClean="0">
              <a:solidFill>
                <a:srgbClr val="647D33"/>
              </a:solidFill>
            </a:rPr>
            <a:t>ירידה של </a:t>
          </a:r>
          <a:r>
            <a:rPr lang="he-IL" sz="1800" b="1" dirty="0" smtClean="0">
              <a:solidFill>
                <a:srgbClr val="647D33"/>
              </a:solidFill>
            </a:rPr>
            <a:t>כ-40%</a:t>
          </a:r>
          <a:r>
            <a:rPr lang="he-IL" sz="1800" dirty="0" smtClean="0">
              <a:solidFill>
                <a:srgbClr val="647D33"/>
              </a:solidFill>
            </a:rPr>
            <a:t> </a:t>
          </a:r>
          <a:r>
            <a:rPr lang="he-IL" sz="1800" b="1" dirty="0" smtClean="0">
              <a:solidFill>
                <a:srgbClr val="647D33"/>
              </a:solidFill>
            </a:rPr>
            <a:t>באכיפה</a:t>
          </a:r>
          <a:endParaRPr lang="he-IL" sz="1800" b="1" dirty="0">
            <a:solidFill>
              <a:srgbClr val="647D33"/>
            </a:solidFill>
          </a:endParaRPr>
        </a:p>
      </dgm:t>
    </dgm:pt>
    <dgm:pt modelId="{71F39ABD-AC71-4528-A3A1-9232071E2EF5}" type="parTrans" cxnId="{0C71ECFD-5220-4F8E-96D9-F61D0DEED376}">
      <dgm:prSet/>
      <dgm:spPr/>
      <dgm:t>
        <a:bodyPr/>
        <a:lstStyle/>
        <a:p>
          <a:pPr rtl="1"/>
          <a:endParaRPr lang="he-IL"/>
        </a:p>
      </dgm:t>
    </dgm:pt>
    <dgm:pt modelId="{A674CAAC-E06D-440C-80B1-10253F690AA1}" type="sibTrans" cxnId="{0C71ECFD-5220-4F8E-96D9-F61D0DEED376}">
      <dgm:prSet/>
      <dgm:spPr/>
      <dgm:t>
        <a:bodyPr/>
        <a:lstStyle/>
        <a:p>
          <a:pPr rtl="1"/>
          <a:endParaRPr lang="he-IL"/>
        </a:p>
      </dgm:t>
    </dgm:pt>
    <dgm:pt modelId="{D824123B-1034-4581-88A5-1B67749B27D5}">
      <dgm:prSet phldrT="[טקסט]" custT="1"/>
      <dgm:spPr/>
      <dgm:t>
        <a:bodyPr/>
        <a:lstStyle/>
        <a:p>
          <a:pPr rtl="1"/>
          <a:r>
            <a:rPr lang="he-IL" sz="1800" dirty="0" smtClean="0"/>
            <a:t>עליה של </a:t>
          </a:r>
          <a:r>
            <a:rPr lang="he-IL" sz="1800" b="1" dirty="0" smtClean="0"/>
            <a:t>יותר מ-100% במחוזות דרום, ת"א וש"י    </a:t>
          </a:r>
          <a:endParaRPr lang="he-IL" sz="1800" b="1" dirty="0"/>
        </a:p>
      </dgm:t>
    </dgm:pt>
    <dgm:pt modelId="{79B7374D-F153-41A9-9139-F6B4C7F8A407}" type="parTrans" cxnId="{3A957B4F-E344-4A7E-B719-589181C271F2}">
      <dgm:prSet/>
      <dgm:spPr/>
      <dgm:t>
        <a:bodyPr/>
        <a:lstStyle/>
        <a:p>
          <a:pPr rtl="1"/>
          <a:endParaRPr lang="he-IL"/>
        </a:p>
      </dgm:t>
    </dgm:pt>
    <dgm:pt modelId="{344F0037-7468-4BB4-9E80-5E5B60116E9E}" type="sibTrans" cxnId="{3A957B4F-E344-4A7E-B719-589181C271F2}">
      <dgm:prSet/>
      <dgm:spPr/>
      <dgm:t>
        <a:bodyPr/>
        <a:lstStyle/>
        <a:p>
          <a:pPr rtl="1"/>
          <a:endParaRPr lang="he-IL"/>
        </a:p>
      </dgm:t>
    </dgm:pt>
    <dgm:pt modelId="{EB2D97E6-6288-4C91-B166-99D283A82DA8}">
      <dgm:prSet phldrT="[טקסט]" custT="1"/>
      <dgm:spPr/>
      <dgm:t>
        <a:bodyPr/>
        <a:lstStyle/>
        <a:p>
          <a:pPr rtl="1"/>
          <a:r>
            <a:rPr lang="he-IL" sz="1800" dirty="0" smtClean="0">
              <a:solidFill>
                <a:srgbClr val="647D33"/>
              </a:solidFill>
            </a:rPr>
            <a:t>ירידה של </a:t>
          </a:r>
          <a:r>
            <a:rPr lang="he-IL" sz="1800" b="1" dirty="0" smtClean="0">
              <a:solidFill>
                <a:srgbClr val="647D33"/>
              </a:solidFill>
            </a:rPr>
            <a:t>2% בחמורות </a:t>
          </a:r>
          <a:r>
            <a:rPr lang="he-IL" sz="1800" dirty="0" smtClean="0">
              <a:solidFill>
                <a:srgbClr val="647D33"/>
              </a:solidFill>
            </a:rPr>
            <a:t>ושל 25% בסה"כ תאונות</a:t>
          </a:r>
          <a:endParaRPr lang="he-IL" sz="1800" dirty="0">
            <a:solidFill>
              <a:srgbClr val="647D33"/>
            </a:solidFill>
          </a:endParaRPr>
        </a:p>
      </dgm:t>
    </dgm:pt>
    <dgm:pt modelId="{9115559F-D2E4-4FB6-B025-75F77CE49C4C}" type="parTrans" cxnId="{4F25AA20-650B-421B-9191-0C57FEC38423}">
      <dgm:prSet/>
      <dgm:spPr/>
      <dgm:t>
        <a:bodyPr/>
        <a:lstStyle/>
        <a:p>
          <a:pPr rtl="1"/>
          <a:endParaRPr lang="he-IL"/>
        </a:p>
      </dgm:t>
    </dgm:pt>
    <dgm:pt modelId="{AC22D6D2-1A2F-4A62-889E-20A5929C091A}" type="sibTrans" cxnId="{4F25AA20-650B-421B-9191-0C57FEC38423}">
      <dgm:prSet/>
      <dgm:spPr/>
      <dgm:t>
        <a:bodyPr/>
        <a:lstStyle/>
        <a:p>
          <a:pPr rtl="1"/>
          <a:endParaRPr lang="he-IL"/>
        </a:p>
      </dgm:t>
    </dgm:pt>
    <dgm:pt modelId="{F79B558C-4260-41BB-8A95-DCFEBBC25441}">
      <dgm:prSet phldrT="[טקסט]" custT="1"/>
      <dgm:spPr/>
      <dgm:t>
        <a:bodyPr/>
        <a:lstStyle/>
        <a:p>
          <a:pPr rtl="1"/>
          <a:r>
            <a:rPr lang="he-IL" sz="1800" b="1" dirty="0" smtClean="0">
              <a:solidFill>
                <a:srgbClr val="647D33"/>
              </a:solidFill>
            </a:rPr>
            <a:t>בכבישים אדומים </a:t>
          </a:r>
          <a:r>
            <a:rPr lang="he-IL" sz="1800" dirty="0" smtClean="0">
              <a:solidFill>
                <a:srgbClr val="647D33"/>
              </a:solidFill>
            </a:rPr>
            <a:t>ירידה ב</a:t>
          </a:r>
          <a:r>
            <a:rPr lang="he-IL" sz="1800" b="1" dirty="0" smtClean="0">
              <a:solidFill>
                <a:srgbClr val="647D33"/>
              </a:solidFill>
            </a:rPr>
            <a:t>כ-20%</a:t>
          </a:r>
          <a:r>
            <a:rPr lang="he-IL" sz="1800" dirty="0" smtClean="0">
              <a:solidFill>
                <a:srgbClr val="647D33"/>
              </a:solidFill>
            </a:rPr>
            <a:t> בקטלניות (16 לעומת 20 אשתקד) וחמורות </a:t>
          </a:r>
          <a:r>
            <a:rPr lang="he-IL" sz="1800" b="0" dirty="0" smtClean="0">
              <a:solidFill>
                <a:srgbClr val="647D33"/>
              </a:solidFill>
            </a:rPr>
            <a:t>(70 לעומת 89אשתקד)</a:t>
          </a:r>
          <a:endParaRPr lang="he-IL" sz="1800" b="0" dirty="0">
            <a:solidFill>
              <a:srgbClr val="647D33"/>
            </a:solidFill>
          </a:endParaRPr>
        </a:p>
      </dgm:t>
    </dgm:pt>
    <dgm:pt modelId="{B6DACA99-8D8E-4133-BCE3-E0C7BEF5A04C}" type="parTrans" cxnId="{BC45DC41-2E62-4A4B-910D-9E240AE8575C}">
      <dgm:prSet/>
      <dgm:spPr/>
      <dgm:t>
        <a:bodyPr/>
        <a:lstStyle/>
        <a:p>
          <a:pPr rtl="1"/>
          <a:endParaRPr lang="he-IL"/>
        </a:p>
      </dgm:t>
    </dgm:pt>
    <dgm:pt modelId="{7C20EE1B-BAD6-46F0-91D2-D685FE971CE9}" type="sibTrans" cxnId="{BC45DC41-2E62-4A4B-910D-9E240AE8575C}">
      <dgm:prSet/>
      <dgm:spPr/>
      <dgm:t>
        <a:bodyPr/>
        <a:lstStyle/>
        <a:p>
          <a:pPr rtl="1"/>
          <a:endParaRPr lang="he-IL"/>
        </a:p>
      </dgm:t>
    </dgm:pt>
    <dgm:pt modelId="{3B710382-8B94-497E-9947-687012771CC8}">
      <dgm:prSet phldrT="[טקסט]" custT="1"/>
      <dgm:spPr/>
      <dgm:t>
        <a:bodyPr/>
        <a:lstStyle/>
        <a:p>
          <a:pPr rtl="1"/>
          <a:r>
            <a:rPr lang="he-IL" sz="1800" b="0" dirty="0" smtClean="0"/>
            <a:t>גידול של </a:t>
          </a:r>
          <a:r>
            <a:rPr lang="he-IL" sz="1800" b="1" dirty="0" smtClean="0"/>
            <a:t>3% בממוצע המעורבים </a:t>
          </a:r>
          <a:r>
            <a:rPr lang="he-IL" sz="1800" b="0" dirty="0" smtClean="0"/>
            <a:t>בקטלניות</a:t>
          </a:r>
          <a:endParaRPr lang="he-IL" sz="1800" b="0" dirty="0"/>
        </a:p>
      </dgm:t>
    </dgm:pt>
    <dgm:pt modelId="{48301792-FB36-4648-8F40-B5039EEEC921}" type="parTrans" cxnId="{020D4CA7-D616-4110-AC8C-A27CB99795AE}">
      <dgm:prSet/>
      <dgm:spPr/>
      <dgm:t>
        <a:bodyPr/>
        <a:lstStyle/>
        <a:p>
          <a:pPr rtl="1"/>
          <a:endParaRPr lang="he-IL"/>
        </a:p>
      </dgm:t>
    </dgm:pt>
    <dgm:pt modelId="{C514B94B-9F39-48E3-9A49-08626E99F3E4}" type="sibTrans" cxnId="{020D4CA7-D616-4110-AC8C-A27CB99795AE}">
      <dgm:prSet/>
      <dgm:spPr/>
      <dgm:t>
        <a:bodyPr/>
        <a:lstStyle/>
        <a:p>
          <a:pPr rtl="1"/>
          <a:endParaRPr lang="he-IL"/>
        </a:p>
      </dgm:t>
    </dgm:pt>
    <dgm:pt modelId="{1CC91041-3442-4874-88CD-5138560A4E15}">
      <dgm:prSet custT="1"/>
      <dgm:spPr/>
      <dgm:t>
        <a:bodyPr/>
        <a:lstStyle/>
        <a:p>
          <a:pPr rtl="1"/>
          <a:r>
            <a:rPr lang="he-IL" sz="1800" dirty="0" smtClean="0"/>
            <a:t>עליה של </a:t>
          </a:r>
          <a:r>
            <a:rPr lang="he-IL" sz="1800" b="1" dirty="0" smtClean="0"/>
            <a:t>20%</a:t>
          </a:r>
          <a:r>
            <a:rPr lang="he-IL" sz="1800" dirty="0" smtClean="0"/>
            <a:t> בקטלניות </a:t>
          </a:r>
          <a:r>
            <a:rPr lang="he-IL" sz="1800" b="1" dirty="0" smtClean="0"/>
            <a:t>"עירוני לא בצומת" </a:t>
          </a:r>
          <a:r>
            <a:rPr lang="he-IL" sz="1800" b="0" dirty="0" smtClean="0"/>
            <a:t>(61 לעומת 51 אשתקד)</a:t>
          </a:r>
        </a:p>
      </dgm:t>
    </dgm:pt>
    <dgm:pt modelId="{EA784FF0-EC79-4B6C-B8D0-3866F704F396}" type="parTrans" cxnId="{6AB8241E-CBBF-4C98-9544-ACF7EA0826E8}">
      <dgm:prSet/>
      <dgm:spPr/>
      <dgm:t>
        <a:bodyPr/>
        <a:lstStyle/>
        <a:p>
          <a:pPr rtl="1"/>
          <a:endParaRPr lang="he-IL"/>
        </a:p>
      </dgm:t>
    </dgm:pt>
    <dgm:pt modelId="{8DB7ECC9-3687-4179-A431-181091F71B3A}" type="sibTrans" cxnId="{6AB8241E-CBBF-4C98-9544-ACF7EA0826E8}">
      <dgm:prSet/>
      <dgm:spPr/>
      <dgm:t>
        <a:bodyPr/>
        <a:lstStyle/>
        <a:p>
          <a:pPr rtl="1"/>
          <a:endParaRPr lang="he-IL"/>
        </a:p>
      </dgm:t>
    </dgm:pt>
    <dgm:pt modelId="{4E02F10C-3ABE-41AC-B82B-C5019FBDD540}" type="pres">
      <dgm:prSet presAssocID="{5DA553C9-5DB6-4227-9029-89641D1B7383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A26EF7C-A929-4F85-922C-F36D6E8D96A2}" type="pres">
      <dgm:prSet presAssocID="{95029994-306A-4657-B0BC-8506A887B1BE}" presName="linNode" presStyleCnt="0"/>
      <dgm:spPr/>
    </dgm:pt>
    <dgm:pt modelId="{F40905D2-E538-4EB7-BC68-736B0A2E75D6}" type="pres">
      <dgm:prSet presAssocID="{95029994-306A-4657-B0BC-8506A887B1BE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B1B8DD9-1886-4668-AAD5-F270B9C8B936}" type="pres">
      <dgm:prSet presAssocID="{95029994-306A-4657-B0BC-8506A887B1BE}" presName="descendantText" presStyleLbl="alignAccFollowNode1" presStyleIdx="0" presStyleCnt="3" custScaleY="11502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7A009DC-D621-42D6-B3F5-935CE91E6A45}" type="pres">
      <dgm:prSet presAssocID="{249CD8F7-7285-4E4B-8032-418A08170B38}" presName="sp" presStyleCnt="0"/>
      <dgm:spPr/>
    </dgm:pt>
    <dgm:pt modelId="{E36FF65E-82FA-4F07-A6C4-69A0A7C40B85}" type="pres">
      <dgm:prSet presAssocID="{E85F7599-15D8-440D-8225-A3B311AC2DDE}" presName="linNode" presStyleCnt="0"/>
      <dgm:spPr/>
    </dgm:pt>
    <dgm:pt modelId="{105C5AEE-F68A-428A-BFE6-4E5EA17BE074}" type="pres">
      <dgm:prSet presAssocID="{E85F7599-15D8-440D-8225-A3B311AC2DDE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9E867E-7F9C-451E-94D2-30C71E2E9FBF}" type="pres">
      <dgm:prSet presAssocID="{E85F7599-15D8-440D-8225-A3B311AC2DDE}" presName="descendantText" presStyleLbl="alignAccFollowNode1" presStyleIdx="1" presStyleCnt="3" custScaleY="11502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8BFC5C3-8E8C-4191-B1BA-1F8DCAAEB18C}" type="pres">
      <dgm:prSet presAssocID="{422507B5-0BF0-452C-BA77-ED0A020D0739}" presName="sp" presStyleCnt="0"/>
      <dgm:spPr/>
    </dgm:pt>
    <dgm:pt modelId="{6976BEA5-8FFB-4E90-AF81-2511E015A76F}" type="pres">
      <dgm:prSet presAssocID="{028C16C0-A449-4937-8455-4A6CFD8D5FE7}" presName="linNode" presStyleCnt="0"/>
      <dgm:spPr/>
    </dgm:pt>
    <dgm:pt modelId="{671E8156-9DE5-4616-9395-DED117767EA5}" type="pres">
      <dgm:prSet presAssocID="{028C16C0-A449-4937-8455-4A6CFD8D5FE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EB3BA2F-E2A9-4E00-98F1-AE0E669A34BA}" type="pres">
      <dgm:prSet presAssocID="{028C16C0-A449-4937-8455-4A6CFD8D5FE7}" presName="descendantText" presStyleLbl="alignAccFollowNode1" presStyleIdx="2" presStyleCnt="3" custScaleY="11502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1692C6B-1B9A-4CEF-99F7-63AC31CFC88F}" srcId="{95029994-306A-4657-B0BC-8506A887B1BE}" destId="{95028F3F-7B87-4ECC-BEC6-554FA3417F52}" srcOrd="0" destOrd="0" parTransId="{07C3552D-3FA7-41CC-8222-F95E284E1C42}" sibTransId="{F49B3B70-28E2-400E-85C8-C942F656FF40}"/>
    <dgm:cxn modelId="{6DFC7B48-BCF9-458D-9B72-8612E8ADBB2A}" type="presOf" srcId="{F9B511EA-1130-4D90-8385-AD654092CABA}" destId="{1EB3BA2F-E2A9-4E00-98F1-AE0E669A34BA}" srcOrd="0" destOrd="3" presId="urn:microsoft.com/office/officeart/2005/8/layout/vList5"/>
    <dgm:cxn modelId="{74A17E1B-BEA8-4E4C-B906-5830A1554633}" type="presOf" srcId="{5DA553C9-5DB6-4227-9029-89641D1B7383}" destId="{4E02F10C-3ABE-41AC-B82B-C5019FBDD540}" srcOrd="0" destOrd="0" presId="urn:microsoft.com/office/officeart/2005/8/layout/vList5"/>
    <dgm:cxn modelId="{020D4CA7-D616-4110-AC8C-A27CB99795AE}" srcId="{E85F7599-15D8-440D-8225-A3B311AC2DDE}" destId="{3B710382-8B94-497E-9947-687012771CC8}" srcOrd="2" destOrd="0" parTransId="{48301792-FB36-4648-8F40-B5039EEEC921}" sibTransId="{C514B94B-9F39-48E3-9A49-08626E99F3E4}"/>
    <dgm:cxn modelId="{3A957B4F-E344-4A7E-B719-589181C271F2}" srcId="{028C16C0-A449-4937-8455-4A6CFD8D5FE7}" destId="{D824123B-1034-4581-88A5-1B67749B27D5}" srcOrd="2" destOrd="0" parTransId="{79B7374D-F153-41A9-9139-F6B4C7F8A407}" sibTransId="{344F0037-7468-4BB4-9E80-5E5B60116E9E}"/>
    <dgm:cxn modelId="{0C71ECFD-5220-4F8E-96D9-F61D0DEED376}" srcId="{028C16C0-A449-4937-8455-4A6CFD8D5FE7}" destId="{F9B511EA-1130-4D90-8385-AD654092CABA}" srcOrd="3" destOrd="0" parTransId="{71F39ABD-AC71-4528-A3A1-9232071E2EF5}" sibTransId="{A674CAAC-E06D-440C-80B1-10253F690AA1}"/>
    <dgm:cxn modelId="{DA59FF0E-ADB6-4AF2-9D73-04A6A45E0263}" srcId="{E85F7599-15D8-440D-8225-A3B311AC2DDE}" destId="{34564E95-6B27-4613-8BD2-6BDBF0A467D8}" srcOrd="0" destOrd="0" parTransId="{D1DA562C-C899-4CBC-8D1B-765E08068C42}" sibTransId="{DAA15F16-1350-4EC9-A24A-C1399721FC42}"/>
    <dgm:cxn modelId="{07896CA7-BBE8-4876-A435-060E99E9DEEF}" srcId="{5DA553C9-5DB6-4227-9029-89641D1B7383}" destId="{95029994-306A-4657-B0BC-8506A887B1BE}" srcOrd="0" destOrd="0" parTransId="{9DDFDF8B-4E12-4077-BA28-F466803F8CAB}" sibTransId="{249CD8F7-7285-4E4B-8032-418A08170B38}"/>
    <dgm:cxn modelId="{F044ACF5-D0C8-4229-8E6F-64C85F2A09EB}" type="presOf" srcId="{EB55F32D-4DED-4365-822F-EC2FB8629A42}" destId="{1EB3BA2F-E2A9-4E00-98F1-AE0E669A34BA}" srcOrd="0" destOrd="0" presId="urn:microsoft.com/office/officeart/2005/8/layout/vList5"/>
    <dgm:cxn modelId="{60C5F942-5DF6-4CE6-9494-C3D8C9081E6A}" srcId="{5DA553C9-5DB6-4227-9029-89641D1B7383}" destId="{E85F7599-15D8-440D-8225-A3B311AC2DDE}" srcOrd="1" destOrd="0" parTransId="{95EE0859-EF75-4555-83E9-039E463F3C73}" sibTransId="{422507B5-0BF0-452C-BA77-ED0A020D0739}"/>
    <dgm:cxn modelId="{6AB8241E-CBBF-4C98-9544-ACF7EA0826E8}" srcId="{E85F7599-15D8-440D-8225-A3B311AC2DDE}" destId="{1CC91041-3442-4874-88CD-5138560A4E15}" srcOrd="1" destOrd="0" parTransId="{EA784FF0-EC79-4B6C-B8D0-3866F704F396}" sibTransId="{8DB7ECC9-3687-4179-A431-181091F71B3A}"/>
    <dgm:cxn modelId="{5E38F587-8A5D-4451-BFA6-64140000B8B7}" type="presOf" srcId="{EB2D97E6-6288-4C91-B166-99D283A82DA8}" destId="{1EB3BA2F-E2A9-4E00-98F1-AE0E669A34BA}" srcOrd="0" destOrd="1" presId="urn:microsoft.com/office/officeart/2005/8/layout/vList5"/>
    <dgm:cxn modelId="{60C62D02-E67C-4790-AEFD-B09FAF105344}" type="presOf" srcId="{3B710382-8B94-497E-9947-687012771CC8}" destId="{159E867E-7F9C-451E-94D2-30C71E2E9FBF}" srcOrd="0" destOrd="2" presId="urn:microsoft.com/office/officeart/2005/8/layout/vList5"/>
    <dgm:cxn modelId="{326B3916-10AC-43A0-BD6E-B1DCE677B443}" type="presOf" srcId="{F79B558C-4260-41BB-8A95-DCFEBBC25441}" destId="{3B1B8DD9-1886-4668-AAD5-F270B9C8B936}" srcOrd="0" destOrd="1" presId="urn:microsoft.com/office/officeart/2005/8/layout/vList5"/>
    <dgm:cxn modelId="{6BA8F68C-0A03-4EF3-A5F2-DAEA339F2FE4}" type="presOf" srcId="{E85F7599-15D8-440D-8225-A3B311AC2DDE}" destId="{105C5AEE-F68A-428A-BFE6-4E5EA17BE074}" srcOrd="0" destOrd="0" presId="urn:microsoft.com/office/officeart/2005/8/layout/vList5"/>
    <dgm:cxn modelId="{203ED59C-C17B-493F-9280-01FB12313FA5}" type="presOf" srcId="{D824123B-1034-4581-88A5-1B67749B27D5}" destId="{1EB3BA2F-E2A9-4E00-98F1-AE0E669A34BA}" srcOrd="0" destOrd="2" presId="urn:microsoft.com/office/officeart/2005/8/layout/vList5"/>
    <dgm:cxn modelId="{4F25AA20-650B-421B-9191-0C57FEC38423}" srcId="{028C16C0-A449-4937-8455-4A6CFD8D5FE7}" destId="{EB2D97E6-6288-4C91-B166-99D283A82DA8}" srcOrd="1" destOrd="0" parTransId="{9115559F-D2E4-4FB6-B025-75F77CE49C4C}" sibTransId="{AC22D6D2-1A2F-4A62-889E-20A5929C091A}"/>
    <dgm:cxn modelId="{6230D7E6-76EB-4710-9B21-651FDFB7D691}" type="presOf" srcId="{028C16C0-A449-4937-8455-4A6CFD8D5FE7}" destId="{671E8156-9DE5-4616-9395-DED117767EA5}" srcOrd="0" destOrd="0" presId="urn:microsoft.com/office/officeart/2005/8/layout/vList5"/>
    <dgm:cxn modelId="{36C9E443-601E-46AF-8A93-08FA46A957C4}" type="presOf" srcId="{95028F3F-7B87-4ECC-BEC6-554FA3417F52}" destId="{3B1B8DD9-1886-4668-AAD5-F270B9C8B936}" srcOrd="0" destOrd="0" presId="urn:microsoft.com/office/officeart/2005/8/layout/vList5"/>
    <dgm:cxn modelId="{BC45DC41-2E62-4A4B-910D-9E240AE8575C}" srcId="{95029994-306A-4657-B0BC-8506A887B1BE}" destId="{F79B558C-4260-41BB-8A95-DCFEBBC25441}" srcOrd="1" destOrd="0" parTransId="{B6DACA99-8D8E-4133-BCE3-E0C7BEF5A04C}" sibTransId="{7C20EE1B-BAD6-46F0-91D2-D685FE971CE9}"/>
    <dgm:cxn modelId="{849F4A56-C554-4FC2-B979-1EE14F522BD1}" srcId="{5DA553C9-5DB6-4227-9029-89641D1B7383}" destId="{028C16C0-A449-4937-8455-4A6CFD8D5FE7}" srcOrd="2" destOrd="0" parTransId="{A0B66860-A649-4854-B6FA-996626118754}" sibTransId="{1F13AE5D-021E-4771-BF6A-D8CD1303ECE4}"/>
    <dgm:cxn modelId="{D40A2A90-E39E-48CE-B9FF-38EC07707630}" type="presOf" srcId="{1CC91041-3442-4874-88CD-5138560A4E15}" destId="{159E867E-7F9C-451E-94D2-30C71E2E9FBF}" srcOrd="0" destOrd="1" presId="urn:microsoft.com/office/officeart/2005/8/layout/vList5"/>
    <dgm:cxn modelId="{EB27B7EE-F0EE-4622-9DDA-782FAFDA0A57}" type="presOf" srcId="{95029994-306A-4657-B0BC-8506A887B1BE}" destId="{F40905D2-E538-4EB7-BC68-736B0A2E75D6}" srcOrd="0" destOrd="0" presId="urn:microsoft.com/office/officeart/2005/8/layout/vList5"/>
    <dgm:cxn modelId="{C2795C84-0FFF-48AE-8981-C92C46784FC0}" srcId="{028C16C0-A449-4937-8455-4A6CFD8D5FE7}" destId="{EB55F32D-4DED-4365-822F-EC2FB8629A42}" srcOrd="0" destOrd="0" parTransId="{ABB393F1-47D8-4995-B7A4-0A6168243AE5}" sibTransId="{33CFB58E-7248-4535-944C-A6C631C77F28}"/>
    <dgm:cxn modelId="{7C004F74-5E59-4209-A01B-F6718956C3E7}" type="presOf" srcId="{34564E95-6B27-4613-8BD2-6BDBF0A467D8}" destId="{159E867E-7F9C-451E-94D2-30C71E2E9FBF}" srcOrd="0" destOrd="0" presId="urn:microsoft.com/office/officeart/2005/8/layout/vList5"/>
    <dgm:cxn modelId="{A7C2A237-34A1-4275-8D85-B3786C975C46}" type="presParOf" srcId="{4E02F10C-3ABE-41AC-B82B-C5019FBDD540}" destId="{2A26EF7C-A929-4F85-922C-F36D6E8D96A2}" srcOrd="0" destOrd="0" presId="urn:microsoft.com/office/officeart/2005/8/layout/vList5"/>
    <dgm:cxn modelId="{63EFE32C-16BD-492B-B71C-BD1E30008E15}" type="presParOf" srcId="{2A26EF7C-A929-4F85-922C-F36D6E8D96A2}" destId="{F40905D2-E538-4EB7-BC68-736B0A2E75D6}" srcOrd="0" destOrd="0" presId="urn:microsoft.com/office/officeart/2005/8/layout/vList5"/>
    <dgm:cxn modelId="{0448890A-55D9-4D51-AFBD-BD1978C56994}" type="presParOf" srcId="{2A26EF7C-A929-4F85-922C-F36D6E8D96A2}" destId="{3B1B8DD9-1886-4668-AAD5-F270B9C8B936}" srcOrd="1" destOrd="0" presId="urn:microsoft.com/office/officeart/2005/8/layout/vList5"/>
    <dgm:cxn modelId="{3BF1B262-50DD-4495-8259-E1D245FF5DE1}" type="presParOf" srcId="{4E02F10C-3ABE-41AC-B82B-C5019FBDD540}" destId="{97A009DC-D621-42D6-B3F5-935CE91E6A45}" srcOrd="1" destOrd="0" presId="urn:microsoft.com/office/officeart/2005/8/layout/vList5"/>
    <dgm:cxn modelId="{392E35B3-22CA-4DF2-982C-CC1D96B0FA4D}" type="presParOf" srcId="{4E02F10C-3ABE-41AC-B82B-C5019FBDD540}" destId="{E36FF65E-82FA-4F07-A6C4-69A0A7C40B85}" srcOrd="2" destOrd="0" presId="urn:microsoft.com/office/officeart/2005/8/layout/vList5"/>
    <dgm:cxn modelId="{7BAFD235-009B-4A98-8776-B53216A0D9FD}" type="presParOf" srcId="{E36FF65E-82FA-4F07-A6C4-69A0A7C40B85}" destId="{105C5AEE-F68A-428A-BFE6-4E5EA17BE074}" srcOrd="0" destOrd="0" presId="urn:microsoft.com/office/officeart/2005/8/layout/vList5"/>
    <dgm:cxn modelId="{DE730DA9-A8B3-4FEF-A3CF-6AD18E09139F}" type="presParOf" srcId="{E36FF65E-82FA-4F07-A6C4-69A0A7C40B85}" destId="{159E867E-7F9C-451E-94D2-30C71E2E9FBF}" srcOrd="1" destOrd="0" presId="urn:microsoft.com/office/officeart/2005/8/layout/vList5"/>
    <dgm:cxn modelId="{03C441AD-105D-44AA-8570-BF852F025FDF}" type="presParOf" srcId="{4E02F10C-3ABE-41AC-B82B-C5019FBDD540}" destId="{18BFC5C3-8E8C-4191-B1BA-1F8DCAAEB18C}" srcOrd="3" destOrd="0" presId="urn:microsoft.com/office/officeart/2005/8/layout/vList5"/>
    <dgm:cxn modelId="{57222CAC-6E6E-436B-9DC5-A6BB99443121}" type="presParOf" srcId="{4E02F10C-3ABE-41AC-B82B-C5019FBDD540}" destId="{6976BEA5-8FFB-4E90-AF81-2511E015A76F}" srcOrd="4" destOrd="0" presId="urn:microsoft.com/office/officeart/2005/8/layout/vList5"/>
    <dgm:cxn modelId="{96F82B38-DE5F-4771-8567-CC89CFAF236E}" type="presParOf" srcId="{6976BEA5-8FFB-4E90-AF81-2511E015A76F}" destId="{671E8156-9DE5-4616-9395-DED117767EA5}" srcOrd="0" destOrd="0" presId="urn:microsoft.com/office/officeart/2005/8/layout/vList5"/>
    <dgm:cxn modelId="{5542299F-BFE3-4812-9332-775F375A8CBD}" type="presParOf" srcId="{6976BEA5-8FFB-4E90-AF81-2511E015A76F}" destId="{1EB3BA2F-E2A9-4E00-98F1-AE0E669A34B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A553C9-5DB6-4227-9029-89641D1B738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0025D2FB-0E95-4989-97A4-792D5F41C2FC}">
      <dgm:prSet phldrT="[טקסט]" custT="1"/>
      <dgm:spPr/>
      <dgm:t>
        <a:bodyPr/>
        <a:lstStyle/>
        <a:p>
          <a:pPr rtl="1"/>
          <a:r>
            <a:rPr lang="he-IL" sz="2400" dirty="0" smtClean="0"/>
            <a:t>אוכלוסיות פוגעות ונפגעות</a:t>
          </a:r>
          <a:endParaRPr lang="he-IL" sz="2400" dirty="0"/>
        </a:p>
      </dgm:t>
    </dgm:pt>
    <dgm:pt modelId="{7B816E8E-0669-439C-9C8D-93F1BD6E9962}" type="parTrans" cxnId="{5C56CD0B-DE0B-40B2-9695-EE4B9A41E57B}">
      <dgm:prSet/>
      <dgm:spPr/>
      <dgm:t>
        <a:bodyPr/>
        <a:lstStyle/>
        <a:p>
          <a:pPr rtl="1"/>
          <a:endParaRPr lang="he-IL"/>
        </a:p>
      </dgm:t>
    </dgm:pt>
    <dgm:pt modelId="{210B1A72-9474-4BA2-A136-E87A749EF334}" type="sibTrans" cxnId="{5C56CD0B-DE0B-40B2-9695-EE4B9A41E57B}">
      <dgm:prSet/>
      <dgm:spPr/>
      <dgm:t>
        <a:bodyPr/>
        <a:lstStyle/>
        <a:p>
          <a:pPr rtl="1"/>
          <a:endParaRPr lang="he-IL"/>
        </a:p>
      </dgm:t>
    </dgm:pt>
    <dgm:pt modelId="{A0345BC2-4A76-4069-BF3C-47536E3267EF}">
      <dgm:prSet phldrT="[טקסט]" custT="1"/>
      <dgm:spPr/>
      <dgm:t>
        <a:bodyPr/>
        <a:lstStyle/>
        <a:p>
          <a:pPr marL="57150" indent="0" rtl="1"/>
          <a:endParaRPr lang="he-IL" sz="1800" dirty="0"/>
        </a:p>
      </dgm:t>
    </dgm:pt>
    <dgm:pt modelId="{73E88AB5-3B84-4B15-90C3-787E23C1409E}" type="parTrans" cxnId="{93B7B432-26EF-44D7-93E0-0F7241965EBB}">
      <dgm:prSet/>
      <dgm:spPr/>
      <dgm:t>
        <a:bodyPr/>
        <a:lstStyle/>
        <a:p>
          <a:pPr rtl="1"/>
          <a:endParaRPr lang="he-IL"/>
        </a:p>
      </dgm:t>
    </dgm:pt>
    <dgm:pt modelId="{EEFA85A7-11C7-4138-A544-90BC2A7A3CD0}" type="sibTrans" cxnId="{93B7B432-26EF-44D7-93E0-0F7241965EBB}">
      <dgm:prSet/>
      <dgm:spPr/>
      <dgm:t>
        <a:bodyPr/>
        <a:lstStyle/>
        <a:p>
          <a:pPr rtl="1"/>
          <a:endParaRPr lang="he-IL"/>
        </a:p>
      </dgm:t>
    </dgm:pt>
    <dgm:pt modelId="{EF51A6FB-29E6-4AB0-A62C-C1955D1263ED}">
      <dgm:prSet phldrT="[טקסט]" custT="1"/>
      <dgm:spPr/>
      <dgm:t>
        <a:bodyPr/>
        <a:lstStyle/>
        <a:p>
          <a:pPr marL="57150" indent="0" rtl="1"/>
          <a:endParaRPr lang="he-IL" sz="1800" b="1" dirty="0"/>
        </a:p>
      </dgm:t>
    </dgm:pt>
    <dgm:pt modelId="{6DF49934-EBA4-49E0-A593-A8FAA3B8372C}" type="parTrans" cxnId="{97A60BB8-C44A-4B98-91F9-AB3F0DF27D0C}">
      <dgm:prSet/>
      <dgm:spPr/>
      <dgm:t>
        <a:bodyPr/>
        <a:lstStyle/>
        <a:p>
          <a:pPr rtl="1"/>
          <a:endParaRPr lang="he-IL"/>
        </a:p>
      </dgm:t>
    </dgm:pt>
    <dgm:pt modelId="{BF1C51E2-A27B-4508-A992-91FB3F39D9A3}" type="sibTrans" cxnId="{97A60BB8-C44A-4B98-91F9-AB3F0DF27D0C}">
      <dgm:prSet/>
      <dgm:spPr/>
      <dgm:t>
        <a:bodyPr/>
        <a:lstStyle/>
        <a:p>
          <a:pPr rtl="1"/>
          <a:endParaRPr lang="he-IL"/>
        </a:p>
      </dgm:t>
    </dgm:pt>
    <dgm:pt modelId="{4E02F10C-3ABE-41AC-B82B-C5019FBDD540}" type="pres">
      <dgm:prSet presAssocID="{5DA553C9-5DB6-4227-9029-89641D1B7383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16E4A87-0C38-4AF5-BCDB-595A73A1BCA9}" type="pres">
      <dgm:prSet presAssocID="{0025D2FB-0E95-4989-97A4-792D5F41C2FC}" presName="linNode" presStyleCnt="0"/>
      <dgm:spPr/>
    </dgm:pt>
    <dgm:pt modelId="{9548DBB2-D030-4013-B098-24A677C43F70}" type="pres">
      <dgm:prSet presAssocID="{0025D2FB-0E95-4989-97A4-792D5F41C2FC}" presName="parentText" presStyleLbl="node1" presStyleIdx="0" presStyleCnt="1" custScaleX="88318" custScaleY="15628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825DD5F-D753-4273-A784-A3F15C676976}" type="pres">
      <dgm:prSet presAssocID="{0025D2FB-0E95-4989-97A4-792D5F41C2FC}" presName="descendantText" presStyleLbl="alignAccFollowNode1" presStyleIdx="0" presStyleCnt="1" custScaleX="111428" custScaleY="19542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5C56CD0B-DE0B-40B2-9695-EE4B9A41E57B}" srcId="{5DA553C9-5DB6-4227-9029-89641D1B7383}" destId="{0025D2FB-0E95-4989-97A4-792D5F41C2FC}" srcOrd="0" destOrd="0" parTransId="{7B816E8E-0669-439C-9C8D-93F1BD6E9962}" sibTransId="{210B1A72-9474-4BA2-A136-E87A749EF334}"/>
    <dgm:cxn modelId="{97A60BB8-C44A-4B98-91F9-AB3F0DF27D0C}" srcId="{0025D2FB-0E95-4989-97A4-792D5F41C2FC}" destId="{EF51A6FB-29E6-4AB0-A62C-C1955D1263ED}" srcOrd="1" destOrd="0" parTransId="{6DF49934-EBA4-49E0-A593-A8FAA3B8372C}" sibTransId="{BF1C51E2-A27B-4508-A992-91FB3F39D9A3}"/>
    <dgm:cxn modelId="{93B7B432-26EF-44D7-93E0-0F7241965EBB}" srcId="{0025D2FB-0E95-4989-97A4-792D5F41C2FC}" destId="{A0345BC2-4A76-4069-BF3C-47536E3267EF}" srcOrd="0" destOrd="0" parTransId="{73E88AB5-3B84-4B15-90C3-787E23C1409E}" sibTransId="{EEFA85A7-11C7-4138-A544-90BC2A7A3CD0}"/>
    <dgm:cxn modelId="{952D22C3-6FE6-4E15-9FE2-4A744BEEA0DF}" type="presOf" srcId="{A0345BC2-4A76-4069-BF3C-47536E3267EF}" destId="{E825DD5F-D753-4273-A784-A3F15C676976}" srcOrd="0" destOrd="0" presId="urn:microsoft.com/office/officeart/2005/8/layout/vList5"/>
    <dgm:cxn modelId="{3B60D1F5-60F3-44AA-8C26-1538B021EF80}" type="presOf" srcId="{0025D2FB-0E95-4989-97A4-792D5F41C2FC}" destId="{9548DBB2-D030-4013-B098-24A677C43F70}" srcOrd="0" destOrd="0" presId="urn:microsoft.com/office/officeart/2005/8/layout/vList5"/>
    <dgm:cxn modelId="{F41079AD-6B9C-49C5-821E-970717791FD2}" type="presOf" srcId="{5DA553C9-5DB6-4227-9029-89641D1B7383}" destId="{4E02F10C-3ABE-41AC-B82B-C5019FBDD540}" srcOrd="0" destOrd="0" presId="urn:microsoft.com/office/officeart/2005/8/layout/vList5"/>
    <dgm:cxn modelId="{C883977F-599E-4C57-BF5D-E9DAE6138526}" type="presOf" srcId="{EF51A6FB-29E6-4AB0-A62C-C1955D1263ED}" destId="{E825DD5F-D753-4273-A784-A3F15C676976}" srcOrd="0" destOrd="1" presId="urn:microsoft.com/office/officeart/2005/8/layout/vList5"/>
    <dgm:cxn modelId="{4A03CAC7-47BD-4564-A43F-0A3DCAB187A0}" type="presParOf" srcId="{4E02F10C-3ABE-41AC-B82B-C5019FBDD540}" destId="{616E4A87-0C38-4AF5-BCDB-595A73A1BCA9}" srcOrd="0" destOrd="0" presId="urn:microsoft.com/office/officeart/2005/8/layout/vList5"/>
    <dgm:cxn modelId="{8579F167-556E-4542-A6BC-75D52BD1BC7F}" type="presParOf" srcId="{616E4A87-0C38-4AF5-BCDB-595A73A1BCA9}" destId="{9548DBB2-D030-4013-B098-24A677C43F70}" srcOrd="0" destOrd="0" presId="urn:microsoft.com/office/officeart/2005/8/layout/vList5"/>
    <dgm:cxn modelId="{46640692-903A-4E09-AEE0-1EDB000BAAFF}" type="presParOf" srcId="{616E4A87-0C38-4AF5-BCDB-595A73A1BCA9}" destId="{E825DD5F-D753-4273-A784-A3F15C67697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1B8DD9-1886-4668-AAD5-F270B9C8B936}">
      <dsp:nvSpPr>
        <dsp:cNvPr id="0" name=""/>
        <dsp:cNvSpPr/>
      </dsp:nvSpPr>
      <dsp:spPr>
        <a:xfrm rot="16200000">
          <a:off x="1870491" y="-1800319"/>
          <a:ext cx="1558806" cy="52997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b="1" kern="1200" dirty="0" smtClean="0">
              <a:solidFill>
                <a:srgbClr val="647D33"/>
              </a:solidFill>
            </a:rPr>
            <a:t>ברחובות אדומים </a:t>
          </a:r>
          <a:r>
            <a:rPr lang="he-IL" sz="1800" kern="1200" dirty="0" smtClean="0">
              <a:solidFill>
                <a:srgbClr val="647D33"/>
              </a:solidFill>
            </a:rPr>
            <a:t>ירידה ב</a:t>
          </a:r>
          <a:r>
            <a:rPr lang="he-IL" sz="1800" b="1" kern="1200" dirty="0" smtClean="0">
              <a:solidFill>
                <a:srgbClr val="647D33"/>
              </a:solidFill>
            </a:rPr>
            <a:t>כ-40%</a:t>
          </a:r>
          <a:r>
            <a:rPr lang="he-IL" sz="1800" kern="1200" dirty="0" smtClean="0">
              <a:solidFill>
                <a:srgbClr val="647D33"/>
              </a:solidFill>
            </a:rPr>
            <a:t> בקטלניות (14 לעומת 23 אשתקד) וחמורות </a:t>
          </a:r>
          <a:r>
            <a:rPr lang="he-IL" sz="1800" b="0" kern="1200" dirty="0" smtClean="0">
              <a:solidFill>
                <a:srgbClr val="647D33"/>
              </a:solidFill>
            </a:rPr>
            <a:t>(140 לעומת 237 אשתקד)</a:t>
          </a:r>
          <a:endParaRPr lang="he-IL" sz="1800" b="0" kern="1200" dirty="0">
            <a:solidFill>
              <a:srgbClr val="647D33"/>
            </a:solidFill>
          </a:endParaRP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b="1" kern="1200" dirty="0" smtClean="0">
              <a:solidFill>
                <a:srgbClr val="647D33"/>
              </a:solidFill>
            </a:rPr>
            <a:t>בכבישים אדומים </a:t>
          </a:r>
          <a:r>
            <a:rPr lang="he-IL" sz="1800" kern="1200" dirty="0" smtClean="0">
              <a:solidFill>
                <a:srgbClr val="647D33"/>
              </a:solidFill>
            </a:rPr>
            <a:t>ירידה ב</a:t>
          </a:r>
          <a:r>
            <a:rPr lang="he-IL" sz="1800" b="1" kern="1200" dirty="0" smtClean="0">
              <a:solidFill>
                <a:srgbClr val="647D33"/>
              </a:solidFill>
            </a:rPr>
            <a:t>כ-20%</a:t>
          </a:r>
          <a:r>
            <a:rPr lang="he-IL" sz="1800" kern="1200" dirty="0" smtClean="0">
              <a:solidFill>
                <a:srgbClr val="647D33"/>
              </a:solidFill>
            </a:rPr>
            <a:t> בקטלניות (16 לעומת 20 אשתקד) וחמורות </a:t>
          </a:r>
          <a:r>
            <a:rPr lang="he-IL" sz="1800" b="0" kern="1200" dirty="0" smtClean="0">
              <a:solidFill>
                <a:srgbClr val="647D33"/>
              </a:solidFill>
            </a:rPr>
            <a:t>(70 לעומת 89אשתקד)</a:t>
          </a:r>
          <a:endParaRPr lang="he-IL" sz="1800" b="0" kern="1200" dirty="0">
            <a:solidFill>
              <a:srgbClr val="647D33"/>
            </a:solidFill>
          </a:endParaRPr>
        </a:p>
      </dsp:txBody>
      <dsp:txXfrm rot="5400000">
        <a:off x="76096" y="146266"/>
        <a:ext cx="5223693" cy="1406616"/>
      </dsp:txXfrm>
    </dsp:sp>
    <dsp:sp modelId="{F40905D2-E538-4EB7-BC68-736B0A2E75D6}">
      <dsp:nvSpPr>
        <dsp:cNvPr id="0" name=""/>
        <dsp:cNvSpPr/>
      </dsp:nvSpPr>
      <dsp:spPr>
        <a:xfrm>
          <a:off x="5299788" y="2566"/>
          <a:ext cx="2981131" cy="1694016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מוקדי סיכון</a:t>
          </a:r>
          <a:endParaRPr lang="he-IL" sz="2400" kern="1200" dirty="0"/>
        </a:p>
      </dsp:txBody>
      <dsp:txXfrm>
        <a:off x="5382483" y="85261"/>
        <a:ext cx="2815741" cy="1528626"/>
      </dsp:txXfrm>
    </dsp:sp>
    <dsp:sp modelId="{159E867E-7F9C-451E-94D2-30C71E2E9FBF}">
      <dsp:nvSpPr>
        <dsp:cNvPr id="0" name=""/>
        <dsp:cNvSpPr/>
      </dsp:nvSpPr>
      <dsp:spPr>
        <a:xfrm rot="16200000">
          <a:off x="1870491" y="-21602"/>
          <a:ext cx="1558806" cy="52997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kern="1200" dirty="0" smtClean="0"/>
            <a:t>עלייה של </a:t>
          </a:r>
          <a:r>
            <a:rPr lang="he-IL" sz="1800" b="1" kern="1200" dirty="0" smtClean="0"/>
            <a:t>40% </a:t>
          </a:r>
          <a:r>
            <a:rPr lang="he-IL" sz="1800" kern="1200" dirty="0" smtClean="0"/>
            <a:t>בקטלניות </a:t>
          </a:r>
          <a:r>
            <a:rPr lang="he-IL" sz="1800" b="1" kern="1200" dirty="0" err="1" smtClean="0"/>
            <a:t>בסופ"ש</a:t>
          </a:r>
          <a:r>
            <a:rPr lang="he-IL" sz="1800" b="1" kern="1200" dirty="0" smtClean="0"/>
            <a:t> </a:t>
          </a:r>
          <a:r>
            <a:rPr lang="he-IL" sz="1800" b="0" kern="1200" dirty="0" smtClean="0"/>
            <a:t>(41 לעומת 57 אשתקד)</a:t>
          </a:r>
          <a:endParaRPr lang="he-IL" sz="1800" b="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kern="1200" dirty="0" smtClean="0"/>
            <a:t>עליה של </a:t>
          </a:r>
          <a:r>
            <a:rPr lang="he-IL" sz="1800" b="1" kern="1200" dirty="0" smtClean="0"/>
            <a:t>20%</a:t>
          </a:r>
          <a:r>
            <a:rPr lang="he-IL" sz="1800" kern="1200" dirty="0" smtClean="0"/>
            <a:t> בקטלניות </a:t>
          </a:r>
          <a:r>
            <a:rPr lang="he-IL" sz="1800" b="1" kern="1200" dirty="0" smtClean="0"/>
            <a:t>"עירוני לא בצומת" </a:t>
          </a:r>
          <a:r>
            <a:rPr lang="he-IL" sz="1800" b="0" kern="1200" dirty="0" smtClean="0"/>
            <a:t>(61 לעומת 51 אשתקד)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b="0" kern="1200" dirty="0" smtClean="0"/>
            <a:t>גידול של </a:t>
          </a:r>
          <a:r>
            <a:rPr lang="he-IL" sz="1800" b="1" kern="1200" dirty="0" smtClean="0"/>
            <a:t>3% בממוצע המעורבים </a:t>
          </a:r>
          <a:r>
            <a:rPr lang="he-IL" sz="1800" b="0" kern="1200" dirty="0" smtClean="0"/>
            <a:t>בקטלניות</a:t>
          </a:r>
          <a:endParaRPr lang="he-IL" sz="1800" b="0" kern="1200" dirty="0"/>
        </a:p>
      </dsp:txBody>
      <dsp:txXfrm rot="5400000">
        <a:off x="76096" y="1924984"/>
        <a:ext cx="5223693" cy="1406616"/>
      </dsp:txXfrm>
    </dsp:sp>
    <dsp:sp modelId="{105C5AEE-F68A-428A-BFE6-4E5EA17BE074}">
      <dsp:nvSpPr>
        <dsp:cNvPr id="0" name=""/>
        <dsp:cNvSpPr/>
      </dsp:nvSpPr>
      <dsp:spPr>
        <a:xfrm>
          <a:off x="5299788" y="1781283"/>
          <a:ext cx="2981131" cy="1694016"/>
        </a:xfrm>
        <a:prstGeom prst="roundRect">
          <a:avLst/>
        </a:prstGeom>
        <a:solidFill>
          <a:schemeClr val="accent1">
            <a:shade val="80000"/>
            <a:hueOff val="153123"/>
            <a:satOff val="-2196"/>
            <a:lumOff val="128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מאפייני ת"ד</a:t>
          </a:r>
          <a:endParaRPr lang="he-IL" sz="2400" kern="1200" dirty="0"/>
        </a:p>
      </dsp:txBody>
      <dsp:txXfrm>
        <a:off x="5382483" y="1863978"/>
        <a:ext cx="2815741" cy="1528626"/>
      </dsp:txXfrm>
    </dsp:sp>
    <dsp:sp modelId="{1EB3BA2F-E2A9-4E00-98F1-AE0E669A34BA}">
      <dsp:nvSpPr>
        <dsp:cNvPr id="0" name=""/>
        <dsp:cNvSpPr/>
      </dsp:nvSpPr>
      <dsp:spPr>
        <a:xfrm rot="16200000">
          <a:off x="1870491" y="1757114"/>
          <a:ext cx="1558806" cy="52997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kern="1200" dirty="0" smtClean="0"/>
            <a:t>עליה של </a:t>
          </a:r>
          <a:r>
            <a:rPr lang="he-IL" sz="1800" b="1" kern="1200" dirty="0" smtClean="0"/>
            <a:t>30% בהרוגים ובקטלניות</a:t>
          </a:r>
          <a:endParaRPr lang="he-IL" sz="1800" b="1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kern="1200" dirty="0" smtClean="0">
              <a:solidFill>
                <a:srgbClr val="647D33"/>
              </a:solidFill>
            </a:rPr>
            <a:t>ירידה של </a:t>
          </a:r>
          <a:r>
            <a:rPr lang="he-IL" sz="1800" b="1" kern="1200" dirty="0" smtClean="0">
              <a:solidFill>
                <a:srgbClr val="647D33"/>
              </a:solidFill>
            </a:rPr>
            <a:t>2% בחמורות </a:t>
          </a:r>
          <a:r>
            <a:rPr lang="he-IL" sz="1800" kern="1200" dirty="0" smtClean="0">
              <a:solidFill>
                <a:srgbClr val="647D33"/>
              </a:solidFill>
            </a:rPr>
            <a:t>ושל 25% בסה"כ תאונות</a:t>
          </a:r>
          <a:endParaRPr lang="he-IL" sz="1800" kern="1200" dirty="0">
            <a:solidFill>
              <a:srgbClr val="647D33"/>
            </a:solidFill>
          </a:endParaRP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kern="1200" dirty="0" smtClean="0"/>
            <a:t>עליה של </a:t>
          </a:r>
          <a:r>
            <a:rPr lang="he-IL" sz="1800" b="1" kern="1200" dirty="0" smtClean="0"/>
            <a:t>יותר מ-100% במחוזות דרום, ת"א וש"י    </a:t>
          </a:r>
          <a:endParaRPr lang="he-IL" sz="1800" b="1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800" kern="1200" dirty="0" smtClean="0">
              <a:solidFill>
                <a:srgbClr val="647D33"/>
              </a:solidFill>
            </a:rPr>
            <a:t>ירידה של </a:t>
          </a:r>
          <a:r>
            <a:rPr lang="he-IL" sz="1800" b="1" kern="1200" dirty="0" smtClean="0">
              <a:solidFill>
                <a:srgbClr val="647D33"/>
              </a:solidFill>
            </a:rPr>
            <a:t>כ-40%</a:t>
          </a:r>
          <a:r>
            <a:rPr lang="he-IL" sz="1800" kern="1200" dirty="0" smtClean="0">
              <a:solidFill>
                <a:srgbClr val="647D33"/>
              </a:solidFill>
            </a:rPr>
            <a:t> </a:t>
          </a:r>
          <a:r>
            <a:rPr lang="he-IL" sz="1800" b="1" kern="1200" dirty="0" smtClean="0">
              <a:solidFill>
                <a:srgbClr val="647D33"/>
              </a:solidFill>
            </a:rPr>
            <a:t>באכיפה</a:t>
          </a:r>
          <a:endParaRPr lang="he-IL" sz="1800" b="1" kern="1200" dirty="0">
            <a:solidFill>
              <a:srgbClr val="647D33"/>
            </a:solidFill>
          </a:endParaRPr>
        </a:p>
      </dsp:txBody>
      <dsp:txXfrm rot="5400000">
        <a:off x="76096" y="3703700"/>
        <a:ext cx="5223693" cy="1406616"/>
      </dsp:txXfrm>
    </dsp:sp>
    <dsp:sp modelId="{671E8156-9DE5-4616-9395-DED117767EA5}">
      <dsp:nvSpPr>
        <dsp:cNvPr id="0" name=""/>
        <dsp:cNvSpPr/>
      </dsp:nvSpPr>
      <dsp:spPr>
        <a:xfrm>
          <a:off x="5299788" y="3560000"/>
          <a:ext cx="2981131" cy="1694016"/>
        </a:xfrm>
        <a:prstGeom prst="roundRect">
          <a:avLst/>
        </a:prstGeom>
        <a:solidFill>
          <a:schemeClr val="accent1">
            <a:shade val="80000"/>
            <a:hueOff val="306246"/>
            <a:satOff val="-4392"/>
            <a:lumOff val="256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השפעת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 "צוק איתן"</a:t>
          </a:r>
          <a:endParaRPr lang="he-IL" sz="2400" kern="1200" dirty="0"/>
        </a:p>
      </dsp:txBody>
      <dsp:txXfrm>
        <a:off x="5382483" y="3642695"/>
        <a:ext cx="2815741" cy="15286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25DD5F-D753-4273-A784-A3F15C676976}">
      <dsp:nvSpPr>
        <dsp:cNvPr id="0" name=""/>
        <dsp:cNvSpPr/>
      </dsp:nvSpPr>
      <dsp:spPr>
        <a:xfrm rot="16200000">
          <a:off x="325349" y="-320844"/>
          <a:ext cx="5176664" cy="5826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800" kern="1200" dirty="0"/>
        </a:p>
        <a:p>
          <a:pPr marL="57150" lvl="1" indent="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800" b="1" kern="1200" dirty="0"/>
        </a:p>
      </dsp:txBody>
      <dsp:txXfrm rot="5400000">
        <a:off x="253253" y="256660"/>
        <a:ext cx="5573560" cy="4671256"/>
      </dsp:txXfrm>
    </dsp:sp>
    <dsp:sp modelId="{9548DBB2-D030-4013-B098-24A677C43F70}">
      <dsp:nvSpPr>
        <dsp:cNvPr id="0" name=""/>
        <dsp:cNvSpPr/>
      </dsp:nvSpPr>
      <dsp:spPr>
        <a:xfrm>
          <a:off x="5826814" y="4849"/>
          <a:ext cx="2597572" cy="51748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אוכלוסיות פוגעות ונפגעות</a:t>
          </a:r>
          <a:endParaRPr lang="he-IL" sz="2400" kern="1200" dirty="0"/>
        </a:p>
      </dsp:txBody>
      <dsp:txXfrm>
        <a:off x="5953617" y="131652"/>
        <a:ext cx="2343966" cy="4921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3633"/>
          </a:xfrm>
          <a:prstGeom prst="rect">
            <a:avLst/>
          </a:prstGeom>
        </p:spPr>
        <p:txBody>
          <a:bodyPr vert="horz" lIns="91135" tIns="45568" rIns="91135" bIns="45568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6" y="0"/>
            <a:ext cx="2945659" cy="493633"/>
          </a:xfrm>
          <a:prstGeom prst="rect">
            <a:avLst/>
          </a:prstGeom>
        </p:spPr>
        <p:txBody>
          <a:bodyPr vert="horz" lIns="91135" tIns="45568" rIns="91135" bIns="45568" rtlCol="1"/>
          <a:lstStyle>
            <a:lvl1pPr algn="l">
              <a:defRPr sz="1200"/>
            </a:lvl1pPr>
          </a:lstStyle>
          <a:p>
            <a:fld id="{36D89035-F2CD-4600-8364-25E0B14B9786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7" y="9377316"/>
            <a:ext cx="2945659" cy="493633"/>
          </a:xfrm>
          <a:prstGeom prst="rect">
            <a:avLst/>
          </a:prstGeom>
        </p:spPr>
        <p:txBody>
          <a:bodyPr vert="horz" lIns="91135" tIns="45568" rIns="91135" bIns="45568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6" y="9377316"/>
            <a:ext cx="2945659" cy="493633"/>
          </a:xfrm>
          <a:prstGeom prst="rect">
            <a:avLst/>
          </a:prstGeom>
        </p:spPr>
        <p:txBody>
          <a:bodyPr vert="horz" lIns="91135" tIns="45568" rIns="91135" bIns="45568" rtlCol="1" anchor="b"/>
          <a:lstStyle>
            <a:lvl1pPr algn="l">
              <a:defRPr sz="1200"/>
            </a:lvl1pPr>
          </a:lstStyle>
          <a:p>
            <a:fld id="{3AE9259A-D684-4829-982B-9ED783282A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92481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4186"/>
          </a:xfrm>
          <a:prstGeom prst="rect">
            <a:avLst/>
          </a:prstGeom>
        </p:spPr>
        <p:txBody>
          <a:bodyPr vert="horz" lIns="91135" tIns="45568" rIns="91135" bIns="45568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4186"/>
          </a:xfrm>
          <a:prstGeom prst="rect">
            <a:avLst/>
          </a:prstGeom>
        </p:spPr>
        <p:txBody>
          <a:bodyPr vert="horz" lIns="91135" tIns="45568" rIns="91135" bIns="45568" rtlCol="1"/>
          <a:lstStyle>
            <a:lvl1pPr algn="l">
              <a:defRPr sz="1200"/>
            </a:lvl1pPr>
          </a:lstStyle>
          <a:p>
            <a:fld id="{EA59498E-18CB-4EAE-8400-A187B4A00836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35" tIns="45568" rIns="91135" bIns="45568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450" y="4689239"/>
            <a:ext cx="5438775" cy="4442935"/>
          </a:xfrm>
          <a:prstGeom prst="rect">
            <a:avLst/>
          </a:prstGeom>
        </p:spPr>
        <p:txBody>
          <a:bodyPr vert="horz" lIns="91135" tIns="45568" rIns="91135" bIns="45568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1275" y="9376899"/>
            <a:ext cx="2946400" cy="494185"/>
          </a:xfrm>
          <a:prstGeom prst="rect">
            <a:avLst/>
          </a:prstGeom>
        </p:spPr>
        <p:txBody>
          <a:bodyPr vert="horz" lIns="91135" tIns="45568" rIns="91135" bIns="45568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376899"/>
            <a:ext cx="2946400" cy="494185"/>
          </a:xfrm>
          <a:prstGeom prst="rect">
            <a:avLst/>
          </a:prstGeom>
        </p:spPr>
        <p:txBody>
          <a:bodyPr vert="horz" lIns="91135" tIns="45568" rIns="91135" bIns="45568" rtlCol="1" anchor="b"/>
          <a:lstStyle>
            <a:lvl1pPr algn="l">
              <a:defRPr sz="1200"/>
            </a:lvl1pPr>
          </a:lstStyle>
          <a:p>
            <a:fld id="{342C1534-B65D-4860-B179-9841816C4D9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0079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C1534-B65D-4860-B179-9841816C4D9F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23312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C1534-B65D-4860-B179-9841816C4D9F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23312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C1534-B65D-4860-B179-9841816C4D9F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09644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C1534-B65D-4860-B179-9841816C4D9F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09644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9206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1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defRPr lang="he-IL" dirty="0"/>
            </a:lvl1pPr>
          </a:lstStyle>
          <a:p>
            <a:pPr lvl="0" algn="r"/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1420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14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589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2150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4138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239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036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967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4203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8046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 descr="רחובות אדומים 2014 [לקריאה בלבד] - Microsoft PowerPoint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r"/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62E07-15F1-4E34-A9AF-8574F8CDB305}" type="datetimeFigureOut">
              <a:rPr lang="he-IL" smtClean="0"/>
              <a:t>ט"ו/אלול/תשע"ד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FB1A1-6753-405F-84FD-42F1F9A52A9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223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algn="ctr" defTabSz="914400" rtl="1" eaLnBrk="1" latinLnBrk="0" hangingPunct="1">
        <a:lnSpc>
          <a:spcPct val="150000"/>
        </a:lnSpc>
        <a:spcBef>
          <a:spcPct val="0"/>
        </a:spcBef>
        <a:buNone/>
        <a:defRPr lang="he-IL" sz="2800" b="1" kern="1200" cap="none" spc="50" dirty="0">
          <a:ln w="11430"/>
          <a:solidFill>
            <a:schemeClr val="tx2"/>
          </a:solidFill>
          <a:effectLst>
            <a:outerShdw blurRad="76200" dist="50800" dir="5400000" algn="tl" rotWithShape="0">
              <a:srgbClr val="000000">
                <a:alpha val="65000"/>
              </a:srgbClr>
            </a:outerShdw>
          </a:effectLst>
          <a:latin typeface="Tahoma" pitchFamily="34" charset="0"/>
          <a:ea typeface="Tahoma" pitchFamily="34" charset="0"/>
          <a:cs typeface="Tahoma" pitchFamily="34" charset="0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992888" cy="5472608"/>
          </a:xfrm>
          <a:scene3d>
            <a:camera prst="perspectiveAbove"/>
            <a:lightRig rig="threePt" dir="t"/>
          </a:scene3d>
          <a:sp3d>
            <a:bevelT w="1524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he-IL" sz="7300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he-IL" sz="7300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7300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he-IL" sz="7300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7300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  <a:t>אגף התנועה </a:t>
            </a:r>
            <a:br>
              <a:rPr lang="he-IL" sz="7300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7300" kern="0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7300" kern="0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5300" kern="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מצגת לוועדת הכלכלה</a:t>
            </a:r>
            <a:br>
              <a:rPr lang="he-IL" sz="5300" kern="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5300" kern="0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5300" kern="0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5300" kern="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11/9/2014</a:t>
            </a:r>
            <a:br>
              <a:rPr lang="he-IL" sz="5300" kern="0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400" kern="0" dirty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he-IL" sz="2400" kern="0" dirty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  <a:t>הנתונים נכונים ל-31.8.2014</a:t>
            </a:r>
            <a:br>
              <a:rPr lang="he-IL" kern="0" dirty="0" smtClean="0">
                <a:solidFill>
                  <a:srgbClr val="0070C0"/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6600" kern="0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he-IL" sz="6600" kern="0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</a:br>
            <a:endParaRPr lang="he-I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54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e-IL" dirty="0" smtClean="0"/>
              <a:t>תאונות לפי חומרה -ארצי</a:t>
            </a:r>
            <a:endParaRPr lang="he-IL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1268760"/>
            <a:ext cx="443343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9040"/>
            <a:ext cx="4195988" cy="1884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486" y="3824064"/>
            <a:ext cx="4191724" cy="1884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תרשים זרימה: מחבר מחוץ לעמוד 7"/>
          <p:cNvSpPr/>
          <p:nvPr/>
        </p:nvSpPr>
        <p:spPr>
          <a:xfrm>
            <a:off x="6656032" y="2276872"/>
            <a:ext cx="52234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9%-</a:t>
            </a:r>
            <a:endParaRPr lang="he-IL" sz="1200" b="1" dirty="0"/>
          </a:p>
        </p:txBody>
      </p:sp>
      <p:sp>
        <p:nvSpPr>
          <p:cNvPr id="9" name="תרשים זרימה: מחבר מחוץ לעמוד 8"/>
          <p:cNvSpPr/>
          <p:nvPr/>
        </p:nvSpPr>
        <p:spPr>
          <a:xfrm>
            <a:off x="4067944" y="4584608"/>
            <a:ext cx="52234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5%-</a:t>
            </a:r>
            <a:endParaRPr lang="he-IL" sz="1200" b="1" dirty="0"/>
          </a:p>
        </p:txBody>
      </p:sp>
      <p:grpSp>
        <p:nvGrpSpPr>
          <p:cNvPr id="10" name="קבוצה 9"/>
          <p:cNvGrpSpPr/>
          <p:nvPr/>
        </p:nvGrpSpPr>
        <p:grpSpPr>
          <a:xfrm>
            <a:off x="8460432" y="4731539"/>
            <a:ext cx="511247" cy="387330"/>
            <a:chOff x="8369254" y="3587311"/>
            <a:chExt cx="511247" cy="387330"/>
          </a:xfrm>
        </p:grpSpPr>
        <p:sp>
          <p:nvSpPr>
            <p:cNvPr id="11" name="תרשים זרימה: מחבר מחוץ לעמוד 10"/>
            <p:cNvSpPr/>
            <p:nvPr/>
          </p:nvSpPr>
          <p:spPr>
            <a:xfrm flipV="1">
              <a:off x="8369254" y="3587311"/>
              <a:ext cx="511247" cy="387330"/>
            </a:xfrm>
            <a:prstGeom prst="flowChartOffpageConnector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 sz="12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470300" y="3697642"/>
              <a:ext cx="405880" cy="276999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200" b="1" dirty="0" smtClean="0"/>
                <a:t>3%</a:t>
              </a:r>
              <a:endParaRPr lang="he-IL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518804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he-IL" dirty="0" smtClean="0"/>
              <a:t>תאונות לפי חומרה –עירוני/בינעירוני</a:t>
            </a:r>
            <a:endParaRPr lang="he-IL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52736"/>
            <a:ext cx="4104456" cy="2197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3958257" cy="21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621" y="3490143"/>
            <a:ext cx="3958257" cy="2141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תרשים זרימה: מחבר מחוץ לעמוד 1"/>
          <p:cNvSpPr/>
          <p:nvPr/>
        </p:nvSpPr>
        <p:spPr>
          <a:xfrm>
            <a:off x="6516216" y="1916832"/>
            <a:ext cx="56328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10%-</a:t>
            </a:r>
            <a:endParaRPr lang="he-IL" sz="1200" b="1" dirty="0"/>
          </a:p>
        </p:txBody>
      </p:sp>
      <p:sp>
        <p:nvSpPr>
          <p:cNvPr id="17" name="תרשים זרימה: מחבר מחוץ לעמוד 16"/>
          <p:cNvSpPr/>
          <p:nvPr/>
        </p:nvSpPr>
        <p:spPr>
          <a:xfrm>
            <a:off x="6516216" y="2564904"/>
            <a:ext cx="52234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8%-</a:t>
            </a:r>
            <a:endParaRPr lang="he-IL" sz="1200" b="1" dirty="0"/>
          </a:p>
        </p:txBody>
      </p:sp>
      <p:sp>
        <p:nvSpPr>
          <p:cNvPr id="18" name="תרשים זרימה: מחבר מחוץ לעמוד 17"/>
          <p:cNvSpPr/>
          <p:nvPr/>
        </p:nvSpPr>
        <p:spPr>
          <a:xfrm>
            <a:off x="3995936" y="4181894"/>
            <a:ext cx="52234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6%-</a:t>
            </a:r>
            <a:endParaRPr lang="he-IL" sz="1200" b="1" dirty="0"/>
          </a:p>
        </p:txBody>
      </p:sp>
      <p:sp>
        <p:nvSpPr>
          <p:cNvPr id="19" name="תרשים זרימה: מחבר מחוץ לעמוד 18"/>
          <p:cNvSpPr/>
          <p:nvPr/>
        </p:nvSpPr>
        <p:spPr>
          <a:xfrm>
            <a:off x="3995936" y="4725144"/>
            <a:ext cx="52234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5%-</a:t>
            </a:r>
            <a:endParaRPr lang="he-IL" sz="1200" b="1" dirty="0"/>
          </a:p>
        </p:txBody>
      </p:sp>
      <p:sp>
        <p:nvSpPr>
          <p:cNvPr id="22" name="תרשים זרימה: מחבר מחוץ לעמוד 21"/>
          <p:cNvSpPr/>
          <p:nvPr/>
        </p:nvSpPr>
        <p:spPr>
          <a:xfrm>
            <a:off x="8352603" y="4535713"/>
            <a:ext cx="522348" cy="378862"/>
          </a:xfrm>
          <a:prstGeom prst="flowChartOffpageConnector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b="1" dirty="0" smtClean="0"/>
              <a:t>7%-</a:t>
            </a:r>
            <a:endParaRPr lang="he-IL" sz="1200" b="1" dirty="0"/>
          </a:p>
        </p:txBody>
      </p:sp>
      <p:grpSp>
        <p:nvGrpSpPr>
          <p:cNvPr id="5" name="קבוצה 4"/>
          <p:cNvGrpSpPr/>
          <p:nvPr/>
        </p:nvGrpSpPr>
        <p:grpSpPr>
          <a:xfrm>
            <a:off x="8369254" y="3587311"/>
            <a:ext cx="511247" cy="387330"/>
            <a:chOff x="8369254" y="3587311"/>
            <a:chExt cx="511247" cy="387330"/>
          </a:xfrm>
        </p:grpSpPr>
        <p:sp>
          <p:nvSpPr>
            <p:cNvPr id="23" name="תרשים זרימה: מחבר מחוץ לעמוד 22"/>
            <p:cNvSpPr/>
            <p:nvPr/>
          </p:nvSpPr>
          <p:spPr>
            <a:xfrm flipV="1">
              <a:off x="8369254" y="3587311"/>
              <a:ext cx="511247" cy="387330"/>
            </a:xfrm>
            <a:prstGeom prst="flowChartOffpageConnector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 sz="12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8385340" y="3697642"/>
              <a:ext cx="490840" cy="276999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200" b="1" dirty="0" smtClean="0"/>
                <a:t>13%</a:t>
              </a:r>
              <a:endParaRPr lang="he-IL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532419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he-IL" dirty="0" smtClean="0"/>
              <a:t>כבישים /רחובות אדומים</a:t>
            </a:r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4447613" cy="231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29000"/>
            <a:ext cx="4456899" cy="231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מלבן מעוגל 4"/>
          <p:cNvSpPr/>
          <p:nvPr/>
        </p:nvSpPr>
        <p:spPr>
          <a:xfrm>
            <a:off x="539552" y="3967207"/>
            <a:ext cx="3448109" cy="7056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chemeClr val="tx1"/>
                </a:solidFill>
                <a:cs typeface="+mj-cs"/>
              </a:rPr>
              <a:t>156 רחובות אדומים</a:t>
            </a:r>
            <a:endParaRPr lang="he-IL" sz="240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5248978" y="1628800"/>
            <a:ext cx="3448109" cy="7056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chemeClr val="tx1"/>
                </a:solidFill>
                <a:cs typeface="+mj-cs"/>
              </a:rPr>
              <a:t>סה"כ</a:t>
            </a:r>
            <a:r>
              <a:rPr lang="en-US" sz="2400" b="1" dirty="0" smtClean="0">
                <a:solidFill>
                  <a:schemeClr val="tx1"/>
                </a:solidFill>
                <a:cs typeface="+mj-cs"/>
              </a:rPr>
              <a:t> </a:t>
            </a:r>
            <a:r>
              <a:rPr lang="he-IL" sz="2400" b="1" dirty="0" smtClean="0">
                <a:solidFill>
                  <a:schemeClr val="tx1"/>
                </a:solidFill>
                <a:cs typeface="+mj-cs"/>
              </a:rPr>
              <a:t>13 קטעים ב-10 כבישים באורך 287 ק"מ.</a:t>
            </a:r>
            <a:endParaRPr lang="he-IL" sz="2400" b="1" dirty="0">
              <a:solidFill>
                <a:schemeClr val="tx1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74651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/>
          <a:lstStyle/>
          <a:p>
            <a:r>
              <a:rPr lang="he-IL" dirty="0" smtClean="0"/>
              <a:t>הרוגים לפי מגזר</a:t>
            </a:r>
            <a:br>
              <a:rPr lang="he-IL" dirty="0" smtClean="0"/>
            </a:br>
            <a:r>
              <a:rPr lang="he-IL" sz="2000" dirty="0" smtClean="0"/>
              <a:t>10/9/2014</a:t>
            </a:r>
            <a:endParaRPr lang="he-IL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608672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4274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12" y="2097316"/>
            <a:ext cx="7237938" cy="223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78098"/>
          </a:xfrm>
        </p:spPr>
        <p:txBody>
          <a:bodyPr/>
          <a:lstStyle/>
          <a:p>
            <a:r>
              <a:rPr lang="he-IL" dirty="0" smtClean="0"/>
              <a:t>הרוגים לפי סוג דרך וסוג נפגע</a:t>
            </a:r>
            <a:br>
              <a:rPr lang="he-IL" dirty="0" smtClean="0"/>
            </a:br>
            <a:r>
              <a:rPr lang="he-IL" sz="2000" dirty="0">
                <a:solidFill>
                  <a:srgbClr val="1F497D"/>
                </a:solidFill>
              </a:rPr>
              <a:t>10/9/2014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5072286" y="2531976"/>
            <a:ext cx="648072" cy="684076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אליפסה 20"/>
          <p:cNvSpPr/>
          <p:nvPr/>
        </p:nvSpPr>
        <p:spPr>
          <a:xfrm>
            <a:off x="3056062" y="3447002"/>
            <a:ext cx="648072" cy="342038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אליפסה 21"/>
          <p:cNvSpPr/>
          <p:nvPr/>
        </p:nvSpPr>
        <p:spPr>
          <a:xfrm>
            <a:off x="5072286" y="3212976"/>
            <a:ext cx="648072" cy="3240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4" name="אליפסה 23"/>
          <p:cNvSpPr/>
          <p:nvPr/>
        </p:nvSpPr>
        <p:spPr>
          <a:xfrm>
            <a:off x="3056062" y="3135542"/>
            <a:ext cx="648072" cy="3240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אליפסה 8"/>
          <p:cNvSpPr/>
          <p:nvPr/>
        </p:nvSpPr>
        <p:spPr>
          <a:xfrm>
            <a:off x="1039412" y="3148211"/>
            <a:ext cx="648072" cy="3240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015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77" y="1412776"/>
            <a:ext cx="7500096" cy="373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he-IL" dirty="0" smtClean="0"/>
              <a:t>התפלגות הסיבות לתאונות קטלניות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892792" y="1772816"/>
            <a:ext cx="864096" cy="322609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2390825" y="1798712"/>
            <a:ext cx="720080" cy="322609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3110905" y="1799109"/>
            <a:ext cx="813023" cy="322609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63" y="5229200"/>
            <a:ext cx="605102" cy="39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577" y="5229200"/>
            <a:ext cx="608856" cy="40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345" y="5231674"/>
            <a:ext cx="611807" cy="39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064" y="5231674"/>
            <a:ext cx="633189" cy="405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65" y="5231674"/>
            <a:ext cx="626249" cy="405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326" y="5222229"/>
            <a:ext cx="626249" cy="412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487" y="5229200"/>
            <a:ext cx="626249" cy="412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648" y="5220766"/>
            <a:ext cx="622300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860" y="5220145"/>
            <a:ext cx="628650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420" y="5216317"/>
            <a:ext cx="652946" cy="425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מלבן 1"/>
          <p:cNvSpPr/>
          <p:nvPr/>
        </p:nvSpPr>
        <p:spPr>
          <a:xfrm>
            <a:off x="3995936" y="1556793"/>
            <a:ext cx="2786489" cy="288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מלבן 17"/>
          <p:cNvSpPr/>
          <p:nvPr/>
        </p:nvSpPr>
        <p:spPr>
          <a:xfrm>
            <a:off x="3217098" y="1449761"/>
            <a:ext cx="2786489" cy="288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951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278558"/>
            <a:ext cx="4015862" cy="2755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777" y="1321750"/>
            <a:ext cx="3952925" cy="2712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אכיפה בחלוקה לשוטרים ולמתנדבים</a:t>
            </a:r>
            <a:endParaRPr lang="he-IL" dirty="0"/>
          </a:p>
        </p:txBody>
      </p:sp>
      <p:sp>
        <p:nvSpPr>
          <p:cNvPr id="2" name="TextBox 1"/>
          <p:cNvSpPr txBox="1"/>
          <p:nvPr/>
        </p:nvSpPr>
        <p:spPr>
          <a:xfrm>
            <a:off x="1874628" y="5182453"/>
            <a:ext cx="5673348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he-IL" dirty="0" smtClean="0"/>
              <a:t>בשנת 2014 נרשמו 499,143 דוחות לעומת 432,644 (13%-)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2398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17032"/>
            <a:ext cx="3517900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26210"/>
            <a:ext cx="3517900" cy="24574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אכיפה לפי יעדי את"ן</a:t>
            </a:r>
            <a:endParaRPr lang="he-IL" dirty="0"/>
          </a:p>
        </p:txBody>
      </p:sp>
      <p:grpSp>
        <p:nvGrpSpPr>
          <p:cNvPr id="16" name="קבוצה 15"/>
          <p:cNvGrpSpPr/>
          <p:nvPr/>
        </p:nvGrpSpPr>
        <p:grpSpPr>
          <a:xfrm>
            <a:off x="7729860" y="5248176"/>
            <a:ext cx="504056" cy="879485"/>
            <a:chOff x="8113736" y="2951366"/>
            <a:chExt cx="418704" cy="879485"/>
          </a:xfrm>
        </p:grpSpPr>
        <p:sp>
          <p:nvSpPr>
            <p:cNvPr id="17" name="TextBox 16"/>
            <p:cNvSpPr txBox="1"/>
            <p:nvPr/>
          </p:nvSpPr>
          <p:spPr>
            <a:xfrm>
              <a:off x="8113736" y="2951366"/>
              <a:ext cx="418704" cy="27699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l" rtl="0"/>
              <a:r>
                <a:rPr lang="he-IL" sz="1200" b="1" dirty="0" smtClean="0">
                  <a:solidFill>
                    <a:schemeClr val="bg1"/>
                  </a:solidFill>
                </a:rPr>
                <a:t>7%</a:t>
              </a:r>
              <a:endParaRPr lang="he-IL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13736" y="3553852"/>
              <a:ext cx="418704" cy="27699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l" rtl="0"/>
              <a:r>
                <a:rPr lang="he-IL" sz="1200" b="1" dirty="0" smtClean="0">
                  <a:solidFill>
                    <a:schemeClr val="bg1"/>
                  </a:solidFill>
                </a:rPr>
                <a:t>50%</a:t>
              </a:r>
              <a:endParaRPr lang="he-IL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13736" y="3265820"/>
              <a:ext cx="418704" cy="276999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l" rtl="0"/>
              <a:r>
                <a:rPr lang="he-IL" sz="1200" b="1" dirty="0" smtClean="0">
                  <a:solidFill>
                    <a:schemeClr val="bg1"/>
                  </a:solidFill>
                </a:rPr>
                <a:t>18%</a:t>
              </a:r>
              <a:endParaRPr lang="he-IL" sz="1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קבוצה 27"/>
          <p:cNvGrpSpPr/>
          <p:nvPr/>
        </p:nvGrpSpPr>
        <p:grpSpPr>
          <a:xfrm>
            <a:off x="3913436" y="5248176"/>
            <a:ext cx="504056" cy="879485"/>
            <a:chOff x="8113736" y="2951366"/>
            <a:chExt cx="418704" cy="879485"/>
          </a:xfrm>
        </p:grpSpPr>
        <p:sp>
          <p:nvSpPr>
            <p:cNvPr id="29" name="TextBox 28"/>
            <p:cNvSpPr txBox="1"/>
            <p:nvPr/>
          </p:nvSpPr>
          <p:spPr>
            <a:xfrm>
              <a:off x="8113736" y="2951366"/>
              <a:ext cx="418704" cy="27699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l" rtl="0"/>
              <a:r>
                <a:rPr lang="he-IL" sz="1200" b="1" dirty="0" smtClean="0">
                  <a:solidFill>
                    <a:schemeClr val="bg1"/>
                  </a:solidFill>
                </a:rPr>
                <a:t>5%</a:t>
              </a:r>
              <a:endParaRPr lang="he-IL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113736" y="3553852"/>
              <a:ext cx="418704" cy="27699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l" rtl="0"/>
              <a:r>
                <a:rPr lang="he-IL" sz="1200" b="1" dirty="0" smtClean="0">
                  <a:solidFill>
                    <a:schemeClr val="bg1"/>
                  </a:solidFill>
                </a:rPr>
                <a:t>45%</a:t>
              </a:r>
              <a:endParaRPr lang="he-IL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113736" y="3265820"/>
              <a:ext cx="418704" cy="276999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l" rtl="0"/>
              <a:r>
                <a:rPr lang="he-IL" sz="1200" b="1" dirty="0" smtClean="0">
                  <a:solidFill>
                    <a:schemeClr val="bg1"/>
                  </a:solidFill>
                </a:rPr>
                <a:t>25%</a:t>
              </a:r>
              <a:endParaRPr lang="he-IL" sz="12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68" y="1124744"/>
            <a:ext cx="35179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50458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מחומש 42"/>
          <p:cNvSpPr/>
          <p:nvPr/>
        </p:nvSpPr>
        <p:spPr>
          <a:xfrm rot="1526797">
            <a:off x="2822611" y="2514115"/>
            <a:ext cx="708957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37%-</a:t>
            </a:r>
          </a:p>
        </p:txBody>
      </p:sp>
      <p:sp>
        <p:nvSpPr>
          <p:cNvPr id="45" name="מחומש 44"/>
          <p:cNvSpPr/>
          <p:nvPr/>
        </p:nvSpPr>
        <p:spPr>
          <a:xfrm rot="1526797">
            <a:off x="6533491" y="2567912"/>
            <a:ext cx="749333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35%-</a:t>
            </a:r>
          </a:p>
        </p:txBody>
      </p:sp>
      <p:sp>
        <p:nvSpPr>
          <p:cNvPr id="46" name="מחומש 45"/>
          <p:cNvSpPr/>
          <p:nvPr/>
        </p:nvSpPr>
        <p:spPr>
          <a:xfrm rot="1526797">
            <a:off x="7276381" y="2186463"/>
            <a:ext cx="649681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6%-</a:t>
            </a:r>
          </a:p>
        </p:txBody>
      </p:sp>
      <p:sp>
        <p:nvSpPr>
          <p:cNvPr id="47" name="מחומש 46"/>
          <p:cNvSpPr/>
          <p:nvPr/>
        </p:nvSpPr>
        <p:spPr>
          <a:xfrm rot="20684640">
            <a:off x="5784953" y="2326705"/>
            <a:ext cx="635867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21%</a:t>
            </a:r>
          </a:p>
        </p:txBody>
      </p:sp>
      <p:sp>
        <p:nvSpPr>
          <p:cNvPr id="48" name="מחומש 47"/>
          <p:cNvSpPr/>
          <p:nvPr/>
        </p:nvSpPr>
        <p:spPr>
          <a:xfrm rot="20684640">
            <a:off x="5030709" y="2486559"/>
            <a:ext cx="635866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40%</a:t>
            </a:r>
          </a:p>
        </p:txBody>
      </p:sp>
      <p:sp>
        <p:nvSpPr>
          <p:cNvPr id="49" name="מחומש 48"/>
          <p:cNvSpPr/>
          <p:nvPr/>
        </p:nvSpPr>
        <p:spPr>
          <a:xfrm rot="20684640">
            <a:off x="3520594" y="2674081"/>
            <a:ext cx="613255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4%</a:t>
            </a:r>
          </a:p>
        </p:txBody>
      </p:sp>
      <p:sp>
        <p:nvSpPr>
          <p:cNvPr id="50" name="מחומש 49"/>
          <p:cNvSpPr/>
          <p:nvPr/>
        </p:nvSpPr>
        <p:spPr>
          <a:xfrm rot="20684640">
            <a:off x="2006372" y="2167049"/>
            <a:ext cx="635867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9%</a:t>
            </a:r>
          </a:p>
        </p:txBody>
      </p:sp>
      <p:sp>
        <p:nvSpPr>
          <p:cNvPr id="51" name="מחומש 50"/>
          <p:cNvSpPr/>
          <p:nvPr/>
        </p:nvSpPr>
        <p:spPr>
          <a:xfrm rot="20684640">
            <a:off x="1215940" y="2414549"/>
            <a:ext cx="635867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47%</a:t>
            </a:r>
          </a:p>
        </p:txBody>
      </p:sp>
    </p:spTree>
    <p:extLst>
      <p:ext uri="{BB962C8B-B14F-4D97-AF65-F5344CB8AC3E}">
        <p14:creationId xmlns:p14="http://schemas.microsoft.com/office/powerpoint/2010/main" val="69737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063" y="2224875"/>
            <a:ext cx="5648994" cy="3520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תיקי תלתן ומעצרים עד תום הליכים</a:t>
            </a:r>
            <a:endParaRPr lang="he-IL" dirty="0"/>
          </a:p>
        </p:txBody>
      </p:sp>
      <p:sp>
        <p:nvSpPr>
          <p:cNvPr id="48" name="מחומש 47"/>
          <p:cNvSpPr/>
          <p:nvPr/>
        </p:nvSpPr>
        <p:spPr>
          <a:xfrm rot="20684640">
            <a:off x="5719893" y="4432037"/>
            <a:ext cx="635866" cy="287790"/>
          </a:xfrm>
          <a:prstGeom prst="homePlat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28%</a:t>
            </a:r>
          </a:p>
        </p:txBody>
      </p:sp>
      <p:sp>
        <p:nvSpPr>
          <p:cNvPr id="49" name="מחומש 48"/>
          <p:cNvSpPr/>
          <p:nvPr/>
        </p:nvSpPr>
        <p:spPr>
          <a:xfrm rot="20684640">
            <a:off x="3006256" y="4458287"/>
            <a:ext cx="746807" cy="287790"/>
          </a:xfrm>
          <a:prstGeom prst="homePlat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118%</a:t>
            </a:r>
          </a:p>
        </p:txBody>
      </p:sp>
    </p:spTree>
    <p:extLst>
      <p:ext uri="{BB962C8B-B14F-4D97-AF65-F5344CB8AC3E}">
        <p14:creationId xmlns:p14="http://schemas.microsoft.com/office/powerpoint/2010/main" val="327021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אכיפה* לפי לאמצע שבוע  וסופי שבוע</a:t>
            </a:r>
            <a:endParaRPr lang="he-IL" dirty="0"/>
          </a:p>
        </p:txBody>
      </p:sp>
      <p:sp>
        <p:nvSpPr>
          <p:cNvPr id="2" name="TextBox 1"/>
          <p:cNvSpPr txBox="1"/>
          <p:nvPr/>
        </p:nvSpPr>
        <p:spPr>
          <a:xfrm>
            <a:off x="2003901" y="5589240"/>
            <a:ext cx="5160387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1600" dirty="0" smtClean="0">
                <a:solidFill>
                  <a:srgbClr val="FF0000"/>
                </a:solidFill>
              </a:rPr>
              <a:t>*הנתונים המוצגים לא כוללים אכיפה אלקטרונית (מצלמות א' 3).</a:t>
            </a:r>
            <a:endParaRPr lang="he-IL" sz="1600" dirty="0">
              <a:solidFill>
                <a:srgbClr val="FF0000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603" y="1628800"/>
            <a:ext cx="3779837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779837" cy="2800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מחומש 13"/>
          <p:cNvSpPr/>
          <p:nvPr/>
        </p:nvSpPr>
        <p:spPr>
          <a:xfrm rot="1526797">
            <a:off x="7410626" y="2889061"/>
            <a:ext cx="649681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9%-</a:t>
            </a:r>
          </a:p>
        </p:txBody>
      </p:sp>
      <p:sp>
        <p:nvSpPr>
          <p:cNvPr id="15" name="מחומש 14"/>
          <p:cNvSpPr/>
          <p:nvPr/>
        </p:nvSpPr>
        <p:spPr>
          <a:xfrm rot="1526797">
            <a:off x="5849864" y="2919721"/>
            <a:ext cx="711022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14%-</a:t>
            </a:r>
          </a:p>
        </p:txBody>
      </p:sp>
      <p:sp>
        <p:nvSpPr>
          <p:cNvPr id="16" name="מחומש 15"/>
          <p:cNvSpPr/>
          <p:nvPr/>
        </p:nvSpPr>
        <p:spPr>
          <a:xfrm rot="1526797">
            <a:off x="3459957" y="3015595"/>
            <a:ext cx="649681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7%-</a:t>
            </a:r>
          </a:p>
        </p:txBody>
      </p:sp>
      <p:sp>
        <p:nvSpPr>
          <p:cNvPr id="17" name="מחומש 16"/>
          <p:cNvSpPr/>
          <p:nvPr/>
        </p:nvSpPr>
        <p:spPr>
          <a:xfrm rot="1526797">
            <a:off x="2010026" y="3058943"/>
            <a:ext cx="649681" cy="287790"/>
          </a:xfrm>
          <a:prstGeom prst="homePlate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1" anchor="t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7%-</a:t>
            </a:r>
          </a:p>
        </p:txBody>
      </p:sp>
    </p:spTree>
    <p:extLst>
      <p:ext uri="{BB962C8B-B14F-4D97-AF65-F5344CB8AC3E}">
        <p14:creationId xmlns:p14="http://schemas.microsoft.com/office/powerpoint/2010/main" val="44754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אכיפה בא' 3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3510651" y="1187460"/>
            <a:ext cx="2122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b="1" u="sng" kern="0" dirty="0">
                <a:solidFill>
                  <a:srgbClr val="1F497D"/>
                </a:solidFill>
                <a:latin typeface="Arial" pitchFamily="34" charset="0"/>
              </a:rPr>
              <a:t>מצלמות מצילות חיים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2"/>
            <a:ext cx="5462587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מלבן מעוגל 12"/>
          <p:cNvSpPr/>
          <p:nvPr/>
        </p:nvSpPr>
        <p:spPr>
          <a:xfrm>
            <a:off x="1907704" y="4941168"/>
            <a:ext cx="5462587" cy="360040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1" anchor="ctr"/>
          <a:lstStyle/>
          <a:p>
            <a:pPr marR="0" lvl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ירידה של 7% בעבירות אור אדום</a:t>
            </a:r>
          </a:p>
        </p:txBody>
      </p:sp>
    </p:spTree>
    <p:extLst>
      <p:ext uri="{BB962C8B-B14F-4D97-AF65-F5344CB8AC3E}">
        <p14:creationId xmlns:p14="http://schemas.microsoft.com/office/powerpoint/2010/main" val="153046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יחס בין אכיפה ידנית לאוטומטית 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3510651" y="1187460"/>
            <a:ext cx="2122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b="1" u="sng" kern="0" dirty="0">
                <a:solidFill>
                  <a:srgbClr val="1F497D"/>
                </a:solidFill>
                <a:latin typeface="Arial" pitchFamily="34" charset="0"/>
              </a:rPr>
              <a:t>מצלמות מצילות חיים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1137320" y="4365104"/>
            <a:ext cx="7179096" cy="360040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1" anchor="ctr"/>
          <a:lstStyle/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מצלמות א'3מחליפות את אכיפת עבירות המהירות ע"י שוטרים</a:t>
            </a:r>
          </a:p>
        </p:txBody>
      </p:sp>
      <p:sp>
        <p:nvSpPr>
          <p:cNvPr id="11" name="מלבן מעוגל 10"/>
          <p:cNvSpPr/>
          <p:nvPr/>
        </p:nvSpPr>
        <p:spPr>
          <a:xfrm>
            <a:off x="1137320" y="4941168"/>
            <a:ext cx="7179096" cy="360040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1" anchor="ctr"/>
          <a:lstStyle/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עיקר האכיפה של עבירת אי ציות לרמזור מתבצעת באמצעות המצלמות א</a:t>
            </a: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'</a:t>
            </a: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 3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1137320" y="5589240"/>
            <a:ext cx="7179096" cy="360040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1" anchor="ctr"/>
          <a:lstStyle/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אכיפת עבירות מהירות ממוקדת במהירויות גבוהות (750ש"ח קנס והזמנות לדין)</a:t>
            </a: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945" y="1556792"/>
            <a:ext cx="3773487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3792537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643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dirty="0" smtClean="0"/>
              <a:t>שינוי באכיפת עבירות מסוכנות</a:t>
            </a: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3510651" y="1187460"/>
            <a:ext cx="2122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b="1" u="sng" kern="0" dirty="0">
                <a:solidFill>
                  <a:srgbClr val="1F497D"/>
                </a:solidFill>
                <a:latin typeface="Arial" pitchFamily="34" charset="0"/>
              </a:rPr>
              <a:t>מצלמות מצילות חיים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235938" y="5020394"/>
            <a:ext cx="6520885" cy="712862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1" anchor="ctr"/>
          <a:lstStyle/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הצבתן והפעלתן של המצלמות מאפשרת ניתוב פעילות</a:t>
            </a:r>
            <a:r>
              <a:rPr kumimoji="0" lang="he-IL" sz="1600" b="1" i="0" u="none" strike="noStrike" kern="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 </a:t>
            </a:r>
            <a:r>
              <a:rPr kumimoji="0" lang="he-IL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itchFamily="34" charset="0"/>
              </a:rPr>
              <a:t>האכיפה של השוטר לטיפול בעבירות מסכנות חיים ושירות לציבור 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3868142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306" y="1921421"/>
            <a:ext cx="3868142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353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ממצאים נוספים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527416550"/>
              </p:ext>
            </p:extLst>
          </p:nvPr>
        </p:nvGraphicFramePr>
        <p:xfrm>
          <a:off x="539552" y="1340768"/>
          <a:ext cx="828092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597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ממצאים נוספים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015171099"/>
              </p:ext>
            </p:extLst>
          </p:nvPr>
        </p:nvGraphicFramePr>
        <p:xfrm>
          <a:off x="395536" y="1196752"/>
          <a:ext cx="842493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556792"/>
            <a:ext cx="5832648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עליה </a:t>
            </a:r>
            <a:r>
              <a:rPr lang="he-IL" b="1" dirty="0" smtClean="0"/>
              <a:t>ב- 55%</a:t>
            </a:r>
            <a:r>
              <a:rPr lang="he-IL" dirty="0" smtClean="0"/>
              <a:t> של </a:t>
            </a:r>
            <a:r>
              <a:rPr lang="he-IL" b="1" dirty="0" smtClean="0"/>
              <a:t>הולכי רגל </a:t>
            </a:r>
            <a:r>
              <a:rPr lang="he-IL" dirty="0" smtClean="0"/>
              <a:t>הרוגים (84 לעומת 54 אשתקד)</a:t>
            </a:r>
            <a:r>
              <a:rPr lang="he-IL" dirty="0"/>
              <a:t> </a:t>
            </a:r>
            <a:endParaRPr lang="he-IL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he-IL" dirty="0" smtClean="0"/>
              <a:t>עליה </a:t>
            </a:r>
            <a:r>
              <a:rPr lang="he-IL" b="1" dirty="0"/>
              <a:t>ב- 114% </a:t>
            </a:r>
            <a:r>
              <a:rPr lang="he-IL" dirty="0"/>
              <a:t>בתחום </a:t>
            </a:r>
            <a:r>
              <a:rPr lang="he-IL" b="1" dirty="0"/>
              <a:t>הבינעירוני</a:t>
            </a:r>
            <a:r>
              <a:rPr lang="he-IL" dirty="0"/>
              <a:t> (29 לעומת 14 אשתקד)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he-IL" dirty="0"/>
              <a:t>עליה </a:t>
            </a:r>
            <a:r>
              <a:rPr lang="he-IL" b="1" dirty="0"/>
              <a:t>ב- 56% </a:t>
            </a:r>
            <a:r>
              <a:rPr lang="he-IL" dirty="0"/>
              <a:t>בהיפגעות </a:t>
            </a:r>
            <a:r>
              <a:rPr lang="he-IL" b="1" dirty="0"/>
              <a:t>הולכי רגל במגזר הלא יהודי</a:t>
            </a:r>
          </a:p>
          <a:p>
            <a:pPr marL="285750" indent="-285750">
              <a:buFont typeface="Arial" pitchFamily="34" charset="0"/>
              <a:buChar char="•"/>
            </a:pPr>
            <a:endParaRPr lang="he-IL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e-IL" dirty="0" smtClean="0">
                <a:solidFill>
                  <a:srgbClr val="647D33"/>
                </a:solidFill>
              </a:rPr>
              <a:t>ירידה של 24% בקטלניות במעורבות נהג צעיר (55 לעומת 42 אשתקד)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he-IL" dirty="0" smtClean="0"/>
              <a:t>נחל מחודש </a:t>
            </a:r>
            <a:r>
              <a:rPr lang="he-IL" b="1" dirty="0" smtClean="0"/>
              <a:t>מאי </a:t>
            </a:r>
            <a:r>
              <a:rPr lang="he-IL" dirty="0" smtClean="0"/>
              <a:t>יש עליה של 6% במעורבות </a:t>
            </a:r>
            <a:r>
              <a:rPr lang="he-IL" b="1" dirty="0" smtClean="0"/>
              <a:t>נהג צעיר בשעות הלילה</a:t>
            </a:r>
          </a:p>
          <a:p>
            <a:pPr lvl="1"/>
            <a:endParaRPr lang="he-IL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e-IL" dirty="0" smtClean="0">
                <a:solidFill>
                  <a:srgbClr val="647D33"/>
                </a:solidFill>
              </a:rPr>
              <a:t>ירידה של 47% בקטלניות במעורבות נהג לא יהודי</a:t>
            </a:r>
          </a:p>
          <a:p>
            <a:endParaRPr lang="he-IL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עליה של </a:t>
            </a:r>
            <a:r>
              <a:rPr lang="he-IL" b="1" dirty="0" smtClean="0"/>
              <a:t>20%</a:t>
            </a:r>
            <a:r>
              <a:rPr lang="he-IL" dirty="0" smtClean="0"/>
              <a:t> בקטלניות במעורבות </a:t>
            </a:r>
            <a:r>
              <a:rPr lang="he-IL" b="1" dirty="0" smtClean="0"/>
              <a:t>דו גלגלי בתחום העירוני</a:t>
            </a:r>
          </a:p>
          <a:p>
            <a:endParaRPr lang="he-IL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e-IL" dirty="0" smtClean="0">
                <a:solidFill>
                  <a:srgbClr val="647D33"/>
                </a:solidFill>
              </a:rPr>
              <a:t>ירידה של 20% בקטלניות במעורבות משאיות בתחום הבינעירוני</a:t>
            </a:r>
          </a:p>
        </p:txBody>
      </p:sp>
    </p:spTree>
    <p:extLst>
      <p:ext uri="{BB962C8B-B14F-4D97-AF65-F5344CB8AC3E}">
        <p14:creationId xmlns:p14="http://schemas.microsoft.com/office/powerpoint/2010/main" val="242036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4672" y="535236"/>
            <a:ext cx="8229600" cy="346050"/>
          </a:xfrm>
        </p:spPr>
        <p:txBody>
          <a:bodyPr/>
          <a:lstStyle/>
          <a:p>
            <a:r>
              <a:rPr lang="he-IL" dirty="0" smtClean="0"/>
              <a:t>תובנות</a:t>
            </a:r>
            <a:endParaRPr lang="he-IL" dirty="0"/>
          </a:p>
        </p:txBody>
      </p:sp>
      <p:sp>
        <p:nvSpPr>
          <p:cNvPr id="15" name="מלבן מעוגל 14"/>
          <p:cNvSpPr/>
          <p:nvPr/>
        </p:nvSpPr>
        <p:spPr>
          <a:xfrm>
            <a:off x="395536" y="1025302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עליה במגמת ההרוגים בשנת 2014</a:t>
            </a:r>
            <a:r>
              <a:rPr lang="he-IL" dirty="0" smtClean="0">
                <a:solidFill>
                  <a:sysClr val="windowText" lastClr="000000"/>
                </a:solidFill>
              </a:rPr>
              <a:t>– מתמקדת באוכלוסיות פוגעות </a:t>
            </a:r>
            <a:r>
              <a:rPr lang="he-IL" dirty="0" err="1" smtClean="0">
                <a:solidFill>
                  <a:sysClr val="windowText" lastClr="000000"/>
                </a:solidFill>
              </a:rPr>
              <a:t>ונפגעות,דוגמא</a:t>
            </a:r>
            <a:r>
              <a:rPr lang="he-IL" dirty="0" smtClean="0">
                <a:solidFill>
                  <a:sysClr val="windowText" lastClr="000000"/>
                </a:solidFill>
              </a:rPr>
              <a:t>: הולכי רגל 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6" name="מלבן מעוגל 15"/>
          <p:cNvSpPr/>
          <p:nvPr/>
        </p:nvSpPr>
        <p:spPr>
          <a:xfrm>
            <a:off x="418382" y="1477566"/>
            <a:ext cx="840209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השפעת</a:t>
            </a:r>
            <a:r>
              <a:rPr lang="he-IL" b="1" dirty="0" smtClean="0">
                <a:solidFill>
                  <a:sysClr val="windowText" lastClr="000000"/>
                </a:solidFill>
              </a:rPr>
              <a:t> הירידה באכיפה  עקב מבצע "צוק איתן" </a:t>
            </a:r>
            <a:r>
              <a:rPr lang="he-IL" dirty="0" smtClean="0">
                <a:solidFill>
                  <a:sysClr val="windowText" lastClr="000000"/>
                </a:solidFill>
              </a:rPr>
              <a:t>– משמעותית.  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>
            <a:off x="441226" y="1961406"/>
            <a:ext cx="8402091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התנהגות הולכי רגל </a:t>
            </a:r>
            <a:r>
              <a:rPr lang="he-IL" dirty="0" smtClean="0">
                <a:solidFill>
                  <a:sysClr val="windowText" lastClr="000000"/>
                </a:solidFill>
              </a:rPr>
              <a:t>ב"הרוגים בתחום העירוני" </a:t>
            </a:r>
            <a:r>
              <a:rPr lang="he-IL" b="1" dirty="0" smtClean="0">
                <a:solidFill>
                  <a:sysClr val="windowText" lastClr="000000"/>
                </a:solidFill>
              </a:rPr>
              <a:t>– </a:t>
            </a:r>
            <a:r>
              <a:rPr lang="he-IL" dirty="0" smtClean="0">
                <a:solidFill>
                  <a:sysClr val="windowText" lastClr="000000"/>
                </a:solidFill>
              </a:rPr>
              <a:t>חריגה משנים קודמות</a:t>
            </a:r>
            <a:r>
              <a:rPr lang="he-IL" b="1" dirty="0" smtClean="0">
                <a:solidFill>
                  <a:sysClr val="windowText" lastClr="000000"/>
                </a:solidFill>
              </a:rPr>
              <a:t>.</a:t>
            </a:r>
            <a:r>
              <a:rPr lang="he-IL" dirty="0" smtClean="0">
                <a:solidFill>
                  <a:sysClr val="windowText" lastClr="000000"/>
                </a:solidFill>
              </a:rPr>
              <a:t> 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>
            <a:off x="418382" y="2465462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מיקוד אכיפה אל מול מוקדי סיכון – </a:t>
            </a:r>
            <a:r>
              <a:rPr lang="he-IL" dirty="0" smtClean="0">
                <a:solidFill>
                  <a:sysClr val="windowText" lastClr="000000"/>
                </a:solidFill>
              </a:rPr>
              <a:t>משפיע לאורך זמן. 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395536" y="4005064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שיפור תשתיות במוקדי סיכון – </a:t>
            </a:r>
            <a:r>
              <a:rPr lang="he-IL" dirty="0" smtClean="0">
                <a:solidFill>
                  <a:sysClr val="windowText" lastClr="000000"/>
                </a:solidFill>
              </a:rPr>
              <a:t>משפיע אך דורש זמן טיפול ממושך.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8381" y="4581128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מצלמות א/3 "מצילות חיים" </a:t>
            </a:r>
            <a:r>
              <a:rPr lang="he-IL" dirty="0" smtClean="0">
                <a:solidFill>
                  <a:sysClr val="windowText" lastClr="000000"/>
                </a:solidFill>
              </a:rPr>
              <a:t>– השפעה על תרבות הנהיגה לאורך זמן.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41226" y="5085184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הירידה </a:t>
            </a:r>
            <a:r>
              <a:rPr lang="he-IL" b="1" dirty="0" smtClean="0">
                <a:solidFill>
                  <a:sysClr val="windowText" lastClr="000000"/>
                </a:solidFill>
              </a:rPr>
              <a:t>במודעות הבטיחות בדרכים </a:t>
            </a:r>
            <a:r>
              <a:rPr lang="he-IL" dirty="0" smtClean="0">
                <a:solidFill>
                  <a:sysClr val="windowText" lastClr="000000"/>
                </a:solidFill>
              </a:rPr>
              <a:t>באמצעי התקשורת - משפיעה.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418381" y="2969518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ירידה מתמשכת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במספר מתנדבים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בתחום העירוני בשנים האחרונות -משפיעה על מתחם ההרתעה.  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12" name="מלבן מעוגל 11"/>
          <p:cNvSpPr/>
          <p:nvPr/>
        </p:nvSpPr>
        <p:spPr>
          <a:xfrm>
            <a:off x="395858" y="5589240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פגיעה בהרתעה </a:t>
            </a:r>
            <a:r>
              <a:rPr lang="he-IL" b="1" dirty="0" smtClean="0">
                <a:solidFill>
                  <a:sysClr val="windowText" lastClr="000000"/>
                </a:solidFill>
              </a:rPr>
              <a:t>בעבירות חמורות ומסכנות חיים </a:t>
            </a:r>
            <a:r>
              <a:rPr lang="he-IL" dirty="0" smtClean="0">
                <a:solidFill>
                  <a:sysClr val="windowText" lastClr="000000"/>
                </a:solidFill>
              </a:rPr>
              <a:t>– זמן טיפול ארוך בבית המשפט.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395536" y="3473574"/>
            <a:ext cx="842493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השפעת</a:t>
            </a:r>
            <a:r>
              <a:rPr lang="he-IL" b="1" dirty="0" smtClean="0">
                <a:solidFill>
                  <a:sysClr val="windowText" lastClr="000000"/>
                </a:solidFill>
              </a:rPr>
              <a:t> החברה הערבית </a:t>
            </a:r>
            <a:r>
              <a:rPr lang="he-IL" dirty="0" smtClean="0">
                <a:solidFill>
                  <a:sysClr val="windowText" lastClr="000000"/>
                </a:solidFill>
              </a:rPr>
              <a:t>אל מול היחס שלהם באוכלוסייה- עדיין גבוהה. </a:t>
            </a:r>
            <a:endParaRPr lang="he-IL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5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4672" y="535236"/>
            <a:ext cx="8229600" cy="346050"/>
          </a:xfrm>
        </p:spPr>
        <p:txBody>
          <a:bodyPr/>
          <a:lstStyle/>
          <a:p>
            <a:r>
              <a:rPr lang="he-IL" dirty="0" smtClean="0"/>
              <a:t>פעולות שנעשו אל מול התובנות עד כאן</a:t>
            </a:r>
            <a:endParaRPr lang="he-IL" dirty="0"/>
          </a:p>
        </p:txBody>
      </p:sp>
      <p:sp>
        <p:nvSpPr>
          <p:cNvPr id="15" name="מלבן מעוגל 14"/>
          <p:cNvSpPr/>
          <p:nvPr/>
        </p:nvSpPr>
        <p:spPr>
          <a:xfrm>
            <a:off x="395536" y="1241326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הגברת האכיפה </a:t>
            </a:r>
            <a:r>
              <a:rPr lang="he-IL" dirty="0" smtClean="0">
                <a:solidFill>
                  <a:sysClr val="windowText" lastClr="000000"/>
                </a:solidFill>
              </a:rPr>
              <a:t>מול אוכלוסיות פוגעות ונפגעות ברחובות ובכבישים האדומים-עד סוף השנה.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6" name="מלבן מעוגל 15"/>
          <p:cNvSpPr/>
          <p:nvPr/>
        </p:nvSpPr>
        <p:spPr>
          <a:xfrm>
            <a:off x="418382" y="1693590"/>
            <a:ext cx="840209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הגברת האכיפה </a:t>
            </a:r>
            <a:r>
              <a:rPr lang="he-IL" dirty="0" smtClean="0">
                <a:solidFill>
                  <a:sysClr val="windowText" lastClr="000000"/>
                </a:solidFill>
              </a:rPr>
              <a:t>אל מול </a:t>
            </a:r>
            <a:r>
              <a:rPr lang="he-IL" b="1" dirty="0" smtClean="0">
                <a:solidFill>
                  <a:sysClr val="windowText" lastClr="000000"/>
                </a:solidFill>
              </a:rPr>
              <a:t>הולכי רגל </a:t>
            </a:r>
            <a:r>
              <a:rPr lang="he-IL" dirty="0" smtClean="0">
                <a:solidFill>
                  <a:sysClr val="windowText" lastClr="000000"/>
                </a:solidFill>
              </a:rPr>
              <a:t>– עד סוף שנת 2015.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>
            <a:off x="441226" y="2177430"/>
            <a:ext cx="8402091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מיפוי וטיפול בתשתיות מול </a:t>
            </a:r>
            <a:r>
              <a:rPr lang="he-IL" b="1" dirty="0" smtClean="0">
                <a:solidFill>
                  <a:sysClr val="windowText" lastClr="000000"/>
                </a:solidFill>
              </a:rPr>
              <a:t>מוקדי סיכון </a:t>
            </a:r>
            <a:r>
              <a:rPr lang="he-IL" smtClean="0">
                <a:solidFill>
                  <a:sysClr val="windowText" lastClr="000000"/>
                </a:solidFill>
              </a:rPr>
              <a:t>– בצמתים </a:t>
            </a:r>
            <a:r>
              <a:rPr lang="he-IL" dirty="0" smtClean="0">
                <a:solidFill>
                  <a:sysClr val="windowText" lastClr="000000"/>
                </a:solidFill>
              </a:rPr>
              <a:t>ומעברי חציה בשת"פ משרד התחבורה.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>
            <a:off x="418382" y="2681486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חיזוק </a:t>
            </a:r>
            <a:r>
              <a:rPr lang="he-IL" b="1" dirty="0" smtClean="0">
                <a:solidFill>
                  <a:sysClr val="windowText" lastClr="000000"/>
                </a:solidFill>
              </a:rPr>
              <a:t>והעלאת מספר המתנדבים בתחום העירוני </a:t>
            </a:r>
            <a:r>
              <a:rPr lang="he-IL" dirty="0" smtClean="0">
                <a:solidFill>
                  <a:sysClr val="windowText" lastClr="000000"/>
                </a:solidFill>
              </a:rPr>
              <a:t>-</a:t>
            </a:r>
            <a:r>
              <a:rPr lang="he-IL" b="1" dirty="0" smtClean="0">
                <a:solidFill>
                  <a:sysClr val="windowText" lastClr="000000"/>
                </a:solidFill>
              </a:rPr>
              <a:t> </a:t>
            </a:r>
            <a:r>
              <a:rPr lang="he-IL" dirty="0" smtClean="0">
                <a:solidFill>
                  <a:sysClr val="windowText" lastClr="000000"/>
                </a:solidFill>
              </a:rPr>
              <a:t>באמצעות משאבים בשת"פ הרשות.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395536" y="4232126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b="1" dirty="0" smtClean="0">
                <a:solidFill>
                  <a:sysClr val="windowText" lastClr="000000"/>
                </a:solidFill>
              </a:rPr>
              <a:t>מצלמות א/3 "מצילות חיים" </a:t>
            </a:r>
            <a:r>
              <a:rPr lang="he-IL" dirty="0" smtClean="0">
                <a:solidFill>
                  <a:sysClr val="windowText" lastClr="000000"/>
                </a:solidFill>
              </a:rPr>
              <a:t>– הגברת הפריסה והוספת מצלמות/שינוי בסף האכיפה.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8381" y="4725144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הגברת </a:t>
            </a:r>
            <a:r>
              <a:rPr lang="he-IL" b="1" dirty="0" smtClean="0">
                <a:solidFill>
                  <a:sysClr val="windowText" lastClr="000000"/>
                </a:solidFill>
              </a:rPr>
              <a:t>המודעות התקשורתית </a:t>
            </a:r>
            <a:r>
              <a:rPr lang="he-IL" dirty="0" smtClean="0">
                <a:solidFill>
                  <a:sysClr val="windowText" lastClr="000000"/>
                </a:solidFill>
              </a:rPr>
              <a:t>- באמצעות המדיה המשטרתית בלבד.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41226" y="5229200"/>
            <a:ext cx="842493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בחינת דרכים </a:t>
            </a:r>
            <a:r>
              <a:rPr lang="he-IL" b="1" dirty="0" smtClean="0">
                <a:solidFill>
                  <a:sysClr val="windowText" lastClr="000000"/>
                </a:solidFill>
              </a:rPr>
              <a:t>להתייעלות וקיצור משך זמן הטיפול בבתי משפט </a:t>
            </a:r>
            <a:r>
              <a:rPr lang="he-IL" dirty="0" smtClean="0">
                <a:solidFill>
                  <a:sysClr val="windowText" lastClr="000000"/>
                </a:solidFill>
              </a:rPr>
              <a:t>–בשת"פ משרד האוצר והמשפטים.</a:t>
            </a:r>
            <a:endParaRPr lang="he-IL" dirty="0">
              <a:solidFill>
                <a:sysClr val="windowText" lastClr="000000"/>
              </a:solidFill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418381" y="3185542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תגבור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מערך האכיפה הבינעירוני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באמצעות "סטודנטים בתנועה"– בשת"פ הרשות לשנים 2014-15.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395536" y="3689598"/>
            <a:ext cx="842493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>
                <a:solidFill>
                  <a:sysClr val="windowText" lastClr="000000"/>
                </a:solidFill>
              </a:rPr>
              <a:t>טיפול משולב </a:t>
            </a:r>
            <a:r>
              <a:rPr lang="he-IL" b="1" dirty="0" smtClean="0">
                <a:solidFill>
                  <a:sysClr val="windowText" lastClr="000000"/>
                </a:solidFill>
              </a:rPr>
              <a:t>מערכתי בחברה הערבית</a:t>
            </a:r>
            <a:r>
              <a:rPr lang="he-IL" dirty="0" smtClean="0">
                <a:solidFill>
                  <a:sysClr val="windowText" lastClr="000000"/>
                </a:solidFill>
              </a:rPr>
              <a:t>-אכיפה/פתיחת </a:t>
            </a:r>
            <a:r>
              <a:rPr lang="he-IL" dirty="0" err="1" smtClean="0">
                <a:solidFill>
                  <a:sysClr val="windowText" lastClr="000000"/>
                </a:solidFill>
              </a:rPr>
              <a:t>מש"תים</a:t>
            </a:r>
            <a:r>
              <a:rPr lang="he-IL" dirty="0" smtClean="0">
                <a:solidFill>
                  <a:sysClr val="windowText" lastClr="000000"/>
                </a:solidFill>
              </a:rPr>
              <a:t>/הגברת מודעות הבטיחות.</a:t>
            </a:r>
            <a:endParaRPr lang="he-IL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13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95536" y="908720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המשך פעילות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אכיפה מוגברת אל מול אוכלוסיות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פוגעות ונפגעות – בדגש על הולכי רגל.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16" name="מלבן מעוגל 15"/>
          <p:cNvSpPr/>
          <p:nvPr/>
        </p:nvSpPr>
        <p:spPr>
          <a:xfrm>
            <a:off x="441573" y="1340768"/>
            <a:ext cx="842493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הגדלת יכולת האכיפה באמצעות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שת"פ </a:t>
            </a:r>
            <a:r>
              <a:rPr lang="he-IL" sz="1700" b="1" dirty="0" err="1" smtClean="0">
                <a:solidFill>
                  <a:sysClr val="windowText" lastClr="000000"/>
                </a:solidFill>
              </a:rPr>
              <a:t>בפרוייקטים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 הלאומיים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אל מול הרשות לבטיחות בתחום המתנדבים ו"סטודנטים בתנועה". 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>
            <a:off x="418381" y="1844824"/>
            <a:ext cx="842493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השלמה ויישום </a:t>
            </a:r>
            <a:r>
              <a:rPr lang="he-IL" sz="1700" dirty="0" err="1" smtClean="0">
                <a:solidFill>
                  <a:sysClr val="windowText" lastClr="000000"/>
                </a:solidFill>
              </a:rPr>
              <a:t>מיידי</a:t>
            </a:r>
            <a:r>
              <a:rPr lang="he-IL" sz="1700" dirty="0" smtClean="0">
                <a:solidFill>
                  <a:sysClr val="windowText" lastClr="000000"/>
                </a:solidFill>
              </a:rPr>
              <a:t> של </a:t>
            </a:r>
            <a:r>
              <a:rPr lang="he-IL" sz="1700" dirty="0" err="1" smtClean="0">
                <a:solidFill>
                  <a:sysClr val="windowText" lastClr="000000"/>
                </a:solidFill>
              </a:rPr>
              <a:t>פרוייקט</a:t>
            </a:r>
            <a:r>
              <a:rPr lang="he-IL" sz="1700" dirty="0" smtClean="0">
                <a:solidFill>
                  <a:sysClr val="windowText" lastClr="000000"/>
                </a:solidFill>
              </a:rPr>
              <a:t>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"א/3 מציל חיים"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בשלב הביניים, לאחר הועדה הציבורית.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>
            <a:off x="406921" y="2368600"/>
            <a:ext cx="842493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b="1" dirty="0" smtClean="0">
                <a:solidFill>
                  <a:sysClr val="windowText" lastClr="000000"/>
                </a:solidFill>
              </a:rPr>
              <a:t>טיוב תהליכי האכיפה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באמצעות טכנולוגיה – מצלמות בניידות/רישום דוחות ממוחשב/משקיפי תנועה.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28" name="כותרת 1"/>
          <p:cNvSpPr>
            <a:spLocks noGrp="1"/>
          </p:cNvSpPr>
          <p:nvPr>
            <p:ph type="title"/>
          </p:nvPr>
        </p:nvSpPr>
        <p:spPr>
          <a:xfrm>
            <a:off x="590475" y="490662"/>
            <a:ext cx="8229600" cy="346050"/>
          </a:xfrm>
        </p:spPr>
        <p:txBody>
          <a:bodyPr/>
          <a:lstStyle/>
          <a:p>
            <a:pPr algn="r"/>
            <a:r>
              <a:rPr lang="he-IL" sz="2400" dirty="0" smtClean="0"/>
              <a:t>המלצות - משטרה</a:t>
            </a:r>
            <a:endParaRPr lang="he-IL" sz="2400" dirty="0"/>
          </a:p>
        </p:txBody>
      </p:sp>
      <p:sp>
        <p:nvSpPr>
          <p:cNvPr id="29" name="מלבן מעוגל 28"/>
          <p:cNvSpPr/>
          <p:nvPr/>
        </p:nvSpPr>
        <p:spPr>
          <a:xfrm>
            <a:off x="395536" y="3212976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קידום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תהליכי ההתייעלות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אל מול בתי המשפט –תחום ההרתעה.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30" name="מלבן מעוגל 29"/>
          <p:cNvSpPr/>
          <p:nvPr/>
        </p:nvSpPr>
        <p:spPr>
          <a:xfrm>
            <a:off x="395536" y="3665598"/>
            <a:ext cx="8424936" cy="4114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smtClean="0">
                <a:solidFill>
                  <a:sysClr val="windowText" lastClr="000000"/>
                </a:solidFill>
              </a:rPr>
              <a:t>קידום </a:t>
            </a:r>
            <a:r>
              <a:rPr lang="he-IL" sz="1700" b="1" dirty="0" err="1" smtClean="0">
                <a:solidFill>
                  <a:sysClr val="windowText" lastClr="000000"/>
                </a:solidFill>
              </a:rPr>
              <a:t>מיידי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 של החקיקה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בתחום התנועה - תיקון 112 לפקודת התעבורה.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31" name="מלבן מעוגל 30"/>
          <p:cNvSpPr/>
          <p:nvPr/>
        </p:nvSpPr>
        <p:spPr>
          <a:xfrm>
            <a:off x="418381" y="4221088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b="1" dirty="0" smtClean="0">
                <a:solidFill>
                  <a:sysClr val="windowText" lastClr="000000"/>
                </a:solidFill>
              </a:rPr>
              <a:t>קידום וסיום פריסת שלב ב'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של </a:t>
            </a:r>
            <a:r>
              <a:rPr lang="he-IL" sz="1700" dirty="0" err="1" smtClean="0">
                <a:solidFill>
                  <a:sysClr val="windowText" lastClr="000000"/>
                </a:solidFill>
              </a:rPr>
              <a:t>פרוייקט</a:t>
            </a:r>
            <a:r>
              <a:rPr lang="he-IL" sz="1700" dirty="0" smtClean="0">
                <a:solidFill>
                  <a:sysClr val="windowText" lastClr="000000"/>
                </a:solidFill>
              </a:rPr>
              <a:t> "א/3 מציל חיים" – תוספת של 50 מצלמות ו-70  עמדות.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32" name="מלבן מעוגל 31"/>
          <p:cNvSpPr/>
          <p:nvPr/>
        </p:nvSpPr>
        <p:spPr>
          <a:xfrm>
            <a:off x="418381" y="4653136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b="1" dirty="0" smtClean="0">
                <a:solidFill>
                  <a:sysClr val="windowText" lastClr="000000"/>
                </a:solidFill>
              </a:rPr>
              <a:t>הגברת המודעות הציבורית בהסברה וחינוך בתחום הבטיחות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-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בכלל אמצעי התקשורת.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33" name="מלבן מעוגל 32"/>
          <p:cNvSpPr/>
          <p:nvPr/>
        </p:nvSpPr>
        <p:spPr>
          <a:xfrm>
            <a:off x="432470" y="5157192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b="1" dirty="0" smtClean="0">
                <a:solidFill>
                  <a:sysClr val="windowText" lastClr="000000"/>
                </a:solidFill>
              </a:rPr>
              <a:t>העמקת המחקר היישומי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-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בתחום הבטיחות בדרכים.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34" name="מלבן מעוגל 33"/>
          <p:cNvSpPr/>
          <p:nvPr/>
        </p:nvSpPr>
        <p:spPr>
          <a:xfrm>
            <a:off x="432470" y="5589240"/>
            <a:ext cx="84249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1700" dirty="0" err="1" smtClean="0">
                <a:solidFill>
                  <a:sysClr val="windowText" lastClr="000000"/>
                </a:solidFill>
              </a:rPr>
              <a:t>תעדוף</a:t>
            </a:r>
            <a:r>
              <a:rPr lang="he-IL" sz="1700" dirty="0" smtClean="0">
                <a:solidFill>
                  <a:sysClr val="windowText" lastClr="000000"/>
                </a:solidFill>
              </a:rPr>
              <a:t> </a:t>
            </a:r>
            <a:r>
              <a:rPr lang="he-IL" sz="1700" b="1" dirty="0" smtClean="0">
                <a:solidFill>
                  <a:sysClr val="windowText" lastClr="000000"/>
                </a:solidFill>
              </a:rPr>
              <a:t>בשיפור התשתיות </a:t>
            </a:r>
            <a:r>
              <a:rPr lang="he-IL" sz="1700" dirty="0" smtClean="0">
                <a:solidFill>
                  <a:sysClr val="windowText" lastClr="000000"/>
                </a:solidFill>
              </a:rPr>
              <a:t>- במוקדי סיכון.</a:t>
            </a:r>
            <a:endParaRPr lang="he-IL" sz="1700" dirty="0">
              <a:solidFill>
                <a:sysClr val="windowText" lastClr="000000"/>
              </a:solidFill>
            </a:endParaRPr>
          </a:p>
        </p:txBody>
      </p:sp>
      <p:sp>
        <p:nvSpPr>
          <p:cNvPr id="35" name="כותרת 1"/>
          <p:cNvSpPr txBox="1">
            <a:spLocks/>
          </p:cNvSpPr>
          <p:nvPr/>
        </p:nvSpPr>
        <p:spPr>
          <a:xfrm>
            <a:off x="611560" y="2794918"/>
            <a:ext cx="8229600" cy="34605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0" algn="ctr" defTabSz="914400" rtl="1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he-IL" sz="2800" b="1" kern="1200" cap="none" spc="50" dirty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/>
            <a:r>
              <a:rPr lang="he-IL" sz="2400" dirty="0" smtClean="0"/>
              <a:t>המלצות - רמה לאומית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171142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00A0A87-9A1E-4328-B2F4-EF907250D34A}"/>
</file>

<file path=customXml/itemProps2.xml><?xml version="1.0" encoding="utf-8"?>
<ds:datastoreItem xmlns:ds="http://schemas.openxmlformats.org/officeDocument/2006/customXml" ds:itemID="{2352A997-8C85-401F-8899-0177F92594A3}"/>
</file>

<file path=customXml/itemProps3.xml><?xml version="1.0" encoding="utf-8"?>
<ds:datastoreItem xmlns:ds="http://schemas.openxmlformats.org/officeDocument/2006/customXml" ds:itemID="{B4C55C70-3326-4DF4-91B9-0F529B860DD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812</Words>
  <Application>Microsoft Office PowerPoint</Application>
  <PresentationFormat>‫הצגה על המסך (4:3)</PresentationFormat>
  <Paragraphs>120</Paragraphs>
  <Slides>19</Slides>
  <Notes>4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0" baseType="lpstr">
      <vt:lpstr>ערכת נושא Office</vt:lpstr>
      <vt:lpstr>  אגף התנועה   מצגת לוועדת הכלכלה  11/9/2014  הנתונים נכונים ל-31.8.2014  </vt:lpstr>
      <vt:lpstr>תאונות לפי חומרה -ארצי</vt:lpstr>
      <vt:lpstr>תאונות לפי חומרה –עירוני/בינעירוני</vt:lpstr>
      <vt:lpstr>כבישים /רחובות אדומים</vt:lpstr>
      <vt:lpstr>הרוגים לפי מגזר 10/9/2014</vt:lpstr>
      <vt:lpstr>הרוגים לפי סוג דרך וסוג נפגע 10/9/2014</vt:lpstr>
      <vt:lpstr>התפלגות הסיבות לתאונות קטלניות</vt:lpstr>
      <vt:lpstr>אכיפה בחלוקה לשוטרים ולמתנדבים</vt:lpstr>
      <vt:lpstr>אכיפה לפי יעדי את"ן</vt:lpstr>
      <vt:lpstr>תיקי תלתן ומעצרים עד תום הליכים</vt:lpstr>
      <vt:lpstr>אכיפה* לפי לאמצע שבוע  וסופי שבוע</vt:lpstr>
      <vt:lpstr>אכיפה בא' 3</vt:lpstr>
      <vt:lpstr>יחס בין אכיפה ידנית לאוטומטית </vt:lpstr>
      <vt:lpstr>שינוי באכיפת עבירות מסוכנות</vt:lpstr>
      <vt:lpstr>ממצאים נוספים</vt:lpstr>
      <vt:lpstr>ממצאים נוספים</vt:lpstr>
      <vt:lpstr>תובנות</vt:lpstr>
      <vt:lpstr>פעולות שנעשו אל מול התובנות עד כאן</vt:lpstr>
      <vt:lpstr>המלצות - משטרה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ועדת הכלכלה</dc:title>
  <dc:creator/>
  <cp:lastModifiedBy/>
  <cp:revision>1</cp:revision>
  <dcterms:created xsi:type="dcterms:W3CDTF">2014-06-29T13:09:34Z</dcterms:created>
  <dcterms:modified xsi:type="dcterms:W3CDTF">2014-09-10T10:20:47Z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ContentType">
    <vt:lpwstr>קליטה או הוצאת מייל</vt:lpwstr>
  </property>
  <property fmtid="{D5CDD505-2E9C-101B-9397-08002B2CF9AE}" pid="4" name="SDCategoryID">
    <vt:lpwstr>e42ed262b07a;#</vt:lpwstr>
  </property>
</Properties>
</file>