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6" r:id="rId5"/>
    <p:sldId id="261" r:id="rId6"/>
    <p:sldId id="262" r:id="rId7"/>
    <p:sldId id="267" r:id="rId8"/>
    <p:sldId id="264" r:id="rId9"/>
    <p:sldId id="265" r:id="rId10"/>
    <p:sldId id="268" r:id="rId11"/>
  </p:sldIdLst>
  <p:sldSz cx="9144000" cy="6858000" type="screen4x3"/>
  <p:notesSz cx="6669088" cy="9928225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94" d="100"/>
          <a:sy n="94" d="100"/>
        </p:scale>
        <p:origin x="-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yuvalf\AppData\Local\Microsoft\Windows\Temporary%20Internet%20Files\Content.Outlook\59G1L94T\&#1492;&#1512;&#1493;&#1490;&#1497;&#1501;%20&#1489;&#1514;%20&#1491;%20&#1500;&#1508;&#1497;%20&#1495;&#1493;&#1491;&#1513;&#1497;%20&#1492;&#1513;&#1504;&#1492;-%20&#1492;&#1513;&#1493;&#1493;&#1488;&#1492;%20&#1489;&#1497;&#1503;%20&#1514;&#1511;&#1493;&#1508;&#1493;&#1514;%209%2012-8%2013%20&#1500;&#1489;&#1497;&#1503;%209%2013-8%2014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e-IL"/>
  <c:chart>
    <c:plotArea>
      <c:layout/>
      <c:barChart>
        <c:barDir val="col"/>
        <c:grouping val="clustered"/>
        <c:ser>
          <c:idx val="0"/>
          <c:order val="0"/>
          <c:tx>
            <c:strRef>
              <c:f>Page1_1!$A$10</c:f>
              <c:strCache>
                <c:ptCount val="1"/>
                <c:pt idx="0">
                  <c:v>2013</c:v>
                </c:pt>
              </c:strCache>
            </c:strRef>
          </c:tx>
          <c:spPr>
            <a:ln w="38100"/>
          </c:spPr>
          <c:dLbls>
            <c:dLbl>
              <c:idx val="2"/>
              <c:layout>
                <c:manualLayout>
                  <c:x val="-1.922327238376734E-2"/>
                  <c:y val="-1.9381521718763787E-2"/>
                </c:manualLayout>
              </c:layout>
              <c:showVal val="1"/>
            </c:dLbl>
            <c:dLbl>
              <c:idx val="6"/>
              <c:layout>
                <c:manualLayout>
                  <c:x val="1.2632838648421719E-3"/>
                  <c:y val="-5.9482973142763391E-4"/>
                </c:manualLayout>
              </c:layout>
              <c:showVal val="1"/>
            </c:dLbl>
            <c:dLbl>
              <c:idx val="7"/>
              <c:layout>
                <c:manualLayout>
                  <c:x val="-4.4472392339846515E-3"/>
                  <c:y val="5.5305357114055088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Val val="1"/>
          </c:dLbls>
          <c:cat>
            <c:strRef>
              <c:f>Page1_1!$F$9:$M$9</c:f>
              <c:strCache>
                <c:ptCount val="8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</c:strCache>
            </c:strRef>
          </c:cat>
          <c:val>
            <c:numRef>
              <c:f>Page1_1!$F$10:$M$10</c:f>
              <c:numCache>
                <c:formatCode>#,##0</c:formatCode>
                <c:ptCount val="8"/>
                <c:pt idx="0">
                  <c:v>27</c:v>
                </c:pt>
                <c:pt idx="1">
                  <c:v>28</c:v>
                </c:pt>
                <c:pt idx="2">
                  <c:v>30</c:v>
                </c:pt>
                <c:pt idx="3">
                  <c:v>30</c:v>
                </c:pt>
                <c:pt idx="4">
                  <c:v>24</c:v>
                </c:pt>
                <c:pt idx="5">
                  <c:v>20</c:v>
                </c:pt>
                <c:pt idx="6">
                  <c:v>21</c:v>
                </c:pt>
                <c:pt idx="7">
                  <c:v>23</c:v>
                </c:pt>
              </c:numCache>
            </c:numRef>
          </c:val>
        </c:ser>
        <c:ser>
          <c:idx val="1"/>
          <c:order val="1"/>
          <c:tx>
            <c:strRef>
              <c:f>Page1_1!$A$11</c:f>
              <c:strCache>
                <c:ptCount val="1"/>
                <c:pt idx="0">
                  <c:v>2014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Val val="1"/>
          </c:dLbls>
          <c:cat>
            <c:strRef>
              <c:f>Page1_1!$F$9:$M$9</c:f>
              <c:strCache>
                <c:ptCount val="8"/>
                <c:pt idx="0">
                  <c:v>ינואר</c:v>
                </c:pt>
                <c:pt idx="1">
                  <c:v>פברואר</c:v>
                </c:pt>
                <c:pt idx="2">
                  <c:v>מרץ</c:v>
                </c:pt>
                <c:pt idx="3">
                  <c:v>אפריל</c:v>
                </c:pt>
                <c:pt idx="4">
                  <c:v>מאי</c:v>
                </c:pt>
                <c:pt idx="5">
                  <c:v>יוני</c:v>
                </c:pt>
                <c:pt idx="6">
                  <c:v>יולי</c:v>
                </c:pt>
                <c:pt idx="7">
                  <c:v>אוגוסט</c:v>
                </c:pt>
              </c:strCache>
            </c:strRef>
          </c:cat>
          <c:val>
            <c:numRef>
              <c:f>Page1_1!$F$11:$M$11</c:f>
              <c:numCache>
                <c:formatCode>#,##0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29</c:v>
                </c:pt>
                <c:pt idx="3">
                  <c:v>26</c:v>
                </c:pt>
                <c:pt idx="4">
                  <c:v>28</c:v>
                </c:pt>
                <c:pt idx="5">
                  <c:v>25</c:v>
                </c:pt>
                <c:pt idx="6">
                  <c:v>34</c:v>
                </c:pt>
                <c:pt idx="7">
                  <c:v>31</c:v>
                </c:pt>
              </c:numCache>
            </c:numRef>
          </c:val>
        </c:ser>
        <c:axId val="31475200"/>
        <c:axId val="31476736"/>
      </c:barChart>
      <c:catAx>
        <c:axId val="31475200"/>
        <c:scaling>
          <c:orientation val="minMax"/>
        </c:scaling>
        <c:axPos val="b"/>
        <c:tickLblPos val="nextTo"/>
        <c:spPr>
          <a:ln w="19050"/>
        </c:spPr>
        <c:txPr>
          <a:bodyPr/>
          <a:lstStyle/>
          <a:p>
            <a:pPr>
              <a:defRPr sz="1600" b="1"/>
            </a:pPr>
            <a:endParaRPr lang="he-IL"/>
          </a:p>
        </c:txPr>
        <c:crossAx val="31476736"/>
        <c:crosses val="autoZero"/>
        <c:auto val="1"/>
        <c:lblAlgn val="ctr"/>
        <c:lblOffset val="100"/>
      </c:catAx>
      <c:valAx>
        <c:axId val="31476736"/>
        <c:scaling>
          <c:orientation val="minMax"/>
          <c:max val="40"/>
          <c:min val="10"/>
        </c:scaling>
        <c:axPos val="l"/>
        <c:numFmt formatCode="#,##0" sourceLinked="1"/>
        <c:tickLblPos val="nextTo"/>
        <c:crossAx val="3147520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38446084864391966"/>
          <c:y val="3.1686074322746352E-2"/>
          <c:w val="0.28046101876154372"/>
          <c:h val="8.4413637495489927E-2"/>
        </c:manualLayout>
      </c:layout>
      <c:spPr>
        <a:ln>
          <a:solidFill>
            <a:schemeClr val="tx1">
              <a:lumMod val="50000"/>
              <a:lumOff val="50000"/>
            </a:schemeClr>
          </a:solidFill>
        </a:ln>
      </c:spPr>
      <c:txPr>
        <a:bodyPr/>
        <a:lstStyle/>
        <a:p>
          <a:pPr>
            <a:defRPr sz="1600" b="1"/>
          </a:pPr>
          <a:endParaRPr lang="he-IL"/>
        </a:p>
      </c:txPr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44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A9E81FF-5F63-402A-A1FE-7C5E2394024C}" type="datetimeFigureOut">
              <a:rPr lang="he-IL" smtClean="0"/>
              <a:pPr/>
              <a:t>ט"ז/אלול/תשע"ד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77915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44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6630E6C-92C4-48E2-B146-4B492ED9D00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4FF1-DFAB-4438-8B85-BAD44A48CBAB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3302D-B6C6-4815-9407-10A62F5AD9A7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709E0-8F1F-4866-AB18-5ADFFF0BFA00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E1A20-125E-479D-8944-405200D1EE36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EA36-9DD0-4F34-9FE9-09444159193D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410C7-F1B3-4A8A-A59E-60C183722895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7BCA6-95CC-4941-AE5D-6EE050A927B1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7522D-6D79-4A84-BC5F-5B98C6EBBD3F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69624-4309-47CE-8881-1E94CFEFF957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68BB-7A12-441E-9281-3B946FD66F99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8DBC4-8B33-4027-9AE5-439CC472F8F5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C4E3-7A61-4FFB-AA20-51CF02C96E8A}" type="datetime8">
              <a:rPr lang="he-IL" smtClean="0"/>
              <a:pPr/>
              <a:t>11 ספטמבר 14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A848A-00E2-48E4-90E7-6F1346EE15EB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CFCC0D.6C7D35E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מציין מיקום של מספר שקופית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1</a:t>
            </a:fld>
            <a:endParaRPr lang="he-IL"/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מגמות בבטיחות בדרכים 1.14-9.14</a:t>
            </a:r>
            <a:endParaRPr lang="he-IL" b="1" dirty="0">
              <a:solidFill>
                <a:srgbClr val="0000FF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כותרת משנה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b="1" dirty="0" smtClean="0">
                <a:latin typeface="David" pitchFamily="34" charset="-79"/>
                <a:cs typeface="David" pitchFamily="34" charset="-79"/>
              </a:rPr>
              <a:t>מצגת לוועדת הכלכלה של הכנסת  </a:t>
            </a:r>
          </a:p>
          <a:p>
            <a:r>
              <a:rPr lang="he-IL" b="1" dirty="0" smtClean="0">
                <a:latin typeface="David" pitchFamily="34" charset="-79"/>
                <a:cs typeface="David" pitchFamily="34" charset="-79"/>
              </a:rPr>
              <a:t>ט"ז באלול תשע"ד 11.9.14</a:t>
            </a:r>
            <a:endParaRPr lang="he-IL" b="1" dirty="0"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2</a:t>
            </a:fld>
            <a:endParaRPr lang="he-IL"/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457200" y="752168"/>
            <a:ext cx="8229600" cy="884902"/>
          </a:xfrm>
        </p:spPr>
        <p:txBody>
          <a:bodyPr>
            <a:normAutofit/>
          </a:bodyPr>
          <a:lstStyle/>
          <a:p>
            <a:r>
              <a:rPr lang="he-IL" sz="36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הרוגים בתאונות דרכים לפי חודש</a:t>
            </a:r>
            <a:endParaRPr lang="he-IL" sz="3600" b="1" dirty="0">
              <a:solidFill>
                <a:srgbClr val="0000FF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</p:nvPr>
        </p:nvGraphicFramePr>
        <p:xfrm>
          <a:off x="487345" y="158010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884903"/>
            <a:ext cx="8229600" cy="1209368"/>
          </a:xfrm>
        </p:spPr>
        <p:txBody>
          <a:bodyPr>
            <a:normAutofit fontScale="90000"/>
          </a:bodyPr>
          <a:lstStyle/>
          <a:p>
            <a:r>
              <a:rPr lang="he-IL" sz="40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הרוגים בתאונות דרכים לפי סוג נפגע </a:t>
            </a:r>
            <a:br>
              <a:rPr lang="he-IL" sz="40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6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1.1.14-9.9.14</a:t>
            </a:r>
            <a:endParaRPr lang="he-IL" sz="4000" b="1" dirty="0">
              <a:solidFill>
                <a:srgbClr val="0000FF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</p:nvPr>
        </p:nvGraphicFramePr>
        <p:xfrm>
          <a:off x="457200" y="2389238"/>
          <a:ext cx="8229600" cy="3156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FFFFFF"/>
                          </a:solidFill>
                          <a:latin typeface="David" pitchFamily="34" charset="-79"/>
                          <a:cs typeface="David" pitchFamily="34" charset="-79"/>
                        </a:rPr>
                        <a:t>שנה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>
                          <a:solidFill>
                            <a:srgbClr val="FFFFFF"/>
                          </a:solidFill>
                          <a:latin typeface="David" pitchFamily="34" charset="-79"/>
                          <a:cs typeface="David" pitchFamily="34" charset="-79"/>
                        </a:rPr>
                        <a:t>2013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>
                          <a:solidFill>
                            <a:srgbClr val="FFFFFF"/>
                          </a:solidFill>
                          <a:latin typeface="David" pitchFamily="34" charset="-79"/>
                          <a:cs typeface="David" pitchFamily="34" charset="-79"/>
                        </a:rPr>
                        <a:t>2014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>
                          <a:solidFill>
                            <a:srgbClr val="FFFFFF"/>
                          </a:solidFill>
                          <a:latin typeface="David" pitchFamily="34" charset="-79"/>
                          <a:cs typeface="David" pitchFamily="34" charset="-79"/>
                        </a:rPr>
                        <a:t>שינוי</a:t>
                      </a: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סה"כ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205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210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נהגים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56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8%-</a:t>
                      </a:r>
                      <a:endParaRPr lang="he-IL" sz="1800" b="0" i="0" u="none" strike="noStrike" dirty="0">
                        <a:solidFill>
                          <a:srgbClr val="000000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נוסעים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22%-</a:t>
                      </a:r>
                      <a:endParaRPr lang="he-IL" sz="1800" b="0" i="0" u="none" strike="noStrike" dirty="0">
                        <a:solidFill>
                          <a:srgbClr val="000000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1" i="0" u="none" strike="noStrike" dirty="0">
                          <a:solidFill>
                            <a:srgbClr val="FF0000"/>
                          </a:solidFill>
                          <a:latin typeface="David" pitchFamily="34" charset="-79"/>
                          <a:cs typeface="David" pitchFamily="34" charset="-79"/>
                        </a:rPr>
                        <a:t>הולכי רגל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 dirty="0">
                          <a:solidFill>
                            <a:srgbClr val="FF0000"/>
                          </a:solidFill>
                          <a:latin typeface="David" pitchFamily="34" charset="-79"/>
                          <a:cs typeface="David" pitchFamily="34" charset="-79"/>
                        </a:rPr>
                        <a:t>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 dirty="0">
                          <a:solidFill>
                            <a:srgbClr val="FF0000"/>
                          </a:solidFill>
                          <a:latin typeface="David" pitchFamily="34" charset="-79"/>
                          <a:cs typeface="David" pitchFamily="34" charset="-79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i="0" u="none" strike="noStrike" dirty="0">
                          <a:solidFill>
                            <a:srgbClr val="FF0000"/>
                          </a:solidFill>
                          <a:latin typeface="David" pitchFamily="34" charset="-79"/>
                          <a:cs typeface="David" pitchFamily="34" charset="-79"/>
                        </a:rPr>
                        <a:t>49%</a:t>
                      </a: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רוכבי אופנוע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19%-</a:t>
                      </a:r>
                      <a:endParaRPr lang="he-IL" sz="1800" b="0" i="0" u="none" strike="noStrike" dirty="0">
                        <a:solidFill>
                          <a:srgbClr val="000000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רוכבי אופניים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14%</a:t>
                      </a:r>
                    </a:p>
                  </a:txBody>
                  <a:tcPr marL="9525" marR="9525" marT="9525" marB="0" anchor="b"/>
                </a:tc>
              </a:tr>
              <a:tr h="3945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אחר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i="0" u="none" strike="noStrike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3</a:t>
            </a:fld>
            <a:endParaRPr lang="he-I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209" y="872614"/>
            <a:ext cx="8651631" cy="564876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בישראל, בממוצע,  30% - 35% מכלל ההרוגים הינם הולכי רגל זאת לעומת מתחת ל-20% במדינות המפותחות.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הולכי הרגל הפגיעים במיוחד הם: ילדים ותינוקות במגזר הערבי </a:t>
            </a:r>
            <a:r>
              <a:rPr lang="he-I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(10 הרוגים), </a:t>
            </a:r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קשישים במגזר היהודי בתחום העירוני </a:t>
            </a:r>
            <a:r>
              <a:rPr lang="he-I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(17 הרוגים), </a:t>
            </a:r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ונפגעים מקרב העוצרים בשולי הדרכים הבינעירוניות </a:t>
            </a:r>
            <a:r>
              <a:rPr lang="he-I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(12 הרוגים).</a:t>
            </a:r>
            <a:endParaRPr lang="he-IL" b="1" dirty="0" smtClean="0">
              <a:solidFill>
                <a:schemeClr val="tx1">
                  <a:lumMod val="95000"/>
                  <a:lumOff val="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just">
              <a:spcAft>
                <a:spcPts val="1200"/>
              </a:spcAft>
            </a:pPr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להערכתנו קיים פוטנציאל להורדה של כ- 40 הרוגים ויותר לשנה מקרב הולכי הרגל. </a:t>
            </a:r>
          </a:p>
          <a:p>
            <a:pPr algn="just" rtl="0">
              <a:spcAft>
                <a:spcPts val="1200"/>
              </a:spcAft>
              <a:buNone/>
            </a:pPr>
            <a:r>
              <a:rPr lang="he-IL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itchFamily="34" charset="-79"/>
                <a:cs typeface="David" pitchFamily="34" charset="-79"/>
              </a:rPr>
              <a:t>(מתוך מצגת של יו"ר הרשות בוועדה בחודש יוני 2014)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4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70020"/>
            <a:ext cx="8229600" cy="1010654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הגורם העיקרי לתאונות פגיעה בהולכי רגל</a:t>
            </a:r>
            <a:b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 1.2013 עד 6.2014</a:t>
            </a:r>
            <a:endParaRPr lang="he-IL" sz="3200" b="1" dirty="0">
              <a:solidFill>
                <a:srgbClr val="0000FF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e-IL" dirty="0" smtClean="0"/>
              <a:t>.</a:t>
            </a:r>
          </a:p>
          <a:p>
            <a:pPr>
              <a:buNone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5</a:t>
            </a:fld>
            <a:endParaRPr lang="he-IL" dirty="0"/>
          </a:p>
        </p:txBody>
      </p:sp>
      <p:pic>
        <p:nvPicPr>
          <p:cNvPr id="1026" name="Picture 2" descr="cid:image001.png@01CFCC0D.6C7D35E0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1941096"/>
            <a:ext cx="9038537" cy="352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2505" y="5582653"/>
            <a:ext cx="87589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הגורם העיקרי</a:t>
            </a:r>
            <a:r>
              <a:rPr lang="he-IL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אי מתן זכות קדימה להולכי רגל (61% מכלל התאונות הקשות באשמת הנהג)</a:t>
            </a:r>
            <a:endParaRPr lang="he-IL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97304"/>
            <a:ext cx="8229600" cy="1138991"/>
          </a:xfrm>
        </p:spPr>
        <p:txBody>
          <a:bodyPr>
            <a:normAutofit/>
          </a:bodyPr>
          <a:lstStyle/>
          <a:p>
            <a: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פעולות חירום מבוצעות- טווח קצר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01658" y="1517716"/>
            <a:ext cx="8587818" cy="4551886"/>
          </a:xfrm>
        </p:spPr>
        <p:txBody>
          <a:bodyPr>
            <a:normAutofit lnSpcReduction="10000"/>
          </a:bodyPr>
          <a:lstStyle/>
          <a:p>
            <a:pPr algn="just">
              <a:spcBef>
                <a:spcPct val="0"/>
              </a:spcBef>
              <a:spcAft>
                <a:spcPts val="1200"/>
              </a:spcAft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אכיפה</a:t>
            </a: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 – מיקוד כוח ניידות המתנדבים שבמימון הרשות (75 ניידות) וניידות הרשויות המקומיות (25 ניידות) לאכיפת עבירת אי מתן זכות קדימה וחצייה שלא במעבר חציה</a:t>
            </a:r>
          </a:p>
          <a:p>
            <a:pPr algn="just">
              <a:spcBef>
                <a:spcPct val="0"/>
              </a:spcBef>
              <a:spcAft>
                <a:spcPts val="1200"/>
              </a:spcAft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חינוך</a:t>
            </a: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- הקדשת שעות החינוך לבטיחות בדרכים בבתי ספר לנושא היפגעות במעברי חציה והסברה באסיפות הורים</a:t>
            </a:r>
          </a:p>
          <a:p>
            <a:pPr algn="just">
              <a:spcBef>
                <a:spcPct val="0"/>
              </a:spcBef>
              <a:spcAft>
                <a:spcPts val="1200"/>
              </a:spcAft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הסברה</a:t>
            </a: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- מסע פרסום בנושא השפעת מהירות הנסיעה על היפגעות הולכי רגל ומסרי בטיחות תואמים ברדיו</a:t>
            </a:r>
          </a:p>
          <a:p>
            <a:pPr>
              <a:spcBef>
                <a:spcPct val="0"/>
              </a:spcBef>
            </a:pPr>
            <a:endParaRPr lang="he-IL" dirty="0" smtClean="0"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6</a:t>
            </a:fld>
            <a:endParaRPr lang="he-I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97304"/>
            <a:ext cx="8229600" cy="1138991"/>
          </a:xfrm>
        </p:spPr>
        <p:txBody>
          <a:bodyPr>
            <a:normAutofit/>
          </a:bodyPr>
          <a:lstStyle/>
          <a:p>
            <a: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פעולות נדרשות נוספות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קידום טיפול בכשלי בטיחות במרחב העירוני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he-IL" dirty="0" smtClean="0">
                <a:latin typeface="David" pitchFamily="34" charset="-79"/>
                <a:cs typeface="David" pitchFamily="34" charset="-79"/>
              </a:rPr>
              <a:t>פיתוח מסע פרסום בנושא מתן זכות קדימה</a:t>
            </a:r>
            <a:endParaRPr lang="he-IL" dirty="0" smtClean="0">
              <a:latin typeface="David" pitchFamily="34" charset="-79"/>
              <a:ea typeface="+mj-ea"/>
              <a:cs typeface="David" pitchFamily="34" charset="-79"/>
            </a:endParaRP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מסע פרסום ופעולות שטח בנושא אשליית הביטחון שבחציית כביש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פעולות הסברה בנושא דריסות חצר במגזר הערבי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7</a:t>
            </a:fld>
            <a:endParaRPr lang="he-IL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875" y="2085474"/>
            <a:ext cx="7412883" cy="385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239" y="876691"/>
            <a:ext cx="7410778" cy="113877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>
              <a:defRPr/>
            </a:pPr>
            <a:r>
              <a:rPr lang="he-I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</a:rPr>
              <a:t> </a:t>
            </a:r>
            <a:r>
              <a:rPr lang="he-IL" sz="3200" b="1" dirty="0">
                <a:solidFill>
                  <a:srgbClr val="0000FF"/>
                </a:solidFill>
                <a:latin typeface="David" pitchFamily="34" charset="-79"/>
                <a:ea typeface="+mj-ea"/>
                <a:cs typeface="David" pitchFamily="34" charset="-79"/>
              </a:rPr>
              <a:t>מספר הרוגים למיליארד ק"מ נסועה, </a:t>
            </a:r>
            <a:br>
              <a:rPr lang="he-IL" sz="3200" b="1" dirty="0">
                <a:solidFill>
                  <a:srgbClr val="0000FF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3200" b="1" dirty="0">
                <a:solidFill>
                  <a:srgbClr val="0000FF"/>
                </a:solidFill>
                <a:latin typeface="David" pitchFamily="34" charset="-79"/>
                <a:ea typeface="+mj-ea"/>
                <a:cs typeface="David" pitchFamily="34" charset="-79"/>
              </a:rPr>
              <a:t>כולל ישראלים ביו"ש,  ממוצע דו שנתי</a:t>
            </a: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9B6BCC-A422-406A-AD1E-37A6F9C6D2A3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  <p:pic>
        <p:nvPicPr>
          <p:cNvPr id="819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1171575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מחבר ישר 9"/>
          <p:cNvCxnSpPr/>
          <p:nvPr/>
        </p:nvCxnSpPr>
        <p:spPr>
          <a:xfrm>
            <a:off x="1282849" y="2204864"/>
            <a:ext cx="5077506" cy="277287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מחבר ישר 10"/>
          <p:cNvCxnSpPr/>
          <p:nvPr/>
        </p:nvCxnSpPr>
        <p:spPr>
          <a:xfrm>
            <a:off x="6588224" y="2079345"/>
            <a:ext cx="0" cy="3730534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1" name="מלבן 2"/>
          <p:cNvSpPr>
            <a:spLocks noChangeArrowheads="1"/>
          </p:cNvSpPr>
          <p:nvPr/>
        </p:nvSpPr>
        <p:spPr bwMode="auto">
          <a:xfrm>
            <a:off x="6660232" y="4427621"/>
            <a:ext cx="9318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e-IL" altLang="he-IL" sz="1800" b="1" dirty="0">
                <a:solidFill>
                  <a:srgbClr val="FF0000"/>
                </a:solidFill>
                <a:latin typeface="Arial" pitchFamily="34" charset="0"/>
              </a:rPr>
              <a:t>רף עליון</a:t>
            </a:r>
            <a:endParaRPr lang="he-IL" altLang="he-IL" sz="1800" dirty="0">
              <a:latin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75856" y="2564904"/>
            <a:ext cx="3084499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משמעות המגמה: </a:t>
            </a:r>
          </a:p>
          <a:p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קצב ירידה שנתי ממוצע של 8%</a:t>
            </a:r>
            <a:endParaRPr lang="he-IL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5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1368" y="641683"/>
            <a:ext cx="8229600" cy="1138991"/>
          </a:xfrm>
        </p:spPr>
        <p:txBody>
          <a:bodyPr>
            <a:normAutofit/>
          </a:bodyPr>
          <a:lstStyle/>
          <a:p>
            <a:r>
              <a:rPr lang="he-IL" sz="3200" b="1" dirty="0" smtClean="0">
                <a:solidFill>
                  <a:srgbClr val="0000FF"/>
                </a:solidFill>
                <a:latin typeface="David" pitchFamily="34" charset="-79"/>
                <a:cs typeface="David" pitchFamily="34" charset="-79"/>
              </a:rPr>
              <a:t>שנת 2014 והלאה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487076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היעד:</a:t>
            </a: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 להיות בין 5 המדינות הבטוחות בעולם במדד הרוגים למיליארד ק"מ נסועה.</a:t>
            </a:r>
          </a:p>
          <a:p>
            <a:pPr>
              <a:spcBef>
                <a:spcPct val="0"/>
              </a:spcBef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המשמעות: </a:t>
            </a:r>
          </a:p>
          <a:p>
            <a:pPr lvl="1">
              <a:spcBef>
                <a:spcPct val="0"/>
              </a:spcBef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מספר ההרוגים לק"מ נסועה צריך לרדת בכ-40%.</a:t>
            </a:r>
          </a:p>
          <a:p>
            <a:pPr lvl="1">
              <a:spcBef>
                <a:spcPct val="0"/>
              </a:spcBef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השיפור גדול יותר ככל שישנו שיפור במדינות המובילות.</a:t>
            </a:r>
          </a:p>
          <a:p>
            <a:pPr lvl="1">
              <a:spcBef>
                <a:spcPct val="0"/>
              </a:spcBef>
              <a:spcAft>
                <a:spcPts val="1200"/>
              </a:spcAft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הירידה הופכת להיות קשה יותר מאשר הירידה בעבר.</a:t>
            </a:r>
          </a:p>
          <a:p>
            <a:pPr>
              <a:spcBef>
                <a:spcPct val="0"/>
              </a:spcBef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ea typeface="+mj-ea"/>
                <a:cs typeface="David" pitchFamily="34" charset="-79"/>
              </a:rPr>
              <a:t>הדרך: </a:t>
            </a:r>
          </a:p>
          <a:p>
            <a:pPr lvl="1">
              <a:spcBef>
                <a:spcPct val="0"/>
              </a:spcBef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תוספת מקורות</a:t>
            </a:r>
          </a:p>
          <a:p>
            <a:pPr lvl="1">
              <a:spcBef>
                <a:spcPct val="0"/>
              </a:spcBef>
            </a:pPr>
            <a:r>
              <a:rPr lang="he-IL" dirty="0" smtClean="0">
                <a:latin typeface="David" pitchFamily="34" charset="-79"/>
                <a:ea typeface="+mj-ea"/>
                <a:cs typeface="David" pitchFamily="34" charset="-79"/>
              </a:rPr>
              <a:t>התמקדות בתכניות אפקטיביות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9</a:t>
            </a:fld>
            <a:endParaRPr lang="he-I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תוכן 6"/>
          <p:cNvSpPr>
            <a:spLocks noGrp="1"/>
          </p:cNvSpPr>
          <p:nvPr>
            <p:ph idx="1"/>
          </p:nvPr>
        </p:nvSpPr>
        <p:spPr>
          <a:xfrm>
            <a:off x="457200" y="1027522"/>
            <a:ext cx="8356862" cy="50986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e-IL" sz="1800" b="1" dirty="0" smtClean="0">
                <a:latin typeface="David" pitchFamily="34" charset="-79"/>
                <a:cs typeface="David" pitchFamily="34" charset="-79"/>
              </a:rPr>
              <a:t>מסרי ההסברה:</a:t>
            </a:r>
          </a:p>
          <a:p>
            <a:r>
              <a:rPr lang="he-IL" sz="1800" b="1" dirty="0" smtClean="0">
                <a:latin typeface="David" pitchFamily="34" charset="-79"/>
                <a:cs typeface="David" pitchFamily="34" charset="-79"/>
              </a:rPr>
              <a:t>פנייה להולכי רגל במרחב העירוני</a:t>
            </a:r>
            <a:r>
              <a:rPr lang="he-IL" sz="1800" dirty="0" smtClean="0">
                <a:latin typeface="David" pitchFamily="34" charset="-79"/>
                <a:cs typeface="David" pitchFamily="34" charset="-79"/>
              </a:rPr>
              <a:t>– הדבר המסוכן ביותר בחציית כביש, זאת אשליית הביטחון שלך.אל תתפרץ לכביש כדי לא להפתיע את הנהג/ חצה רק במעבר חצייה או במעבר חצייה מרומזר כשאתה ערני ודרוך לנעשה בכביש/בעת חציית כביש התרכז בחצייה והימנע משימוש בטלפון נייד או מנגן מוזיקה.</a:t>
            </a:r>
          </a:p>
          <a:p>
            <a:r>
              <a:rPr lang="he-IL" sz="1800" b="1" dirty="0" smtClean="0">
                <a:latin typeface="David" pitchFamily="34" charset="-79"/>
                <a:cs typeface="David" pitchFamily="34" charset="-79"/>
              </a:rPr>
              <a:t>פנייה להולכי הרגל במרחב הבינעירוני- </a:t>
            </a:r>
            <a:r>
              <a:rPr lang="he-IL" sz="1800" dirty="0" smtClean="0">
                <a:latin typeface="David" pitchFamily="34" charset="-79"/>
                <a:cs typeface="David" pitchFamily="34" charset="-79"/>
              </a:rPr>
              <a:t>בכביש בין עירוני מהירויות הנסיעה הן גבוהות. לכן, הרכב יגיע אליך מהר יותר ממה שאתה חושב. לא חוצים כביש בין עירוני.</a:t>
            </a:r>
          </a:p>
          <a:p>
            <a:r>
              <a:rPr lang="he-IL" sz="1800" b="1" dirty="0" smtClean="0">
                <a:latin typeface="David" pitchFamily="34" charset="-79"/>
                <a:cs typeface="David" pitchFamily="34" charset="-79"/>
              </a:rPr>
              <a:t>פנייה להולכי רגל בשול הדרך </a:t>
            </a:r>
            <a:r>
              <a:rPr lang="he-IL" sz="1800" dirty="0" smtClean="0">
                <a:latin typeface="David" pitchFamily="34" charset="-79"/>
                <a:cs typeface="David" pitchFamily="34" charset="-79"/>
              </a:rPr>
              <a:t>- השוליים הם כביש. אל תעצרו בשוליים אלא במקרה חירום.</a:t>
            </a:r>
          </a:p>
          <a:p>
            <a:r>
              <a:rPr lang="he-IL" sz="1800" b="1" dirty="0" smtClean="0">
                <a:latin typeface="David" pitchFamily="34" charset="-79"/>
                <a:cs typeface="David" pitchFamily="34" charset="-79"/>
              </a:rPr>
              <a:t>פנייה לנהגים </a:t>
            </a:r>
            <a:r>
              <a:rPr lang="he-IL" sz="1800" dirty="0" smtClean="0">
                <a:latin typeface="David" pitchFamily="34" charset="-79"/>
                <a:cs typeface="David" pitchFamily="34" charset="-79"/>
              </a:rPr>
              <a:t>– האט ותן זכות קדימה להולך הרגל</a:t>
            </a:r>
            <a:endParaRPr lang="en-US" sz="1800" dirty="0" smtClean="0">
              <a:latin typeface="David" pitchFamily="34" charset="-79"/>
              <a:cs typeface="David" pitchFamily="34" charset="-79"/>
            </a:endParaRPr>
          </a:p>
          <a:p>
            <a:endParaRPr lang="en-US" sz="1800" dirty="0" smtClean="0">
              <a:latin typeface="David" pitchFamily="34" charset="-79"/>
              <a:cs typeface="David" pitchFamily="34" charset="-79"/>
            </a:endParaRPr>
          </a:p>
          <a:p>
            <a:endParaRPr lang="he-IL" sz="1800" dirty="0" smtClean="0">
              <a:latin typeface="David" pitchFamily="34" charset="-79"/>
              <a:cs typeface="David" pitchFamily="34" charset="-79"/>
            </a:endParaRPr>
          </a:p>
          <a:p>
            <a:endParaRPr lang="en-US" sz="1800" dirty="0" smtClean="0"/>
          </a:p>
          <a:p>
            <a:endParaRPr lang="en-US" sz="1800" dirty="0" smtClean="0"/>
          </a:p>
        </p:txBody>
      </p:sp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A848A-00E2-48E4-90E7-6F1346EE15EB}" type="slidenum">
              <a:rPr lang="he-IL" smtClean="0"/>
              <a:pPr/>
              <a:t>10</a:t>
            </a:fld>
            <a:endParaRPr lang="he-IL"/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5476972" y="274638"/>
            <a:ext cx="3209827" cy="526640"/>
          </a:xfrm>
        </p:spPr>
        <p:txBody>
          <a:bodyPr>
            <a:normAutofit fontScale="90000"/>
          </a:bodyPr>
          <a:lstStyle/>
          <a:p>
            <a:r>
              <a:rPr lang="he-IL" dirty="0" smtClean="0">
                <a:latin typeface="David" pitchFamily="34" charset="-79"/>
                <a:cs typeface="David" pitchFamily="34" charset="-79"/>
              </a:rPr>
              <a:t>חינוך והסברה</a:t>
            </a:r>
            <a:endParaRPr lang="he-IL" dirty="0"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B28415-620A-4E3B-80F3-BBE57BDF58C1}"/>
</file>

<file path=customXml/itemProps2.xml><?xml version="1.0" encoding="utf-8"?>
<ds:datastoreItem xmlns:ds="http://schemas.openxmlformats.org/officeDocument/2006/customXml" ds:itemID="{3AA4366B-C3FA-4692-A15B-6641D5525825}"/>
</file>

<file path=customXml/itemProps3.xml><?xml version="1.0" encoding="utf-8"?>
<ds:datastoreItem xmlns:ds="http://schemas.openxmlformats.org/officeDocument/2006/customXml" ds:itemID="{E1132F3D-2C16-4ACA-9556-E26A8CEDE32F}"/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379</Words>
  <Application>Microsoft Office PowerPoint</Application>
  <PresentationFormat>‫הצגה על המסך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ערכת נושא Office</vt:lpstr>
      <vt:lpstr>מגמות בבטיחות בדרכים 1.14-9.14</vt:lpstr>
      <vt:lpstr>הרוגים בתאונות דרכים לפי חודש</vt:lpstr>
      <vt:lpstr>הרוגים בתאונות דרכים לפי סוג נפגע  1.1.14-9.9.14</vt:lpstr>
      <vt:lpstr>שקופית 4</vt:lpstr>
      <vt:lpstr>הגורם העיקרי לתאונות פגיעה בהולכי רגל  1.2013 עד 6.2014</vt:lpstr>
      <vt:lpstr>פעולות חירום מבוצעות- טווח קצר</vt:lpstr>
      <vt:lpstr>פעולות נדרשות נוספות</vt:lpstr>
      <vt:lpstr>שקופית 8</vt:lpstr>
      <vt:lpstr>שנת 2014 והלאה</vt:lpstr>
      <vt:lpstr>חינוך והסברה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Sharon Chohen</dc:creator>
  <cp:lastModifiedBy>litalm</cp:lastModifiedBy>
  <cp:revision>26</cp:revision>
  <dcterms:created xsi:type="dcterms:W3CDTF">2012-12-13T08:54:50Z</dcterms:created>
  <dcterms:modified xsi:type="dcterms:W3CDTF">2014-09-11T06:12:36Z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