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5.xml" ContentType="application/vnd.openxmlformats-officedocument.presentationml.slideLayout+xml"/>
  <Override PartName="/ppt/commentAuthors.xml" ContentType="application/vnd.openxmlformats-officedocument.presentationml.commentAuthors+xml"/>
  <Override PartName="/ppt/charts/chart6.xml" ContentType="application/vnd.openxmlformats-officedocument.drawingml.chart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2.xml" ContentType="application/vnd.openxmlformats-officedocument.drawingml.chart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1" r:id="rId1"/>
  </p:sldMasterIdLst>
  <p:notesMasterIdLst>
    <p:notesMasterId r:id="rId14"/>
  </p:notesMasterIdLst>
  <p:handoutMasterIdLst>
    <p:handoutMasterId r:id="rId15"/>
  </p:handoutMasterIdLst>
  <p:sldIdLst>
    <p:sldId id="301" r:id="rId2"/>
    <p:sldId id="330" r:id="rId3"/>
    <p:sldId id="283" r:id="rId4"/>
    <p:sldId id="319" r:id="rId5"/>
    <p:sldId id="276" r:id="rId6"/>
    <p:sldId id="324" r:id="rId7"/>
    <p:sldId id="328" r:id="rId8"/>
    <p:sldId id="327" r:id="rId9"/>
    <p:sldId id="325" r:id="rId10"/>
    <p:sldId id="326" r:id="rId11"/>
    <p:sldId id="329" r:id="rId12"/>
    <p:sldId id="323" r:id="rId13"/>
  </p:sldIdLst>
  <p:sldSz cx="12192000" cy="6858000"/>
  <p:notesSz cx="6797675" cy="98726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יפעת סלע" initials="יס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CC00"/>
    <a:srgbClr val="D2611C"/>
    <a:srgbClr val="33CC33"/>
    <a:srgbClr val="8B0378"/>
    <a:srgbClr val="1569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010" autoAdjust="0"/>
    <p:restoredTop sz="94720" autoAdjust="0"/>
  </p:normalViewPr>
  <p:slideViewPr>
    <p:cSldViewPr snapToGrid="0">
      <p:cViewPr varScale="1">
        <p:scale>
          <a:sx n="75" d="100"/>
          <a:sy n="75" d="100"/>
        </p:scale>
        <p:origin x="41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he-IL" sz="2400" b="1" i="0" u="none" strike="noStrike" baseline="0" dirty="0" smtClean="0">
                <a:effectLst/>
              </a:rPr>
              <a:t>כ2,000 תלמידות יא-</a:t>
            </a:r>
            <a:r>
              <a:rPr lang="he-IL" sz="2400" b="1" i="0" u="none" strike="noStrike" baseline="0" dirty="0" err="1" smtClean="0">
                <a:effectLst/>
              </a:rPr>
              <a:t>יב</a:t>
            </a:r>
            <a:r>
              <a:rPr lang="he-IL" sz="2400" b="1" i="0" u="none" strike="noStrike" baseline="0" dirty="0" smtClean="0">
                <a:effectLst/>
              </a:rPr>
              <a:t> מ- 127 בתי ספר ואולפנות פנו למוקד אלומה בשנת הלימודים תשע"ד </a:t>
            </a:r>
            <a:endParaRPr lang="he-IL" sz="240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ביה"ס מהן פונות הבנות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תשס"ג</c:v>
                </c:pt>
                <c:pt idx="1">
                  <c:v>תשס"ד</c:v>
                </c:pt>
                <c:pt idx="2">
                  <c:v>תשס"ה</c:v>
                </c:pt>
                <c:pt idx="3">
                  <c:v>תשס"ו</c:v>
                </c:pt>
                <c:pt idx="4">
                  <c:v>תשס"ז</c:v>
                </c:pt>
                <c:pt idx="5">
                  <c:v>תשס"ח</c:v>
                </c:pt>
                <c:pt idx="6">
                  <c:v>תשס"ט</c:v>
                </c:pt>
                <c:pt idx="7">
                  <c:v>תש"ע</c:v>
                </c:pt>
                <c:pt idx="8">
                  <c:v>תשע"א</c:v>
                </c:pt>
                <c:pt idx="9">
                  <c:v>תשע"ב</c:v>
                </c:pt>
                <c:pt idx="10">
                  <c:v>תשע"ג</c:v>
                </c:pt>
                <c:pt idx="11">
                  <c:v>תשע"ד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45</c:v>
                </c:pt>
                <c:pt idx="1">
                  <c:v>55</c:v>
                </c:pt>
                <c:pt idx="2">
                  <c:v>57</c:v>
                </c:pt>
                <c:pt idx="3">
                  <c:v>67</c:v>
                </c:pt>
                <c:pt idx="4">
                  <c:v>69</c:v>
                </c:pt>
                <c:pt idx="5">
                  <c:v>86</c:v>
                </c:pt>
                <c:pt idx="6">
                  <c:v>94</c:v>
                </c:pt>
                <c:pt idx="7">
                  <c:v>113</c:v>
                </c:pt>
                <c:pt idx="8">
                  <c:v>114</c:v>
                </c:pt>
                <c:pt idx="9">
                  <c:v>117</c:v>
                </c:pt>
                <c:pt idx="10">
                  <c:v>118</c:v>
                </c:pt>
                <c:pt idx="11">
                  <c:v>127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8217728"/>
        <c:axId val="148220864"/>
      </c:barChart>
      <c:catAx>
        <c:axId val="1482177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cap="all" baseline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he-IL"/>
          </a:p>
        </c:txPr>
        <c:crossAx val="148220864"/>
        <c:crosses val="autoZero"/>
        <c:auto val="1"/>
        <c:lblAlgn val="ctr"/>
        <c:lblOffset val="100"/>
        <c:noMultiLvlLbl val="0"/>
      </c:catAx>
      <c:valAx>
        <c:axId val="14822086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8217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מספר בתי ספר</c:v>
                </c:pt>
              </c:strCache>
            </c:strRef>
          </c:tx>
          <c:explosion val="25"/>
          <c:dPt>
            <c:idx val="4"/>
            <c:bubble3D val="0"/>
            <c:explosion val="9"/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פעילות בבי"ס</c:v>
                </c:pt>
                <c:pt idx="1">
                  <c:v>חוגי בית</c:v>
                </c:pt>
                <c:pt idx="2">
                  <c:v>מענה פרטני</c:v>
                </c:pt>
                <c:pt idx="3">
                  <c:v>לא התקיימה פעילות</c:v>
                </c:pt>
                <c:pt idx="4">
                  <c:v>צוות ניהולי בלבד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42</c:v>
                </c:pt>
                <c:pt idx="1">
                  <c:v>8</c:v>
                </c:pt>
                <c:pt idx="2">
                  <c:v>21</c:v>
                </c:pt>
                <c:pt idx="3">
                  <c:v>51</c:v>
                </c:pt>
                <c:pt idx="4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724936992572875"/>
          <c:y val="0.39843847436782553"/>
          <c:w val="0.53799839878016853"/>
          <c:h val="0.6015615256321748"/>
        </c:manualLayout>
      </c:layout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האם בית הספר התיכון בו למדת תמך או התנגד לשירות צבאי של התלמידות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Lbl>
              <c:idx val="0"/>
              <c:layout>
                <c:manualLayout>
                  <c:x val="-1.4020050454857443E-2"/>
                  <c:y val="0.263371458759407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he-IL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638032505735012"/>
                      <c:h val="0.18937519946535478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3320596032841131"/>
                  <c:y val="-9.658533131013687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he-IL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998935697767429"/>
                      <c:h val="0.19237165237400095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8081812093714217"/>
                  <c:y val="-7.651942876120901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7075480891409428E-2"/>
                  <c:y val="6.9532890985641374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גיליון1!$A$2:$A$5</c:f>
              <c:strCache>
                <c:ptCount val="4"/>
                <c:pt idx="0">
                  <c:v>תמכו</c:v>
                </c:pt>
                <c:pt idx="1">
                  <c:v>התנגדו</c:v>
                </c:pt>
                <c:pt idx="2">
                  <c:v>לא תמכו ולא התנגדו</c:v>
                </c:pt>
                <c:pt idx="3">
                  <c:v>היו גורמים שתמכו וגורמים שהתנגדו</c:v>
                </c:pt>
              </c:strCache>
            </c:strRef>
          </c:cat>
          <c:val>
            <c:numRef>
              <c:f>גיליון1!$B$2:$B$5</c:f>
              <c:numCache>
                <c:formatCode>###0%</c:formatCode>
                <c:ptCount val="4"/>
                <c:pt idx="0">
                  <c:v>0.33216783216783241</c:v>
                </c:pt>
                <c:pt idx="1">
                  <c:v>0.40209790209790208</c:v>
                </c:pt>
                <c:pt idx="2">
                  <c:v>0.23776223776223795</c:v>
                </c:pt>
                <c:pt idx="3">
                  <c:v>2.7972027972028E-2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5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4454940374624291"/>
          <c:y val="0.39456417090520179"/>
          <c:w val="0.53799839878016853"/>
          <c:h val="0.6015615256321748"/>
        </c:manualLayout>
      </c:layout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האם הוריך תמכו או התנגדו לשירות הצבאי שלך</c:v>
                </c:pt>
              </c:strCache>
            </c:strRef>
          </c:tx>
          <c:dPt>
            <c:idx val="0"/>
            <c:bubble3D val="0"/>
            <c:explosion val="1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Lbl>
              <c:idx val="0"/>
              <c:layout>
                <c:manualLayout>
                  <c:x val="-0.10047936358281878"/>
                  <c:y val="1.8294742941669905E-3"/>
                </c:manualLayout>
              </c:layout>
              <c:tx>
                <c:rich>
                  <a:bodyPr/>
                  <a:lstStyle/>
                  <a:p>
                    <a:r>
                      <a:rPr lang="he-IL" dirty="0" smtClean="0"/>
                      <a:t>תמכו, 80%</a:t>
                    </a:r>
                    <a:endParaRPr lang="he-IL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169239532520924"/>
                      <c:h val="0.17984889021018635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2.9893656456183342E-2"/>
                  <c:y val="3.456507892421114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9396614318115382"/>
                  <c:y val="-5.620851321234418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6.0934009871004363E-2"/>
                  <c:y val="-9.65584744212380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גיליון1!$A$2:$A$5</c:f>
              <c:strCache>
                <c:ptCount val="4"/>
                <c:pt idx="0">
                  <c:v>תמכו</c:v>
                </c:pt>
                <c:pt idx="1">
                  <c:v>התנגדו</c:v>
                </c:pt>
                <c:pt idx="2">
                  <c:v>לא תמכו ולא התנגדו</c:v>
                </c:pt>
                <c:pt idx="3">
                  <c:v>אחד תמך והשני התנגד</c:v>
                </c:pt>
              </c:strCache>
            </c:strRef>
          </c:cat>
          <c:val>
            <c:numRef>
              <c:f>גיליון1!$B$2:$B$5</c:f>
              <c:numCache>
                <c:formatCode>###0%</c:formatCode>
                <c:ptCount val="4"/>
                <c:pt idx="0">
                  <c:v>0.8</c:v>
                </c:pt>
                <c:pt idx="1">
                  <c:v>0.04</c:v>
                </c:pt>
                <c:pt idx="2">
                  <c:v>0.1</c:v>
                </c:pt>
                <c:pt idx="3">
                  <c:v>0.06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8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798122298580581"/>
          <c:y val="0.11610554802086978"/>
          <c:w val="0.53119583935118342"/>
          <c:h val="0.83397851627596942"/>
        </c:manualLayout>
      </c:layout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מקורות הכנסה</c:v>
                </c:pt>
              </c:strCache>
            </c:strRef>
          </c:tx>
          <c:spPr>
            <a:solidFill>
              <a:srgbClr val="008080"/>
            </a:solidFill>
          </c:spPr>
          <c:dPt>
            <c:idx val="0"/>
            <c:bubble3D val="0"/>
            <c:explosion val="1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D2611C"/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-0.13974738949296911"/>
                  <c:y val="0.2506191660046158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167981996709359"/>
                  <c:y val="-6.0170725265326915E-2"/>
                </c:manualLayout>
              </c:layout>
              <c:tx>
                <c:rich>
                  <a:bodyPr/>
                  <a:lstStyle/>
                  <a:p>
                    <a:r>
                      <a:rPr lang="he-IL" dirty="0" smtClean="0"/>
                      <a:t>השירות </a:t>
                    </a:r>
                    <a:r>
                      <a:rPr lang="he-IL" dirty="0"/>
                      <a:t>החליש את הזהות הדתית , 14%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6910373053787675"/>
                  <c:y val="-0.2284345240465944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גיליון1!$A$2:$A$4</c:f>
              <c:strCache>
                <c:ptCount val="3"/>
                <c:pt idx="0">
                  <c:v>השירות חיזק את הזהות הדתית </c:v>
                </c:pt>
                <c:pt idx="1">
                  <c:v>השירות החליש את הזהות הדתית </c:v>
                </c:pt>
                <c:pt idx="2">
                  <c:v>השירות לא שינה את הזהות הדתית </c:v>
                </c:pt>
              </c:strCache>
            </c:strRef>
          </c:cat>
          <c:val>
            <c:numRef>
              <c:f>גיליון1!$B$2:$B$4</c:f>
              <c:numCache>
                <c:formatCode>###0%</c:formatCode>
                <c:ptCount val="3"/>
                <c:pt idx="0">
                  <c:v>0.37192982456140367</c:v>
                </c:pt>
                <c:pt idx="1">
                  <c:v>0.1438596491228071</c:v>
                </c:pt>
                <c:pt idx="2">
                  <c:v>0.48421052631578942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20"/>
      </c:pieChart>
    </c:plotArea>
    <c:plotVisOnly val="1"/>
    <c:dispBlanksAs val="zero"/>
    <c:showDLblsOverMax val="0"/>
  </c:chart>
  <c:spPr>
    <a:ln>
      <a:solidFill>
        <a:schemeClr val="tx2"/>
      </a:solidFill>
    </a:ln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1442462828300819E-2"/>
          <c:y val="7.8125E-2"/>
          <c:w val="0.95864077000421177"/>
          <c:h val="0.8031249999999999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בטוחה שלא</c:v>
                </c:pt>
              </c:strCache>
            </c:strRef>
          </c:tx>
          <c:spPr>
            <a:solidFill>
              <a:srgbClr val="FF00FF"/>
            </a:solidFill>
          </c:spPr>
          <c:invertIfNegative val="0"/>
          <c:cat>
            <c:strRef>
              <c:f>גיליון1!$A$2:$A$3</c:f>
              <c:strCache>
                <c:ptCount val="1"/>
                <c:pt idx="0">
                  <c:v>משרתות באמונה</c:v>
                </c:pt>
              </c:strCache>
            </c:strRef>
          </c:cat>
          <c:val>
            <c:numRef>
              <c:f>גיליון1!$B$2:$B$3</c:f>
              <c:numCache>
                <c:formatCode>General</c:formatCode>
                <c:ptCount val="2"/>
                <c:pt idx="0" formatCode="###0%">
                  <c:v>4.2105263157894736E-2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חושבת שלא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cat>
            <c:strRef>
              <c:f>גיליון1!$A$2:$A$3</c:f>
              <c:strCache>
                <c:ptCount val="1"/>
                <c:pt idx="0">
                  <c:v>משרתות באמונה</c:v>
                </c:pt>
              </c:strCache>
            </c:strRef>
          </c:cat>
          <c:val>
            <c:numRef>
              <c:f>גיליון1!$C$2:$C$3</c:f>
              <c:numCache>
                <c:formatCode>General</c:formatCode>
                <c:ptCount val="2"/>
                <c:pt idx="0" formatCode="###0%">
                  <c:v>2.8070175438596488E-2</c:v>
                </c:pt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מתלבטת</c:v>
                </c:pt>
              </c:strCache>
            </c:strRef>
          </c:tx>
          <c:spPr>
            <a:solidFill>
              <a:srgbClr val="00CC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 lang="he-IL" sz="18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1"/>
                <c:pt idx="0">
                  <c:v>משרתות באמונה</c:v>
                </c:pt>
              </c:strCache>
            </c:strRef>
          </c:cat>
          <c:val>
            <c:numRef>
              <c:f>גיליון1!$D$2:$D$3</c:f>
              <c:numCache>
                <c:formatCode>General</c:formatCode>
                <c:ptCount val="2"/>
                <c:pt idx="0" formatCode="###0%">
                  <c:v>0.10526315789473685</c:v>
                </c:pt>
              </c:numCache>
            </c:numRef>
          </c:val>
        </c:ser>
        <c:ser>
          <c:idx val="3"/>
          <c:order val="3"/>
          <c:tx>
            <c:strRef>
              <c:f>גיליון1!$E$1</c:f>
              <c:strCache>
                <c:ptCount val="1"/>
                <c:pt idx="0">
                  <c:v>חושבת שכן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1"/>
                <c:pt idx="0">
                  <c:v>משרתות באמונה</c:v>
                </c:pt>
              </c:strCache>
            </c:strRef>
          </c:cat>
          <c:val>
            <c:numRef>
              <c:f>גיליון1!$E$2:$E$3</c:f>
              <c:numCache>
                <c:formatCode>General</c:formatCode>
                <c:ptCount val="2"/>
                <c:pt idx="0" formatCode="###0%">
                  <c:v>0.10526315789473685</c:v>
                </c:pt>
              </c:numCache>
            </c:numRef>
          </c:val>
        </c:ser>
        <c:ser>
          <c:idx val="4"/>
          <c:order val="4"/>
          <c:tx>
            <c:strRef>
              <c:f>גיליון1!$F$1</c:f>
              <c:strCache>
                <c:ptCount val="1"/>
                <c:pt idx="0">
                  <c:v>בטוחה שכן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1"/>
                <c:pt idx="0">
                  <c:v>משרתות באמונה</c:v>
                </c:pt>
              </c:strCache>
            </c:strRef>
          </c:cat>
          <c:val>
            <c:numRef>
              <c:f>גיליון1!$F$2:$F$3</c:f>
              <c:numCache>
                <c:formatCode>General</c:formatCode>
                <c:ptCount val="2"/>
                <c:pt idx="0" formatCode="###0%">
                  <c:v>0.7192982456140351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2559960"/>
        <c:axId val="242560352"/>
      </c:barChart>
      <c:catAx>
        <c:axId val="2425599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he-IL"/>
          </a:p>
        </c:txPr>
        <c:crossAx val="242560352"/>
        <c:crosses val="max"/>
        <c:auto val="1"/>
        <c:lblAlgn val="ctr"/>
        <c:lblOffset val="100"/>
        <c:noMultiLvlLbl val="0"/>
      </c:catAx>
      <c:valAx>
        <c:axId val="242560352"/>
        <c:scaling>
          <c:orientation val="maxMin"/>
        </c:scaling>
        <c:delete val="1"/>
        <c:axPos val="l"/>
        <c:numFmt formatCode="0%" sourceLinked="1"/>
        <c:majorTickMark val="out"/>
        <c:minorTickMark val="none"/>
        <c:tickLblPos val="nextTo"/>
        <c:crossAx val="2425599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2352519469407046"/>
          <c:y val="0.26128740157480312"/>
          <c:w val="0.21350736531986533"/>
          <c:h val="0.42117495078740164"/>
        </c:manualLayout>
      </c:layout>
      <c:overlay val="0"/>
      <c:txPr>
        <a:bodyPr/>
        <a:lstStyle/>
        <a:p>
          <a:pPr>
            <a:defRPr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defRPr>
          </a:pPr>
          <a:endParaRPr lang="he-IL"/>
        </a:p>
      </c:txPr>
    </c:legend>
    <c:plotVisOnly val="1"/>
    <c:dispBlanksAs val="gap"/>
    <c:showDLblsOverMax val="0"/>
  </c:chart>
  <c:spPr>
    <a:ln>
      <a:solidFill>
        <a:schemeClr val="tx2"/>
      </a:solidFill>
    </a:ln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325" y="1"/>
            <a:ext cx="2946351" cy="4949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97" y="1"/>
            <a:ext cx="2946351" cy="4949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2258C7A-5400-44E2-98D7-FB1D76858445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325" y="9377690"/>
            <a:ext cx="2946351" cy="4949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97" y="9377690"/>
            <a:ext cx="2946351" cy="4949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299734E-0C70-4B9A-96F0-0D5195AA4D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9978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0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FC8107D-E040-4A1C-9241-999E71589601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3488"/>
            <a:ext cx="5927725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377317"/>
            <a:ext cx="2945659" cy="495346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377317"/>
            <a:ext cx="2945659" cy="495346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FDDCCDB-D038-4A4F-A6DC-D9C5F02106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6935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dirty="0" smtClean="0"/>
          </a:p>
        </p:txBody>
      </p:sp>
      <p:sp>
        <p:nvSpPr>
          <p:cNvPr id="15363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64B067-D871-4990-A0D4-E00C6876F174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5816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e-IL" dirty="0" smtClean="0"/>
          </a:p>
        </p:txBody>
      </p:sp>
      <p:sp>
        <p:nvSpPr>
          <p:cNvPr id="717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FE68C472-C34F-412B-90D7-61868288ECA6}" type="slidenum">
              <a:rPr lang="he-IL" smtClean="0">
                <a:latin typeface="Arial" panose="020B0604020202020204" pitchFamily="34" charset="0"/>
              </a:rPr>
              <a:pPr algn="l">
                <a:spcBef>
                  <a:spcPct val="0"/>
                </a:spcBef>
              </a:pPr>
              <a:t>3</a:t>
            </a:fld>
            <a:endParaRPr lang="he-I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576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D114BB8-2181-4011-BC4D-CFC813EF1709}" type="slidenum">
              <a:rPr lang="he-IL" smtClean="0"/>
              <a:pPr eaLnBrk="1" hangingPunct="1"/>
              <a:t>8</a:t>
            </a:fld>
            <a:endParaRPr lang="he-IL" smtClean="0"/>
          </a:p>
        </p:txBody>
      </p:sp>
    </p:spTree>
    <p:extLst>
      <p:ext uri="{BB962C8B-B14F-4D97-AF65-F5344CB8AC3E}">
        <p14:creationId xmlns:p14="http://schemas.microsoft.com/office/powerpoint/2010/main" val="2750524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95421-D6AF-44FB-8E4E-90F840E28012}" type="slidenum">
              <a:rPr lang="he-IL" smtClean="0"/>
              <a:pPr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3432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95421-D6AF-44FB-8E4E-90F840E28012}" type="slidenum">
              <a:rPr lang="he-IL" smtClean="0"/>
              <a:pPr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0502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8161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691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880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9405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45520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06576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370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5327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0179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9485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96185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156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0589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9820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9767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53631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5719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B002066-9D58-4FE4-B246-FBD26BD64106}" type="datetimeFigureOut">
              <a:rPr lang="he-IL" smtClean="0"/>
              <a:t>כ"ז/אייר/תשע"ד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2F7D29F-CA77-4FCB-8717-A299738D11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12122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  <p:sldLayoutId id="2147483784" r:id="rId13"/>
    <p:sldLayoutId id="2147483785" r:id="rId14"/>
    <p:sldLayoutId id="2147483786" r:id="rId15"/>
    <p:sldLayoutId id="2147483787" r:id="rId16"/>
    <p:sldLayoutId id="2147483788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/>
          </p:cNvSpPr>
          <p:nvPr/>
        </p:nvSpPr>
        <p:spPr bwMode="auto">
          <a:xfrm>
            <a:off x="1761565" y="171450"/>
            <a:ext cx="9574306" cy="110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he-IL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אלומה תשס"ג-תשע"ד  2002 - 2014</a:t>
            </a:r>
            <a:endParaRPr lang="en-US" sz="3600" b="1" dirty="0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10483850" y="-1270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r" rtl="1"/>
            <a:endParaRPr lang="he-IL">
              <a:latin typeface="Calibri" pitchFamily="34" charset="0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" t="18214"/>
          <a:stretch/>
        </p:blipFill>
        <p:spPr>
          <a:xfrm>
            <a:off x="1555882" y="1045385"/>
            <a:ext cx="10426273" cy="5678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154071" y="171451"/>
            <a:ext cx="1361470" cy="14934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3542" y="4310735"/>
            <a:ext cx="1555882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מוצאי שבת </a:t>
            </a:r>
          </a:p>
          <a:p>
            <a:r>
              <a:rPr lang="he-I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"מתלבטות"</a:t>
            </a:r>
          </a:p>
          <a:p>
            <a:r>
              <a:rPr lang="he-I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שבת בראשית</a:t>
            </a:r>
          </a:p>
          <a:p>
            <a:r>
              <a:rPr lang="he-I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תשע"ד</a:t>
            </a:r>
          </a:p>
          <a:p>
            <a:endParaRPr lang="he-IL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 משתתפות</a:t>
            </a:r>
          </a:p>
          <a:p>
            <a:r>
              <a:rPr lang="he-I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ברמות שפירא</a:t>
            </a:r>
            <a:endParaRPr lang="he-IL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3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902" y="0"/>
            <a:ext cx="6105798" cy="6850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תמונה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301862" y="231238"/>
            <a:ext cx="1023689" cy="1122902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7834051" y="665689"/>
            <a:ext cx="4053149" cy="298543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dirty="0">
                <a:solidFill>
                  <a:srgbClr val="00206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אלומה-</a:t>
            </a:r>
            <a:r>
              <a:rPr lang="he-IL" sz="4000" dirty="0" smtClean="0">
                <a:solidFill>
                  <a:schemeClr val="bg2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 </a:t>
            </a:r>
            <a:endParaRPr lang="he-IL" sz="4000" dirty="0" smtClean="0">
              <a:solidFill>
                <a:schemeClr val="bg2"/>
              </a:solidFill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  <a:p>
            <a:endParaRPr lang="he-IL" sz="4000" b="1" dirty="0">
              <a:solidFill>
                <a:schemeClr val="bg2"/>
              </a:solidFill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  <a:p>
            <a:r>
              <a:rPr lang="he-IL" sz="3600" b="1" dirty="0" smtClean="0">
                <a:solidFill>
                  <a:srgbClr val="00206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משירות </a:t>
            </a:r>
            <a:r>
              <a:rPr lang="he-IL" sz="3600" b="1" dirty="0">
                <a:solidFill>
                  <a:srgbClr val="002060"/>
                </a:solidFill>
                <a:latin typeface="Guttman Yad-Brush" panose="02010401010101010101" pitchFamily="2" charset="-79"/>
                <a:cs typeface="Guttman Yad-Brush" panose="02010401010101010101" pitchFamily="2" charset="-79"/>
              </a:rPr>
              <a:t>משמעותי לחיים בעלי משמעות</a:t>
            </a:r>
          </a:p>
        </p:txBody>
      </p:sp>
    </p:spTree>
    <p:extLst>
      <p:ext uri="{BB962C8B-B14F-4D97-AF65-F5344CB8AC3E}">
        <p14:creationId xmlns:p14="http://schemas.microsoft.com/office/powerpoint/2010/main" val="1724566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תמונה 9" descr="משרתות באמונה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799" y="185516"/>
            <a:ext cx="4624388" cy="120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32505" y="1030022"/>
            <a:ext cx="11158537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he-IL" sz="2400" b="1" dirty="0" smtClean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 </a:t>
            </a:r>
          </a:p>
          <a:p>
            <a:pPr algn="ctr">
              <a:spcBef>
                <a:spcPct val="0"/>
              </a:spcBef>
              <a:buNone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בשנת 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</a:rPr>
              <a:t>תשס"ב (2002) הקימה אלומה בשיתוף פעולה עם משרד הביטחון וצה"ל את תכנית 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"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</a:rPr>
              <a:t>משרתות באמונה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"</a:t>
            </a:r>
          </a:p>
          <a:p>
            <a:pPr algn="ctr">
              <a:spcBef>
                <a:spcPct val="0"/>
              </a:spcBef>
              <a:buNone/>
            </a:pPr>
            <a:endParaRPr lang="he-IL" sz="2400" b="1" dirty="0" smtClean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lvl="2" algn="just">
              <a:spcBef>
                <a:spcPct val="0"/>
              </a:spcBef>
              <a:buFontTx/>
              <a:buNone/>
            </a:pPr>
            <a:endParaRPr lang="en-US" sz="1300" dirty="0">
              <a:solidFill>
                <a:srgbClr val="00206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301862" y="231238"/>
            <a:ext cx="1023689" cy="1122902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435" y="251275"/>
            <a:ext cx="1023689" cy="1101047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931" y="248842"/>
            <a:ext cx="1023689" cy="1146407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מלבן 7"/>
          <p:cNvSpPr/>
          <p:nvPr/>
        </p:nvSpPr>
        <p:spPr>
          <a:xfrm>
            <a:off x="43542" y="2762732"/>
            <a:ext cx="11747500" cy="4348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he-IL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מטרות התוכנית: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העברת</a:t>
            </a:r>
            <a:r>
              <a:rPr lang="he-IL" sz="2200" b="1" u="sng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e-IL" sz="2200" b="1" u="sng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מידע 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זמין, אמין, עדכני ורלוונטי לבת </a:t>
            </a: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ולסובבים 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אותה</a:t>
            </a: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he-IL" sz="2200" b="1" u="sng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הכוונה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לשירות </a:t>
            </a: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המשלב 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בין צרכי </a:t>
            </a: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המערכת ורצון 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המשרתת, תוך שמירה על זהותה כשומרת מצוות</a:t>
            </a: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he-IL" sz="2200" b="1" u="sng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ליווי והכנה 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לקראת השרות – חשיפה מוקדמת של ההזדמנויות הקשיים והאתגרים הצפויים לבת הדתית במהלך השרות.  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he-IL" sz="2200" b="1" u="sng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ליווי במהלך השירות </a:t>
            </a:r>
            <a:r>
              <a:rPr lang="he-IL" sz="2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נוכחות זמינה רלוונטית ובעלת יכולת תגובה בהקשר לסוגיות ולצרכים הייחודיים של בת שומרת מצוות המשרתת במערכת הצבאית.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lnSpc>
                <a:spcPct val="115000"/>
              </a:lnSpc>
              <a:spcAft>
                <a:spcPts val="1000"/>
              </a:spcAft>
            </a:pPr>
            <a:endParaRPr lang="he-IL" sz="2300" b="1" dirty="0" smtClean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lnSpc>
                <a:spcPct val="115000"/>
              </a:lnSpc>
              <a:spcAft>
                <a:spcPts val="1000"/>
              </a:spcAft>
            </a:pPr>
            <a:r>
              <a:rPr lang="he-IL" sz="2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</a:t>
            </a:r>
            <a:endParaRPr lang="en-US" sz="24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52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481933"/>
              </p:ext>
            </p:extLst>
          </p:nvPr>
        </p:nvGraphicFramePr>
        <p:xfrm>
          <a:off x="1014412" y="580571"/>
          <a:ext cx="10872788" cy="5883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200024" y="189457"/>
            <a:ext cx="1135289" cy="1245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0696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912" y="355600"/>
            <a:ext cx="10860088" cy="1371599"/>
          </a:xfrm>
        </p:spPr>
        <p:txBody>
          <a:bodyPr>
            <a:normAutofit fontScale="90000"/>
          </a:bodyPr>
          <a:lstStyle/>
          <a:p>
            <a:pPr algn="ctr"/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סיכום הפניות והפעילות במוסדות הלימוד בשנה"ל תשע"ד</a:t>
            </a:r>
            <a:b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(עד מאי 2014) </a:t>
            </a:r>
            <a:b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e-IL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129743" y="2673414"/>
            <a:ext cx="104530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 42 מוסדות לימוד (33%) 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התקיימו 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פעילויות קבוצתיות</a:t>
            </a:r>
            <a:endParaRPr lang="he-IL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 8 מוסדות (6%) התקיימו חוגי בית וערבי הסברה ללא קשר לצוות המוסד</a:t>
            </a:r>
            <a:endParaRPr lang="he-IL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 21 מוסדות (17%) 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ניתן מענה פרטני 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בלבד, באמצעות 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הפניית הצוות 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החינוכי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 5 מוסדות לימוד (4%) 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התקיימו 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מפגשים עם הצוות החינוכי / ניהולי בלבד</a:t>
            </a:r>
            <a:endParaRPr lang="he-IL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 51 מוסדות לימוד (</a:t>
            </a: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40%) </a:t>
            </a:r>
            <a:r>
              <a:rPr lang="he-I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לא התקיימה פעילות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בנוסף ב-13 פנימיות דתיות התקיימה פעילות קבוצתית שנתית</a:t>
            </a:r>
            <a:endParaRPr lang="he-IL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5385" y="355600"/>
            <a:ext cx="1174750" cy="1288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69912" y="1858777"/>
            <a:ext cx="1085056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כ2,000 תלמידות </a:t>
            </a:r>
            <a:r>
              <a:rPr lang="he-IL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יא-</a:t>
            </a:r>
            <a:r>
              <a:rPr lang="he-IL" sz="2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יב</a:t>
            </a:r>
            <a:r>
              <a:rPr lang="he-IL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מ- 127 בתי </a:t>
            </a:r>
            <a:r>
              <a:rPr lang="he-IL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ספר </a:t>
            </a:r>
            <a:r>
              <a:rPr lang="he-IL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ואולפנות פנו </a:t>
            </a:r>
            <a:r>
              <a:rPr lang="he-IL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למוקד אלומה </a:t>
            </a:r>
            <a:br>
              <a:rPr lang="he-IL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66760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65824"/>
              </p:ext>
            </p:extLst>
          </p:nvPr>
        </p:nvGraphicFramePr>
        <p:xfrm>
          <a:off x="1526700" y="1290917"/>
          <a:ext cx="9374021" cy="4641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526700" y="6053137"/>
            <a:ext cx="6920089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he-IL" sz="2000" b="1" cap="all" dirty="0" smtClean="0">
                <a:ln w="3175" cmpd="sng"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בנוסף, ב-13 פנימיות </a:t>
            </a:r>
            <a:r>
              <a:rPr lang="he-IL" sz="2000" b="1" cap="all" dirty="0">
                <a:ln w="3175" cmpd="sng"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דתיות התקיימה פעילות קבוצתית שנתית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9912" y="355600"/>
            <a:ext cx="10860088" cy="1371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סיכום הפניות והפעילות בבתי הספר בשנה"ל תשע"ד </a:t>
            </a:r>
            <a:b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e-IL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5384" y="355600"/>
            <a:ext cx="1271815" cy="1395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2002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כותרת 11"/>
          <p:cNvSpPr>
            <a:spLocks noGrp="1"/>
          </p:cNvSpPr>
          <p:nvPr>
            <p:ph type="ctrTitle"/>
          </p:nvPr>
        </p:nvSpPr>
        <p:spPr>
          <a:xfrm>
            <a:off x="2666975" y="353800"/>
            <a:ext cx="7536567" cy="2000264"/>
          </a:xfrm>
        </p:spPr>
        <p:txBody>
          <a:bodyPr>
            <a:normAutofit/>
          </a:bodyPr>
          <a:lstStyle/>
          <a:p>
            <a:pPr algn="ctr"/>
            <a: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תוצאות סקר בוגרות תכנית </a:t>
            </a:r>
            <a:b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"משרתות באמונה"</a:t>
            </a:r>
            <a:b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תשס"ג-תשע"ג 2003-2013</a:t>
            </a:r>
            <a:endParaRPr lang="he-IL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תמונה 8" descr="יום עיון.bm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40"/>
          <a:stretch>
            <a:fillRect/>
          </a:stretch>
        </p:blipFill>
        <p:spPr bwMode="auto">
          <a:xfrm>
            <a:off x="2641581" y="2412120"/>
            <a:ext cx="7112018" cy="42432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5385" y="355600"/>
            <a:ext cx="1174750" cy="1288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388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135641" y="83178"/>
            <a:ext cx="8534400" cy="150706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he-I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שיטת המחקר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027"/>
          <p:cNvSpPr txBox="1">
            <a:spLocks noChangeArrowheads="1"/>
          </p:cNvSpPr>
          <p:nvPr/>
        </p:nvSpPr>
        <p:spPr>
          <a:xfrm>
            <a:off x="1686743" y="952828"/>
            <a:ext cx="8229600" cy="5877272"/>
          </a:xfrm>
          <a:prstGeom prst="rect">
            <a:avLst/>
          </a:prstGeom>
        </p:spPr>
        <p:txBody>
          <a:bodyPr/>
          <a:lstStyle/>
          <a:p>
            <a:pPr marL="612000" indent="-4680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q"/>
              <a:defRPr/>
            </a:pPr>
            <a:endParaRPr lang="he-IL" kern="0" dirty="0">
              <a:solidFill>
                <a:srgbClr val="00206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612000" indent="-4680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q"/>
              <a:defRPr/>
            </a:pPr>
            <a:r>
              <a:rPr lang="he-IL" sz="2400" b="1" kern="0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המחקר בוצע באמצעות ראיונות טלפוניים. </a:t>
            </a:r>
          </a:p>
          <a:p>
            <a:pPr marL="612000" indent="-4680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he-IL" sz="2400" b="1" kern="0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573 צעירות בגילאי 24-27 ענו על השאלון (כ-30 שאלות).  </a:t>
            </a:r>
          </a:p>
          <a:p>
            <a:pPr marL="612000" indent="-4680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he-IL" sz="2400" b="1" kern="0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286 שירתו בצה"ל</a:t>
            </a:r>
          </a:p>
          <a:p>
            <a:pPr marL="612000" indent="-4680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he-IL" sz="2400" b="1" kern="0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287 שירתו בשירות לאומי</a:t>
            </a:r>
          </a:p>
          <a:p>
            <a:pPr marL="612000" indent="-4680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endParaRPr lang="he-IL" sz="2400" b="1" kern="0" dirty="0">
              <a:solidFill>
                <a:srgbClr val="00206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612000" indent="-4680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he-IL" sz="2400" b="1" kern="0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הראיונות של בוגרות השירות בצה"ל בוצעו ביולי 2012</a:t>
            </a:r>
          </a:p>
          <a:p>
            <a:pPr marL="612000" indent="-4680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he-IL" sz="2400" b="1" kern="0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הראיונות של בוגרות השירות הלאומי בוצעו בנובמבר 2012</a:t>
            </a:r>
          </a:p>
          <a:p>
            <a:pPr marL="34290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endParaRPr lang="he-IL" kern="0" dirty="0">
              <a:solidFill>
                <a:srgbClr val="00206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marL="34290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kern="0" dirty="0">
              <a:solidFill>
                <a:srgbClr val="002060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5385" y="355600"/>
            <a:ext cx="1174750" cy="1288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744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77" name="AutoShape 9"/>
          <p:cNvCxnSpPr>
            <a:cxnSpLocks noChangeShapeType="1"/>
          </p:cNvCxnSpPr>
          <p:nvPr/>
        </p:nvCxnSpPr>
        <p:spPr bwMode="auto">
          <a:xfrm>
            <a:off x="6672264" y="2544764"/>
            <a:ext cx="1587" cy="1587"/>
          </a:xfrm>
          <a:prstGeom prst="bentConnector3">
            <a:avLst>
              <a:gd name="adj1" fmla="val 1430000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2402904" y="130622"/>
            <a:ext cx="8229600" cy="706090"/>
          </a:xfrm>
        </p:spPr>
        <p:txBody>
          <a:bodyPr>
            <a:normAutofit/>
          </a:bodyPr>
          <a:lstStyle/>
          <a:p>
            <a:r>
              <a:rPr lang="he-IL" b="1" dirty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התייחסות הסביבה לבחירה בשירות הצבאי</a:t>
            </a:r>
            <a:endParaRPr lang="he-IL" dirty="0">
              <a:solidFill>
                <a:srgbClr val="0033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545907" y="945613"/>
            <a:ext cx="7776864" cy="1368152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/>
          <a:lstStyle>
            <a:lvl1pPr marL="342900" indent="-34290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 sz="200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200150" indent="-28575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80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he-IL" sz="1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רוב </a:t>
            </a: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המרואיינות הגיעו מרקע סביבתי "מורכב" בהתייחס לשירות הצבאי: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משפחה </a:t>
            </a: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שתומכת בגיוס, אך בית ספר שנמנע מלתמוך, ולעיתים מתנגד. 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רק </a:t>
            </a:r>
            <a:r>
              <a:rPr lang="he-IL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 הגיעו ממשפחה ובית ספר שתומכים באופן מלא </a:t>
            </a:r>
            <a:r>
              <a:rPr lang="he-IL" sz="1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בגיוס.</a:t>
            </a:r>
            <a:r>
              <a:rPr lang="he-IL" sz="1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e-IL" sz="1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993512"/>
              </p:ext>
            </p:extLst>
          </p:nvPr>
        </p:nvGraphicFramePr>
        <p:xfrm>
          <a:off x="455385" y="2541343"/>
          <a:ext cx="5604611" cy="4164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80571" y="2541343"/>
            <a:ext cx="537178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האם בית הספר התיכון בו למדת תמך או התנגד לשירות צבאי של התלמידות? </a:t>
            </a:r>
          </a:p>
        </p:txBody>
      </p:sp>
      <p:graphicFrame>
        <p:nvGraphicFramePr>
          <p:cNvPr id="9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123060"/>
              </p:ext>
            </p:extLst>
          </p:nvPr>
        </p:nvGraphicFramePr>
        <p:xfrm>
          <a:off x="6227002" y="2541343"/>
          <a:ext cx="5761798" cy="4164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865257" y="2651689"/>
            <a:ext cx="484299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>
                <a:solidFill>
                  <a:srgbClr val="00206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האם הוריך תמכו או התנגדו לשירות הצבאי שלך? </a:t>
            </a: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5385" y="355600"/>
            <a:ext cx="1174750" cy="1288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883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944914" y="272952"/>
            <a:ext cx="8759598" cy="706090"/>
          </a:xfrm>
        </p:spPr>
        <p:txBody>
          <a:bodyPr>
            <a:noAutofit/>
          </a:bodyPr>
          <a:lstStyle/>
          <a:p>
            <a:pPr algn="r" eaLnBrk="1" hangingPunct="1"/>
            <a:r>
              <a:rPr lang="he-IL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השפעת השירות הצבאי על הזהות הדתית 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8825391"/>
              </p:ext>
            </p:extLst>
          </p:nvPr>
        </p:nvGraphicFramePr>
        <p:xfrm>
          <a:off x="3280228" y="2448790"/>
          <a:ext cx="7575061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944914" y="1107977"/>
            <a:ext cx="8759598" cy="1152128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/>
          <a:lstStyle>
            <a:lvl1pPr marL="342900" indent="-34290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 sz="200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200150" indent="-28575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80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אצל הרוב הבולט של המרואיינות (86%) השירות הצבאי לא פגע בזהות הדתית. </a:t>
            </a:r>
          </a:p>
          <a:p>
            <a:pPr>
              <a:lnSpc>
                <a:spcPct val="150000"/>
              </a:lnSpc>
            </a:pP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יתר על כן, למעלה משליש מהן מעידות כי השירות הצבאי אפילו חיזק את זהותן הדתית.  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5384" y="355600"/>
            <a:ext cx="1271815" cy="1395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226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150841" y="87604"/>
            <a:ext cx="8712968" cy="1008112"/>
          </a:xfrm>
          <a:prstGeom prst="rect">
            <a:avLst/>
          </a:prstGeom>
        </p:spPr>
        <p:txBody>
          <a:bodyPr/>
          <a:lstStyle>
            <a:lvl1pPr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he-IL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הנכונות </a:t>
            </a:r>
            <a: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להמליץ על השירות </a:t>
            </a:r>
            <a:r>
              <a:rPr lang="he-IL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הצבאי</a:t>
            </a:r>
            <a:endParaRPr lang="he-IL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50841" y="1213522"/>
            <a:ext cx="9299445" cy="1065221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/>
          <a:lstStyle>
            <a:lvl1pPr marL="342900" indent="-34290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 sz="200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200150" indent="-285750" algn="r" rtl="1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8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80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000000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he-IL" sz="1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כארבע </a:t>
            </a:r>
            <a:r>
              <a:rPr lang="he-I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מכל חמש מרואיינות ששירתו בצבא מגלה נכונות (חושבת שכן/בטוחה שכן) להמליץ לבת משפחה על שירות צבאי, כאשר רובן בטוחות שימליצו</a:t>
            </a:r>
            <a:r>
              <a:rPr lang="he-IL" sz="1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he-IL" b="1" dirty="0">
              <a:solidFill>
                <a:srgbClr val="002060"/>
              </a:solidFill>
            </a:endParaRPr>
          </a:p>
        </p:txBody>
      </p:sp>
      <p:graphicFrame>
        <p:nvGraphicFramePr>
          <p:cNvPr id="2" name="תרשים 1"/>
          <p:cNvGraphicFramePr/>
          <p:nvPr>
            <p:extLst>
              <p:ext uri="{D42A27DB-BD31-4B8C-83A1-F6EECF244321}">
                <p14:modId xmlns:p14="http://schemas.microsoft.com/office/powerpoint/2010/main" val="3272053147"/>
              </p:ext>
            </p:extLst>
          </p:nvPr>
        </p:nvGraphicFramePr>
        <p:xfrm>
          <a:off x="1150841" y="2463304"/>
          <a:ext cx="7956457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59696" y="2564904"/>
            <a:ext cx="612068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נכונות המלצה על השירות בצה"ל</a:t>
            </a:r>
          </a:p>
        </p:txBody>
      </p:sp>
    </p:spTree>
    <p:extLst>
      <p:ext uri="{BB962C8B-B14F-4D97-AF65-F5344CB8AC3E}">
        <p14:creationId xmlns:p14="http://schemas.microsoft.com/office/powerpoint/2010/main" val="419159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4200" y="1507957"/>
            <a:ext cx="10104821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sz="36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אתגרים: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יצירת סביבת שירות מתאימה לכל הצעירות הדתיות המתגייסות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הרחבת מגוון </a:t>
            </a:r>
            <a:r>
              <a:rPr lang="he-IL" sz="28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תפקידים </a:t>
            </a:r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לדתיות בעלות נתונים אישיים שונים</a:t>
            </a:r>
            <a:endParaRPr lang="he-IL" sz="2800" b="1" dirty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he-IL" sz="28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ליווי לקראת השחרור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4216" r="21014" b="21911"/>
          <a:stretch/>
        </p:blipFill>
        <p:spPr>
          <a:xfrm>
            <a:off x="451887" y="341146"/>
            <a:ext cx="1420455" cy="15581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7215" y="5741153"/>
            <a:ext cx="3517085" cy="92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064698"/>
      </p:ext>
    </p:extLst>
  </p:cSld>
  <p:clrMapOvr>
    <a:masterClrMapping/>
  </p:clrMapOvr>
</p:sld>
</file>

<file path=ppt/theme/theme1.xml><?xml version="1.0" encoding="utf-8"?>
<a:theme xmlns:a="http://schemas.openxmlformats.org/drawingml/2006/main" name="פרוסות">
  <a:themeElements>
    <a:clrScheme name="פרוסות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ות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ות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541BA7-26AF-4435-BCE1-56531FC1052E}"/>
</file>

<file path=customXml/itemProps2.xml><?xml version="1.0" encoding="utf-8"?>
<ds:datastoreItem xmlns:ds="http://schemas.openxmlformats.org/officeDocument/2006/customXml" ds:itemID="{D6A5D8D5-7E32-46C4-88CE-263BCB8A4AE0}"/>
</file>

<file path=customXml/itemProps3.xml><?xml version="1.0" encoding="utf-8"?>
<ds:datastoreItem xmlns:ds="http://schemas.openxmlformats.org/officeDocument/2006/customXml" ds:itemID="{E5C226F6-179D-41EC-A103-97AE8B023975}"/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5572</TotalTime>
  <Words>448</Words>
  <Application>Microsoft Office PowerPoint</Application>
  <PresentationFormat>מסך רחב</PresentationFormat>
  <Paragraphs>65</Paragraphs>
  <Slides>12</Slides>
  <Notes>5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23" baseType="lpstr">
      <vt:lpstr>Arial</vt:lpstr>
      <vt:lpstr>Calibri</vt:lpstr>
      <vt:lpstr>Century Gothic</vt:lpstr>
      <vt:lpstr>David</vt:lpstr>
      <vt:lpstr>Gisha</vt:lpstr>
      <vt:lpstr>Guttman Yad-Brush</vt:lpstr>
      <vt:lpstr>Tahoma</vt:lpstr>
      <vt:lpstr>Times New Roman</vt:lpstr>
      <vt:lpstr>Wingdings</vt:lpstr>
      <vt:lpstr>Wingdings 3</vt:lpstr>
      <vt:lpstr>פרוסות</vt:lpstr>
      <vt:lpstr>מצגת של PowerPoint</vt:lpstr>
      <vt:lpstr>מצגת של PowerPoint</vt:lpstr>
      <vt:lpstr>מצגת של PowerPoint</vt:lpstr>
      <vt:lpstr>מצגת של PowerPoint</vt:lpstr>
      <vt:lpstr>סיכום הפניות והפעילות במוסדות הלימוד בשנה"ל תשע"ד (עד מאי 2014)  </vt:lpstr>
      <vt:lpstr>מצגת של PowerPoint</vt:lpstr>
      <vt:lpstr>תוצאות סקר בוגרות תכנית  "משרתות באמונה" תשס"ג-תשע"ג 2003-2013</vt:lpstr>
      <vt:lpstr>שיטת המחקר</vt:lpstr>
      <vt:lpstr>התייחסות הסביבה לבחירה בשירות הצבאי</vt:lpstr>
      <vt:lpstr>השפעת השירות הצבאי על הזהות הדתית 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ניר פאל</dc:creator>
  <cp:lastModifiedBy>מד"ניות אלומה</cp:lastModifiedBy>
  <cp:revision>192</cp:revision>
  <cp:lastPrinted>2014-05-26T09:48:23Z</cp:lastPrinted>
  <dcterms:created xsi:type="dcterms:W3CDTF">2013-09-16T12:13:31Z</dcterms:created>
  <dcterms:modified xsi:type="dcterms:W3CDTF">2014-05-26T21:16:52Z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