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972" r:id="rId1"/>
  </p:sldMasterIdLst>
  <p:sldIdLst>
    <p:sldId id="256" r:id="rId2"/>
    <p:sldId id="257" r:id="rId3"/>
    <p:sldId id="258" r:id="rId4"/>
    <p:sldId id="259" r:id="rId5"/>
    <p:sldId id="260" r:id="rId6"/>
    <p:sldId id="261" r:id="rId7"/>
    <p:sldId id="262" r:id="rId8"/>
    <p:sldId id="263" r:id="rId9"/>
    <p:sldId id="264" r:id="rId10"/>
    <p:sldId id="265" r:id="rId11"/>
    <p:sldId id="267" r:id="rId12"/>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4" d="100"/>
          <a:sy n="74" d="100"/>
        </p:scale>
        <p:origin x="-112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1856184" y="1406020"/>
            <a:ext cx="6172199" cy="2251579"/>
          </a:xfrm>
        </p:spPr>
        <p:txBody>
          <a:bodyPr lIns="0" rIns="0" anchor="t">
            <a:noAutofit/>
          </a:bodyPr>
          <a:lstStyle>
            <a:lvl1pPr>
              <a:defRPr sz="6600"/>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1856184" y="3905864"/>
            <a:ext cx="6172200" cy="1123336"/>
          </a:xfrm>
        </p:spPr>
        <p:txBody>
          <a:bodyPr>
            <a:normAutofit/>
          </a:bodyPr>
          <a:lstStyle>
            <a:lvl1pPr marL="0" indent="0" algn="r">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
        <p:nvSpPr>
          <p:cNvPr id="7" name="Date Placeholder 6"/>
          <p:cNvSpPr>
            <a:spLocks noGrp="1"/>
          </p:cNvSpPr>
          <p:nvPr>
            <p:ph type="dt" sz="half" idx="10"/>
          </p:nvPr>
        </p:nvSpPr>
        <p:spPr/>
        <p:txBody>
          <a:bodyPr/>
          <a:lstStyle/>
          <a:p>
            <a:fld id="{99DD1D40-2DD5-4E16-A659-4186AC668A72}" type="datetimeFigureOut">
              <a:rPr lang="he-IL" smtClean="0"/>
              <a:t>כ"ג/חשון/תשע"ה</a:t>
            </a:fld>
            <a:endParaRPr lang="he-IL"/>
          </a:p>
        </p:txBody>
      </p:sp>
      <p:sp>
        <p:nvSpPr>
          <p:cNvPr id="8" name="Slide Number Placeholder 7"/>
          <p:cNvSpPr>
            <a:spLocks noGrp="1"/>
          </p:cNvSpPr>
          <p:nvPr>
            <p:ph type="sldNum" sz="quarter" idx="11"/>
          </p:nvPr>
        </p:nvSpPr>
        <p:spPr/>
        <p:txBody>
          <a:bodyPr/>
          <a:lstStyle/>
          <a:p>
            <a:fld id="{0E054D81-2BDC-46BA-940A-5A311C9DDF8E}" type="slidenum">
              <a:rPr lang="he-IL" smtClean="0"/>
              <a:t>‹#›</a:t>
            </a:fld>
            <a:endParaRPr lang="he-IL"/>
          </a:p>
        </p:txBody>
      </p:sp>
      <p:sp>
        <p:nvSpPr>
          <p:cNvPr id="9" name="Footer Placeholder 8"/>
          <p:cNvSpPr>
            <a:spLocks noGrp="1"/>
          </p:cNvSpPr>
          <p:nvPr>
            <p:ph type="ftr" sz="quarter" idx="12"/>
          </p:nvPr>
        </p:nvSpPr>
        <p:spPr/>
        <p:txBody>
          <a:bodyPr/>
          <a:lstStyle/>
          <a:p>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8" name="Content Placeholder 7"/>
          <p:cNvSpPr>
            <a:spLocks noGrp="1"/>
          </p:cNvSpPr>
          <p:nvPr>
            <p:ph sz="quarter" idx="13"/>
          </p:nvPr>
        </p:nvSpPr>
        <p:spPr>
          <a:xfrm>
            <a:off x="1355584" y="1545336"/>
            <a:ext cx="4224528" cy="388620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9" name="Date Placeholder 8"/>
          <p:cNvSpPr>
            <a:spLocks noGrp="1"/>
          </p:cNvSpPr>
          <p:nvPr>
            <p:ph type="dt" sz="half" idx="14"/>
          </p:nvPr>
        </p:nvSpPr>
        <p:spPr/>
        <p:txBody>
          <a:bodyPr/>
          <a:lstStyle/>
          <a:p>
            <a:fld id="{99DD1D40-2DD5-4E16-A659-4186AC668A72}" type="datetimeFigureOut">
              <a:rPr lang="he-IL" smtClean="0"/>
              <a:t>כ"ג/חשון/תשע"ה</a:t>
            </a:fld>
            <a:endParaRPr lang="he-IL"/>
          </a:p>
        </p:txBody>
      </p:sp>
      <p:sp>
        <p:nvSpPr>
          <p:cNvPr id="10" name="Slide Number Placeholder 9"/>
          <p:cNvSpPr>
            <a:spLocks noGrp="1"/>
          </p:cNvSpPr>
          <p:nvPr>
            <p:ph type="sldNum" sz="quarter" idx="15"/>
          </p:nvPr>
        </p:nvSpPr>
        <p:spPr/>
        <p:txBody>
          <a:bodyPr/>
          <a:lstStyle/>
          <a:p>
            <a:fld id="{0E054D81-2BDC-46BA-940A-5A311C9DDF8E}" type="slidenum">
              <a:rPr lang="he-IL" smtClean="0"/>
              <a:t>‹#›</a:t>
            </a:fld>
            <a:endParaRPr lang="he-IL"/>
          </a:p>
        </p:txBody>
      </p:sp>
      <p:sp>
        <p:nvSpPr>
          <p:cNvPr id="11" name="Footer Placeholder 10"/>
          <p:cNvSpPr>
            <a:spLocks noGrp="1"/>
          </p:cNvSpPr>
          <p:nvPr>
            <p:ph type="ftr" sz="quarter" idx="16"/>
          </p:nvPr>
        </p:nvSpPr>
        <p:spPr/>
        <p:txBody>
          <a:bodyPr/>
          <a:lstStyle/>
          <a:p>
            <a:endParaRPr lang="he-IL"/>
          </a:p>
        </p:txBody>
      </p:sp>
      <p:sp>
        <p:nvSpPr>
          <p:cNvPr id="12" name="Title 11"/>
          <p:cNvSpPr>
            <a:spLocks noGrp="1"/>
          </p:cNvSpPr>
          <p:nvPr>
            <p:ph type="title"/>
          </p:nvPr>
        </p:nvSpPr>
        <p:spPr/>
        <p:txBody>
          <a:bodyPr/>
          <a:lstStyle/>
          <a:p>
            <a:r>
              <a:rPr lang="he-IL" smtClean="0"/>
              <a:t>לחץ כדי לערוך סגנון כותרת של תבנית בסיס</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1856184" y="1472184"/>
            <a:ext cx="6172200" cy="2130552"/>
          </a:xfrm>
        </p:spPr>
        <p:txBody>
          <a:bodyPr anchor="t">
            <a:noAutofit/>
          </a:bodyPr>
          <a:lstStyle>
            <a:lvl1pPr algn="r">
              <a:defRPr sz="4800" b="1" cap="all"/>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1856184" y="3886200"/>
            <a:ext cx="6172200" cy="914400"/>
          </a:xfrm>
        </p:spPr>
        <p:txBody>
          <a:bodyPr anchor="t">
            <a:normAutofit/>
          </a:bodyPr>
          <a:lstStyle>
            <a:lvl1pPr marL="0" indent="0">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7" name="Date Placeholder 6"/>
          <p:cNvSpPr>
            <a:spLocks noGrp="1"/>
          </p:cNvSpPr>
          <p:nvPr>
            <p:ph type="dt" sz="half" idx="10"/>
          </p:nvPr>
        </p:nvSpPr>
        <p:spPr/>
        <p:txBody>
          <a:bodyPr/>
          <a:lstStyle/>
          <a:p>
            <a:fld id="{99DD1D40-2DD5-4E16-A659-4186AC668A72}" type="datetimeFigureOut">
              <a:rPr lang="he-IL" smtClean="0"/>
              <a:t>כ"ג/חשון/תשע"ה</a:t>
            </a:fld>
            <a:endParaRPr lang="he-IL"/>
          </a:p>
        </p:txBody>
      </p:sp>
      <p:sp>
        <p:nvSpPr>
          <p:cNvPr id="8" name="Slide Number Placeholder 7"/>
          <p:cNvSpPr>
            <a:spLocks noGrp="1"/>
          </p:cNvSpPr>
          <p:nvPr>
            <p:ph type="sldNum" sz="quarter" idx="11"/>
          </p:nvPr>
        </p:nvSpPr>
        <p:spPr/>
        <p:txBody>
          <a:bodyPr/>
          <a:lstStyle/>
          <a:p>
            <a:fld id="{0E054D81-2BDC-46BA-940A-5A311C9DDF8E}" type="slidenum">
              <a:rPr lang="he-IL" smtClean="0"/>
              <a:t>‹#›</a:t>
            </a:fld>
            <a:endParaRPr lang="he-IL"/>
          </a:p>
        </p:txBody>
      </p:sp>
      <p:sp>
        <p:nvSpPr>
          <p:cNvPr id="9" name="Footer Placeholder 8"/>
          <p:cNvSpPr>
            <a:spLocks noGrp="1"/>
          </p:cNvSpPr>
          <p:nvPr>
            <p:ph type="ftr" sz="quarter" idx="12"/>
          </p:nvPr>
        </p:nvSpPr>
        <p:spPr/>
        <p:txBody>
          <a:bodyPr/>
          <a:lstStyle/>
          <a:p>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a:xfrm>
            <a:off x="4860032" y="609600"/>
            <a:ext cx="3616325" cy="1066800"/>
          </a:xfrm>
        </p:spPr>
        <p:txBody>
          <a:bodyPr/>
          <a:lstStyle/>
          <a:p>
            <a:r>
              <a:rPr lang="he-IL" smtClean="0"/>
              <a:t>לחץ כדי לערוך סגנון כותרת של תבנית בסיס</a:t>
            </a:r>
            <a:endParaRPr lang="en-US" dirty="0"/>
          </a:p>
        </p:txBody>
      </p:sp>
      <p:sp>
        <p:nvSpPr>
          <p:cNvPr id="3" name="Content Placeholder 2"/>
          <p:cNvSpPr>
            <a:spLocks noGrp="1"/>
          </p:cNvSpPr>
          <p:nvPr>
            <p:ph sz="half" idx="1"/>
          </p:nvPr>
        </p:nvSpPr>
        <p:spPr>
          <a:xfrm>
            <a:off x="4857254" y="1915859"/>
            <a:ext cx="3646966" cy="288142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Content Placeholder 3"/>
          <p:cNvSpPr>
            <a:spLocks noGrp="1"/>
          </p:cNvSpPr>
          <p:nvPr>
            <p:ph sz="half" idx="2"/>
          </p:nvPr>
        </p:nvSpPr>
        <p:spPr>
          <a:xfrm>
            <a:off x="867010" y="1915881"/>
            <a:ext cx="3639311" cy="2881398"/>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9" name="Date Placeholder 8"/>
          <p:cNvSpPr>
            <a:spLocks noGrp="1"/>
          </p:cNvSpPr>
          <p:nvPr>
            <p:ph type="dt" sz="half" idx="10"/>
          </p:nvPr>
        </p:nvSpPr>
        <p:spPr/>
        <p:txBody>
          <a:bodyPr/>
          <a:lstStyle/>
          <a:p>
            <a:fld id="{99DD1D40-2DD5-4E16-A659-4186AC668A72}" type="datetimeFigureOut">
              <a:rPr lang="he-IL" smtClean="0"/>
              <a:t>כ"ג/חשון/תשע"ה</a:t>
            </a:fld>
            <a:endParaRPr lang="he-IL"/>
          </a:p>
        </p:txBody>
      </p:sp>
      <p:sp>
        <p:nvSpPr>
          <p:cNvPr id="10" name="Slide Number Placeholder 9"/>
          <p:cNvSpPr>
            <a:spLocks noGrp="1"/>
          </p:cNvSpPr>
          <p:nvPr>
            <p:ph type="sldNum" sz="quarter" idx="11"/>
          </p:nvPr>
        </p:nvSpPr>
        <p:spPr/>
        <p:txBody>
          <a:bodyPr/>
          <a:lstStyle/>
          <a:p>
            <a:fld id="{0E054D81-2BDC-46BA-940A-5A311C9DDF8E}" type="slidenum">
              <a:rPr lang="he-IL" smtClean="0"/>
              <a:t>‹#›</a:t>
            </a:fld>
            <a:endParaRPr lang="he-IL"/>
          </a:p>
        </p:txBody>
      </p:sp>
      <p:sp>
        <p:nvSpPr>
          <p:cNvPr id="11" name="Footer Placeholder 10"/>
          <p:cNvSpPr>
            <a:spLocks noGrp="1"/>
          </p:cNvSpPr>
          <p:nvPr>
            <p:ph type="ftr" sz="quarter" idx="12"/>
          </p:nvPr>
        </p:nvSpPr>
        <p:spPr>
          <a:xfrm>
            <a:off x="3430088" y="6356350"/>
            <a:ext cx="5102352" cy="365125"/>
          </a:xfrm>
        </p:spPr>
        <p:txBody>
          <a:bodyPr/>
          <a:lstStyle/>
          <a:p>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4860032" y="609600"/>
            <a:ext cx="3615734" cy="1066799"/>
          </a:xfrm>
        </p:spPr>
        <p:txBody>
          <a:bodyPr/>
          <a:lstStyle>
            <a:lvl1pPr>
              <a:defRPr/>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840007" y="1916113"/>
            <a:ext cx="3638550" cy="646112"/>
          </a:xfrm>
        </p:spPr>
        <p:txBody>
          <a:bodyPr anchor="t">
            <a:normAutofit/>
          </a:bodyPr>
          <a:lstStyle>
            <a:lvl1pPr marL="0" indent="0">
              <a:buNone/>
              <a:defRPr sz="1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840006" y="2860676"/>
            <a:ext cx="3638550" cy="2882899"/>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4860032" y="1916113"/>
            <a:ext cx="3660775" cy="646112"/>
          </a:xfrm>
        </p:spPr>
        <p:txBody>
          <a:bodyPr anchor="t">
            <a:normAutofit/>
          </a:bodyPr>
          <a:lstStyle>
            <a:lvl1pPr marL="0" indent="0">
              <a:buNone/>
              <a:defRPr sz="1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Content Placeholder 5"/>
          <p:cNvSpPr>
            <a:spLocks noGrp="1"/>
          </p:cNvSpPr>
          <p:nvPr>
            <p:ph sz="quarter" idx="4"/>
          </p:nvPr>
        </p:nvSpPr>
        <p:spPr>
          <a:xfrm>
            <a:off x="4860032" y="2860676"/>
            <a:ext cx="3651250" cy="2882900"/>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10" name="Date Placeholder 9"/>
          <p:cNvSpPr>
            <a:spLocks noGrp="1"/>
          </p:cNvSpPr>
          <p:nvPr>
            <p:ph type="dt" sz="half" idx="10"/>
          </p:nvPr>
        </p:nvSpPr>
        <p:spPr/>
        <p:txBody>
          <a:bodyPr/>
          <a:lstStyle/>
          <a:p>
            <a:fld id="{99DD1D40-2DD5-4E16-A659-4186AC668A72}" type="datetimeFigureOut">
              <a:rPr lang="he-IL" smtClean="0"/>
              <a:t>כ"ג/חשון/תשע"ה</a:t>
            </a:fld>
            <a:endParaRPr lang="he-IL"/>
          </a:p>
        </p:txBody>
      </p:sp>
      <p:sp>
        <p:nvSpPr>
          <p:cNvPr id="11" name="Slide Number Placeholder 10"/>
          <p:cNvSpPr>
            <a:spLocks noGrp="1"/>
          </p:cNvSpPr>
          <p:nvPr>
            <p:ph type="sldNum" sz="quarter" idx="11"/>
          </p:nvPr>
        </p:nvSpPr>
        <p:spPr/>
        <p:txBody>
          <a:bodyPr/>
          <a:lstStyle/>
          <a:p>
            <a:fld id="{0E054D81-2BDC-46BA-940A-5A311C9DDF8E}" type="slidenum">
              <a:rPr lang="he-IL" smtClean="0"/>
              <a:t>‹#›</a:t>
            </a:fld>
            <a:endParaRPr lang="he-IL"/>
          </a:p>
        </p:txBody>
      </p:sp>
      <p:sp>
        <p:nvSpPr>
          <p:cNvPr id="12" name="Footer Placeholder 11"/>
          <p:cNvSpPr>
            <a:spLocks noGrp="1"/>
          </p:cNvSpPr>
          <p:nvPr>
            <p:ph type="ftr" sz="quarter" idx="12"/>
          </p:nvPr>
        </p:nvSpPr>
        <p:spPr>
          <a:xfrm>
            <a:off x="3430088" y="6356350"/>
            <a:ext cx="5102352" cy="365125"/>
          </a:xfrm>
        </p:spPr>
        <p:txBody>
          <a:bodyPr/>
          <a:lstStyle/>
          <a:p>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179512" y="1551543"/>
            <a:ext cx="1828800" cy="365125"/>
          </a:xfrm>
        </p:spPr>
        <p:txBody>
          <a:bodyPr/>
          <a:lstStyle/>
          <a:p>
            <a:fld id="{99DD1D40-2DD5-4E16-A659-4186AC668A72}" type="datetimeFigureOut">
              <a:rPr lang="he-IL" smtClean="0"/>
              <a:t>כ"ג/חשון/תשע"ה</a:t>
            </a:fld>
            <a:endParaRPr lang="he-IL"/>
          </a:p>
        </p:txBody>
      </p:sp>
      <p:sp>
        <p:nvSpPr>
          <p:cNvPr id="5" name="Title 4"/>
          <p:cNvSpPr>
            <a:spLocks noGrp="1"/>
          </p:cNvSpPr>
          <p:nvPr>
            <p:ph type="title"/>
          </p:nvPr>
        </p:nvSpPr>
        <p:spPr/>
        <p:txBody>
          <a:bodyPr/>
          <a:lstStyle/>
          <a:p>
            <a:r>
              <a:rPr lang="he-IL" smtClean="0"/>
              <a:t>לחץ כדי לערוך סגנון כותרת של תבנית בסיס</a:t>
            </a:r>
            <a:endParaRPr lang="en-US" dirty="0"/>
          </a:p>
        </p:txBody>
      </p:sp>
      <p:sp>
        <p:nvSpPr>
          <p:cNvPr id="4" name="Slide Number Placeholder 3"/>
          <p:cNvSpPr>
            <a:spLocks noGrp="1"/>
          </p:cNvSpPr>
          <p:nvPr>
            <p:ph type="sldNum" sz="quarter" idx="11"/>
          </p:nvPr>
        </p:nvSpPr>
        <p:spPr/>
        <p:txBody>
          <a:bodyPr/>
          <a:lstStyle/>
          <a:p>
            <a:fld id="{0E054D81-2BDC-46BA-940A-5A311C9DDF8E}" type="slidenum">
              <a:rPr lang="he-IL" smtClean="0"/>
              <a:t>‹#›</a:t>
            </a:fld>
            <a:endParaRPr lang="he-IL"/>
          </a:p>
        </p:txBody>
      </p:sp>
      <p:sp>
        <p:nvSpPr>
          <p:cNvPr id="6" name="Footer Placeholder 5"/>
          <p:cNvSpPr>
            <a:spLocks noGrp="1"/>
          </p:cNvSpPr>
          <p:nvPr>
            <p:ph type="ftr" sz="quarter" idx="12"/>
          </p:nvPr>
        </p:nvSpPr>
        <p:spPr/>
        <p:txBody>
          <a:bodyPr/>
          <a:lstStyle/>
          <a:p>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DD1D40-2DD5-4E16-A659-4186AC668A72}" type="datetimeFigureOut">
              <a:rPr lang="he-IL" smtClean="0"/>
              <a:t>כ"ג/חשון/תשע"ה</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0E054D81-2BDC-46BA-940A-5A311C9DDF8E}" type="slidenum">
              <a:rPr lang="he-IL" smtClean="0"/>
              <a:t>‹#›</a:t>
            </a:fld>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5616" y="1920876"/>
            <a:ext cx="3654425" cy="2889249"/>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2" name="Title 1"/>
          <p:cNvSpPr>
            <a:spLocks noGrp="1"/>
          </p:cNvSpPr>
          <p:nvPr>
            <p:ph type="title"/>
          </p:nvPr>
        </p:nvSpPr>
        <p:spPr>
          <a:xfrm>
            <a:off x="5076056" y="606425"/>
            <a:ext cx="3629025" cy="1041400"/>
          </a:xfrm>
        </p:spPr>
        <p:txBody>
          <a:bodyPr anchor="t">
            <a:normAutofit/>
          </a:bodyPr>
          <a:lstStyle>
            <a:lvl1pPr algn="l">
              <a:defRPr sz="1800" b="1"/>
            </a:lvl1pPr>
          </a:lstStyle>
          <a:p>
            <a:r>
              <a:rPr lang="he-IL" smtClean="0"/>
              <a:t>לחץ כדי לערוך סגנון כותרת של תבנית בסיס</a:t>
            </a:r>
            <a:endParaRPr lang="en-US" dirty="0"/>
          </a:p>
        </p:txBody>
      </p:sp>
      <p:sp>
        <p:nvSpPr>
          <p:cNvPr id="4" name="Text Placeholder 3"/>
          <p:cNvSpPr>
            <a:spLocks noGrp="1"/>
          </p:cNvSpPr>
          <p:nvPr>
            <p:ph type="body" sz="half" idx="2"/>
          </p:nvPr>
        </p:nvSpPr>
        <p:spPr>
          <a:xfrm>
            <a:off x="5077580" y="1920875"/>
            <a:ext cx="3629025" cy="1812925"/>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8" name="Date Placeholder 7"/>
          <p:cNvSpPr>
            <a:spLocks noGrp="1"/>
          </p:cNvSpPr>
          <p:nvPr>
            <p:ph type="dt" sz="half" idx="10"/>
          </p:nvPr>
        </p:nvSpPr>
        <p:spPr/>
        <p:txBody>
          <a:bodyPr/>
          <a:lstStyle/>
          <a:p>
            <a:fld id="{99DD1D40-2DD5-4E16-A659-4186AC668A72}" type="datetimeFigureOut">
              <a:rPr lang="he-IL" smtClean="0"/>
              <a:t>כ"ג/חשון/תשע"ה</a:t>
            </a:fld>
            <a:endParaRPr lang="he-IL"/>
          </a:p>
        </p:txBody>
      </p:sp>
      <p:sp>
        <p:nvSpPr>
          <p:cNvPr id="9" name="Slide Number Placeholder 8"/>
          <p:cNvSpPr>
            <a:spLocks noGrp="1"/>
          </p:cNvSpPr>
          <p:nvPr>
            <p:ph type="sldNum" sz="quarter" idx="11"/>
          </p:nvPr>
        </p:nvSpPr>
        <p:spPr/>
        <p:txBody>
          <a:bodyPr/>
          <a:lstStyle/>
          <a:p>
            <a:fld id="{0E054D81-2BDC-46BA-940A-5A311C9DDF8E}" type="slidenum">
              <a:rPr lang="he-IL" smtClean="0"/>
              <a:t>‹#›</a:t>
            </a:fld>
            <a:endParaRPr lang="he-IL"/>
          </a:p>
        </p:txBody>
      </p:sp>
      <p:sp>
        <p:nvSpPr>
          <p:cNvPr id="10" name="Footer Placeholder 9"/>
          <p:cNvSpPr>
            <a:spLocks noGrp="1"/>
          </p:cNvSpPr>
          <p:nvPr>
            <p:ph type="ftr" sz="quarter" idx="12"/>
          </p:nvPr>
        </p:nvSpPr>
        <p:spPr>
          <a:xfrm>
            <a:off x="3563888" y="6356350"/>
            <a:ext cx="5102352" cy="365125"/>
          </a:xfrm>
        </p:spPr>
        <p:txBody>
          <a:bodyPr/>
          <a:lstStyle/>
          <a:p>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588224" y="600074"/>
            <a:ext cx="2074862" cy="1981201"/>
          </a:xfrm>
          <a:ln>
            <a:noFill/>
          </a:ln>
        </p:spPr>
        <p:txBody>
          <a:bodyPr anchor="t">
            <a:normAutofit/>
          </a:bodyPr>
          <a:lstStyle>
            <a:lvl1pPr algn="r">
              <a:defRPr sz="1800" b="0"/>
            </a:lvl1pPr>
          </a:lstStyle>
          <a:p>
            <a:r>
              <a:rPr lang="he-IL" smtClean="0"/>
              <a:t>לחץ כדי לערוך סגנון כותרת של תבנית בסיס</a:t>
            </a:r>
            <a:endParaRPr lang="en-US" dirty="0"/>
          </a:p>
        </p:txBody>
      </p:sp>
      <p:sp>
        <p:nvSpPr>
          <p:cNvPr id="3" name="Picture Placeholder 2"/>
          <p:cNvSpPr>
            <a:spLocks noGrp="1"/>
          </p:cNvSpPr>
          <p:nvPr>
            <p:ph type="pic" idx="1"/>
          </p:nvPr>
        </p:nvSpPr>
        <p:spPr>
          <a:xfrm>
            <a:off x="467544" y="1650999"/>
            <a:ext cx="5627687" cy="4220765"/>
          </a:xfrm>
        </p:spPr>
        <p:txBody>
          <a:bodyPr/>
          <a:lstStyle>
            <a:lvl1pPr marL="0" indent="0" algn="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2339752" y="614363"/>
            <a:ext cx="3741738" cy="909637"/>
          </a:xfrm>
        </p:spPr>
        <p:txBody>
          <a:bodyPr>
            <a:normAutofit/>
          </a:bodyPr>
          <a:lstStyle>
            <a:lvl1pPr marL="0" indent="0" algn="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8" name="Date Placeholder 7"/>
          <p:cNvSpPr>
            <a:spLocks noGrp="1"/>
          </p:cNvSpPr>
          <p:nvPr>
            <p:ph type="dt" sz="half" idx="10"/>
          </p:nvPr>
        </p:nvSpPr>
        <p:spPr/>
        <p:txBody>
          <a:bodyPr/>
          <a:lstStyle>
            <a:lvl1pPr algn="r">
              <a:defRPr/>
            </a:lvl1pPr>
          </a:lstStyle>
          <a:p>
            <a:fld id="{99DD1D40-2DD5-4E16-A659-4186AC668A72}" type="datetimeFigureOut">
              <a:rPr lang="he-IL" smtClean="0"/>
              <a:t>כ"ג/חשון/תשע"ה</a:t>
            </a:fld>
            <a:endParaRPr lang="he-IL"/>
          </a:p>
        </p:txBody>
      </p:sp>
      <p:sp>
        <p:nvSpPr>
          <p:cNvPr id="9" name="Slide Number Placeholder 8"/>
          <p:cNvSpPr>
            <a:spLocks noGrp="1"/>
          </p:cNvSpPr>
          <p:nvPr>
            <p:ph type="sldNum" sz="quarter" idx="11"/>
          </p:nvPr>
        </p:nvSpPr>
        <p:spPr/>
        <p:txBody>
          <a:bodyPr/>
          <a:lstStyle>
            <a:lvl1pPr algn="r">
              <a:defRPr/>
            </a:lvl1pPr>
          </a:lstStyle>
          <a:p>
            <a:fld id="{0E054D81-2BDC-46BA-940A-5A311C9DDF8E}" type="slidenum">
              <a:rPr lang="he-IL" smtClean="0"/>
              <a:t>‹#›</a:t>
            </a:fld>
            <a:endParaRPr lang="he-IL"/>
          </a:p>
        </p:txBody>
      </p:sp>
      <p:sp>
        <p:nvSpPr>
          <p:cNvPr id="10" name="Footer Placeholder 9"/>
          <p:cNvSpPr>
            <a:spLocks noGrp="1"/>
          </p:cNvSpPr>
          <p:nvPr>
            <p:ph type="ftr" sz="quarter" idx="12"/>
          </p:nvPr>
        </p:nvSpPr>
        <p:spPr>
          <a:xfrm>
            <a:off x="3563888" y="6356350"/>
            <a:ext cx="5102352" cy="365125"/>
          </a:xfrm>
        </p:spPr>
        <p:txBody>
          <a:bodyPr/>
          <a:lstStyle>
            <a:lvl1pPr algn="r">
              <a:defRPr/>
            </a:lvl1pPr>
          </a:lstStyle>
          <a:p>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rot="10800000">
            <a:off x="1331640" y="1554480"/>
            <a:ext cx="4222308" cy="3886202"/>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99DD1D40-2DD5-4E16-A659-4186AC668A72}" type="datetimeFigureOut">
              <a:rPr lang="he-IL" smtClean="0"/>
              <a:t>כ"ג/חשון/תשע"ה</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E054D81-2BDC-46BA-940A-5A311C9DDF8E}" type="slidenum">
              <a:rPr lang="he-IL" smtClean="0"/>
              <a:t>‹#›</a:t>
            </a:fld>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rot="10800000">
            <a:off x="5868145" y="1554480"/>
            <a:ext cx="2075688" cy="3886200"/>
          </a:xfrm>
        </p:spPr>
        <p:txBody>
          <a:bodyPr vert="eaVert"/>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rot="10800000">
            <a:off x="1331641" y="1554480"/>
            <a:ext cx="4224528" cy="3886200"/>
          </a:xfrm>
        </p:spPr>
        <p:txBody>
          <a:bodyPr vert="eaVert"/>
          <a:lstStyle>
            <a:lvl1pPr algn="r" rtl="1">
              <a:defRPr/>
            </a:lvl1pPr>
            <a:lvl2pPr algn="r" rtl="1">
              <a:defRPr/>
            </a:lvl2pPr>
            <a:lvl3pPr algn="r" rtl="1">
              <a:defRPr/>
            </a:lvl3pPr>
            <a:lvl4pPr algn="r" rtl="1">
              <a:defRPr/>
            </a:lvl4pPr>
            <a:lvl5pPr algn="r" rtl="1">
              <a:defRPr/>
            </a:lvl5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99DD1D40-2DD5-4E16-A659-4186AC668A72}" type="datetimeFigureOut">
              <a:rPr lang="he-IL" smtClean="0"/>
              <a:t>כ"ג/חשון/תשע"ה</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0E054D81-2BDC-46BA-940A-5A311C9DDF8E}" type="slidenum">
              <a:rPr lang="he-IL" smtClean="0"/>
              <a:t>‹#›</a:t>
            </a:fld>
            <a:endParaRPr lang="he-IL"/>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68144" y="1554480"/>
            <a:ext cx="2073348" cy="1979466"/>
          </a:xfrm>
          <a:prstGeom prst="rect">
            <a:avLst/>
          </a:prstGeom>
        </p:spPr>
        <p:txBody>
          <a:bodyPr vert="horz" lIns="91440" tIns="45720" rIns="91440" bIns="45720" rtlCol="0" anchor="t">
            <a:norm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1259632" y="1547036"/>
            <a:ext cx="4222308" cy="3886202"/>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2"/>
          </p:nvPr>
        </p:nvSpPr>
        <p:spPr>
          <a:xfrm>
            <a:off x="107504" y="189468"/>
            <a:ext cx="1828800" cy="365125"/>
          </a:xfrm>
          <a:prstGeom prst="rect">
            <a:avLst/>
          </a:prstGeom>
        </p:spPr>
        <p:txBody>
          <a:bodyPr vert="horz" lIns="91440" tIns="45720" rIns="91440" bIns="45720" rtlCol="0" anchor="t"/>
          <a:lstStyle>
            <a:lvl1pPr algn="r" rtl="1">
              <a:defRPr sz="1200">
                <a:solidFill>
                  <a:schemeClr val="tx1">
                    <a:tint val="75000"/>
                  </a:schemeClr>
                </a:solidFill>
              </a:defRPr>
            </a:lvl1pPr>
          </a:lstStyle>
          <a:p>
            <a:fld id="{99DD1D40-2DD5-4E16-A659-4186AC668A72}" type="datetimeFigureOut">
              <a:rPr lang="he-IL" smtClean="0"/>
              <a:t>כ"ג/חשון/תשע"ה</a:t>
            </a:fld>
            <a:endParaRPr lang="he-IL"/>
          </a:p>
        </p:txBody>
      </p:sp>
      <p:sp>
        <p:nvSpPr>
          <p:cNvPr id="5" name="Footer Placeholder 4"/>
          <p:cNvSpPr>
            <a:spLocks noGrp="1"/>
          </p:cNvSpPr>
          <p:nvPr>
            <p:ph type="ftr" sz="quarter" idx="3"/>
          </p:nvPr>
        </p:nvSpPr>
        <p:spPr>
          <a:xfrm>
            <a:off x="3055164" y="6356350"/>
            <a:ext cx="5102352" cy="365125"/>
          </a:xfrm>
          <a:prstGeom prst="rect">
            <a:avLst/>
          </a:prstGeom>
        </p:spPr>
        <p:txBody>
          <a:bodyPr vert="horz" lIns="91440" tIns="45720" rIns="91440" bIns="45720" rtlCol="0" anchor="t"/>
          <a:lstStyle>
            <a:lvl1pPr algn="r" rtl="1">
              <a:defRPr sz="1200">
                <a:solidFill>
                  <a:schemeClr val="tx1"/>
                </a:solidFill>
              </a:defRPr>
            </a:lvl1pPr>
          </a:lstStyle>
          <a:p>
            <a:endParaRPr lang="he-IL"/>
          </a:p>
        </p:txBody>
      </p:sp>
      <p:sp>
        <p:nvSpPr>
          <p:cNvPr id="6" name="Slide Number Placeholder 5"/>
          <p:cNvSpPr>
            <a:spLocks noGrp="1"/>
          </p:cNvSpPr>
          <p:nvPr>
            <p:ph type="sldNum" sz="quarter" idx="4"/>
          </p:nvPr>
        </p:nvSpPr>
        <p:spPr>
          <a:xfrm>
            <a:off x="1043608" y="6356350"/>
            <a:ext cx="1137684" cy="365125"/>
          </a:xfrm>
          <a:prstGeom prst="rect">
            <a:avLst/>
          </a:prstGeom>
        </p:spPr>
        <p:txBody>
          <a:bodyPr vert="horz" lIns="91440" tIns="45720" rIns="91440" bIns="45720" rtlCol="0" anchor="t"/>
          <a:lstStyle>
            <a:lvl1pPr algn="r" rtl="1">
              <a:defRPr sz="1200">
                <a:solidFill>
                  <a:schemeClr val="tx1">
                    <a:tint val="75000"/>
                  </a:schemeClr>
                </a:solidFill>
              </a:defRPr>
            </a:lvl1pPr>
          </a:lstStyle>
          <a:p>
            <a:fld id="{0E054D81-2BDC-46BA-940A-5A311C9DDF8E}" type="slidenum">
              <a:rPr lang="he-IL" smtClean="0"/>
              <a:t>‹#›</a:t>
            </a:fld>
            <a:endParaRPr lang="he-IL"/>
          </a:p>
        </p:txBody>
      </p:sp>
    </p:spTree>
  </p:cSld>
  <p:clrMap bg1="dk1" tx1="lt1" bg2="dk2" tx2="lt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txStyles>
    <p:titleStyle>
      <a:lvl1pPr algn="r" defTabSz="914400" rtl="1" eaLnBrk="1" latinLnBrk="0" hangingPunct="1">
        <a:spcBef>
          <a:spcPct val="0"/>
        </a:spcBef>
        <a:buNone/>
        <a:defRPr sz="18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74320" indent="-274320" algn="r" defTabSz="914400" rtl="1" eaLnBrk="1" latinLnBrk="0" hangingPunct="1">
        <a:spcBef>
          <a:spcPct val="20000"/>
        </a:spcBef>
        <a:buFont typeface="Arial" pitchFamily="34" charset="0"/>
        <a:buChar char="•"/>
        <a:defRPr sz="1800" i="1"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1800" i="1"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1800" i="1"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1800" i="1"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1800" i="1"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1800" i="1"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1800" i="1"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1800" i="1"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il/url?sa=i&amp;rct=j&amp;q=&amp;esrc=s&amp;frm=1&amp;source=images&amp;cd=&amp;cad=rja&amp;uact=8&amp;docid=idmYRM4yzzwRkM&amp;tbnid=lxzHwcxc6NN1UM:&amp;ved=0CAUQjRw&amp;url=http://www.herbalisrael.com/213982/%D7%A9%D7%99%D7%99%D7%A7%D7%A8&amp;ei=htsOVOj_L8XhPLTIgIAN&amp;bvm=bv.74649129,d.ZGU&amp;psig=AFQjCNG21W77BdwgPrXTnU4NLqn2vIql_Q&amp;ust=1410346221360681"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il/url?sa=i&amp;rct=j&amp;q=&amp;esrc=s&amp;frm=1&amp;source=images&amp;cd=&amp;cad=rja&amp;uact=8&amp;docid=idmYRM4yzzwRkM&amp;tbnid=lxzHwcxc6NN1UM:&amp;ved=0CAUQjRw&amp;url=http://www.herbalisrael.com/213982/%D7%A9%D7%99%D7%99%D7%A7%D7%A8&amp;ei=htsOVOj_L8XhPLTIgIAN&amp;bvm=bv.74649129,d.ZGU&amp;psig=AFQjCNG21W77BdwgPrXTnU4NLqn2vIql_Q&amp;ust=1410346221360681"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il/url?sa=i&amp;rct=j&amp;q=&amp;esrc=s&amp;frm=1&amp;source=images&amp;cd=&amp;cad=rja&amp;uact=8&amp;docid=idmYRM4yzzwRkM&amp;tbnid=lxzHwcxc6NN1UM:&amp;ved=0CAUQjRw&amp;url=http://www.herbalisrael.com/213982/%D7%A9%D7%99%D7%99%D7%A7%D7%A8&amp;ei=htsOVOj_L8XhPLTIgIAN&amp;bvm=bv.74649129,d.ZGU&amp;psig=AFQjCNG21W77BdwgPrXTnU4NLqn2vIql_Q&amp;ust=1410346221360681"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il/url?sa=i&amp;rct=j&amp;q=&amp;esrc=s&amp;frm=1&amp;source=images&amp;cd=&amp;cad=rja&amp;uact=8&amp;docid=idmYRM4yzzwRkM&amp;tbnid=lxzHwcxc6NN1UM:&amp;ved=0CAUQjRw&amp;url=http://www.herbalisrael.com/213982/%D7%A9%D7%99%D7%99%D7%A7%D7%A8&amp;ei=htsOVOj_L8XhPLTIgIAN&amp;bvm=bv.74649129,d.ZGU&amp;psig=AFQjCNG21W77BdwgPrXTnU4NLqn2vIql_Q&amp;ust=1410346221360681"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il/url?sa=i&amp;rct=j&amp;q=&amp;esrc=s&amp;frm=1&amp;source=images&amp;cd=&amp;cad=rja&amp;uact=8&amp;docid=idmYRM4yzzwRkM&amp;tbnid=lxzHwcxc6NN1UM:&amp;ved=0CAUQjRw&amp;url=http://www.herbalisrael.com/213982/%D7%A9%D7%99%D7%99%D7%A7%D7%A8&amp;ei=htsOVOj_L8XhPLTIgIAN&amp;bvm=bv.74649129,d.ZGU&amp;psig=AFQjCNG21W77BdwgPrXTnU4NLqn2vIql_Q&amp;ust=1410346221360681"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il/url?sa=i&amp;rct=j&amp;q=&amp;esrc=s&amp;frm=1&amp;source=images&amp;cd=&amp;cad=rja&amp;uact=8&amp;docid=idmYRM4yzzwRkM&amp;tbnid=lxzHwcxc6NN1UM:&amp;ved=0CAUQjRw&amp;url=http://www.herbalisrael.com/213982/%D7%A9%D7%99%D7%99%D7%A7%D7%A8&amp;ei=htsOVOj_L8XhPLTIgIAN&amp;bvm=bv.74649129,d.ZGU&amp;psig=AFQjCNG21W77BdwgPrXTnU4NLqn2vIql_Q&amp;ust=1410346221360681"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331640" y="836712"/>
            <a:ext cx="7560840" cy="3816424"/>
          </a:xfrm>
        </p:spPr>
        <p:txBody>
          <a:bodyPr/>
          <a:lstStyle/>
          <a:p>
            <a:pPr algn="ctr" rtl="0"/>
            <a:r>
              <a:rPr lang="he-IL" sz="5400" b="1" dirty="0" smtClean="0">
                <a:solidFill>
                  <a:srgbClr val="002060"/>
                </a:solidFill>
                <a:effectLst/>
              </a:rPr>
              <a:t>התכנית </a:t>
            </a:r>
            <a:r>
              <a:rPr lang="he-IL" sz="5400" b="1" dirty="0">
                <a:solidFill>
                  <a:srgbClr val="002060"/>
                </a:solidFill>
                <a:effectLst/>
              </a:rPr>
              <a:t>הלאומית </a:t>
            </a:r>
            <a:r>
              <a:rPr lang="he-IL" sz="5400" b="1" dirty="0" smtClean="0">
                <a:solidFill>
                  <a:srgbClr val="002060"/>
                </a:solidFill>
                <a:effectLst/>
              </a:rPr>
              <a:t>לסיוע לניצולי השואה </a:t>
            </a:r>
            <a:r>
              <a:rPr lang="en-US" sz="5400" b="1" dirty="0" smtClean="0">
                <a:solidFill>
                  <a:srgbClr val="002060"/>
                </a:solidFill>
                <a:effectLst/>
              </a:rPr>
              <a:t/>
            </a:r>
            <a:br>
              <a:rPr lang="en-US" sz="5400" b="1" dirty="0" smtClean="0">
                <a:solidFill>
                  <a:srgbClr val="002060"/>
                </a:solidFill>
                <a:effectLst/>
              </a:rPr>
            </a:br>
            <a:r>
              <a:rPr lang="en-US" sz="5400" b="1" dirty="0" smtClean="0">
                <a:solidFill>
                  <a:srgbClr val="002060"/>
                </a:solidFill>
                <a:effectLst/>
              </a:rPr>
              <a:t/>
            </a:r>
            <a:br>
              <a:rPr lang="en-US" sz="5400" b="1" dirty="0" smtClean="0">
                <a:solidFill>
                  <a:srgbClr val="002060"/>
                </a:solidFill>
                <a:effectLst/>
              </a:rPr>
            </a:br>
            <a:r>
              <a:rPr lang="he-IL" sz="5400" b="1" dirty="0" smtClean="0">
                <a:solidFill>
                  <a:srgbClr val="002060"/>
                </a:solidFill>
                <a:effectLst/>
              </a:rPr>
              <a:t>2014</a:t>
            </a:r>
            <a:endParaRPr lang="en-US" sz="5400" b="1" dirty="0">
              <a:solidFill>
                <a:srgbClr val="002060"/>
              </a:solidFill>
              <a:effectLst/>
            </a:endParaRPr>
          </a:p>
        </p:txBody>
      </p:sp>
      <p:pic>
        <p:nvPicPr>
          <p:cNvPr id="4" name="Picture 2" descr="P:\ניהול גרסאות\אפיונים\לוגו רשות צבעני.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9512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87624" y="188640"/>
            <a:ext cx="7848872" cy="3816424"/>
          </a:xfrm>
        </p:spPr>
        <p:txBody>
          <a:bodyPr/>
          <a:lstStyle/>
          <a:p>
            <a:pPr marL="285750" lvl="0" indent="-285750">
              <a:buFont typeface="Wingdings" panose="05000000000000000000" pitchFamily="2" charset="2"/>
              <a:buChar char="Ø"/>
            </a:pPr>
            <a:r>
              <a:rPr lang="he-IL" sz="3200" b="1" dirty="0">
                <a:solidFill>
                  <a:srgbClr val="002060"/>
                </a:solidFill>
              </a:rPr>
              <a:t>החלטת ממשלה מספר 1568 מיום 27 באפריל 2014</a:t>
            </a:r>
            <a:r>
              <a:rPr lang="en-US" sz="3200" dirty="0">
                <a:solidFill>
                  <a:srgbClr val="002060"/>
                </a:solidFill>
              </a:rPr>
              <a:t/>
            </a:r>
            <a:br>
              <a:rPr lang="en-US" sz="3200" dirty="0">
                <a:solidFill>
                  <a:srgbClr val="002060"/>
                </a:solidFill>
              </a:rPr>
            </a:br>
            <a:r>
              <a:rPr lang="en-US" sz="3200" dirty="0">
                <a:solidFill>
                  <a:srgbClr val="002060"/>
                </a:solidFill>
              </a:rPr>
              <a:t/>
            </a:r>
            <a:br>
              <a:rPr lang="en-US" sz="3200" dirty="0">
                <a:solidFill>
                  <a:srgbClr val="002060"/>
                </a:solidFill>
              </a:rPr>
            </a:br>
            <a:r>
              <a:rPr lang="he-IL" sz="3200" b="1" dirty="0">
                <a:solidFill>
                  <a:srgbClr val="002060"/>
                </a:solidFill>
              </a:rPr>
              <a:t>תיקוני חקיקה:</a:t>
            </a:r>
            <a:r>
              <a:rPr lang="en-US" sz="3200" dirty="0">
                <a:solidFill>
                  <a:srgbClr val="002060"/>
                </a:solidFill>
              </a:rPr>
              <a:t/>
            </a:r>
            <a:br>
              <a:rPr lang="en-US" sz="3200" dirty="0">
                <a:solidFill>
                  <a:srgbClr val="002060"/>
                </a:solidFill>
              </a:rPr>
            </a:br>
            <a:r>
              <a:rPr lang="he-IL" sz="3200" dirty="0">
                <a:solidFill>
                  <a:srgbClr val="002060"/>
                </a:solidFill>
              </a:rPr>
              <a:t> </a:t>
            </a:r>
            <a:r>
              <a:rPr lang="en-US" sz="3200" dirty="0">
                <a:solidFill>
                  <a:srgbClr val="002060"/>
                </a:solidFill>
              </a:rPr>
              <a:t/>
            </a:r>
            <a:br>
              <a:rPr lang="en-US" sz="3200" dirty="0">
                <a:solidFill>
                  <a:srgbClr val="002060"/>
                </a:solidFill>
              </a:rPr>
            </a:br>
            <a:r>
              <a:rPr lang="he-IL" sz="3200" dirty="0">
                <a:solidFill>
                  <a:srgbClr val="002060"/>
                </a:solidFill>
              </a:rPr>
              <a:t> </a:t>
            </a:r>
            <a:r>
              <a:rPr lang="en-US" sz="3200" dirty="0">
                <a:solidFill>
                  <a:srgbClr val="002060"/>
                </a:solidFill>
              </a:rPr>
              <a:t/>
            </a:r>
            <a:br>
              <a:rPr lang="en-US" sz="3200" dirty="0">
                <a:solidFill>
                  <a:srgbClr val="002060"/>
                </a:solidFill>
              </a:rPr>
            </a:br>
            <a:r>
              <a:rPr lang="he-IL" sz="3200" dirty="0" smtClean="0">
                <a:solidFill>
                  <a:srgbClr val="002060"/>
                </a:solidFill>
              </a:rPr>
              <a:t>1. חוק </a:t>
            </a:r>
            <a:r>
              <a:rPr lang="he-IL" sz="3200" dirty="0">
                <a:solidFill>
                  <a:srgbClr val="002060"/>
                </a:solidFill>
              </a:rPr>
              <a:t>נכי רדיפות </a:t>
            </a:r>
            <a:r>
              <a:rPr lang="he-IL" sz="3200" dirty="0" smtClean="0">
                <a:solidFill>
                  <a:srgbClr val="002060"/>
                </a:solidFill>
              </a:rPr>
              <a:t>הנאצים</a:t>
            </a:r>
            <a:r>
              <a:rPr lang="en-US" sz="3200" dirty="0" smtClean="0">
                <a:solidFill>
                  <a:srgbClr val="002060"/>
                </a:solidFill>
              </a:rPr>
              <a:t/>
            </a:r>
            <a:br>
              <a:rPr lang="en-US" sz="3200" dirty="0" smtClean="0">
                <a:solidFill>
                  <a:srgbClr val="002060"/>
                </a:solidFill>
              </a:rPr>
            </a:br>
            <a:r>
              <a:rPr lang="he-IL" sz="3200" dirty="0" smtClean="0">
                <a:solidFill>
                  <a:srgbClr val="002060"/>
                </a:solidFill>
              </a:rPr>
              <a:t>2. חוק </a:t>
            </a:r>
            <a:r>
              <a:rPr lang="he-IL" sz="3200" dirty="0">
                <a:solidFill>
                  <a:srgbClr val="002060"/>
                </a:solidFill>
              </a:rPr>
              <a:t>נכי המלחמה </a:t>
            </a:r>
            <a:r>
              <a:rPr lang="he-IL" sz="3200" dirty="0" smtClean="0">
                <a:solidFill>
                  <a:srgbClr val="002060"/>
                </a:solidFill>
              </a:rPr>
              <a:t>בנאצים</a:t>
            </a:r>
            <a:r>
              <a:rPr lang="en-US" sz="3200" dirty="0">
                <a:solidFill>
                  <a:srgbClr val="002060"/>
                </a:solidFill>
              </a:rPr>
              <a:t/>
            </a:r>
            <a:br>
              <a:rPr lang="en-US" sz="3200" dirty="0">
                <a:solidFill>
                  <a:srgbClr val="002060"/>
                </a:solidFill>
              </a:rPr>
            </a:br>
            <a:r>
              <a:rPr lang="he-IL" sz="3200" dirty="0" smtClean="0">
                <a:solidFill>
                  <a:srgbClr val="002060"/>
                </a:solidFill>
              </a:rPr>
              <a:t>3. חוק </a:t>
            </a:r>
            <a:r>
              <a:rPr lang="he-IL" sz="3200" dirty="0">
                <a:solidFill>
                  <a:srgbClr val="002060"/>
                </a:solidFill>
              </a:rPr>
              <a:t>הטבות לניצולי </a:t>
            </a:r>
            <a:r>
              <a:rPr lang="he-IL" sz="3200" dirty="0" smtClean="0">
                <a:solidFill>
                  <a:srgbClr val="002060"/>
                </a:solidFill>
              </a:rPr>
              <a:t>שואה</a:t>
            </a:r>
            <a:r>
              <a:rPr lang="en-US" sz="3200" dirty="0">
                <a:solidFill>
                  <a:srgbClr val="002060"/>
                </a:solidFill>
              </a:rPr>
              <a:t/>
            </a:r>
            <a:br>
              <a:rPr lang="en-US" sz="3200" dirty="0">
                <a:solidFill>
                  <a:srgbClr val="002060"/>
                </a:solidFill>
              </a:rPr>
            </a:br>
            <a:r>
              <a:rPr lang="he-IL" sz="3200" dirty="0" smtClean="0">
                <a:solidFill>
                  <a:srgbClr val="002060"/>
                </a:solidFill>
              </a:rPr>
              <a:t>4. חוק </a:t>
            </a:r>
            <a:r>
              <a:rPr lang="he-IL" sz="3200" dirty="0">
                <a:solidFill>
                  <a:srgbClr val="002060"/>
                </a:solidFill>
              </a:rPr>
              <a:t>הביטוח </a:t>
            </a:r>
            <a:r>
              <a:rPr lang="he-IL" sz="3200" dirty="0" smtClean="0">
                <a:solidFill>
                  <a:srgbClr val="002060"/>
                </a:solidFill>
              </a:rPr>
              <a:t>הלאומי</a:t>
            </a:r>
            <a:endParaRPr lang="en-US" sz="3200" dirty="0">
              <a:solidFill>
                <a:srgbClr val="002060"/>
              </a:solidFill>
            </a:endParaRPr>
          </a:p>
        </p:txBody>
      </p:sp>
      <p:pic>
        <p:nvPicPr>
          <p:cNvPr id="1026" name="Picture 2" descr="P:\ניהול גרסאות\אפיונים\לוגו רשות צבעני.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3132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87624" y="188640"/>
            <a:ext cx="7848872" cy="3816424"/>
          </a:xfrm>
        </p:spPr>
        <p:txBody>
          <a:bodyPr/>
          <a:lstStyle/>
          <a:p>
            <a:pPr algn="ctr"/>
            <a:r>
              <a:rPr lang="he-IL" sz="3200" b="1" dirty="0">
                <a:solidFill>
                  <a:srgbClr val="002060"/>
                </a:solidFill>
              </a:rPr>
              <a:t>אוכלוסיית ניצולי השואה בישראל</a:t>
            </a:r>
            <a:r>
              <a:rPr lang="en-US" sz="3200" dirty="0">
                <a:solidFill>
                  <a:srgbClr val="002060"/>
                </a:solidFill>
              </a:rPr>
              <a:t/>
            </a:r>
            <a:br>
              <a:rPr lang="en-US" sz="3200" dirty="0">
                <a:solidFill>
                  <a:srgbClr val="002060"/>
                </a:solidFill>
              </a:rPr>
            </a:br>
            <a:endParaRPr lang="en-US" sz="3200" dirty="0">
              <a:solidFill>
                <a:srgbClr val="002060"/>
              </a:solidFill>
            </a:endParaRPr>
          </a:p>
        </p:txBody>
      </p:sp>
      <p:pic>
        <p:nvPicPr>
          <p:cNvPr id="4" name="תמונה 3"/>
          <p:cNvPicPr/>
          <p:nvPr/>
        </p:nvPicPr>
        <p:blipFill>
          <a:blip r:embed="rId2">
            <a:extLst>
              <a:ext uri="{28A0092B-C50C-407E-A947-70E740481C1C}">
                <a14:useLocalDpi xmlns:a14="http://schemas.microsoft.com/office/drawing/2010/main" val="0"/>
              </a:ext>
            </a:extLst>
          </a:blip>
          <a:srcRect/>
          <a:stretch>
            <a:fillRect/>
          </a:stretch>
        </p:blipFill>
        <p:spPr bwMode="auto">
          <a:xfrm>
            <a:off x="1396425" y="908720"/>
            <a:ext cx="7056784" cy="4709269"/>
          </a:xfrm>
          <a:prstGeom prst="rect">
            <a:avLst/>
          </a:prstGeom>
          <a:noFill/>
          <a:ln>
            <a:noFill/>
          </a:ln>
        </p:spPr>
      </p:pic>
      <p:pic>
        <p:nvPicPr>
          <p:cNvPr id="5" name="Picture 2" descr="P:\ניהול גרסאות\אפיונים\לוגו רשות צבעני.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299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87624" y="188640"/>
            <a:ext cx="7848872" cy="792088"/>
          </a:xfrm>
        </p:spPr>
        <p:txBody>
          <a:bodyPr/>
          <a:lstStyle/>
          <a:p>
            <a:r>
              <a:rPr lang="he-IL" sz="2400" b="1" u="sng" dirty="0">
                <a:solidFill>
                  <a:srgbClr val="002060"/>
                </a:solidFill>
              </a:rPr>
              <a:t>עיקרי התכנית </a:t>
            </a:r>
            <a:r>
              <a:rPr lang="he-IL" sz="2400" b="1" u="sng" dirty="0" smtClean="0">
                <a:solidFill>
                  <a:srgbClr val="002060"/>
                </a:solidFill>
              </a:rPr>
              <a:t>הלאומית:</a:t>
            </a:r>
            <a:r>
              <a:rPr lang="en-US" sz="2400" dirty="0">
                <a:solidFill>
                  <a:srgbClr val="002060"/>
                </a:solidFill>
              </a:rPr>
              <a:t/>
            </a:r>
            <a:br>
              <a:rPr lang="en-US" sz="2400" dirty="0">
                <a:solidFill>
                  <a:srgbClr val="002060"/>
                </a:solidFill>
              </a:rPr>
            </a:br>
            <a:r>
              <a:rPr lang="he-IL" sz="2400" dirty="0">
                <a:solidFill>
                  <a:srgbClr val="002060"/>
                </a:solidFill>
              </a:rPr>
              <a:t> </a:t>
            </a:r>
            <a:r>
              <a:rPr lang="en-US" sz="2400" dirty="0">
                <a:solidFill>
                  <a:srgbClr val="002060"/>
                </a:solidFill>
              </a:rPr>
              <a:t/>
            </a:r>
            <a:br>
              <a:rPr lang="en-US" sz="2400" dirty="0">
                <a:solidFill>
                  <a:srgbClr val="002060"/>
                </a:solidFill>
              </a:rPr>
            </a:br>
            <a:r>
              <a:rPr lang="he-IL" sz="2400" dirty="0" smtClean="0">
                <a:solidFill>
                  <a:srgbClr val="002060"/>
                </a:solidFill>
              </a:rPr>
              <a:t>1. השוואת </a:t>
            </a:r>
            <a:r>
              <a:rPr lang="he-IL" sz="2400" dirty="0">
                <a:solidFill>
                  <a:srgbClr val="002060"/>
                </a:solidFill>
              </a:rPr>
              <a:t>זכויות של יוצאי מחנות וגטאות שעלו </a:t>
            </a:r>
            <a:r>
              <a:rPr lang="he-IL" sz="2400" dirty="0" smtClean="0">
                <a:solidFill>
                  <a:srgbClr val="002060"/>
                </a:solidFill>
              </a:rPr>
              <a:t>לאחר</a:t>
            </a:r>
            <a:r>
              <a:rPr lang="en-US" sz="2400" dirty="0" smtClean="0">
                <a:solidFill>
                  <a:srgbClr val="002060"/>
                </a:solidFill>
              </a:rPr>
              <a:t/>
            </a:r>
            <a:br>
              <a:rPr lang="en-US" sz="2400" dirty="0" smtClean="0">
                <a:solidFill>
                  <a:srgbClr val="002060"/>
                </a:solidFill>
              </a:rPr>
            </a:br>
            <a:r>
              <a:rPr lang="en-US" sz="2400" dirty="0">
                <a:solidFill>
                  <a:srgbClr val="002060"/>
                </a:solidFill>
              </a:rPr>
              <a:t> </a:t>
            </a:r>
            <a:r>
              <a:rPr lang="he-IL" sz="2400" dirty="0" smtClean="0">
                <a:solidFill>
                  <a:srgbClr val="002060"/>
                </a:solidFill>
              </a:rPr>
              <a:t>   אוקטובר </a:t>
            </a:r>
            <a:r>
              <a:rPr lang="he-IL" sz="2400" dirty="0">
                <a:solidFill>
                  <a:srgbClr val="002060"/>
                </a:solidFill>
              </a:rPr>
              <a:t>1953 לנכי רדיפות </a:t>
            </a:r>
            <a:r>
              <a:rPr lang="he-IL" sz="2400" dirty="0" smtClean="0">
                <a:solidFill>
                  <a:srgbClr val="002060"/>
                </a:solidFill>
              </a:rPr>
              <a:t>הנאצים</a:t>
            </a:r>
            <a:br>
              <a:rPr lang="he-IL" sz="2400" dirty="0" smtClean="0">
                <a:solidFill>
                  <a:srgbClr val="002060"/>
                </a:solidFill>
              </a:rPr>
            </a:br>
            <a:r>
              <a:rPr lang="en-US" sz="2400" dirty="0">
                <a:solidFill>
                  <a:srgbClr val="002060"/>
                </a:solidFill>
              </a:rPr>
              <a:t/>
            </a:r>
            <a:br>
              <a:rPr lang="en-US" sz="2400" dirty="0">
                <a:solidFill>
                  <a:srgbClr val="002060"/>
                </a:solidFill>
              </a:rPr>
            </a:br>
            <a:r>
              <a:rPr lang="he-IL" sz="2400" dirty="0" smtClean="0">
                <a:solidFill>
                  <a:srgbClr val="002060"/>
                </a:solidFill>
              </a:rPr>
              <a:t>2. מענק </a:t>
            </a:r>
            <a:r>
              <a:rPr lang="he-IL" sz="2400" dirty="0">
                <a:solidFill>
                  <a:srgbClr val="002060"/>
                </a:solidFill>
              </a:rPr>
              <a:t>שנתי לניצולי שואה שאינם מקבלים </a:t>
            </a:r>
            <a:r>
              <a:rPr lang="he-IL" sz="2400" dirty="0" smtClean="0">
                <a:solidFill>
                  <a:srgbClr val="002060"/>
                </a:solidFill>
              </a:rPr>
              <a:t>קצבה</a:t>
            </a:r>
            <a:r>
              <a:rPr lang="en-US" sz="2400" dirty="0" smtClean="0">
                <a:solidFill>
                  <a:srgbClr val="002060"/>
                </a:solidFill>
              </a:rPr>
              <a:t>     </a:t>
            </a:r>
            <a:br>
              <a:rPr lang="en-US" sz="2400" dirty="0" smtClean="0">
                <a:solidFill>
                  <a:srgbClr val="002060"/>
                </a:solidFill>
              </a:rPr>
            </a:br>
            <a:r>
              <a:rPr lang="en-US" sz="2400" dirty="0">
                <a:solidFill>
                  <a:srgbClr val="002060"/>
                </a:solidFill>
              </a:rPr>
              <a:t> </a:t>
            </a:r>
            <a:r>
              <a:rPr lang="he-IL" sz="2400" dirty="0" smtClean="0">
                <a:solidFill>
                  <a:srgbClr val="002060"/>
                </a:solidFill>
              </a:rPr>
              <a:t>   </a:t>
            </a:r>
            <a:r>
              <a:rPr lang="en-US" sz="2400" dirty="0">
                <a:solidFill>
                  <a:srgbClr val="002060"/>
                </a:solidFill>
              </a:rPr>
              <a:t/>
            </a:r>
            <a:br>
              <a:rPr lang="en-US" sz="2400" dirty="0">
                <a:solidFill>
                  <a:srgbClr val="002060"/>
                </a:solidFill>
              </a:rPr>
            </a:br>
            <a:r>
              <a:rPr lang="he-IL" sz="2400" dirty="0" smtClean="0">
                <a:solidFill>
                  <a:srgbClr val="002060"/>
                </a:solidFill>
              </a:rPr>
              <a:t>3. הגדלת </a:t>
            </a:r>
            <a:r>
              <a:rPr lang="he-IL" sz="2400" dirty="0">
                <a:solidFill>
                  <a:srgbClr val="002060"/>
                </a:solidFill>
              </a:rPr>
              <a:t>תגמול המינימום </a:t>
            </a:r>
            <a:r>
              <a:rPr lang="he-IL" sz="2400" dirty="0" smtClean="0">
                <a:solidFill>
                  <a:srgbClr val="002060"/>
                </a:solidFill>
              </a:rPr>
              <a:t>לנכי </a:t>
            </a:r>
            <a:r>
              <a:rPr lang="he-IL" sz="2400" dirty="0">
                <a:solidFill>
                  <a:srgbClr val="002060"/>
                </a:solidFill>
              </a:rPr>
              <a:t>רדיפות ונכי </a:t>
            </a:r>
            <a:r>
              <a:rPr lang="he-IL" sz="2400" dirty="0" smtClean="0">
                <a:solidFill>
                  <a:srgbClr val="002060"/>
                </a:solidFill>
              </a:rPr>
              <a:t>מלחמה</a:t>
            </a:r>
            <a:br>
              <a:rPr lang="he-IL" sz="2400" dirty="0" smtClean="0">
                <a:solidFill>
                  <a:srgbClr val="002060"/>
                </a:solidFill>
              </a:rPr>
            </a:br>
            <a:r>
              <a:rPr lang="en-US" sz="2400" dirty="0">
                <a:solidFill>
                  <a:srgbClr val="002060"/>
                </a:solidFill>
              </a:rPr>
              <a:t/>
            </a:r>
            <a:br>
              <a:rPr lang="en-US" sz="2400" dirty="0">
                <a:solidFill>
                  <a:srgbClr val="002060"/>
                </a:solidFill>
              </a:rPr>
            </a:br>
            <a:r>
              <a:rPr lang="he-IL" sz="2400" dirty="0" smtClean="0">
                <a:solidFill>
                  <a:srgbClr val="002060"/>
                </a:solidFill>
              </a:rPr>
              <a:t>4. תשלום </a:t>
            </a:r>
            <a:r>
              <a:rPr lang="he-IL" sz="2400" dirty="0">
                <a:solidFill>
                  <a:srgbClr val="002060"/>
                </a:solidFill>
              </a:rPr>
              <a:t>מענק שנתי לנזקקים </a:t>
            </a:r>
            <a:r>
              <a:rPr lang="he-IL" sz="2400" dirty="0" smtClean="0">
                <a:solidFill>
                  <a:srgbClr val="002060"/>
                </a:solidFill>
              </a:rPr>
              <a:t>נכי </a:t>
            </a:r>
            <a:r>
              <a:rPr lang="he-IL" sz="2400" dirty="0">
                <a:solidFill>
                  <a:srgbClr val="002060"/>
                </a:solidFill>
              </a:rPr>
              <a:t>רדיפות </a:t>
            </a:r>
            <a:r>
              <a:rPr lang="he-IL" sz="2400" dirty="0" smtClean="0">
                <a:solidFill>
                  <a:srgbClr val="002060"/>
                </a:solidFill>
              </a:rPr>
              <a:t>הנאצים</a:t>
            </a:r>
            <a:r>
              <a:rPr lang="en-US" sz="2400" dirty="0" smtClean="0">
                <a:solidFill>
                  <a:srgbClr val="002060"/>
                </a:solidFill>
              </a:rPr>
              <a:t/>
            </a:r>
            <a:br>
              <a:rPr lang="en-US" sz="2400" dirty="0" smtClean="0">
                <a:solidFill>
                  <a:srgbClr val="002060"/>
                </a:solidFill>
              </a:rPr>
            </a:br>
            <a:r>
              <a:rPr lang="en-US" sz="2400" dirty="0">
                <a:solidFill>
                  <a:srgbClr val="002060"/>
                </a:solidFill>
              </a:rPr>
              <a:t/>
            </a:r>
            <a:br>
              <a:rPr lang="en-US" sz="2400" dirty="0">
                <a:solidFill>
                  <a:srgbClr val="002060"/>
                </a:solidFill>
              </a:rPr>
            </a:br>
            <a:r>
              <a:rPr lang="he-IL" sz="2400" dirty="0" smtClean="0">
                <a:solidFill>
                  <a:srgbClr val="002060"/>
                </a:solidFill>
              </a:rPr>
              <a:t>5. תשלום </a:t>
            </a:r>
            <a:r>
              <a:rPr lang="he-IL" sz="2400" dirty="0">
                <a:solidFill>
                  <a:srgbClr val="002060"/>
                </a:solidFill>
              </a:rPr>
              <a:t>תגמול לבן זוג של נכה שנפטר </a:t>
            </a:r>
            <a:r>
              <a:rPr lang="he-IL" sz="2400" dirty="0" smtClean="0">
                <a:solidFill>
                  <a:srgbClr val="002060"/>
                </a:solidFill>
              </a:rPr>
              <a:t>לכל החיים</a:t>
            </a:r>
            <a:br>
              <a:rPr lang="he-IL" sz="2400" dirty="0" smtClean="0">
                <a:solidFill>
                  <a:srgbClr val="002060"/>
                </a:solidFill>
              </a:rPr>
            </a:br>
            <a:r>
              <a:rPr lang="en-US" sz="2400" dirty="0">
                <a:solidFill>
                  <a:srgbClr val="002060"/>
                </a:solidFill>
              </a:rPr>
              <a:t/>
            </a:r>
            <a:br>
              <a:rPr lang="en-US" sz="2400" dirty="0">
                <a:solidFill>
                  <a:srgbClr val="002060"/>
                </a:solidFill>
              </a:rPr>
            </a:br>
            <a:r>
              <a:rPr lang="he-IL" sz="2400" dirty="0" smtClean="0">
                <a:solidFill>
                  <a:srgbClr val="002060"/>
                </a:solidFill>
              </a:rPr>
              <a:t>6. פטור </a:t>
            </a:r>
            <a:r>
              <a:rPr lang="he-IL" sz="2400" dirty="0">
                <a:solidFill>
                  <a:srgbClr val="002060"/>
                </a:solidFill>
              </a:rPr>
              <a:t>ברכישת תרופות מרשם שבסל שירותי </a:t>
            </a:r>
            <a:r>
              <a:rPr lang="he-IL" sz="2400" dirty="0" smtClean="0">
                <a:solidFill>
                  <a:srgbClr val="002060"/>
                </a:solidFill>
              </a:rPr>
              <a:t>הבריאות</a:t>
            </a:r>
            <a:br>
              <a:rPr lang="he-IL" sz="2400" dirty="0" smtClean="0">
                <a:solidFill>
                  <a:srgbClr val="002060"/>
                </a:solidFill>
              </a:rPr>
            </a:br>
            <a:r>
              <a:rPr lang="en-US" sz="2400" dirty="0">
                <a:solidFill>
                  <a:srgbClr val="002060"/>
                </a:solidFill>
              </a:rPr>
              <a:t/>
            </a:r>
            <a:br>
              <a:rPr lang="en-US" sz="2400" dirty="0">
                <a:solidFill>
                  <a:srgbClr val="002060"/>
                </a:solidFill>
              </a:rPr>
            </a:br>
            <a:r>
              <a:rPr lang="he-IL" sz="2400" dirty="0" smtClean="0">
                <a:solidFill>
                  <a:srgbClr val="002060"/>
                </a:solidFill>
              </a:rPr>
              <a:t>7. החרגת </a:t>
            </a:r>
            <a:r>
              <a:rPr lang="he-IL" sz="2400" dirty="0">
                <a:solidFill>
                  <a:srgbClr val="002060"/>
                </a:solidFill>
              </a:rPr>
              <a:t>תגמול נכי רדיפות הנאצים ממבחן לגמלת סיעוד</a:t>
            </a:r>
            <a:r>
              <a:rPr lang="en-US" sz="2400" dirty="0">
                <a:solidFill>
                  <a:srgbClr val="002060"/>
                </a:solidFill>
              </a:rPr>
              <a:t/>
            </a:r>
            <a:br>
              <a:rPr lang="en-US" sz="2400" dirty="0">
                <a:solidFill>
                  <a:srgbClr val="002060"/>
                </a:solidFill>
              </a:rPr>
            </a:br>
            <a:endParaRPr lang="en-US" sz="2400" dirty="0">
              <a:solidFill>
                <a:srgbClr val="002060"/>
              </a:solidFill>
            </a:endParaRPr>
          </a:p>
        </p:txBody>
      </p:sp>
      <p:pic>
        <p:nvPicPr>
          <p:cNvPr id="4" name="Picture 2" descr="P:\ניהול גרסאות\אפיונים\לוגו רשות צבעני.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98153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69694" y="170710"/>
            <a:ext cx="7848872" cy="792088"/>
          </a:xfrm>
        </p:spPr>
        <p:txBody>
          <a:bodyPr/>
          <a:lstStyle/>
          <a:p>
            <a:pPr algn="ctr"/>
            <a:r>
              <a:rPr lang="he-IL" sz="2400" b="1" u="sng" dirty="0">
                <a:solidFill>
                  <a:srgbClr val="002060"/>
                </a:solidFill>
              </a:rPr>
              <a:t>יישום מהיר של התכנית הלאומית </a:t>
            </a:r>
            <a:r>
              <a:rPr lang="en-US" sz="2400" dirty="0">
                <a:solidFill>
                  <a:srgbClr val="002060"/>
                </a:solidFill>
              </a:rPr>
              <a:t/>
            </a:r>
            <a:br>
              <a:rPr lang="en-US" sz="2400" dirty="0">
                <a:solidFill>
                  <a:srgbClr val="002060"/>
                </a:solidFill>
              </a:rPr>
            </a:br>
            <a:r>
              <a:rPr lang="he-IL" sz="2400" b="1" u="sng" dirty="0">
                <a:solidFill>
                  <a:srgbClr val="002060"/>
                </a:solidFill>
              </a:rPr>
              <a:t>איתור הזכאים והגעה אקטיבית עד אליהם</a:t>
            </a:r>
            <a:endParaRPr lang="en-US" sz="2400" dirty="0">
              <a:solidFill>
                <a:srgbClr val="002060"/>
              </a:solidFill>
            </a:endParaRPr>
          </a:p>
        </p:txBody>
      </p:sp>
      <p:sp>
        <p:nvSpPr>
          <p:cNvPr id="4" name="כותרת 1"/>
          <p:cNvSpPr txBox="1">
            <a:spLocks/>
          </p:cNvSpPr>
          <p:nvPr/>
        </p:nvSpPr>
        <p:spPr>
          <a:xfrm>
            <a:off x="1043608" y="1556792"/>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r>
              <a:rPr lang="he-IL" sz="2400" dirty="0" smtClean="0">
                <a:solidFill>
                  <a:srgbClr val="002060"/>
                </a:solidFill>
              </a:rPr>
              <a:t>1. השוואת </a:t>
            </a:r>
            <a:r>
              <a:rPr lang="he-IL" sz="2400" dirty="0">
                <a:solidFill>
                  <a:srgbClr val="002060"/>
                </a:solidFill>
              </a:rPr>
              <a:t>זכויות של יוצאי מחנות וגטאות שעלו </a:t>
            </a:r>
            <a:r>
              <a:rPr lang="he-IL" sz="2400" dirty="0" smtClean="0">
                <a:solidFill>
                  <a:srgbClr val="002060"/>
                </a:solidFill>
              </a:rPr>
              <a:t>לאחר</a:t>
            </a:r>
          </a:p>
          <a:p>
            <a:r>
              <a:rPr lang="he-IL" sz="2400" dirty="0" smtClean="0">
                <a:solidFill>
                  <a:srgbClr val="002060"/>
                </a:solidFill>
              </a:rPr>
              <a:t>    אוקטובר </a:t>
            </a:r>
            <a:r>
              <a:rPr lang="he-IL" sz="2400" dirty="0">
                <a:solidFill>
                  <a:srgbClr val="002060"/>
                </a:solidFill>
              </a:rPr>
              <a:t>1953 לנכי רדיפות </a:t>
            </a:r>
            <a:r>
              <a:rPr lang="he-IL" sz="2400" dirty="0" smtClean="0">
                <a:solidFill>
                  <a:srgbClr val="002060"/>
                </a:solidFill>
              </a:rPr>
              <a:t>הנאצים -</a:t>
            </a:r>
            <a:endParaRPr lang="en-US" sz="2400" dirty="0">
              <a:solidFill>
                <a:srgbClr val="002060"/>
              </a:solidFill>
            </a:endParaRPr>
          </a:p>
          <a:p>
            <a:pPr lvl="0"/>
            <a:endParaRPr lang="en-US" sz="2400" dirty="0"/>
          </a:p>
        </p:txBody>
      </p:sp>
      <p:sp>
        <p:nvSpPr>
          <p:cNvPr id="6" name="כותרת 1"/>
          <p:cNvSpPr txBox="1">
            <a:spLocks/>
          </p:cNvSpPr>
          <p:nvPr/>
        </p:nvSpPr>
        <p:spPr>
          <a:xfrm>
            <a:off x="1403648" y="3861048"/>
            <a:ext cx="7560840" cy="219171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indent="-342900">
              <a:buFont typeface="Wingdings" panose="05000000000000000000" pitchFamily="2" charset="2"/>
              <a:buChar char="ü"/>
            </a:pPr>
            <a:r>
              <a:rPr lang="he-IL" sz="2400" b="1" dirty="0">
                <a:solidFill>
                  <a:srgbClr val="002060"/>
                </a:solidFill>
              </a:rPr>
              <a:t>זכויותיהם של 18,500 איש, יוצאי מחנות וגטאות, </a:t>
            </a:r>
            <a:r>
              <a:rPr lang="he-IL" sz="2400" b="1" dirty="0" smtClean="0">
                <a:solidFill>
                  <a:srgbClr val="002060"/>
                </a:solidFill>
              </a:rPr>
              <a:t>הושוו </a:t>
            </a:r>
            <a:r>
              <a:rPr lang="he-IL" sz="2400" b="1" dirty="0">
                <a:solidFill>
                  <a:srgbClr val="002060"/>
                </a:solidFill>
              </a:rPr>
              <a:t>באופן אוטומטי לזכויותיהם של נכי רדיפות הנאצים, החל מ-1 ביוני, ללא צורך בהגשת בקשה</a:t>
            </a:r>
            <a:r>
              <a:rPr lang="he-IL" sz="2400" b="1" dirty="0" smtClean="0">
                <a:solidFill>
                  <a:srgbClr val="002060"/>
                </a:solidFill>
              </a:rPr>
              <a:t>.</a:t>
            </a:r>
            <a:endParaRPr lang="en-US" sz="2400" b="1" dirty="0">
              <a:solidFill>
                <a:srgbClr val="002060"/>
              </a:solidFill>
            </a:endParaRPr>
          </a:p>
        </p:txBody>
      </p:sp>
      <p:sp>
        <p:nvSpPr>
          <p:cNvPr id="3" name="AutoShape 2" descr="data:image/jpeg;base64,/9j/4AAQSkZJRgABAQAAAQABAAD/2wCEAAkGBxQPEBAQDxQPEA4QDw0PFg0PEA8PDhARGBEWFhURExYYHSgiGBolGxUUITEhJSkrMC4uGh82ODMsNzQtLisBCgoKDg0OGhAQGiwkHyQsLCwsLCwsLCwsLCwsLCwsLCwsLCwsLCwsLCwsLCwsLCwsLCwsLCwsLCwsLCwsLCwsLP/AABEIAMcAoQMBEQACEQEDEQH/xAAbAAEAAwADAQAAAAAAAAAAAAAAAQUGAwQHAv/EADgQAAIBAgIGCAQEBwEAAAAAAAABAgMRBDEFBhMhQVESIjJhcYGR0UJSYsGhseHwFiMzcpOywhT/xAAaAQEAAwEBAQAAAAAAAAAAAAAAAQMGAgUE/8QAJhEBAAICAQQCAgIDAAAAAAAAAAECAxEEBRIhMRNBUWFxkSMkUv/aAAwDAQACEQMRAD8A9xAAAAAAAAAAAAAAEiCNSJJAAAAAAAAAAAAAAAAAAAABEDpaVx6oUpTe97lGPzS4HyczlRgxzafpEzp09D6dhWVp2hVW5xbtFv6XxPn4vUqZfE+CLRK4TPSiY+klydhcCSRFwJAAAAAAAAAAAAAAA+ZO295HNpisbkYPT2kv/RUdv6cLxiufORjep8yeRk1HqFUyrDzo3HqURLtYfSNWn2Kk0uV7r8T6cfMy4/EWl13O9T1lrq13CXjH2Ptr1jkV/Enc5/4rq/JS9J+5ZPXs3/MJ73JQ1kr1JdGFOnOXyxjO/wDtuLsXV+TknVaRMp3te4WNeVnVlTp/RTi2/Btt28j2cMci8by6j9QlYo+uEhIAAAAAAAAAAAiQAzetekugtjB9aSvLmo8vN/gmeH1fm9lfij3KJlkjL+vakISE615QCfyaW2h9Bzr2lLqUvmt1pb/hX3PV4PTsmee63irqKtjgcFCjHo00kufF97fE1GDj0wxqsLIjTs2L9JSSAAAAAAAAAAAAAdXSOLVGnKpLJLcuLfBHy8rPGHFNpkeeYis6k5TlvlJtvkjE58s5bzeVMz5cZT6AmfHsCe2UNNoLV69qldbrXVJ/nL2NF07pXiMmT+lsQ1MY2yyNBFYj06fR0AAAAAAAAAAAAAAIZEjGa16R2lTZR7NPPvnb7e5luscv5MnxV+nFpUR4e9uAkBFZmdEQ1er2guj0a1ZdbOMH8P1PvNL03pvb/kyLIq0qPej9enSToAAAAAAAAAAAAAAQRI6WmMbsKUp/Fa0Vzk8vfyPl5ueMOPaLTp57J3d3vb3t95hptN7zaVSDn36AmYkaTVnQ3StXqrdnCL4/W/saDpfTt6yXWVhrEjSeHSSQAAAAAAAAAAAAAAAhkEsXrXjenV2a7NNb++bz9Fb8TJ9Z5E3y/HH0rtKjPG9eHITEagW2r+i9vO8rqlB3f1PhH3PV6XwZzXi9vSax5bmEUlZZZGtrXtjULX0dQBIAAAAAAAAAPic1FNt2STbbySOLXrWJtIxf8RVFWlUW+m3bZPLorK3JmWnq2WuaZj0435azR+NjXgpwyya4p8maPj8imem6uol2kfSlIHXx+JVKnOo/hi34vgvU+fk5oxYrXHnFSblJyd3JttvvMJkv33m35Uvk4HNg8M6s4045ydu5bt7fkXYMNs2SKV+0629CwGEVGEaccorPi3xbNzx8EYaRSvpZHp2S9IAAAAAAAAAARcjYymtOlr3oU8l25Ljyh7md6rz9xOKjibM0Z36VzKw0NpJ4eonvcJbpR7ufij7uBy5499fUuq2b2jUUoqUXeLSaa4o2lLxasWha5DoZrXLE2hCks5PpNdy/U8HrebVIx/lzdkzLx6Vh1r0hstV9G7KG0kv5lRbk84w4evsa3pXE+KnfPuVtY0vj13SSQAAAAAAAAAQyNbFHrNpV0Y9CCkpTT69urFcbPmeT1TmXw17aR5n7c2li3++Zkr90z5nasOUB1/CWo1S0lnQk/qhflxj9/U0PR+bMx8dndZag0Uu2B1hxG0xE3mo2gvL9bmL6nmnLyJmPUKrSrTz4lC01f0ft6q6X9OFpS7+UT0umcP5s3n1CaQ3iRsoiI9LUkgAAAAAAAAAAAOOtSU04ySknmnvTOL463jVo2MzpXVnOWH/xP/l+54HN6RrdsP8ATias1OLi2pJprc0000+TTM9alqzq0acPk51+ByUKzpyjOPag1JexZhyzS8WhMPQVjIug6y7Ozc/Cyubac8Tx/lj8LIedylfe83vfiYabTMzM/aoirtJZvd5kVrMzqEPQNCYBUKMY/E+tJ/U+HkbfgcaMOKK/a6I0sD7kgAAAAAAAAAAAAAIIFZpfQ8cQr9molums/CXNHwc3g05EefbmasRi8NKlJwmujJejXNPiZDNx7YcnbKuYmHCUShb4LH2wmIot8uj/AGylaS/P1PXw8r/Vvjmf4WRPhUHk6+3C71VwG0q7Rrq09/d0uHv6HsdH43yZPkmPEOqw2qNZ+liSQAAAAAAAAAAAAAAAMiRXaY0ZHEQs9012Z8V+h8XN4NOTTX2iY2wmKw8qU5QmrSjw/JoxvIw3w27LfSqY04rlc714EpX3LN7iaVm09sD0HQuCVCjGHxdqT5yeft5G34PHjBhiq2I0759iQAAAAAAAAAAAAAAAAAixGhTax6K28OlFfzYK6+pb7xPM6lw/mpNqx5hzaNsQ/wB8zHTWYnUqlxqxgtrXUn2aVp+MvhXrv8j1Ok8eMuaJn1DukbbhGxWJAAAAAAAAAAAAAAAAAAACGBjdatHbOe1iupN7+UZez9zKdW4Xx3+WvpXaF3qxhNlQi32qjdR+eS9LHr9K4/xYN/c+XdY1C3R6iUgAAAAAAAAAAAAAAAAAABBEjr43CRrQcJrqvlmuTRVmw1y11Yc8I2SSySt5Fla9o+iQJAAAAAAAAAAAAAAAAAAAABGgAEgAAAAAAAAAAAAAAAAAAAAAAAAAAAAAAAAAAAAAAAAAAAAAAAAAAAAAAAAAAAAAAAAAAAAAAAAAAAAAAAAAAAAAAAAAAAAAAAAAAAAAAAAAAAAAAAAAAAAAAAAAAAAAAAAAAAAAAAAAAAAAAAAAAAAAAAAAAAAAAAAAAAAAAAAAAAAAAAAAAAAAAAA//9k=">
            <a:hlinkClick r:id="rId2"/>
          </p:cNvPr>
          <p:cNvSpPr>
            <a:spLocks noChangeAspect="1" noChangeArrowheads="1"/>
          </p:cNvSpPr>
          <p:nvPr/>
        </p:nvSpPr>
        <p:spPr bwMode="auto">
          <a:xfrm>
            <a:off x="6672263" y="-1135063"/>
            <a:ext cx="1924050" cy="23717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7" name="Picture 2" descr="P:\ניהול גרסאות\אפיונים\לוגו רשות צבעני.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11101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69694" y="170710"/>
            <a:ext cx="7848872" cy="792088"/>
          </a:xfrm>
        </p:spPr>
        <p:txBody>
          <a:bodyPr/>
          <a:lstStyle/>
          <a:p>
            <a:pPr algn="ctr"/>
            <a:r>
              <a:rPr lang="he-IL" sz="2400" b="1" u="sng" dirty="0">
                <a:solidFill>
                  <a:srgbClr val="002060"/>
                </a:solidFill>
              </a:rPr>
              <a:t>יישום מהיר של התכנית הלאומית </a:t>
            </a:r>
            <a:r>
              <a:rPr lang="en-US" sz="2400" dirty="0">
                <a:solidFill>
                  <a:srgbClr val="002060"/>
                </a:solidFill>
              </a:rPr>
              <a:t/>
            </a:r>
            <a:br>
              <a:rPr lang="en-US" sz="2400" dirty="0">
                <a:solidFill>
                  <a:srgbClr val="002060"/>
                </a:solidFill>
              </a:rPr>
            </a:br>
            <a:r>
              <a:rPr lang="he-IL" sz="2400" b="1" u="sng" dirty="0">
                <a:solidFill>
                  <a:srgbClr val="002060"/>
                </a:solidFill>
              </a:rPr>
              <a:t>איתור הזכאים והגעה אקטיבית עד אליהם</a:t>
            </a:r>
            <a:endParaRPr lang="en-US" sz="2400" dirty="0">
              <a:solidFill>
                <a:srgbClr val="002060"/>
              </a:solidFill>
            </a:endParaRPr>
          </a:p>
        </p:txBody>
      </p:sp>
      <p:sp>
        <p:nvSpPr>
          <p:cNvPr id="4" name="כותרת 1"/>
          <p:cNvSpPr txBox="1">
            <a:spLocks/>
          </p:cNvSpPr>
          <p:nvPr/>
        </p:nvSpPr>
        <p:spPr>
          <a:xfrm>
            <a:off x="1043608" y="1556792"/>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r>
              <a:rPr lang="he-IL" sz="2400" dirty="0" smtClean="0">
                <a:solidFill>
                  <a:srgbClr val="002060"/>
                </a:solidFill>
              </a:rPr>
              <a:t>2. </a:t>
            </a:r>
            <a:r>
              <a:rPr lang="he-IL" sz="2400" dirty="0">
                <a:solidFill>
                  <a:srgbClr val="002060"/>
                </a:solidFill>
              </a:rPr>
              <a:t>מענק שנתי לניצולי שואה שאינם מקבלים קצבה חודשית בשל נרדפותם</a:t>
            </a:r>
            <a:endParaRPr lang="en-US" sz="2400" dirty="0">
              <a:solidFill>
                <a:srgbClr val="002060"/>
              </a:solidFill>
            </a:endParaRPr>
          </a:p>
          <a:p>
            <a:pPr lvl="0"/>
            <a:endParaRPr lang="en-US" sz="2400" dirty="0">
              <a:solidFill>
                <a:srgbClr val="002060"/>
              </a:solidFill>
            </a:endParaRPr>
          </a:p>
          <a:p>
            <a:pPr lvl="0"/>
            <a:endParaRPr lang="en-US" sz="2400" dirty="0"/>
          </a:p>
        </p:txBody>
      </p:sp>
      <p:sp>
        <p:nvSpPr>
          <p:cNvPr id="6" name="כותרת 1"/>
          <p:cNvSpPr txBox="1">
            <a:spLocks/>
          </p:cNvSpPr>
          <p:nvPr/>
        </p:nvSpPr>
        <p:spPr>
          <a:xfrm>
            <a:off x="1331640" y="4005064"/>
            <a:ext cx="7560840" cy="219171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indent="-342900">
              <a:buFont typeface="Wingdings" panose="05000000000000000000" pitchFamily="2" charset="2"/>
              <a:buChar char="ü"/>
            </a:pPr>
            <a:r>
              <a:rPr lang="he-IL" sz="2400" b="1" dirty="0">
                <a:solidFill>
                  <a:srgbClr val="002060"/>
                </a:solidFill>
              </a:rPr>
              <a:t>הרשות איתרה את הזכאים והגיעה עד אליהם, תוך </a:t>
            </a:r>
            <a:r>
              <a:rPr lang="he-IL" sz="2400" b="1" dirty="0" smtClean="0">
                <a:solidFill>
                  <a:srgbClr val="002060"/>
                </a:solidFill>
              </a:rPr>
              <a:t>  הקמת </a:t>
            </a:r>
            <a:r>
              <a:rPr lang="he-IL" sz="2400" b="1" dirty="0">
                <a:solidFill>
                  <a:srgbClr val="002060"/>
                </a:solidFill>
              </a:rPr>
              <a:t>מאגר זכאים, ושילמה מענק לכ-85 אלף איש, ללא צורך בהגשת בקשה לשנת 2014.</a:t>
            </a:r>
            <a:endParaRPr lang="en-US" sz="2400" b="1" dirty="0">
              <a:solidFill>
                <a:srgbClr val="002060"/>
              </a:solidFill>
            </a:endParaRPr>
          </a:p>
          <a:p>
            <a:pPr lvl="0"/>
            <a:endParaRPr lang="en-US" sz="2400" b="1" dirty="0">
              <a:solidFill>
                <a:srgbClr val="002060"/>
              </a:solidFill>
            </a:endParaRPr>
          </a:p>
        </p:txBody>
      </p:sp>
      <p:sp>
        <p:nvSpPr>
          <p:cNvPr id="3" name="AutoShape 2" descr="data:image/jpeg;base64,/9j/4AAQSkZJRgABAQAAAQABAAD/2wCEAAkGBxQPEBAQDxQPEA4QDw0PFg0PEA8PDhARGBEWFhURExYYHSgiGBolGxUUITEhJSkrMC4uGh82ODMsNzQtLisBCgoKDg0OGhAQGiwkHyQsLCwsLCwsLCwsLCwsLCwsLCwsLCwsLCwsLCwsLCwsLCwsLCwsLCwsLCwsLCwsLCwsLP/AABEIAMcAoQMBEQACEQEDEQH/xAAbAAEAAwADAQAAAAAAAAAAAAAAAQUGAwQHAv/EADgQAAIBAgIGCAQEBwEAAAAAAAABAgMRBDEFBhMhQVESIjJhcYGR0UJSYsGhseHwFiMzcpOywhT/xAAaAQEAAwEBAQAAAAAAAAAAAAAAAQMGAgUE/8QAJhEBAAICAQQCAgIDAAAAAAAAAAECAxEEBRIhMRNBUWFxkSMkUv/aAAwDAQACEQMRAD8A9xAAAAAAAAAAAAAAEiCNSJJAAAAAAAAAAAAAAAAAAAABEDpaVx6oUpTe97lGPzS4HyczlRgxzafpEzp09D6dhWVp2hVW5xbtFv6XxPn4vUqZfE+CLRK4TPSiY+klydhcCSRFwJAAAAAAAAAAAAAAA+ZO295HNpisbkYPT2kv/RUdv6cLxiufORjep8yeRk1HqFUyrDzo3HqURLtYfSNWn2Kk0uV7r8T6cfMy4/EWl13O9T1lrq13CXjH2Ptr1jkV/Enc5/4rq/JS9J+5ZPXs3/MJ73JQ1kr1JdGFOnOXyxjO/wDtuLsXV+TknVaRMp3te4WNeVnVlTp/RTi2/Btt28j2cMci8by6j9QlYo+uEhIAAAAAAAAAAAiQAzetekugtjB9aSvLmo8vN/gmeH1fm9lfij3KJlkjL+vakISE615QCfyaW2h9Bzr2lLqUvmt1pb/hX3PV4PTsmee63irqKtjgcFCjHo00kufF97fE1GDj0wxqsLIjTs2L9JSSAAAAAAAAAAAAAdXSOLVGnKpLJLcuLfBHy8rPGHFNpkeeYis6k5TlvlJtvkjE58s5bzeVMz5cZT6AmfHsCe2UNNoLV69qldbrXVJ/nL2NF07pXiMmT+lsQ1MY2yyNBFYj06fR0AAAAAAAAAAAAAAIZEjGa16R2lTZR7NPPvnb7e5luscv5MnxV+nFpUR4e9uAkBFZmdEQ1er2guj0a1ZdbOMH8P1PvNL03pvb/kyLIq0qPej9enSToAAAAAAAAAAAAAAQRI6WmMbsKUp/Fa0Vzk8vfyPl5ueMOPaLTp57J3d3vb3t95hptN7zaVSDn36AmYkaTVnQ3StXqrdnCL4/W/saDpfTt6yXWVhrEjSeHSSQAAAAAAAAAAAAAAAhkEsXrXjenV2a7NNb++bz9Fb8TJ9Z5E3y/HH0rtKjPG9eHITEagW2r+i9vO8rqlB3f1PhH3PV6XwZzXi9vSax5bmEUlZZZGtrXtjULX0dQBIAAAAAAAAAPic1FNt2STbbySOLXrWJtIxf8RVFWlUW+m3bZPLorK3JmWnq2WuaZj0435azR+NjXgpwyya4p8maPj8imem6uol2kfSlIHXx+JVKnOo/hi34vgvU+fk5oxYrXHnFSblJyd3JttvvMJkv33m35Uvk4HNg8M6s4045ydu5bt7fkXYMNs2SKV+0629CwGEVGEaccorPi3xbNzx8EYaRSvpZHp2S9IAAAAAAAAAARcjYymtOlr3oU8l25Ljyh7md6rz9xOKjibM0Z36VzKw0NpJ4eonvcJbpR7ufij7uBy5499fUuq2b2jUUoqUXeLSaa4o2lLxasWha5DoZrXLE2hCks5PpNdy/U8HrebVIx/lzdkzLx6Vh1r0hstV9G7KG0kv5lRbk84w4evsa3pXE+KnfPuVtY0vj13SSQAAAAAAAAAQyNbFHrNpV0Y9CCkpTT69urFcbPmeT1TmXw17aR5n7c2li3++Zkr90z5nasOUB1/CWo1S0lnQk/qhflxj9/U0PR+bMx8dndZag0Uu2B1hxG0xE3mo2gvL9bmL6nmnLyJmPUKrSrTz4lC01f0ft6q6X9OFpS7+UT0umcP5s3n1CaQ3iRsoiI9LUkgAAAAAAAAAAAOOtSU04ySknmnvTOL463jVo2MzpXVnOWH/xP/l+54HN6RrdsP8ATias1OLi2pJprc0000+TTM9alqzq0acPk51+ByUKzpyjOPag1JexZhyzS8WhMPQVjIug6y7Ozc/Cyubac8Tx/lj8LIedylfe83vfiYabTMzM/aoirtJZvd5kVrMzqEPQNCYBUKMY/E+tJ/U+HkbfgcaMOKK/a6I0sD7kgAAAAAAAAAAAAAIIFZpfQ8cQr9molums/CXNHwc3g05EefbmasRi8NKlJwmujJejXNPiZDNx7YcnbKuYmHCUShb4LH2wmIot8uj/AGylaS/P1PXw8r/Vvjmf4WRPhUHk6+3C71VwG0q7Rrq09/d0uHv6HsdH43yZPkmPEOqw2qNZ+liSQAAAAAAAAAAAAAAAMiRXaY0ZHEQs9012Z8V+h8XN4NOTTX2iY2wmKw8qU5QmrSjw/JoxvIw3w27LfSqY04rlc714EpX3LN7iaVm09sD0HQuCVCjGHxdqT5yeft5G34PHjBhiq2I0759iQAAAAAAAAAAAAAAAAAixGhTax6K28OlFfzYK6+pb7xPM6lw/mpNqx5hzaNsQ/wB8zHTWYnUqlxqxgtrXUn2aVp+MvhXrv8j1Ok8eMuaJn1DukbbhGxWJAAAAAAAAAAAAAAAAAAACGBjdatHbOe1iupN7+UZez9zKdW4Xx3+WvpXaF3qxhNlQi32qjdR+eS9LHr9K4/xYN/c+XdY1C3R6iUgAAAAAAAAAAAAAAAAAABBEjr43CRrQcJrqvlmuTRVmw1y11Yc8I2SSySt5Fla9o+iQJAAAAAAAAAAAAAAAAAAAABGgAEgAAAAAAAAAAAAAAAAAAAAAAAAAAAAAAAAAAAAAAAAAAAAAAAAAAAAAAAAAAAAAAAAAAAAAAAAAAAAAAAAAAAAAAAAAAAAAAAAAAAAAAAAAAAAAAAAAAAAAAAAAAAAAAAAAAAAAAAAAAAAAAAAAAAAAAAAAAAAAAAAAAAAAAAAAAAAAAAAAAAAAAAA//9k=">
            <a:hlinkClick r:id="rId2"/>
          </p:cNvPr>
          <p:cNvSpPr>
            <a:spLocks noChangeAspect="1" noChangeArrowheads="1"/>
          </p:cNvSpPr>
          <p:nvPr/>
        </p:nvSpPr>
        <p:spPr bwMode="auto">
          <a:xfrm>
            <a:off x="6672263" y="-1135063"/>
            <a:ext cx="1924050" cy="23717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7" name="כותרת 1"/>
          <p:cNvSpPr txBox="1">
            <a:spLocks/>
          </p:cNvSpPr>
          <p:nvPr/>
        </p:nvSpPr>
        <p:spPr>
          <a:xfrm>
            <a:off x="5868144" y="2204864"/>
            <a:ext cx="3164614" cy="1296144"/>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endParaRPr lang="en-US" sz="2400" dirty="0">
              <a:solidFill>
                <a:srgbClr val="002060"/>
              </a:solidFill>
            </a:endParaRPr>
          </a:p>
        </p:txBody>
      </p:sp>
      <p:pic>
        <p:nvPicPr>
          <p:cNvPr id="8" name="Picture 2" descr="P:\ניהול גרסאות\אפיונים\לוגו רשות צבעני.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1607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69694" y="170710"/>
            <a:ext cx="7848872" cy="792088"/>
          </a:xfrm>
        </p:spPr>
        <p:txBody>
          <a:bodyPr/>
          <a:lstStyle/>
          <a:p>
            <a:pPr algn="ctr"/>
            <a:r>
              <a:rPr lang="he-IL" sz="2400" b="1" u="sng" dirty="0">
                <a:solidFill>
                  <a:srgbClr val="002060"/>
                </a:solidFill>
              </a:rPr>
              <a:t>יישום מהיר של התכנית הלאומית </a:t>
            </a:r>
            <a:r>
              <a:rPr lang="en-US" sz="2400" dirty="0">
                <a:solidFill>
                  <a:srgbClr val="002060"/>
                </a:solidFill>
              </a:rPr>
              <a:t/>
            </a:r>
            <a:br>
              <a:rPr lang="en-US" sz="2400" dirty="0">
                <a:solidFill>
                  <a:srgbClr val="002060"/>
                </a:solidFill>
              </a:rPr>
            </a:br>
            <a:r>
              <a:rPr lang="he-IL" sz="2400" b="1" u="sng" dirty="0">
                <a:solidFill>
                  <a:srgbClr val="002060"/>
                </a:solidFill>
              </a:rPr>
              <a:t>איתור הזכאים והגעה אקטיבית עד אליהם</a:t>
            </a:r>
            <a:endParaRPr lang="en-US" sz="2400" dirty="0">
              <a:solidFill>
                <a:srgbClr val="002060"/>
              </a:solidFill>
            </a:endParaRPr>
          </a:p>
        </p:txBody>
      </p:sp>
      <p:sp>
        <p:nvSpPr>
          <p:cNvPr id="4" name="כותרת 1"/>
          <p:cNvSpPr txBox="1">
            <a:spLocks/>
          </p:cNvSpPr>
          <p:nvPr/>
        </p:nvSpPr>
        <p:spPr>
          <a:xfrm>
            <a:off x="1043608" y="1556792"/>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r>
              <a:rPr lang="he-IL" sz="2400" dirty="0" smtClean="0">
                <a:solidFill>
                  <a:srgbClr val="002060"/>
                </a:solidFill>
              </a:rPr>
              <a:t>3</a:t>
            </a:r>
            <a:r>
              <a:rPr lang="he-IL" sz="2400" dirty="0">
                <a:solidFill>
                  <a:srgbClr val="002060"/>
                </a:solidFill>
              </a:rPr>
              <a:t>. הגדלת תגמול המינימום של נכי רדיפות ונכי מלחמה</a:t>
            </a:r>
            <a:endParaRPr lang="en-US" sz="2400" dirty="0">
              <a:solidFill>
                <a:srgbClr val="002060"/>
              </a:solidFill>
            </a:endParaRPr>
          </a:p>
          <a:p>
            <a:pPr lvl="0"/>
            <a:endParaRPr lang="en-US" sz="2400" dirty="0">
              <a:solidFill>
                <a:srgbClr val="002060"/>
              </a:solidFill>
            </a:endParaRPr>
          </a:p>
          <a:p>
            <a:pPr lvl="0"/>
            <a:endParaRPr lang="en-US" sz="2400" dirty="0"/>
          </a:p>
        </p:txBody>
      </p:sp>
      <p:sp>
        <p:nvSpPr>
          <p:cNvPr id="6" name="כותרת 1"/>
          <p:cNvSpPr txBox="1">
            <a:spLocks/>
          </p:cNvSpPr>
          <p:nvPr/>
        </p:nvSpPr>
        <p:spPr>
          <a:xfrm>
            <a:off x="1331640" y="4005064"/>
            <a:ext cx="7560840" cy="219171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indent="-342900">
              <a:buFont typeface="Wingdings" panose="05000000000000000000" pitchFamily="2" charset="2"/>
              <a:buChar char="ü"/>
            </a:pPr>
            <a:r>
              <a:rPr lang="he-IL" sz="2400" b="1" dirty="0">
                <a:solidFill>
                  <a:srgbClr val="002060"/>
                </a:solidFill>
              </a:rPr>
              <a:t>תגמול המינימום ל- 29,000 איש הוגדל אוטומטית, החל מה-1 </a:t>
            </a:r>
            <a:r>
              <a:rPr lang="he-IL" sz="2400" b="1" dirty="0" smtClean="0">
                <a:solidFill>
                  <a:srgbClr val="002060"/>
                </a:solidFill>
              </a:rPr>
              <a:t>ביוני</a:t>
            </a:r>
            <a:endParaRPr lang="en-US" sz="2400" b="1" dirty="0">
              <a:solidFill>
                <a:srgbClr val="002060"/>
              </a:solidFill>
            </a:endParaRPr>
          </a:p>
        </p:txBody>
      </p:sp>
      <p:sp>
        <p:nvSpPr>
          <p:cNvPr id="3" name="AutoShape 2" descr="data:image/jpeg;base64,/9j/4AAQSkZJRgABAQAAAQABAAD/2wCEAAkGBxQPEBAQDxQPEA4QDw0PFg0PEA8PDhARGBEWFhURExYYHSgiGBolGxUUITEhJSkrMC4uGh82ODMsNzQtLisBCgoKDg0OGhAQGiwkHyQsLCwsLCwsLCwsLCwsLCwsLCwsLCwsLCwsLCwsLCwsLCwsLCwsLCwsLCwsLCwsLCwsLP/AABEIAMcAoQMBEQACEQEDEQH/xAAbAAEAAwADAQAAAAAAAAAAAAAAAQUGAwQHAv/EADgQAAIBAgIGCAQEBwEAAAAAAAABAgMRBDEFBhMhQVESIjJhcYGR0UJSYsGhseHwFiMzcpOywhT/xAAaAQEAAwEBAQAAAAAAAAAAAAAAAQMGAgUE/8QAJhEBAAICAQQCAgIDAAAAAAAAAAECAxEEBRIhMRNBUWFxkSMkUv/aAAwDAQACEQMRAD8A9xAAAAAAAAAAAAAAEiCNSJJAAAAAAAAAAAAAAAAAAAABEDpaVx6oUpTe97lGPzS4HyczlRgxzafpEzp09D6dhWVp2hVW5xbtFv6XxPn4vUqZfE+CLRK4TPSiY+klydhcCSRFwJAAAAAAAAAAAAAAA+ZO295HNpisbkYPT2kv/RUdv6cLxiufORjep8yeRk1HqFUyrDzo3HqURLtYfSNWn2Kk0uV7r8T6cfMy4/EWl13O9T1lrq13CXjH2Ptr1jkV/Enc5/4rq/JS9J+5ZPXs3/MJ73JQ1kr1JdGFOnOXyxjO/wDtuLsXV+TknVaRMp3te4WNeVnVlTp/RTi2/Btt28j2cMci8by6j9QlYo+uEhIAAAAAAAAAAAiQAzetekugtjB9aSvLmo8vN/gmeH1fm9lfij3KJlkjL+vakISE615QCfyaW2h9Bzr2lLqUvmt1pb/hX3PV4PTsmee63irqKtjgcFCjHo00kufF97fE1GDj0wxqsLIjTs2L9JSSAAAAAAAAAAAAAdXSOLVGnKpLJLcuLfBHy8rPGHFNpkeeYis6k5TlvlJtvkjE58s5bzeVMz5cZT6AmfHsCe2UNNoLV69qldbrXVJ/nL2NF07pXiMmT+lsQ1MY2yyNBFYj06fR0AAAAAAAAAAAAAAIZEjGa16R2lTZR7NPPvnb7e5luscv5MnxV+nFpUR4e9uAkBFZmdEQ1er2guj0a1ZdbOMH8P1PvNL03pvb/kyLIq0qPej9enSToAAAAAAAAAAAAAAQRI6WmMbsKUp/Fa0Vzk8vfyPl5ueMOPaLTp57J3d3vb3t95hptN7zaVSDn36AmYkaTVnQ3StXqrdnCL4/W/saDpfTt6yXWVhrEjSeHSSQAAAAAAAAAAAAAAAhkEsXrXjenV2a7NNb++bz9Fb8TJ9Z5E3y/HH0rtKjPG9eHITEagW2r+i9vO8rqlB3f1PhH3PV6XwZzXi9vSax5bmEUlZZZGtrXtjULX0dQBIAAAAAAAAAPic1FNt2STbbySOLXrWJtIxf8RVFWlUW+m3bZPLorK3JmWnq2WuaZj0435azR+NjXgpwyya4p8maPj8imem6uol2kfSlIHXx+JVKnOo/hi34vgvU+fk5oxYrXHnFSblJyd3JttvvMJkv33m35Uvk4HNg8M6s4045ydu5bt7fkXYMNs2SKV+0629CwGEVGEaccorPi3xbNzx8EYaRSvpZHp2S9IAAAAAAAAAARcjYymtOlr3oU8l25Ljyh7md6rz9xOKjibM0Z36VzKw0NpJ4eonvcJbpR7ufij7uBy5499fUuq2b2jUUoqUXeLSaa4o2lLxasWha5DoZrXLE2hCks5PpNdy/U8HrebVIx/lzdkzLx6Vh1r0hstV9G7KG0kv5lRbk84w4evsa3pXE+KnfPuVtY0vj13SSQAAAAAAAAAQyNbFHrNpV0Y9CCkpTT69urFcbPmeT1TmXw17aR5n7c2li3++Zkr90z5nasOUB1/CWo1S0lnQk/qhflxj9/U0PR+bMx8dndZag0Uu2B1hxG0xE3mo2gvL9bmL6nmnLyJmPUKrSrTz4lC01f0ft6q6X9OFpS7+UT0umcP5s3n1CaQ3iRsoiI9LUkgAAAAAAAAAAAOOtSU04ySknmnvTOL463jVo2MzpXVnOWH/xP/l+54HN6RrdsP8ATias1OLi2pJprc0000+TTM9alqzq0acPk51+ByUKzpyjOPag1JexZhyzS8WhMPQVjIug6y7Ozc/Cyubac8Tx/lj8LIedylfe83vfiYabTMzM/aoirtJZvd5kVrMzqEPQNCYBUKMY/E+tJ/U+HkbfgcaMOKK/a6I0sD7kgAAAAAAAAAAAAAIIFZpfQ8cQr9molums/CXNHwc3g05EefbmasRi8NKlJwmujJejXNPiZDNx7YcnbKuYmHCUShb4LH2wmIot8uj/AGylaS/P1PXw8r/Vvjmf4WRPhUHk6+3C71VwG0q7Rrq09/d0uHv6HsdH43yZPkmPEOqw2qNZ+liSQAAAAAAAAAAAAAAAMiRXaY0ZHEQs9012Z8V+h8XN4NOTTX2iY2wmKw8qU5QmrSjw/JoxvIw3w27LfSqY04rlc714EpX3LN7iaVm09sD0HQuCVCjGHxdqT5yeft5G34PHjBhiq2I0759iQAAAAAAAAAAAAAAAAAixGhTax6K28OlFfzYK6+pb7xPM6lw/mpNqx5hzaNsQ/wB8zHTWYnUqlxqxgtrXUn2aVp+MvhXrv8j1Ok8eMuaJn1DukbbhGxWJAAAAAAAAAAAAAAAAAAACGBjdatHbOe1iupN7+UZez9zKdW4Xx3+WvpXaF3qxhNlQi32qjdR+eS9LHr9K4/xYN/c+XdY1C3R6iUgAAAAAAAAAAAAAAAAAABBEjr43CRrQcJrqvlmuTRVmw1y11Yc8I2SSySt5Fla9o+iQJAAAAAAAAAAAAAAAAAAAABGgAEgAAAAAAAAAAAAAAAAAAAAAAAAAAAAAAAAAAAAAAAAAAAAAAAAAAAAAAAAAAAAAAAAAAAAAAAAAAAAAAAAAAAAAAAAAAAAAAAAAAAAAAAAAAAAAAAAAAAAAAAAAAAAAAAAAAAAAAAAAAAAAAAAAAAAAAAAAAAAAAAAAAAAAAAAAAAAAAAAAAAAAAAA//9k=">
            <a:hlinkClick r:id="rId2"/>
          </p:cNvPr>
          <p:cNvSpPr>
            <a:spLocks noChangeAspect="1" noChangeArrowheads="1"/>
          </p:cNvSpPr>
          <p:nvPr/>
        </p:nvSpPr>
        <p:spPr bwMode="auto">
          <a:xfrm>
            <a:off x="6672263" y="-1135063"/>
            <a:ext cx="1924050" cy="23717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7" name="כותרת 1"/>
          <p:cNvSpPr txBox="1">
            <a:spLocks/>
          </p:cNvSpPr>
          <p:nvPr/>
        </p:nvSpPr>
        <p:spPr>
          <a:xfrm>
            <a:off x="5868144" y="2204864"/>
            <a:ext cx="3164614" cy="1296144"/>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endParaRPr lang="en-US" sz="2400" dirty="0">
              <a:solidFill>
                <a:srgbClr val="002060"/>
              </a:solidFill>
            </a:endParaRPr>
          </a:p>
        </p:txBody>
      </p:sp>
      <p:pic>
        <p:nvPicPr>
          <p:cNvPr id="9" name="Picture 2" descr="P:\ניהול גרסאות\אפיונים\לוגו רשות צבעני.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11846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69694" y="170710"/>
            <a:ext cx="7848872" cy="792088"/>
          </a:xfrm>
        </p:spPr>
        <p:txBody>
          <a:bodyPr/>
          <a:lstStyle/>
          <a:p>
            <a:pPr algn="ctr"/>
            <a:r>
              <a:rPr lang="he-IL" sz="2400" b="1" u="sng" dirty="0">
                <a:solidFill>
                  <a:srgbClr val="002060"/>
                </a:solidFill>
              </a:rPr>
              <a:t>יישום מהיר של התכנית הלאומית </a:t>
            </a:r>
            <a:r>
              <a:rPr lang="en-US" sz="2400" dirty="0">
                <a:solidFill>
                  <a:srgbClr val="002060"/>
                </a:solidFill>
              </a:rPr>
              <a:t/>
            </a:r>
            <a:br>
              <a:rPr lang="en-US" sz="2400" dirty="0">
                <a:solidFill>
                  <a:srgbClr val="002060"/>
                </a:solidFill>
              </a:rPr>
            </a:br>
            <a:r>
              <a:rPr lang="he-IL" sz="2400" b="1" u="sng" dirty="0">
                <a:solidFill>
                  <a:srgbClr val="002060"/>
                </a:solidFill>
              </a:rPr>
              <a:t>איתור הזכאים והגעה אקטיבית עד אליהם</a:t>
            </a:r>
            <a:endParaRPr lang="en-US" sz="2400" dirty="0">
              <a:solidFill>
                <a:srgbClr val="002060"/>
              </a:solidFill>
            </a:endParaRPr>
          </a:p>
        </p:txBody>
      </p:sp>
      <p:sp>
        <p:nvSpPr>
          <p:cNvPr id="4" name="כותרת 1"/>
          <p:cNvSpPr txBox="1">
            <a:spLocks/>
          </p:cNvSpPr>
          <p:nvPr/>
        </p:nvSpPr>
        <p:spPr>
          <a:xfrm>
            <a:off x="1043608" y="1556792"/>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r>
              <a:rPr lang="he-IL" sz="2400" dirty="0" smtClean="0">
                <a:solidFill>
                  <a:srgbClr val="002060"/>
                </a:solidFill>
              </a:rPr>
              <a:t>4. </a:t>
            </a:r>
            <a:r>
              <a:rPr lang="he-IL" sz="2400" dirty="0">
                <a:solidFill>
                  <a:srgbClr val="002060"/>
                </a:solidFill>
              </a:rPr>
              <a:t>תשלום מענק שנתי לנזקקים מקרב נכי רדיפות הנאצים</a:t>
            </a:r>
            <a:endParaRPr lang="en-US" sz="2400" dirty="0">
              <a:solidFill>
                <a:srgbClr val="002060"/>
              </a:solidFill>
            </a:endParaRPr>
          </a:p>
          <a:p>
            <a:pPr lvl="0"/>
            <a:endParaRPr lang="en-US" sz="2400" dirty="0"/>
          </a:p>
        </p:txBody>
      </p:sp>
      <p:sp>
        <p:nvSpPr>
          <p:cNvPr id="6" name="כותרת 1"/>
          <p:cNvSpPr txBox="1">
            <a:spLocks/>
          </p:cNvSpPr>
          <p:nvPr/>
        </p:nvSpPr>
        <p:spPr>
          <a:xfrm>
            <a:off x="1331640" y="4005064"/>
            <a:ext cx="7560840" cy="219171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indent="-342900">
              <a:buFont typeface="Wingdings" panose="05000000000000000000" pitchFamily="2" charset="2"/>
              <a:buChar char="ü"/>
            </a:pPr>
            <a:r>
              <a:rPr lang="he-IL" sz="2400" b="1" dirty="0">
                <a:solidFill>
                  <a:srgbClr val="002060"/>
                </a:solidFill>
              </a:rPr>
              <a:t>מענק שנתי ל- 9,200 נזקקים שולם אוטומטית</a:t>
            </a:r>
            <a:endParaRPr lang="en-US" sz="2400" b="1" dirty="0">
              <a:solidFill>
                <a:srgbClr val="002060"/>
              </a:solidFill>
            </a:endParaRPr>
          </a:p>
          <a:p>
            <a:pPr marL="342900" lvl="0" indent="-342900">
              <a:buFont typeface="Wingdings" panose="05000000000000000000" pitchFamily="2" charset="2"/>
              <a:buChar char="ü"/>
            </a:pPr>
            <a:endParaRPr lang="en-US" sz="2400" b="1" dirty="0">
              <a:solidFill>
                <a:srgbClr val="002060"/>
              </a:solidFill>
            </a:endParaRPr>
          </a:p>
        </p:txBody>
      </p:sp>
      <p:sp>
        <p:nvSpPr>
          <p:cNvPr id="3" name="AutoShape 2" descr="data:image/jpeg;base64,/9j/4AAQSkZJRgABAQAAAQABAAD/2wCEAAkGBxQPEBAQDxQPEA4QDw0PFg0PEA8PDhARGBEWFhURExYYHSgiGBolGxUUITEhJSkrMC4uGh82ODMsNzQtLisBCgoKDg0OGhAQGiwkHyQsLCwsLCwsLCwsLCwsLCwsLCwsLCwsLCwsLCwsLCwsLCwsLCwsLCwsLCwsLCwsLCwsLP/AABEIAMcAoQMBEQACEQEDEQH/xAAbAAEAAwADAQAAAAAAAAAAAAAAAQUGAwQHAv/EADgQAAIBAgIGCAQEBwEAAAAAAAABAgMRBDEFBhMhQVESIjJhcYGR0UJSYsGhseHwFiMzcpOywhT/xAAaAQEAAwEBAQAAAAAAAAAAAAAAAQMGAgUE/8QAJhEBAAICAQQCAgIDAAAAAAAAAAECAxEEBRIhMRNBUWFxkSMkUv/aAAwDAQACEQMRAD8A9xAAAAAAAAAAAAAAEiCNSJJAAAAAAAAAAAAAAAAAAAABEDpaVx6oUpTe97lGPzS4HyczlRgxzafpEzp09D6dhWVp2hVW5xbtFv6XxPn4vUqZfE+CLRK4TPSiY+klydhcCSRFwJAAAAAAAAAAAAAAA+ZO295HNpisbkYPT2kv/RUdv6cLxiufORjep8yeRk1HqFUyrDzo3HqURLtYfSNWn2Kk0uV7r8T6cfMy4/EWl13O9T1lrq13CXjH2Ptr1jkV/Enc5/4rq/JS9J+5ZPXs3/MJ73JQ1kr1JdGFOnOXyxjO/wDtuLsXV+TknVaRMp3te4WNeVnVlTp/RTi2/Btt28j2cMci8by6j9QlYo+uEhIAAAAAAAAAAAiQAzetekugtjB9aSvLmo8vN/gmeH1fm9lfij3KJlkjL+vakISE615QCfyaW2h9Bzr2lLqUvmt1pb/hX3PV4PTsmee63irqKtjgcFCjHo00kufF97fE1GDj0wxqsLIjTs2L9JSSAAAAAAAAAAAAAdXSOLVGnKpLJLcuLfBHy8rPGHFNpkeeYis6k5TlvlJtvkjE58s5bzeVMz5cZT6AmfHsCe2UNNoLV69qldbrXVJ/nL2NF07pXiMmT+lsQ1MY2yyNBFYj06fR0AAAAAAAAAAAAAAIZEjGa16R2lTZR7NPPvnb7e5luscv5MnxV+nFpUR4e9uAkBFZmdEQ1er2guj0a1ZdbOMH8P1PvNL03pvb/kyLIq0qPej9enSToAAAAAAAAAAAAAAQRI6WmMbsKUp/Fa0Vzk8vfyPl5ueMOPaLTp57J3d3vb3t95hptN7zaVSDn36AmYkaTVnQ3StXqrdnCL4/W/saDpfTt6yXWVhrEjSeHSSQAAAAAAAAAAAAAAAhkEsXrXjenV2a7NNb++bz9Fb8TJ9Z5E3y/HH0rtKjPG9eHITEagW2r+i9vO8rqlB3f1PhH3PV6XwZzXi9vSax5bmEUlZZZGtrXtjULX0dQBIAAAAAAAAAPic1FNt2STbbySOLXrWJtIxf8RVFWlUW+m3bZPLorK3JmWnq2WuaZj0435azR+NjXgpwyya4p8maPj8imem6uol2kfSlIHXx+JVKnOo/hi34vgvU+fk5oxYrXHnFSblJyd3JttvvMJkv33m35Uvk4HNg8M6s4045ydu5bt7fkXYMNs2SKV+0629CwGEVGEaccorPi3xbNzx8EYaRSvpZHp2S9IAAAAAAAAAARcjYymtOlr3oU8l25Ljyh7md6rz9xOKjibM0Z36VzKw0NpJ4eonvcJbpR7ufij7uBy5499fUuq2b2jUUoqUXeLSaa4o2lLxasWha5DoZrXLE2hCks5PpNdy/U8HrebVIx/lzdkzLx6Vh1r0hstV9G7KG0kv5lRbk84w4evsa3pXE+KnfPuVtY0vj13SSQAAAAAAAAAQyNbFHrNpV0Y9CCkpTT69urFcbPmeT1TmXw17aR5n7c2li3++Zkr90z5nasOUB1/CWo1S0lnQk/qhflxj9/U0PR+bMx8dndZag0Uu2B1hxG0xE3mo2gvL9bmL6nmnLyJmPUKrSrTz4lC01f0ft6q6X9OFpS7+UT0umcP5s3n1CaQ3iRsoiI9LUkgAAAAAAAAAAAOOtSU04ySknmnvTOL463jVo2MzpXVnOWH/xP/l+54HN6RrdsP8ATias1OLi2pJprc0000+TTM9alqzq0acPk51+ByUKzpyjOPag1JexZhyzS8WhMPQVjIug6y7Ozc/Cyubac8Tx/lj8LIedylfe83vfiYabTMzM/aoirtJZvd5kVrMzqEPQNCYBUKMY/E+tJ/U+HkbfgcaMOKK/a6I0sD7kgAAAAAAAAAAAAAIIFZpfQ8cQr9molums/CXNHwc3g05EefbmasRi8NKlJwmujJejXNPiZDNx7YcnbKuYmHCUShb4LH2wmIot8uj/AGylaS/P1PXw8r/Vvjmf4WRPhUHk6+3C71VwG0q7Rrq09/d0uHv6HsdH43yZPkmPEOqw2qNZ+liSQAAAAAAAAAAAAAAAMiRXaY0ZHEQs9012Z8V+h8XN4NOTTX2iY2wmKw8qU5QmrSjw/JoxvIw3w27LfSqY04rlc714EpX3LN7iaVm09sD0HQuCVCjGHxdqT5yeft5G34PHjBhiq2I0759iQAAAAAAAAAAAAAAAAAixGhTax6K28OlFfzYK6+pb7xPM6lw/mpNqx5hzaNsQ/wB8zHTWYnUqlxqxgtrXUn2aVp+MvhXrv8j1Ok8eMuaJn1DukbbhGxWJAAAAAAAAAAAAAAAAAAACGBjdatHbOe1iupN7+UZez9zKdW4Xx3+WvpXaF3qxhNlQi32qjdR+eS9LHr9K4/xYN/c+XdY1C3R6iUgAAAAAAAAAAAAAAAAAABBEjr43CRrQcJrqvlmuTRVmw1y11Yc8I2SSySt5Fla9o+iQJAAAAAAAAAAAAAAAAAAAABGgAEgAAAAAAAAAAAAAAAAAAAAAAAAAAAAAAAAAAAAAAAAAAAAAAAAAAAAAAAAAAAAAAAAAAAAAAAAAAAAAAAAAAAAAAAAAAAAAAAAAAAAAAAAAAAAAAAAAAAAAAAAAAAAAAAAAAAAAAAAAAAAAAAAAAAAAAAAAAAAAAAAAAAAAAAAAAAAAAAAAAAAAAAA//9k=">
            <a:hlinkClick r:id="rId2"/>
          </p:cNvPr>
          <p:cNvSpPr>
            <a:spLocks noChangeAspect="1" noChangeArrowheads="1"/>
          </p:cNvSpPr>
          <p:nvPr/>
        </p:nvSpPr>
        <p:spPr bwMode="auto">
          <a:xfrm>
            <a:off x="6672263" y="-1135063"/>
            <a:ext cx="1924050" cy="23717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7" name="כותרת 1"/>
          <p:cNvSpPr txBox="1">
            <a:spLocks/>
          </p:cNvSpPr>
          <p:nvPr/>
        </p:nvSpPr>
        <p:spPr>
          <a:xfrm>
            <a:off x="5868144" y="2204864"/>
            <a:ext cx="3164614" cy="1296144"/>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endParaRPr lang="en-US" sz="2400" dirty="0">
              <a:solidFill>
                <a:srgbClr val="002060"/>
              </a:solidFill>
            </a:endParaRPr>
          </a:p>
        </p:txBody>
      </p:sp>
      <p:pic>
        <p:nvPicPr>
          <p:cNvPr id="8" name="Picture 2" descr="P:\ניהול גרסאות\אפיונים\לוגו רשות צבעני.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01552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69694" y="170710"/>
            <a:ext cx="7848872" cy="792088"/>
          </a:xfrm>
        </p:spPr>
        <p:txBody>
          <a:bodyPr/>
          <a:lstStyle/>
          <a:p>
            <a:pPr algn="ctr"/>
            <a:r>
              <a:rPr lang="he-IL" sz="2400" b="1" u="sng" dirty="0">
                <a:solidFill>
                  <a:srgbClr val="002060"/>
                </a:solidFill>
              </a:rPr>
              <a:t>יישום מהיר של התכנית הלאומית </a:t>
            </a:r>
            <a:r>
              <a:rPr lang="en-US" sz="2400" dirty="0">
                <a:solidFill>
                  <a:srgbClr val="002060"/>
                </a:solidFill>
              </a:rPr>
              <a:t/>
            </a:r>
            <a:br>
              <a:rPr lang="en-US" sz="2400" dirty="0">
                <a:solidFill>
                  <a:srgbClr val="002060"/>
                </a:solidFill>
              </a:rPr>
            </a:br>
            <a:r>
              <a:rPr lang="he-IL" sz="2400" b="1" u="sng" dirty="0">
                <a:solidFill>
                  <a:srgbClr val="002060"/>
                </a:solidFill>
              </a:rPr>
              <a:t>איתור הזכאים והגעה אקטיבית עד אליהם</a:t>
            </a:r>
            <a:endParaRPr lang="en-US" sz="2400" dirty="0">
              <a:solidFill>
                <a:srgbClr val="002060"/>
              </a:solidFill>
            </a:endParaRPr>
          </a:p>
        </p:txBody>
      </p:sp>
      <p:sp>
        <p:nvSpPr>
          <p:cNvPr id="4" name="כותרת 1"/>
          <p:cNvSpPr txBox="1">
            <a:spLocks/>
          </p:cNvSpPr>
          <p:nvPr/>
        </p:nvSpPr>
        <p:spPr>
          <a:xfrm>
            <a:off x="1043608" y="1556792"/>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r>
              <a:rPr lang="he-IL" sz="2400" dirty="0" smtClean="0">
                <a:solidFill>
                  <a:srgbClr val="002060"/>
                </a:solidFill>
              </a:rPr>
              <a:t>5. </a:t>
            </a:r>
            <a:r>
              <a:rPr lang="he-IL" sz="2400" dirty="0">
                <a:solidFill>
                  <a:srgbClr val="002060"/>
                </a:solidFill>
              </a:rPr>
              <a:t>תשלום תגמול לבן זוג של נכה שנפטר – לכל החיים</a:t>
            </a:r>
            <a:endParaRPr lang="en-US" sz="2400" dirty="0">
              <a:solidFill>
                <a:srgbClr val="002060"/>
              </a:solidFill>
            </a:endParaRPr>
          </a:p>
          <a:p>
            <a:endParaRPr lang="en-US" sz="2400" dirty="0">
              <a:solidFill>
                <a:srgbClr val="002060"/>
              </a:solidFill>
            </a:endParaRPr>
          </a:p>
        </p:txBody>
      </p:sp>
      <p:sp>
        <p:nvSpPr>
          <p:cNvPr id="6" name="כותרת 1"/>
          <p:cNvSpPr txBox="1">
            <a:spLocks/>
          </p:cNvSpPr>
          <p:nvPr/>
        </p:nvSpPr>
        <p:spPr>
          <a:xfrm>
            <a:off x="1331640" y="4005064"/>
            <a:ext cx="7560840" cy="219171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indent="-342900">
              <a:buFont typeface="Wingdings" panose="05000000000000000000" pitchFamily="2" charset="2"/>
              <a:buChar char="ü"/>
            </a:pPr>
            <a:r>
              <a:rPr lang="he-IL" sz="2400" b="1" dirty="0">
                <a:solidFill>
                  <a:srgbClr val="002060"/>
                </a:solidFill>
              </a:rPr>
              <a:t>המשך תשלום תגמול נעשה אוטומטית</a:t>
            </a:r>
            <a:endParaRPr lang="en-US" sz="2400" b="1" dirty="0">
              <a:solidFill>
                <a:srgbClr val="002060"/>
              </a:solidFill>
            </a:endParaRPr>
          </a:p>
        </p:txBody>
      </p:sp>
      <p:sp>
        <p:nvSpPr>
          <p:cNvPr id="3" name="AutoShape 2" descr="data:image/jpeg;base64,/9j/4AAQSkZJRgABAQAAAQABAAD/2wCEAAkGBxQPEBAQDxQPEA4QDw0PFg0PEA8PDhARGBEWFhURExYYHSgiGBolGxUUITEhJSkrMC4uGh82ODMsNzQtLisBCgoKDg0OGhAQGiwkHyQsLCwsLCwsLCwsLCwsLCwsLCwsLCwsLCwsLCwsLCwsLCwsLCwsLCwsLCwsLCwsLCwsLP/AABEIAMcAoQMBEQACEQEDEQH/xAAbAAEAAwADAQAAAAAAAAAAAAAAAQUGAwQHAv/EADgQAAIBAgIGCAQEBwEAAAAAAAABAgMRBDEFBhMhQVESIjJhcYGR0UJSYsGhseHwFiMzcpOywhT/xAAaAQEAAwEBAQAAAAAAAAAAAAAAAQMGAgUE/8QAJhEBAAICAQQCAgIDAAAAAAAAAAECAxEEBRIhMRNBUWFxkSMkUv/aAAwDAQACEQMRAD8A9xAAAAAAAAAAAAAAEiCNSJJAAAAAAAAAAAAAAAAAAAABEDpaVx6oUpTe97lGPzS4HyczlRgxzafpEzp09D6dhWVp2hVW5xbtFv6XxPn4vUqZfE+CLRK4TPSiY+klydhcCSRFwJAAAAAAAAAAAAAAA+ZO295HNpisbkYPT2kv/RUdv6cLxiufORjep8yeRk1HqFUyrDzo3HqURLtYfSNWn2Kk0uV7r8T6cfMy4/EWl13O9T1lrq13CXjH2Ptr1jkV/Enc5/4rq/JS9J+5ZPXs3/MJ73JQ1kr1JdGFOnOXyxjO/wDtuLsXV+TknVaRMp3te4WNeVnVlTp/RTi2/Btt28j2cMci8by6j9QlYo+uEhIAAAAAAAAAAAiQAzetekugtjB9aSvLmo8vN/gmeH1fm9lfij3KJlkjL+vakISE615QCfyaW2h9Bzr2lLqUvmt1pb/hX3PV4PTsmee63irqKtjgcFCjHo00kufF97fE1GDj0wxqsLIjTs2L9JSSAAAAAAAAAAAAAdXSOLVGnKpLJLcuLfBHy8rPGHFNpkeeYis6k5TlvlJtvkjE58s5bzeVMz5cZT6AmfHsCe2UNNoLV69qldbrXVJ/nL2NF07pXiMmT+lsQ1MY2yyNBFYj06fR0AAAAAAAAAAAAAAIZEjGa16R2lTZR7NPPvnb7e5luscv5MnxV+nFpUR4e9uAkBFZmdEQ1er2guj0a1ZdbOMH8P1PvNL03pvb/kyLIq0qPej9enSToAAAAAAAAAAAAAAQRI6WmMbsKUp/Fa0Vzk8vfyPl5ueMOPaLTp57J3d3vb3t95hptN7zaVSDn36AmYkaTVnQ3StXqrdnCL4/W/saDpfTt6yXWVhrEjSeHSSQAAAAAAAAAAAAAAAhkEsXrXjenV2a7NNb++bz9Fb8TJ9Z5E3y/HH0rtKjPG9eHITEagW2r+i9vO8rqlB3f1PhH3PV6XwZzXi9vSax5bmEUlZZZGtrXtjULX0dQBIAAAAAAAAAPic1FNt2STbbySOLXrWJtIxf8RVFWlUW+m3bZPLorK3JmWnq2WuaZj0435azR+NjXgpwyya4p8maPj8imem6uol2kfSlIHXx+JVKnOo/hi34vgvU+fk5oxYrXHnFSblJyd3JttvvMJkv33m35Uvk4HNg8M6s4045ydu5bt7fkXYMNs2SKV+0629CwGEVGEaccorPi3xbNzx8EYaRSvpZHp2S9IAAAAAAAAAARcjYymtOlr3oU8l25Ljyh7md6rz9xOKjibM0Z36VzKw0NpJ4eonvcJbpR7ufij7uBy5499fUuq2b2jUUoqUXeLSaa4o2lLxasWha5DoZrXLE2hCks5PpNdy/U8HrebVIx/lzdkzLx6Vh1r0hstV9G7KG0kv5lRbk84w4evsa3pXE+KnfPuVtY0vj13SSQAAAAAAAAAQyNbFHrNpV0Y9CCkpTT69urFcbPmeT1TmXw17aR5n7c2li3++Zkr90z5nasOUB1/CWo1S0lnQk/qhflxj9/U0PR+bMx8dndZag0Uu2B1hxG0xE3mo2gvL9bmL6nmnLyJmPUKrSrTz4lC01f0ft6q6X9OFpS7+UT0umcP5s3n1CaQ3iRsoiI9LUkgAAAAAAAAAAAOOtSU04ySknmnvTOL463jVo2MzpXVnOWH/xP/l+54HN6RrdsP8ATias1OLi2pJprc0000+TTM9alqzq0acPk51+ByUKzpyjOPag1JexZhyzS8WhMPQVjIug6y7Ozc/Cyubac8Tx/lj8LIedylfe83vfiYabTMzM/aoirtJZvd5kVrMzqEPQNCYBUKMY/E+tJ/U+HkbfgcaMOKK/a6I0sD7kgAAAAAAAAAAAAAIIFZpfQ8cQr9molums/CXNHwc3g05EefbmasRi8NKlJwmujJejXNPiZDNx7YcnbKuYmHCUShb4LH2wmIot8uj/AGylaS/P1PXw8r/Vvjmf4WRPhUHk6+3C71VwG0q7Rrq09/d0uHv6HsdH43yZPkmPEOqw2qNZ+liSQAAAAAAAAAAAAAAAMiRXaY0ZHEQs9012Z8V+h8XN4NOTTX2iY2wmKw8qU5QmrSjw/JoxvIw3w27LfSqY04rlc714EpX3LN7iaVm09sD0HQuCVCjGHxdqT5yeft5G34PHjBhiq2I0759iQAAAAAAAAAAAAAAAAAixGhTax6K28OlFfzYK6+pb7xPM6lw/mpNqx5hzaNsQ/wB8zHTWYnUqlxqxgtrXUn2aVp+MvhXrv8j1Ok8eMuaJn1DukbbhGxWJAAAAAAAAAAAAAAAAAAACGBjdatHbOe1iupN7+UZez9zKdW4Xx3+WvpXaF3qxhNlQi32qjdR+eS9LHr9K4/xYN/c+XdY1C3R6iUgAAAAAAAAAAAAAAAAAABBEjr43CRrQcJrqvlmuTRVmw1y11Yc8I2SSySt5Fla9o+iQJAAAAAAAAAAAAAAAAAAAABGgAEgAAAAAAAAAAAAAAAAAAAAAAAAAAAAAAAAAAAAAAAAAAAAAAAAAAAAAAAAAAAAAAAAAAAAAAAAAAAAAAAAAAAAAAAAAAAAAAAAAAAAAAAAAAAAAAAAAAAAAAAAAAAAAAAAAAAAAAAAAAAAAAAAAAAAAAAAAAAAAAAAAAAAAAAAAAAAAAAAAAAAAAAA//9k=">
            <a:hlinkClick r:id="rId2"/>
          </p:cNvPr>
          <p:cNvSpPr>
            <a:spLocks noChangeAspect="1" noChangeArrowheads="1"/>
          </p:cNvSpPr>
          <p:nvPr/>
        </p:nvSpPr>
        <p:spPr bwMode="auto">
          <a:xfrm>
            <a:off x="6672263" y="-1135063"/>
            <a:ext cx="1924050" cy="23717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7" name="כותרת 1"/>
          <p:cNvSpPr txBox="1">
            <a:spLocks/>
          </p:cNvSpPr>
          <p:nvPr/>
        </p:nvSpPr>
        <p:spPr>
          <a:xfrm>
            <a:off x="5868144" y="2204864"/>
            <a:ext cx="3164614" cy="1296144"/>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endParaRPr lang="en-US" sz="2400" dirty="0">
              <a:solidFill>
                <a:srgbClr val="002060"/>
              </a:solidFill>
            </a:endParaRPr>
          </a:p>
        </p:txBody>
      </p:sp>
      <p:pic>
        <p:nvPicPr>
          <p:cNvPr id="8" name="Picture 2" descr="P:\ניהול גרסאות\אפיונים\לוגו רשות צבעני.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3875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69694" y="170710"/>
            <a:ext cx="7848872" cy="792088"/>
          </a:xfrm>
        </p:spPr>
        <p:txBody>
          <a:bodyPr/>
          <a:lstStyle/>
          <a:p>
            <a:pPr algn="ctr"/>
            <a:r>
              <a:rPr lang="he-IL" sz="2400" b="1" u="sng" dirty="0">
                <a:solidFill>
                  <a:srgbClr val="002060"/>
                </a:solidFill>
              </a:rPr>
              <a:t>יישום מהיר של התכנית הלאומית </a:t>
            </a:r>
            <a:r>
              <a:rPr lang="en-US" sz="2400" dirty="0">
                <a:solidFill>
                  <a:srgbClr val="002060"/>
                </a:solidFill>
              </a:rPr>
              <a:t/>
            </a:r>
            <a:br>
              <a:rPr lang="en-US" sz="2400" dirty="0">
                <a:solidFill>
                  <a:srgbClr val="002060"/>
                </a:solidFill>
              </a:rPr>
            </a:br>
            <a:r>
              <a:rPr lang="he-IL" sz="2400" b="1" u="sng" dirty="0">
                <a:solidFill>
                  <a:srgbClr val="002060"/>
                </a:solidFill>
              </a:rPr>
              <a:t>איתור הזכאים והגעה אקטיבית עד אליהם</a:t>
            </a:r>
            <a:endParaRPr lang="en-US" sz="2400" dirty="0">
              <a:solidFill>
                <a:srgbClr val="002060"/>
              </a:solidFill>
            </a:endParaRPr>
          </a:p>
        </p:txBody>
      </p:sp>
      <p:sp>
        <p:nvSpPr>
          <p:cNvPr id="4" name="כותרת 1"/>
          <p:cNvSpPr txBox="1">
            <a:spLocks/>
          </p:cNvSpPr>
          <p:nvPr/>
        </p:nvSpPr>
        <p:spPr>
          <a:xfrm>
            <a:off x="1043608" y="1556792"/>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r>
              <a:rPr lang="he-IL" sz="2400" dirty="0" smtClean="0">
                <a:solidFill>
                  <a:srgbClr val="002060"/>
                </a:solidFill>
              </a:rPr>
              <a:t>6. </a:t>
            </a:r>
            <a:r>
              <a:rPr lang="he-IL" sz="2400" dirty="0">
                <a:solidFill>
                  <a:srgbClr val="002060"/>
                </a:solidFill>
              </a:rPr>
              <a:t>פטור ברכישת תרופות מרשם שבסל שירותי הבריאות</a:t>
            </a:r>
            <a:endParaRPr lang="en-US" sz="2400" dirty="0">
              <a:solidFill>
                <a:srgbClr val="002060"/>
              </a:solidFill>
            </a:endParaRPr>
          </a:p>
          <a:p>
            <a:pPr lvl="0"/>
            <a:endParaRPr lang="en-US" sz="2400" dirty="0">
              <a:solidFill>
                <a:srgbClr val="002060"/>
              </a:solidFill>
            </a:endParaRPr>
          </a:p>
        </p:txBody>
      </p:sp>
      <p:sp>
        <p:nvSpPr>
          <p:cNvPr id="6" name="כותרת 1"/>
          <p:cNvSpPr txBox="1">
            <a:spLocks/>
          </p:cNvSpPr>
          <p:nvPr/>
        </p:nvSpPr>
        <p:spPr>
          <a:xfrm>
            <a:off x="1331640" y="4005064"/>
            <a:ext cx="7560840" cy="219171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indent="-342900">
              <a:buFont typeface="Wingdings" panose="05000000000000000000" pitchFamily="2" charset="2"/>
              <a:buChar char="ü"/>
            </a:pPr>
            <a:r>
              <a:rPr lang="he-IL" sz="2400" b="1" dirty="0">
                <a:solidFill>
                  <a:srgbClr val="002060"/>
                </a:solidFill>
              </a:rPr>
              <a:t>הוסדרו התקשרויות עם כל קופות החולים </a:t>
            </a:r>
            <a:endParaRPr lang="en-US" sz="2400" dirty="0">
              <a:solidFill>
                <a:srgbClr val="002060"/>
              </a:solidFill>
            </a:endParaRPr>
          </a:p>
          <a:p>
            <a:pPr marL="342900" indent="-342900">
              <a:buFont typeface="Wingdings" panose="05000000000000000000" pitchFamily="2" charset="2"/>
              <a:buChar char="ü"/>
            </a:pPr>
            <a:r>
              <a:rPr lang="he-IL" sz="2400" b="1" dirty="0" smtClean="0">
                <a:solidFill>
                  <a:srgbClr val="002060"/>
                </a:solidFill>
              </a:rPr>
              <a:t>אותרו </a:t>
            </a:r>
            <a:r>
              <a:rPr lang="he-IL" sz="2400" b="1" dirty="0">
                <a:solidFill>
                  <a:srgbClr val="002060"/>
                </a:solidFill>
              </a:rPr>
              <a:t>כל הזכאים הפוטנציאלים</a:t>
            </a:r>
            <a:endParaRPr lang="en-US" sz="2400" dirty="0">
              <a:solidFill>
                <a:srgbClr val="002060"/>
              </a:solidFill>
            </a:endParaRPr>
          </a:p>
          <a:p>
            <a:pPr marL="342900" indent="-342900">
              <a:buFont typeface="Wingdings" panose="05000000000000000000" pitchFamily="2" charset="2"/>
              <a:buChar char="ü"/>
            </a:pPr>
            <a:r>
              <a:rPr lang="he-IL" sz="2400" b="1" dirty="0" smtClean="0">
                <a:solidFill>
                  <a:srgbClr val="002060"/>
                </a:solidFill>
              </a:rPr>
              <a:t>הפטור </a:t>
            </a:r>
            <a:r>
              <a:rPr lang="he-IL" sz="2400" b="1" dirty="0">
                <a:solidFill>
                  <a:srgbClr val="002060"/>
                </a:solidFill>
              </a:rPr>
              <a:t>ניתן </a:t>
            </a:r>
            <a:r>
              <a:rPr lang="he-IL" sz="2400" b="1" dirty="0" smtClean="0">
                <a:solidFill>
                  <a:srgbClr val="002060"/>
                </a:solidFill>
              </a:rPr>
              <a:t>כיום במלואו </a:t>
            </a:r>
            <a:r>
              <a:rPr lang="he-IL" sz="2400" b="1" dirty="0">
                <a:solidFill>
                  <a:srgbClr val="002060"/>
                </a:solidFill>
              </a:rPr>
              <a:t>לכל הזכאים</a:t>
            </a:r>
            <a:endParaRPr lang="en-US" sz="2400" dirty="0">
              <a:solidFill>
                <a:srgbClr val="002060"/>
              </a:solidFill>
            </a:endParaRPr>
          </a:p>
          <a:p>
            <a:r>
              <a:rPr lang="he-IL" sz="2400" dirty="0" smtClean="0">
                <a:solidFill>
                  <a:srgbClr val="002060"/>
                </a:solidFill>
              </a:rPr>
              <a:t> </a:t>
            </a:r>
            <a:endParaRPr lang="en-US" sz="2400" dirty="0">
              <a:solidFill>
                <a:srgbClr val="002060"/>
              </a:solidFill>
            </a:endParaRPr>
          </a:p>
        </p:txBody>
      </p:sp>
      <p:sp>
        <p:nvSpPr>
          <p:cNvPr id="3" name="AutoShape 2" descr="data:image/jpeg;base64,/9j/4AAQSkZJRgABAQAAAQABAAD/2wCEAAkGBxQPEBAQDxQPEA4QDw0PFg0PEA8PDhARGBEWFhURExYYHSgiGBolGxUUITEhJSkrMC4uGh82ODMsNzQtLisBCgoKDg0OGhAQGiwkHyQsLCwsLCwsLCwsLCwsLCwsLCwsLCwsLCwsLCwsLCwsLCwsLCwsLCwsLCwsLCwsLCwsLP/AABEIAMcAoQMBEQACEQEDEQH/xAAbAAEAAwADAQAAAAAAAAAAAAAAAQUGAwQHAv/EADgQAAIBAgIGCAQEBwEAAAAAAAABAgMRBDEFBhMhQVESIjJhcYGR0UJSYsGhseHwFiMzcpOywhT/xAAaAQEAAwEBAQAAAAAAAAAAAAAAAQMGAgUE/8QAJhEBAAICAQQCAgIDAAAAAAAAAAECAxEEBRIhMRNBUWFxkSMkUv/aAAwDAQACEQMRAD8A9xAAAAAAAAAAAAAAEiCNSJJAAAAAAAAAAAAAAAAAAAABEDpaVx6oUpTe97lGPzS4HyczlRgxzafpEzp09D6dhWVp2hVW5xbtFv6XxPn4vUqZfE+CLRK4TPSiY+klydhcCSRFwJAAAAAAAAAAAAAAA+ZO295HNpisbkYPT2kv/RUdv6cLxiufORjep8yeRk1HqFUyrDzo3HqURLtYfSNWn2Kk0uV7r8T6cfMy4/EWl13O9T1lrq13CXjH2Ptr1jkV/Enc5/4rq/JS9J+5ZPXs3/MJ73JQ1kr1JdGFOnOXyxjO/wDtuLsXV+TknVaRMp3te4WNeVnVlTp/RTi2/Btt28j2cMci8by6j9QlYo+uEhIAAAAAAAAAAAiQAzetekugtjB9aSvLmo8vN/gmeH1fm9lfij3KJlkjL+vakISE615QCfyaW2h9Bzr2lLqUvmt1pb/hX3PV4PTsmee63irqKtjgcFCjHo00kufF97fE1GDj0wxqsLIjTs2L9JSSAAAAAAAAAAAAAdXSOLVGnKpLJLcuLfBHy8rPGHFNpkeeYis6k5TlvlJtvkjE58s5bzeVMz5cZT6AmfHsCe2UNNoLV69qldbrXVJ/nL2NF07pXiMmT+lsQ1MY2yyNBFYj06fR0AAAAAAAAAAAAAAIZEjGa16R2lTZR7NPPvnb7e5luscv5MnxV+nFpUR4e9uAkBFZmdEQ1er2guj0a1ZdbOMH8P1PvNL03pvb/kyLIq0qPej9enSToAAAAAAAAAAAAAAQRI6WmMbsKUp/Fa0Vzk8vfyPl5ueMOPaLTp57J3d3vb3t95hptN7zaVSDn36AmYkaTVnQ3StXqrdnCL4/W/saDpfTt6yXWVhrEjSeHSSQAAAAAAAAAAAAAAAhkEsXrXjenV2a7NNb++bz9Fb8TJ9Z5E3y/HH0rtKjPG9eHITEagW2r+i9vO8rqlB3f1PhH3PV6XwZzXi9vSax5bmEUlZZZGtrXtjULX0dQBIAAAAAAAAAPic1FNt2STbbySOLXrWJtIxf8RVFWlUW+m3bZPLorK3JmWnq2WuaZj0435azR+NjXgpwyya4p8maPj8imem6uol2kfSlIHXx+JVKnOo/hi34vgvU+fk5oxYrXHnFSblJyd3JttvvMJkv33m35Uvk4HNg8M6s4045ydu5bt7fkXYMNs2SKV+0629CwGEVGEaccorPi3xbNzx8EYaRSvpZHp2S9IAAAAAAAAAARcjYymtOlr3oU8l25Ljyh7md6rz9xOKjibM0Z36VzKw0NpJ4eonvcJbpR7ufij7uBy5499fUuq2b2jUUoqUXeLSaa4o2lLxasWha5DoZrXLE2hCks5PpNdy/U8HrebVIx/lzdkzLx6Vh1r0hstV9G7KG0kv5lRbk84w4evsa3pXE+KnfPuVtY0vj13SSQAAAAAAAAAQyNbFHrNpV0Y9CCkpTT69urFcbPmeT1TmXw17aR5n7c2li3++Zkr90z5nasOUB1/CWo1S0lnQk/qhflxj9/U0PR+bMx8dndZag0Uu2B1hxG0xE3mo2gvL9bmL6nmnLyJmPUKrSrTz4lC01f0ft6q6X9OFpS7+UT0umcP5s3n1CaQ3iRsoiI9LUkgAAAAAAAAAAAOOtSU04ySknmnvTOL463jVo2MzpXVnOWH/xP/l+54HN6RrdsP8ATias1OLi2pJprc0000+TTM9alqzq0acPk51+ByUKzpyjOPag1JexZhyzS8WhMPQVjIug6y7Ozc/Cyubac8Tx/lj8LIedylfe83vfiYabTMzM/aoirtJZvd5kVrMzqEPQNCYBUKMY/E+tJ/U+HkbfgcaMOKK/a6I0sD7kgAAAAAAAAAAAAAIIFZpfQ8cQr9molums/CXNHwc3g05EefbmasRi8NKlJwmujJejXNPiZDNx7YcnbKuYmHCUShb4LH2wmIot8uj/AGylaS/P1PXw8r/Vvjmf4WRPhUHk6+3C71VwG0q7Rrq09/d0uHv6HsdH43yZPkmPEOqw2qNZ+liSQAAAAAAAAAAAAAAAMiRXaY0ZHEQs9012Z8V+h8XN4NOTTX2iY2wmKw8qU5QmrSjw/JoxvIw3w27LfSqY04rlc714EpX3LN7iaVm09sD0HQuCVCjGHxdqT5yeft5G34PHjBhiq2I0759iQAAAAAAAAAAAAAAAAAixGhTax6K28OlFfzYK6+pb7xPM6lw/mpNqx5hzaNsQ/wB8zHTWYnUqlxqxgtrXUn2aVp+MvhXrv8j1Ok8eMuaJn1DukbbhGxWJAAAAAAAAAAAAAAAAAAACGBjdatHbOe1iupN7+UZez9zKdW4Xx3+WvpXaF3qxhNlQi32qjdR+eS9LHr9K4/xYN/c+XdY1C3R6iUgAAAAAAAAAAAAAAAAAABBEjr43CRrQcJrqvlmuTRVmw1y11Yc8I2SSySt5Fla9o+iQJAAAAAAAAAAAAAAAAAAAABGgAEgAAAAAAAAAAAAAAAAAAAAAAAAAAAAAAAAAAAAAAAAAAAAAAAAAAAAAAAAAAAAAAAAAAAAAAAAAAAAAAAAAAAAAAAAAAAAAAAAAAAAAAAAAAAAAAAAAAAAAAAAAAAAAAAAAAAAAAAAAAAAAAAAAAAAAAAAAAAAAAAAAAAAAAAAAAAAAAAAAAAAAAAA//9k=">
            <a:hlinkClick r:id="rId2"/>
          </p:cNvPr>
          <p:cNvSpPr>
            <a:spLocks noChangeAspect="1" noChangeArrowheads="1"/>
          </p:cNvSpPr>
          <p:nvPr/>
        </p:nvSpPr>
        <p:spPr bwMode="auto">
          <a:xfrm>
            <a:off x="6672263" y="-1135063"/>
            <a:ext cx="1924050" cy="23717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7" name="כותרת 1"/>
          <p:cNvSpPr txBox="1">
            <a:spLocks/>
          </p:cNvSpPr>
          <p:nvPr/>
        </p:nvSpPr>
        <p:spPr>
          <a:xfrm>
            <a:off x="5868144" y="2204864"/>
            <a:ext cx="3164614" cy="1296144"/>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endParaRPr lang="en-US" sz="2400" dirty="0">
              <a:solidFill>
                <a:srgbClr val="002060"/>
              </a:solidFill>
            </a:endParaRPr>
          </a:p>
        </p:txBody>
      </p:sp>
      <p:pic>
        <p:nvPicPr>
          <p:cNvPr id="8" name="Picture 2" descr="P:\ניהול גרסאות\אפיונים\לוגו רשות צבעני.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4226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187624" y="188640"/>
            <a:ext cx="7848872" cy="792088"/>
          </a:xfrm>
        </p:spPr>
        <p:txBody>
          <a:bodyPr/>
          <a:lstStyle/>
          <a:p>
            <a:pPr algn="ctr"/>
            <a:r>
              <a:rPr lang="he-IL" sz="2000" b="1" dirty="0" smtClean="0">
                <a:solidFill>
                  <a:srgbClr val="002060"/>
                </a:solidFill>
              </a:rPr>
              <a:t>הישגי </a:t>
            </a:r>
            <a:r>
              <a:rPr lang="he-IL" sz="2000" b="1" dirty="0">
                <a:solidFill>
                  <a:srgbClr val="002060"/>
                </a:solidFill>
              </a:rPr>
              <a:t>התכנית </a:t>
            </a:r>
            <a:r>
              <a:rPr lang="he-IL" sz="2000" b="1" dirty="0" smtClean="0">
                <a:solidFill>
                  <a:srgbClr val="002060"/>
                </a:solidFill>
              </a:rPr>
              <a:t>הלאומית:</a:t>
            </a:r>
            <a:r>
              <a:rPr lang="en-US" sz="2000" dirty="0">
                <a:solidFill>
                  <a:srgbClr val="002060"/>
                </a:solidFill>
              </a:rPr>
              <a:t/>
            </a:r>
            <a:br>
              <a:rPr lang="en-US" sz="2000" dirty="0">
                <a:solidFill>
                  <a:srgbClr val="002060"/>
                </a:solidFill>
              </a:rPr>
            </a:br>
            <a:r>
              <a:rPr lang="he-IL" sz="2000" dirty="0">
                <a:solidFill>
                  <a:srgbClr val="002060"/>
                </a:solidFill>
              </a:rPr>
              <a:t> </a:t>
            </a:r>
            <a:r>
              <a:rPr lang="en-US" sz="2000" dirty="0">
                <a:solidFill>
                  <a:srgbClr val="002060"/>
                </a:solidFill>
              </a:rPr>
              <a:t/>
            </a:r>
            <a:br>
              <a:rPr lang="en-US" sz="2000" dirty="0">
                <a:solidFill>
                  <a:srgbClr val="002060"/>
                </a:solidFill>
              </a:rPr>
            </a:br>
            <a:r>
              <a:rPr lang="he-IL" sz="2000" dirty="0" smtClean="0">
                <a:solidFill>
                  <a:srgbClr val="002060"/>
                </a:solidFill>
              </a:rPr>
              <a:t/>
            </a:r>
            <a:br>
              <a:rPr lang="he-IL" sz="2000" dirty="0" smtClean="0">
                <a:solidFill>
                  <a:srgbClr val="002060"/>
                </a:solidFill>
              </a:rPr>
            </a:br>
            <a:endParaRPr lang="en-US" sz="2000" dirty="0">
              <a:solidFill>
                <a:srgbClr val="002060"/>
              </a:solidFill>
            </a:endParaRPr>
          </a:p>
        </p:txBody>
      </p:sp>
      <p:sp>
        <p:nvSpPr>
          <p:cNvPr id="5" name="כותרת 1"/>
          <p:cNvSpPr txBox="1">
            <a:spLocks/>
          </p:cNvSpPr>
          <p:nvPr/>
        </p:nvSpPr>
        <p:spPr>
          <a:xfrm>
            <a:off x="945569" y="999810"/>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lvl="0" indent="-342900">
              <a:buFont typeface="Wingdings" panose="05000000000000000000" pitchFamily="2" charset="2"/>
              <a:buChar char="ü"/>
            </a:pPr>
            <a:endParaRPr lang="he-IL" sz="2000" dirty="0" smtClean="0">
              <a:solidFill>
                <a:srgbClr val="002060"/>
              </a:solidFill>
            </a:endParaRPr>
          </a:p>
          <a:p>
            <a:pPr marL="342900" lvl="0" indent="-342900">
              <a:buFont typeface="Wingdings" panose="05000000000000000000" pitchFamily="2" charset="2"/>
              <a:buChar char="ü"/>
            </a:pPr>
            <a:r>
              <a:rPr lang="he-IL" sz="2000" dirty="0" smtClean="0">
                <a:solidFill>
                  <a:srgbClr val="002060"/>
                </a:solidFill>
              </a:rPr>
              <a:t>לראשונה הכרה בחקיקה בניצולי שואה שעד היום לא קיבלו סיוע ישיר מהמדינה</a:t>
            </a:r>
            <a:endParaRPr lang="en-US" sz="2000" dirty="0">
              <a:solidFill>
                <a:srgbClr val="002060"/>
              </a:solidFill>
            </a:endParaRPr>
          </a:p>
        </p:txBody>
      </p:sp>
      <p:sp>
        <p:nvSpPr>
          <p:cNvPr id="6" name="כותרת 1"/>
          <p:cNvSpPr txBox="1">
            <a:spLocks/>
          </p:cNvSpPr>
          <p:nvPr/>
        </p:nvSpPr>
        <p:spPr>
          <a:xfrm>
            <a:off x="936604" y="2007346"/>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lvl="0" indent="-342900">
              <a:buFont typeface="Wingdings" panose="05000000000000000000" pitchFamily="2" charset="2"/>
              <a:buChar char="ü"/>
            </a:pPr>
            <a:endParaRPr lang="he-IL" sz="2000" dirty="0" smtClean="0">
              <a:solidFill>
                <a:srgbClr val="002060"/>
              </a:solidFill>
            </a:endParaRPr>
          </a:p>
          <a:p>
            <a:pPr marL="342900" lvl="0" indent="-342900">
              <a:buFont typeface="Wingdings" panose="05000000000000000000" pitchFamily="2" charset="2"/>
              <a:buChar char="ü"/>
            </a:pPr>
            <a:r>
              <a:rPr lang="he-IL" sz="2000" dirty="0" smtClean="0">
                <a:solidFill>
                  <a:srgbClr val="002060"/>
                </a:solidFill>
              </a:rPr>
              <a:t>יצירת המאגר הרחב ביותר של ניצולי שואה, באמצעות מתן הטבות בחקיקה, וטיפול ישיר של הרשות לזכויות ניצולי שואה בכלל הניצולים</a:t>
            </a:r>
          </a:p>
          <a:p>
            <a:pPr marL="342900" lvl="0" indent="-342900">
              <a:buFont typeface="Wingdings" panose="05000000000000000000" pitchFamily="2" charset="2"/>
              <a:buChar char="ü"/>
            </a:pPr>
            <a:endParaRPr lang="he-IL" sz="2000" dirty="0" smtClean="0">
              <a:solidFill>
                <a:srgbClr val="002060"/>
              </a:solidFill>
            </a:endParaRPr>
          </a:p>
          <a:p>
            <a:pPr marL="342900" lvl="0" indent="-342900">
              <a:buFont typeface="Wingdings" panose="05000000000000000000" pitchFamily="2" charset="2"/>
              <a:buChar char="ü"/>
            </a:pPr>
            <a:endParaRPr lang="he-IL" sz="2000" dirty="0">
              <a:solidFill>
                <a:srgbClr val="002060"/>
              </a:solidFill>
            </a:endParaRPr>
          </a:p>
          <a:p>
            <a:pPr marL="342900" lvl="0" indent="-342900">
              <a:buFont typeface="Wingdings" panose="05000000000000000000" pitchFamily="2" charset="2"/>
              <a:buChar char="ü"/>
            </a:pPr>
            <a:endParaRPr lang="en-US" sz="2000" dirty="0">
              <a:solidFill>
                <a:srgbClr val="002060"/>
              </a:solidFill>
            </a:endParaRPr>
          </a:p>
        </p:txBody>
      </p:sp>
      <p:sp>
        <p:nvSpPr>
          <p:cNvPr id="7" name="כותרת 1"/>
          <p:cNvSpPr txBox="1">
            <a:spLocks/>
          </p:cNvSpPr>
          <p:nvPr/>
        </p:nvSpPr>
        <p:spPr>
          <a:xfrm>
            <a:off x="1295128" y="3433526"/>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lgn="ctr"/>
            <a:endParaRPr lang="en-US" sz="2000" dirty="0">
              <a:solidFill>
                <a:srgbClr val="002060"/>
              </a:solidFill>
            </a:endParaRPr>
          </a:p>
        </p:txBody>
      </p:sp>
      <p:sp>
        <p:nvSpPr>
          <p:cNvPr id="8" name="כותרת 1"/>
          <p:cNvSpPr txBox="1">
            <a:spLocks/>
          </p:cNvSpPr>
          <p:nvPr/>
        </p:nvSpPr>
        <p:spPr>
          <a:xfrm>
            <a:off x="945280" y="3050058"/>
            <a:ext cx="7870937" cy="1064170"/>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lvl="0" indent="-342900">
              <a:buFont typeface="Wingdings" panose="05000000000000000000" pitchFamily="2" charset="2"/>
              <a:buChar char="ü"/>
            </a:pPr>
            <a:endParaRPr lang="he-IL" sz="2000" dirty="0" smtClean="0">
              <a:solidFill>
                <a:srgbClr val="002060"/>
              </a:solidFill>
            </a:endParaRPr>
          </a:p>
          <a:p>
            <a:pPr marL="342900" lvl="0" indent="-342900">
              <a:buFont typeface="Wingdings" panose="05000000000000000000" pitchFamily="2" charset="2"/>
              <a:buChar char="ü"/>
            </a:pPr>
            <a:endParaRPr lang="he-IL" sz="2000" dirty="0" smtClean="0">
              <a:solidFill>
                <a:srgbClr val="002060"/>
              </a:solidFill>
            </a:endParaRPr>
          </a:p>
          <a:p>
            <a:pPr marL="342900" lvl="0" indent="-342900">
              <a:buFont typeface="Wingdings" panose="05000000000000000000" pitchFamily="2" charset="2"/>
              <a:buChar char="ü"/>
            </a:pPr>
            <a:r>
              <a:rPr lang="he-IL" sz="2000" dirty="0" smtClean="0">
                <a:solidFill>
                  <a:srgbClr val="002060"/>
                </a:solidFill>
              </a:rPr>
              <a:t>השוואת זכויות של יוצאי מחנות וגטאות</a:t>
            </a:r>
          </a:p>
          <a:p>
            <a:pPr marL="342900" lvl="0" indent="-342900">
              <a:buFont typeface="Wingdings" panose="05000000000000000000" pitchFamily="2" charset="2"/>
              <a:buChar char="ü"/>
            </a:pPr>
            <a:endParaRPr lang="he-IL" sz="2000" dirty="0">
              <a:solidFill>
                <a:srgbClr val="002060"/>
              </a:solidFill>
            </a:endParaRPr>
          </a:p>
          <a:p>
            <a:pPr marL="342900" lvl="0" indent="-342900">
              <a:buFont typeface="Wingdings" panose="05000000000000000000" pitchFamily="2" charset="2"/>
              <a:buChar char="ü"/>
            </a:pPr>
            <a:endParaRPr lang="he-IL" sz="2000" dirty="0" smtClean="0">
              <a:solidFill>
                <a:srgbClr val="002060"/>
              </a:solidFill>
            </a:endParaRPr>
          </a:p>
          <a:p>
            <a:pPr marL="342900" lvl="0" indent="-342900">
              <a:buFont typeface="Wingdings" panose="05000000000000000000" pitchFamily="2" charset="2"/>
              <a:buChar char="ü"/>
            </a:pPr>
            <a:r>
              <a:rPr lang="he-IL" sz="2000" dirty="0" smtClean="0">
                <a:solidFill>
                  <a:srgbClr val="002060"/>
                </a:solidFill>
              </a:rPr>
              <a:t>צמצום בירוקרטיה</a:t>
            </a:r>
          </a:p>
          <a:p>
            <a:pPr lvl="0"/>
            <a:endParaRPr lang="en-US" sz="2000" dirty="0">
              <a:solidFill>
                <a:srgbClr val="002060"/>
              </a:solidFill>
            </a:endParaRPr>
          </a:p>
        </p:txBody>
      </p:sp>
      <p:sp>
        <p:nvSpPr>
          <p:cNvPr id="9" name="כותרת 1"/>
          <p:cNvSpPr txBox="1">
            <a:spLocks/>
          </p:cNvSpPr>
          <p:nvPr/>
        </p:nvSpPr>
        <p:spPr>
          <a:xfrm>
            <a:off x="960050" y="3718184"/>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endParaRPr lang="he-IL" sz="2000" dirty="0">
              <a:solidFill>
                <a:srgbClr val="002060"/>
              </a:solidFill>
            </a:endParaRPr>
          </a:p>
          <a:p>
            <a:pPr lvl="0"/>
            <a:endParaRPr lang="en-US" sz="2000" dirty="0">
              <a:solidFill>
                <a:srgbClr val="002060"/>
              </a:solidFill>
            </a:endParaRPr>
          </a:p>
        </p:txBody>
      </p:sp>
      <p:sp>
        <p:nvSpPr>
          <p:cNvPr id="10" name="כותרת 1"/>
          <p:cNvSpPr txBox="1">
            <a:spLocks/>
          </p:cNvSpPr>
          <p:nvPr/>
        </p:nvSpPr>
        <p:spPr>
          <a:xfrm>
            <a:off x="967346" y="4442202"/>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42900" lvl="0" indent="-342900">
              <a:buFont typeface="Wingdings" panose="05000000000000000000" pitchFamily="2" charset="2"/>
              <a:buChar char="ü"/>
            </a:pPr>
            <a:endParaRPr lang="en-US" sz="2000" dirty="0">
              <a:solidFill>
                <a:srgbClr val="002060"/>
              </a:solidFill>
            </a:endParaRPr>
          </a:p>
        </p:txBody>
      </p:sp>
      <p:sp>
        <p:nvSpPr>
          <p:cNvPr id="11" name="כותרת 1"/>
          <p:cNvSpPr txBox="1">
            <a:spLocks/>
          </p:cNvSpPr>
          <p:nvPr/>
        </p:nvSpPr>
        <p:spPr>
          <a:xfrm>
            <a:off x="1016960" y="5212134"/>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endParaRPr lang="en-US" sz="2000" dirty="0">
              <a:solidFill>
                <a:srgbClr val="002060"/>
              </a:solidFill>
            </a:endParaRPr>
          </a:p>
        </p:txBody>
      </p:sp>
      <p:sp>
        <p:nvSpPr>
          <p:cNvPr id="12" name="כותרת 1"/>
          <p:cNvSpPr txBox="1">
            <a:spLocks/>
          </p:cNvSpPr>
          <p:nvPr/>
        </p:nvSpPr>
        <p:spPr>
          <a:xfrm>
            <a:off x="1025678" y="5911383"/>
            <a:ext cx="7848872" cy="792088"/>
          </a:xfrm>
          <a:prstGeom prst="rect">
            <a:avLst/>
          </a:prstGeom>
        </p:spPr>
        <p:txBody>
          <a:bodyPr vert="horz" lIns="0" tIns="45720" rIns="0" bIns="45720" rtlCol="0" anchor="t">
            <a:noAutofit/>
          </a:bodyPr>
          <a:lstStyle>
            <a:lvl1pPr algn="r" defTabSz="914400" rtl="1" eaLnBrk="1" latinLnBrk="0" hangingPunct="1">
              <a:spcBef>
                <a:spcPct val="0"/>
              </a:spcBef>
              <a:buNone/>
              <a:defRPr sz="6600" kern="1200" cap="all" baseline="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lvl="0"/>
            <a:endParaRPr lang="en-US" sz="2000" dirty="0">
              <a:solidFill>
                <a:srgbClr val="002060"/>
              </a:solidFill>
            </a:endParaRPr>
          </a:p>
        </p:txBody>
      </p:sp>
      <p:pic>
        <p:nvPicPr>
          <p:cNvPr id="13" name="Picture 2" descr="P:\ניהול גרסאות\אפיונים\לוגו רשות צבעני.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 y="10629"/>
            <a:ext cx="1115614" cy="2181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3514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radeshow_TP101859859">
  <a:themeElements>
    <a:clrScheme name="Tradeshow">
      <a:dk1>
        <a:srgbClr val="3F3F3F"/>
      </a:dk1>
      <a:lt1>
        <a:srgbClr val="FFFFFF"/>
      </a:lt1>
      <a:dk2>
        <a:srgbClr val="7DAFC3"/>
      </a:dk2>
      <a:lt2>
        <a:srgbClr val="E5E4DF"/>
      </a:lt2>
      <a:accent1>
        <a:srgbClr val="7C959A"/>
      </a:accent1>
      <a:accent2>
        <a:srgbClr val="DB8631"/>
      </a:accent2>
      <a:accent3>
        <a:srgbClr val="E3CC5A"/>
      </a:accent3>
      <a:accent4>
        <a:srgbClr val="ACADA8"/>
      </a:accent4>
      <a:accent5>
        <a:srgbClr val="927C61"/>
      </a:accent5>
      <a:accent6>
        <a:srgbClr val="B3B435"/>
      </a:accent6>
      <a:hlink>
        <a:srgbClr val="0079A4"/>
      </a:hlink>
      <a:folHlink>
        <a:srgbClr val="595959"/>
      </a:folHlink>
    </a:clrScheme>
    <a:fontScheme name="Tradeshow">
      <a:majorFont>
        <a:latin typeface="Arial Black"/>
        <a:ea typeface=""/>
        <a:cs typeface=""/>
        <a:font script="Jpan" typeface="ＭＳ Ｐゴシック"/>
        <a:font script="Hang" typeface="HY견고딕"/>
        <a:font script="Hans" typeface="宋体"/>
        <a:font script="Hant" typeface="新細明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adeshow">
      <a:fillStyleLst>
        <a:solidFill>
          <a:schemeClr val="phClr"/>
        </a:solidFill>
        <a:gradFill rotWithShape="1">
          <a:gsLst>
            <a:gs pos="0">
              <a:schemeClr val="phClr">
                <a:tint val="45000"/>
                <a:satMod val="300000"/>
              </a:schemeClr>
            </a:gs>
            <a:gs pos="35000">
              <a:schemeClr val="phClr">
                <a:tint val="45000"/>
                <a:satMod val="300000"/>
              </a:schemeClr>
            </a:gs>
            <a:gs pos="69000">
              <a:schemeClr val="phClr">
                <a:tint val="45000"/>
                <a:satMod val="350000"/>
              </a:schemeClr>
            </a:gs>
            <a:gs pos="100000">
              <a:schemeClr val="phClr">
                <a:tint val="60000"/>
                <a:satMod val="350000"/>
              </a:schemeClr>
            </a:gs>
          </a:gsLst>
          <a:path path="circle">
            <a:fillToRect l="50000" t="50000" r="100000" b="100000"/>
          </a:path>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9525" cap="rnd" cmpd="sng" algn="ctr">
          <a:solidFill>
            <a:schemeClr val="phClr"/>
          </a:solidFill>
          <a:prstDash val="solid"/>
        </a:ln>
        <a:ln w="38475" cap="flat" cmpd="sng" algn="ctr">
          <a:solidFill>
            <a:schemeClr val="phClr"/>
          </a:solidFill>
          <a:prstDash val="solid"/>
        </a:ln>
        <a:ln w="54850" cap="flat" cmpd="sng" algn="ctr">
          <a:solidFill>
            <a:schemeClr val="phClr"/>
          </a:solidFill>
          <a:prstDash val="solid"/>
        </a:ln>
      </a:lnStyleLst>
      <a:effectStyleLst>
        <a:effectStyle>
          <a:effectLst>
            <a:outerShdw blurRad="50800" dist="25400" dir="5400000" rotWithShape="0">
              <a:srgbClr val="000000">
                <a:alpha val="55000"/>
              </a:srgbClr>
            </a:outerShdw>
          </a:effectLst>
        </a:effectStyle>
        <a:effectStyle>
          <a:effectLst>
            <a:outerShdw blurRad="50800" dist="25400" dir="5400000" rotWithShape="0">
              <a:srgbClr val="000000">
                <a:alpha val="44000"/>
              </a:srgbClr>
            </a:outerShdw>
          </a:effectLst>
        </a:effectStyle>
        <a:effectStyle>
          <a:effectLst>
            <a:outerShdw blurRad="50800" dist="25400" dir="5400000" rotWithShape="0">
              <a:srgbClr val="000000">
                <a:alpha val="55000"/>
              </a:srgbClr>
            </a:outerShdw>
          </a:effectLst>
          <a:scene3d>
            <a:camera prst="orthographicFront">
              <a:rot lat="0" lon="0" rev="0"/>
            </a:camera>
            <a:lightRig rig="brightRoom" dir="tl">
              <a:rot lat="0" lon="0" rev="3600000"/>
            </a:lightRig>
          </a:scene3d>
          <a:sp3d contourW="31750" prstMaterial="flat">
            <a:bevelT w="127000" h="254000" prst="angle"/>
            <a:contourClr>
              <a:schemeClr val="phClr">
                <a:shade val="20000"/>
              </a:schemeClr>
            </a:contourClr>
          </a:sp3d>
        </a:effectStyle>
      </a:effectStyleLst>
      <a:bgFillStyleLst>
        <a:solidFill>
          <a:schemeClr val="phClr"/>
        </a:solidFill>
        <a:gradFill rotWithShape="1">
          <a:gsLst>
            <a:gs pos="20000">
              <a:schemeClr val="phClr">
                <a:tint val="80000"/>
                <a:lumMod val="100000"/>
              </a:schemeClr>
            </a:gs>
            <a:gs pos="100000">
              <a:schemeClr val="phClr">
                <a:tint val="100000"/>
                <a:lumMod val="80000"/>
              </a:schemeClr>
            </a:gs>
          </a:gsLst>
          <a:path path="circle">
            <a:fillToRect l="50000" t="20000" r="100000" b="100000"/>
          </a:path>
        </a:gradFill>
        <a:gradFill rotWithShape="1">
          <a:gsLst>
            <a:gs pos="0">
              <a:schemeClr val="phClr">
                <a:tint val="100000"/>
                <a:lumMod val="100000"/>
              </a:schemeClr>
            </a:gs>
            <a:gs pos="100000">
              <a:schemeClr val="phClr">
                <a:shade val="100000"/>
                <a:lumMod val="60000"/>
              </a:schemeClr>
            </a:gs>
          </a:gsLst>
          <a:path path="circle">
            <a:fillToRect l="50000" t="20000" r="10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F272E86-8F25-4682-99C6-16BFF7AB0325}"/>
</file>

<file path=customXml/itemProps2.xml><?xml version="1.0" encoding="utf-8"?>
<ds:datastoreItem xmlns:ds="http://schemas.openxmlformats.org/officeDocument/2006/customXml" ds:itemID="{8AAD17F0-C0B5-498A-BC9E-4207E4E2B46A}"/>
</file>

<file path=customXml/itemProps3.xml><?xml version="1.0" encoding="utf-8"?>
<ds:datastoreItem xmlns:ds="http://schemas.openxmlformats.org/officeDocument/2006/customXml" ds:itemID="{8D72E93F-FA02-4228-A7C8-41DA2668AFEB}"/>
</file>

<file path=docProps/app.xml><?xml version="1.0" encoding="utf-8"?>
<Properties xmlns="http://schemas.openxmlformats.org/officeDocument/2006/extended-properties" xmlns:vt="http://schemas.openxmlformats.org/officeDocument/2006/docPropsVTypes">
  <Template/>
  <TotalTime>116</TotalTime>
  <Words>260</Words>
  <Application>Microsoft Office PowerPoint</Application>
  <PresentationFormat>‫הצגה על המסך (4:3)</PresentationFormat>
  <Paragraphs>38</Paragraphs>
  <Slides>11</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11</vt:i4>
      </vt:variant>
    </vt:vector>
  </HeadingPairs>
  <TitlesOfParts>
    <vt:vector size="12" baseType="lpstr">
      <vt:lpstr>tradeshow_TP101859859</vt:lpstr>
      <vt:lpstr>התכנית הלאומית לסיוע לניצולי השואה   2014</vt:lpstr>
      <vt:lpstr>החלטת ממשלה מספר 1568 מיום 27 באפריל 2014  תיקוני חקיקה:     1. חוק נכי רדיפות הנאצים 2. חוק נכי המלחמה בנאצים 3. חוק הטבות לניצולי שואה 4. חוק הביטוח הלאומי</vt:lpstr>
      <vt:lpstr>אוכלוסיית ניצולי השואה בישראל </vt:lpstr>
      <vt:lpstr>עיקרי התכנית הלאומית:   1. השוואת זכויות של יוצאי מחנות וגטאות שעלו לאחר     אוקטובר 1953 לנכי רדיפות הנאצים  2. מענק שנתי לניצולי שואה שאינם מקבלים קצבה           3. הגדלת תגמול המינימום לנכי רדיפות ונכי מלחמה  4. תשלום מענק שנתי לנזקקים נכי רדיפות הנאצים  5. תשלום תגמול לבן זוג של נכה שנפטר לכל החיים  6. פטור ברכישת תרופות מרשם שבסל שירותי הבריאות  7. החרגת תגמול נכי רדיפות הנאצים ממבחן לגמלת סיעוד </vt:lpstr>
      <vt:lpstr>יישום מהיר של התכנית הלאומית  איתור הזכאים והגעה אקטיבית עד אליהם</vt:lpstr>
      <vt:lpstr>יישום מהיר של התכנית הלאומית  איתור הזכאים והגעה אקטיבית עד אליהם</vt:lpstr>
      <vt:lpstr>יישום מהיר של התכנית הלאומית  איתור הזכאים והגעה אקטיבית עד אליהם</vt:lpstr>
      <vt:lpstr>יישום מהיר של התכנית הלאומית  איתור הזכאים והגעה אקטיבית עד אליהם</vt:lpstr>
      <vt:lpstr>יישום מהיר של התכנית הלאומית  איתור הזכאים והגעה אקטיבית עד אליהם</vt:lpstr>
      <vt:lpstr>יישום מהיר של התכנית הלאומית  איתור הזכאים והגעה אקטיבית עד אליהם</vt:lpstr>
      <vt:lpstr>הישגי התכנית הלאומית:    </vt:lpstr>
    </vt:vector>
  </TitlesOfParts>
  <Company>MOF</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התכנית הלאומית לסיוע לניצולי שואה – 2014</dc:title>
  <dc:creator>אתי אוחנה</dc:creator>
  <cp:lastModifiedBy>עמיחי פישמן</cp:lastModifiedBy>
  <cp:revision>18</cp:revision>
  <dcterms:created xsi:type="dcterms:W3CDTF">2014-09-09T10:06:27Z</dcterms:created>
  <dcterms:modified xsi:type="dcterms:W3CDTF">2014-11-16T12:54:30Z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ies>
</file>