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1.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0.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72" r:id="rId4"/>
    <p:sldId id="258" r:id="rId5"/>
    <p:sldId id="259" r:id="rId6"/>
    <p:sldId id="266" r:id="rId7"/>
    <p:sldId id="267" r:id="rId8"/>
    <p:sldId id="268" r:id="rId9"/>
    <p:sldId id="260" r:id="rId10"/>
    <p:sldId id="269" r:id="rId11"/>
    <p:sldId id="270" r:id="rId12"/>
    <p:sldId id="271" r:id="rId13"/>
    <p:sldId id="273" r:id="rId14"/>
    <p:sldId id="275" r:id="rId15"/>
    <p:sldId id="265" r:id="rId16"/>
    <p:sldId id="274" r:id="rId17"/>
    <p:sldId id="278" r:id="rId18"/>
    <p:sldId id="276" r:id="rId19"/>
    <p:sldId id="279" r:id="rId20"/>
    <p:sldId id="277" r:id="rId21"/>
  </p:sldIdLst>
  <p:sldSz cx="9144000" cy="6858000" type="screen4x3"/>
  <p:notesSz cx="6858000" cy="9144000"/>
  <p:defaultTextStyle>
    <a:defPPr>
      <a:defRPr lang="he-IL"/>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r" defTabSz="914400" rtl="1" eaLnBrk="1" latinLnBrk="0" hangingPunct="1">
      <a:defRPr kern="1200">
        <a:solidFill>
          <a:schemeClr val="tx1"/>
        </a:solidFill>
        <a:latin typeface="Arial" charset="0"/>
        <a:ea typeface="+mn-ea"/>
        <a:cs typeface="Arial" charset="0"/>
      </a:defRPr>
    </a:lvl6pPr>
    <a:lvl7pPr marL="2743200" algn="r" defTabSz="914400" rtl="1" eaLnBrk="1" latinLnBrk="0" hangingPunct="1">
      <a:defRPr kern="1200">
        <a:solidFill>
          <a:schemeClr val="tx1"/>
        </a:solidFill>
        <a:latin typeface="Arial" charset="0"/>
        <a:ea typeface="+mn-ea"/>
        <a:cs typeface="Arial" charset="0"/>
      </a:defRPr>
    </a:lvl7pPr>
    <a:lvl8pPr marL="3200400" algn="r" defTabSz="914400" rtl="1" eaLnBrk="1" latinLnBrk="0" hangingPunct="1">
      <a:defRPr kern="1200">
        <a:solidFill>
          <a:schemeClr val="tx1"/>
        </a:solidFill>
        <a:latin typeface="Arial" charset="0"/>
        <a:ea typeface="+mn-ea"/>
        <a:cs typeface="Arial" charset="0"/>
      </a:defRPr>
    </a:lvl8pPr>
    <a:lvl9pPr marL="3657600" algn="r" defTabSz="914400" rtl="1"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p:restoredTop sz="94660"/>
  </p:normalViewPr>
  <p:slideViewPr>
    <p:cSldViewPr>
      <p:cViewPr varScale="1">
        <p:scale>
          <a:sx n="71" d="100"/>
          <a:sy n="71" d="100"/>
        </p:scale>
        <p:origin x="-486"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lvl1pPr>
              <a:defRPr/>
            </a:lvl1pPr>
          </a:lstStyle>
          <a:p>
            <a:pPr>
              <a:defRPr/>
            </a:pPr>
            <a:fld id="{BD05ABC5-E037-4DA2-AAFE-1C5881D0925B}" type="datetimeFigureOut">
              <a:rPr lang="he-IL"/>
              <a:pPr>
                <a:defRPr/>
              </a:pPr>
              <a:t>כ"ה/אדר א/תשע"ד</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9EE1BE72-6C8A-4F8C-9C0F-2F8E9A1CFB1F}" type="slidenum">
              <a:rPr lang="he-IL"/>
              <a:pPr>
                <a:defRPr/>
              </a:pPr>
              <a:t>‹#›</a:t>
            </a:fld>
            <a:endParaRPr lang="he-I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lvl1pPr>
              <a:defRPr/>
            </a:lvl1pPr>
          </a:lstStyle>
          <a:p>
            <a:pPr>
              <a:defRPr/>
            </a:pPr>
            <a:fld id="{1F2AEBCB-3ED3-4C6A-9DDD-52DA83FA3676}" type="datetimeFigureOut">
              <a:rPr lang="he-IL"/>
              <a:pPr>
                <a:defRPr/>
              </a:pPr>
              <a:t>כ"ה/אדר א/תשע"ד</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8CEE03A4-0DEC-41FD-BFD6-BA8287681C95}" type="slidenum">
              <a:rPr lang="he-IL"/>
              <a:pPr>
                <a:defRPr/>
              </a:pPr>
              <a:t>‹#›</a:t>
            </a:fld>
            <a:endParaRPr lang="he-I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lvl1pPr>
              <a:defRPr/>
            </a:lvl1pPr>
          </a:lstStyle>
          <a:p>
            <a:pPr>
              <a:defRPr/>
            </a:pPr>
            <a:fld id="{BB6FB8A4-0A7C-4201-9958-E16FEF0CE4C1}" type="datetimeFigureOut">
              <a:rPr lang="he-IL"/>
              <a:pPr>
                <a:defRPr/>
              </a:pPr>
              <a:t>כ"ה/אדר א/תשע"ד</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A4744529-67B1-4313-B592-44F0A3EFE669}" type="slidenum">
              <a:rPr lang="he-IL"/>
              <a:pPr>
                <a:defRPr/>
              </a:pPr>
              <a:t>‹#›</a:t>
            </a:fld>
            <a:endParaRPr lang="he-I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3"/>
          <p:cNvSpPr>
            <a:spLocks noGrp="1"/>
          </p:cNvSpPr>
          <p:nvPr>
            <p:ph type="dt" sz="half" idx="10"/>
          </p:nvPr>
        </p:nvSpPr>
        <p:spPr/>
        <p:txBody>
          <a:bodyPr/>
          <a:lstStyle>
            <a:lvl1pPr>
              <a:defRPr/>
            </a:lvl1pPr>
          </a:lstStyle>
          <a:p>
            <a:pPr>
              <a:defRPr/>
            </a:pPr>
            <a:fld id="{83D49C42-8471-4466-9D2A-966278E98A1E}" type="datetimeFigureOut">
              <a:rPr lang="he-IL"/>
              <a:pPr>
                <a:defRPr/>
              </a:pPr>
              <a:t>כ"ה/אדר א/תשע"ד</a:t>
            </a:fld>
            <a:endParaRPr lang="he-IL"/>
          </a:p>
        </p:txBody>
      </p:sp>
      <p:sp>
        <p:nvSpPr>
          <p:cNvPr id="6"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7" name="מציין מיקום של מספר שקופית 5"/>
          <p:cNvSpPr>
            <a:spLocks noGrp="1"/>
          </p:cNvSpPr>
          <p:nvPr>
            <p:ph type="sldNum" sz="quarter" idx="12"/>
          </p:nvPr>
        </p:nvSpPr>
        <p:spPr/>
        <p:txBody>
          <a:bodyPr/>
          <a:lstStyle>
            <a:lvl1pPr>
              <a:defRPr/>
            </a:lvl1pPr>
          </a:lstStyle>
          <a:p>
            <a:pPr>
              <a:defRPr/>
            </a:pPr>
            <a:fld id="{4167303F-8B16-46CA-86D6-071FCAA78CFD}" type="slidenum">
              <a:rPr lang="he-IL"/>
              <a:pPr>
                <a:defRPr/>
              </a:pPr>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3"/>
          <p:cNvSpPr>
            <a:spLocks noGrp="1"/>
          </p:cNvSpPr>
          <p:nvPr>
            <p:ph type="dt" sz="half" idx="10"/>
          </p:nvPr>
        </p:nvSpPr>
        <p:spPr/>
        <p:txBody>
          <a:bodyPr/>
          <a:lstStyle>
            <a:lvl1pPr>
              <a:defRPr/>
            </a:lvl1pPr>
          </a:lstStyle>
          <a:p>
            <a:pPr>
              <a:defRPr/>
            </a:pPr>
            <a:fld id="{BCA4F9D0-C709-4E93-BB29-1A0ED2D29019}" type="datetimeFigureOut">
              <a:rPr lang="he-IL"/>
              <a:pPr>
                <a:defRPr/>
              </a:pPr>
              <a:t>כ"ה/אדר א/תשע"ד</a:t>
            </a:fld>
            <a:endParaRPr lang="he-IL"/>
          </a:p>
        </p:txBody>
      </p:sp>
      <p:sp>
        <p:nvSpPr>
          <p:cNvPr id="8"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9" name="מציין מיקום של מספר שקופית 5"/>
          <p:cNvSpPr>
            <a:spLocks noGrp="1"/>
          </p:cNvSpPr>
          <p:nvPr>
            <p:ph type="sldNum" sz="quarter" idx="12"/>
          </p:nvPr>
        </p:nvSpPr>
        <p:spPr/>
        <p:txBody>
          <a:bodyPr/>
          <a:lstStyle>
            <a:lvl1pPr>
              <a:defRPr/>
            </a:lvl1pPr>
          </a:lstStyle>
          <a:p>
            <a:pPr>
              <a:defRPr/>
            </a:pPr>
            <a:fld id="{D00B745D-2B93-4B97-87AF-ED754F78A25A}" type="slidenum">
              <a:rPr lang="he-IL"/>
              <a:pPr>
                <a:defRPr/>
              </a:pPr>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3"/>
          <p:cNvSpPr>
            <a:spLocks noGrp="1"/>
          </p:cNvSpPr>
          <p:nvPr>
            <p:ph type="dt" sz="half" idx="10"/>
          </p:nvPr>
        </p:nvSpPr>
        <p:spPr/>
        <p:txBody>
          <a:bodyPr/>
          <a:lstStyle>
            <a:lvl1pPr>
              <a:defRPr/>
            </a:lvl1pPr>
          </a:lstStyle>
          <a:p>
            <a:pPr>
              <a:defRPr/>
            </a:pPr>
            <a:fld id="{011008A8-E420-4347-8798-6C549D818E89}" type="datetimeFigureOut">
              <a:rPr lang="he-IL"/>
              <a:pPr>
                <a:defRPr/>
              </a:pPr>
              <a:t>כ"ה/אדר א/תשע"ד</a:t>
            </a:fld>
            <a:endParaRPr lang="he-IL"/>
          </a:p>
        </p:txBody>
      </p:sp>
      <p:sp>
        <p:nvSpPr>
          <p:cNvPr id="4"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5" name="מציין מיקום של מספר שקופית 5"/>
          <p:cNvSpPr>
            <a:spLocks noGrp="1"/>
          </p:cNvSpPr>
          <p:nvPr>
            <p:ph type="sldNum" sz="quarter" idx="12"/>
          </p:nvPr>
        </p:nvSpPr>
        <p:spPr/>
        <p:txBody>
          <a:bodyPr/>
          <a:lstStyle>
            <a:lvl1pPr>
              <a:defRPr/>
            </a:lvl1pPr>
          </a:lstStyle>
          <a:p>
            <a:pPr>
              <a:defRPr/>
            </a:pPr>
            <a:fld id="{73CA5253-08CF-45E4-A955-065296CA236A}" type="slidenum">
              <a:rPr lang="he-IL"/>
              <a:pPr>
                <a:defRPr/>
              </a:pPr>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3"/>
          <p:cNvSpPr>
            <a:spLocks noGrp="1"/>
          </p:cNvSpPr>
          <p:nvPr>
            <p:ph type="dt" sz="half" idx="10"/>
          </p:nvPr>
        </p:nvSpPr>
        <p:spPr/>
        <p:txBody>
          <a:bodyPr/>
          <a:lstStyle>
            <a:lvl1pPr>
              <a:defRPr/>
            </a:lvl1pPr>
          </a:lstStyle>
          <a:p>
            <a:pPr>
              <a:defRPr/>
            </a:pPr>
            <a:fld id="{05E75023-14C6-422C-937C-1FA539C8DB83}" type="datetimeFigureOut">
              <a:rPr lang="he-IL"/>
              <a:pPr>
                <a:defRPr/>
              </a:pPr>
              <a:t>כ"ה/אדר א/תשע"ד</a:t>
            </a:fld>
            <a:endParaRPr lang="he-IL"/>
          </a:p>
        </p:txBody>
      </p:sp>
      <p:sp>
        <p:nvSpPr>
          <p:cNvPr id="3"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4" name="מציין מיקום של מספר שקופית 5"/>
          <p:cNvSpPr>
            <a:spLocks noGrp="1"/>
          </p:cNvSpPr>
          <p:nvPr>
            <p:ph type="sldNum" sz="quarter" idx="12"/>
          </p:nvPr>
        </p:nvSpPr>
        <p:spPr/>
        <p:txBody>
          <a:bodyPr/>
          <a:lstStyle>
            <a:lvl1pPr>
              <a:defRPr/>
            </a:lvl1pPr>
          </a:lstStyle>
          <a:p>
            <a:pPr>
              <a:defRPr/>
            </a:pPr>
            <a:fld id="{656A565C-7E40-44CF-B86C-9653950A1D27}" type="slidenum">
              <a:rPr lang="he-IL"/>
              <a:pPr>
                <a:defRPr/>
              </a:pPr>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3"/>
          <p:cNvSpPr>
            <a:spLocks noGrp="1"/>
          </p:cNvSpPr>
          <p:nvPr>
            <p:ph type="dt" sz="half" idx="10"/>
          </p:nvPr>
        </p:nvSpPr>
        <p:spPr/>
        <p:txBody>
          <a:bodyPr/>
          <a:lstStyle>
            <a:lvl1pPr>
              <a:defRPr/>
            </a:lvl1pPr>
          </a:lstStyle>
          <a:p>
            <a:pPr>
              <a:defRPr/>
            </a:pPr>
            <a:fld id="{4FEDB448-BB7C-4CF7-9D9E-0DF88CA7D5B2}" type="datetimeFigureOut">
              <a:rPr lang="he-IL"/>
              <a:pPr>
                <a:defRPr/>
              </a:pPr>
              <a:t>כ"ה/אדר א/תשע"ד</a:t>
            </a:fld>
            <a:endParaRPr lang="he-IL"/>
          </a:p>
        </p:txBody>
      </p:sp>
      <p:sp>
        <p:nvSpPr>
          <p:cNvPr id="6"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7" name="מציין מיקום של מספר שקופית 5"/>
          <p:cNvSpPr>
            <a:spLocks noGrp="1"/>
          </p:cNvSpPr>
          <p:nvPr>
            <p:ph type="sldNum" sz="quarter" idx="12"/>
          </p:nvPr>
        </p:nvSpPr>
        <p:spPr/>
        <p:txBody>
          <a:bodyPr/>
          <a:lstStyle>
            <a:lvl1pPr>
              <a:defRPr/>
            </a:lvl1pPr>
          </a:lstStyle>
          <a:p>
            <a:pPr>
              <a:defRPr/>
            </a:pPr>
            <a:fld id="{ED5572BE-24AA-4506-8966-53A3B4413123}" type="slidenum">
              <a:rPr lang="he-IL"/>
              <a:pPr>
                <a:defRPr/>
              </a:pPr>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rtlCol="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3"/>
          <p:cNvSpPr>
            <a:spLocks noGrp="1"/>
          </p:cNvSpPr>
          <p:nvPr>
            <p:ph type="dt" sz="half" idx="10"/>
          </p:nvPr>
        </p:nvSpPr>
        <p:spPr/>
        <p:txBody>
          <a:bodyPr/>
          <a:lstStyle>
            <a:lvl1pPr>
              <a:defRPr/>
            </a:lvl1pPr>
          </a:lstStyle>
          <a:p>
            <a:pPr>
              <a:defRPr/>
            </a:pPr>
            <a:fld id="{7FE6BF5A-F0E8-46C8-A4AC-7EF50AD09C3D}" type="datetimeFigureOut">
              <a:rPr lang="he-IL"/>
              <a:pPr>
                <a:defRPr/>
              </a:pPr>
              <a:t>כ"ה/אדר א/תשע"ד</a:t>
            </a:fld>
            <a:endParaRPr lang="he-IL"/>
          </a:p>
        </p:txBody>
      </p:sp>
      <p:sp>
        <p:nvSpPr>
          <p:cNvPr id="6"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7" name="מציין מיקום של מספר שקופית 5"/>
          <p:cNvSpPr>
            <a:spLocks noGrp="1"/>
          </p:cNvSpPr>
          <p:nvPr>
            <p:ph type="sldNum" sz="quarter" idx="12"/>
          </p:nvPr>
        </p:nvSpPr>
        <p:spPr/>
        <p:txBody>
          <a:bodyPr/>
          <a:lstStyle>
            <a:lvl1pPr>
              <a:defRPr/>
            </a:lvl1pPr>
          </a:lstStyle>
          <a:p>
            <a:pPr>
              <a:defRPr/>
            </a:pPr>
            <a:fld id="{1CD6C3F7-3B90-475D-90AF-CAC1661C667B}" type="slidenum">
              <a:rPr lang="he-IL"/>
              <a:pPr>
                <a:defRPr/>
              </a:pPr>
              <a:t>‹#›</a:t>
            </a:fld>
            <a:endParaRPr lang="he-I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lvl1pPr>
              <a:defRPr/>
            </a:lvl1pPr>
          </a:lstStyle>
          <a:p>
            <a:pPr>
              <a:defRPr/>
            </a:pPr>
            <a:fld id="{E2897BD9-CA43-4CFA-8DF7-2CD99C726CF0}" type="datetimeFigureOut">
              <a:rPr lang="he-IL"/>
              <a:pPr>
                <a:defRPr/>
              </a:pPr>
              <a:t>כ"ה/אדר א/תשע"ד</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C87C5352-2482-419C-9B6D-2981EA602C19}" type="slidenum">
              <a:rPr lang="he-IL"/>
              <a:pPr>
                <a:defRPr/>
              </a:pPr>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lvl1pPr>
              <a:defRPr/>
            </a:lvl1pPr>
          </a:lstStyle>
          <a:p>
            <a:pPr>
              <a:defRPr/>
            </a:pPr>
            <a:fld id="{D72A8A3B-66A3-4160-8F52-6B21B1156203}" type="datetimeFigureOut">
              <a:rPr lang="he-IL"/>
              <a:pPr>
                <a:defRPr/>
              </a:pPr>
              <a:t>כ"ה/אדר א/תשע"ד</a:t>
            </a:fld>
            <a:endParaRPr lang="he-IL"/>
          </a:p>
        </p:txBody>
      </p:sp>
      <p:sp>
        <p:nvSpPr>
          <p:cNvPr id="5" name="מציין מיקום של כותרת תחתונה 4"/>
          <p:cNvSpPr>
            <a:spLocks noGrp="1"/>
          </p:cNvSpPr>
          <p:nvPr>
            <p:ph type="ftr" sz="quarter" idx="11"/>
          </p:nvPr>
        </p:nvSpPr>
        <p:spPr/>
        <p:txBody>
          <a:bodyPr/>
          <a:lstStyle>
            <a:lvl1pPr>
              <a:defRPr/>
            </a:lvl1pPr>
          </a:lstStyle>
          <a:p>
            <a:pPr>
              <a:defRPr/>
            </a:pPr>
            <a:endParaRPr lang="he-IL"/>
          </a:p>
        </p:txBody>
      </p:sp>
      <p:sp>
        <p:nvSpPr>
          <p:cNvPr id="6" name="מציין מיקום של מספר שקופית 5"/>
          <p:cNvSpPr>
            <a:spLocks noGrp="1"/>
          </p:cNvSpPr>
          <p:nvPr>
            <p:ph type="sldNum" sz="quarter" idx="12"/>
          </p:nvPr>
        </p:nvSpPr>
        <p:spPr/>
        <p:txBody>
          <a:bodyPr/>
          <a:lstStyle>
            <a:lvl1pPr>
              <a:defRPr/>
            </a:lvl1pPr>
          </a:lstStyle>
          <a:p>
            <a:pPr>
              <a:defRPr/>
            </a:pPr>
            <a:fld id="{54DB1AF9-58C3-4023-AFD9-B1AA08330D5F}" type="slidenum">
              <a:rPr lang="he-IL"/>
              <a:pPr>
                <a:defRPr/>
              </a:pPr>
              <a:t>‹#›</a:t>
            </a:fld>
            <a:endParaRPr lang="he-I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sp>
        <p:nvSpPr>
          <p:cNvPr id="1026" name="מציין מיקום של כותרת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e-IL" smtClean="0"/>
              <a:t>לחץ כדי לערוך סגנון כותרת של תבנית בסיס</a:t>
            </a:r>
          </a:p>
        </p:txBody>
      </p:sp>
      <p:sp>
        <p:nvSpPr>
          <p:cNvPr id="1027" name="מציין מיקום טקסט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EEEF24A-9A2F-49F6-9CEB-8E5D73D9E883}" type="datetimeFigureOut">
              <a:rPr lang="he-IL"/>
              <a:pPr>
                <a:defRPr/>
              </a:pPr>
              <a:t>כ"ה/אדר א/תשע"ד</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5B09DF9F-8C2E-49F2-8802-975E8AFA9144}" type="slidenum">
              <a:rPr lang="he-IL"/>
              <a:pPr>
                <a:defRPr/>
              </a:pPr>
              <a:t>‹#›</a:t>
            </a:fld>
            <a:endParaRPr lang="he-I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1" fontAlgn="base">
        <a:spcBef>
          <a:spcPct val="0"/>
        </a:spcBef>
        <a:spcAft>
          <a:spcPct val="0"/>
        </a:spcAft>
        <a:defRPr sz="4400" kern="1200">
          <a:solidFill>
            <a:schemeClr val="tx1"/>
          </a:solidFill>
          <a:latin typeface="+mj-lt"/>
          <a:ea typeface="+mj-ea"/>
          <a:cs typeface="+mj-cs"/>
        </a:defRPr>
      </a:lvl1pPr>
      <a:lvl2pPr algn="ctr" rtl="1" fontAlgn="base">
        <a:spcBef>
          <a:spcPct val="0"/>
        </a:spcBef>
        <a:spcAft>
          <a:spcPct val="0"/>
        </a:spcAft>
        <a:defRPr sz="4400">
          <a:solidFill>
            <a:schemeClr val="tx1"/>
          </a:solidFill>
          <a:latin typeface="Calibri" pitchFamily="34" charset="0"/>
          <a:cs typeface="Times New Roman" pitchFamily="18" charset="0"/>
        </a:defRPr>
      </a:lvl2pPr>
      <a:lvl3pPr algn="ctr" rtl="1" fontAlgn="base">
        <a:spcBef>
          <a:spcPct val="0"/>
        </a:spcBef>
        <a:spcAft>
          <a:spcPct val="0"/>
        </a:spcAft>
        <a:defRPr sz="4400">
          <a:solidFill>
            <a:schemeClr val="tx1"/>
          </a:solidFill>
          <a:latin typeface="Calibri" pitchFamily="34" charset="0"/>
          <a:cs typeface="Times New Roman" pitchFamily="18" charset="0"/>
        </a:defRPr>
      </a:lvl3pPr>
      <a:lvl4pPr algn="ctr" rtl="1" fontAlgn="base">
        <a:spcBef>
          <a:spcPct val="0"/>
        </a:spcBef>
        <a:spcAft>
          <a:spcPct val="0"/>
        </a:spcAft>
        <a:defRPr sz="4400">
          <a:solidFill>
            <a:schemeClr val="tx1"/>
          </a:solidFill>
          <a:latin typeface="Calibri" pitchFamily="34" charset="0"/>
          <a:cs typeface="Times New Roman" pitchFamily="18" charset="0"/>
        </a:defRPr>
      </a:lvl4pPr>
      <a:lvl5pPr algn="ctr" rtl="1" fontAlgn="base">
        <a:spcBef>
          <a:spcPct val="0"/>
        </a:spcBef>
        <a:spcAft>
          <a:spcPct val="0"/>
        </a:spcAft>
        <a:defRPr sz="4400">
          <a:solidFill>
            <a:schemeClr val="tx1"/>
          </a:solidFill>
          <a:latin typeface="Calibri" pitchFamily="34" charset="0"/>
          <a:cs typeface="Times New Roman" pitchFamily="18" charset="0"/>
        </a:defRPr>
      </a:lvl5pPr>
      <a:lvl6pPr marL="457200" algn="ctr" rtl="1" fontAlgn="base">
        <a:spcBef>
          <a:spcPct val="0"/>
        </a:spcBef>
        <a:spcAft>
          <a:spcPct val="0"/>
        </a:spcAft>
        <a:defRPr sz="4400">
          <a:solidFill>
            <a:schemeClr val="tx1"/>
          </a:solidFill>
          <a:latin typeface="Calibri" pitchFamily="34" charset="0"/>
          <a:cs typeface="Times New Roman" pitchFamily="18" charset="0"/>
        </a:defRPr>
      </a:lvl6pPr>
      <a:lvl7pPr marL="914400" algn="ctr" rtl="1" fontAlgn="base">
        <a:spcBef>
          <a:spcPct val="0"/>
        </a:spcBef>
        <a:spcAft>
          <a:spcPct val="0"/>
        </a:spcAft>
        <a:defRPr sz="4400">
          <a:solidFill>
            <a:schemeClr val="tx1"/>
          </a:solidFill>
          <a:latin typeface="Calibri" pitchFamily="34" charset="0"/>
          <a:cs typeface="Times New Roman" pitchFamily="18" charset="0"/>
        </a:defRPr>
      </a:lvl7pPr>
      <a:lvl8pPr marL="1371600" algn="ctr" rtl="1" fontAlgn="base">
        <a:spcBef>
          <a:spcPct val="0"/>
        </a:spcBef>
        <a:spcAft>
          <a:spcPct val="0"/>
        </a:spcAft>
        <a:defRPr sz="4400">
          <a:solidFill>
            <a:schemeClr val="tx1"/>
          </a:solidFill>
          <a:latin typeface="Calibri" pitchFamily="34" charset="0"/>
          <a:cs typeface="Times New Roman" pitchFamily="18" charset="0"/>
        </a:defRPr>
      </a:lvl8pPr>
      <a:lvl9pPr marL="1828800" algn="ct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r" rtl="1"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r" rtl="1"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r" rtl="1"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r" rtl="1"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nevo.co.il/links/psika/?link=&#1506;&#1488;%201109/00&amp;Pvol=&#1504;&#1493;"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rtlCol="1">
            <a:normAutofit fontScale="90000"/>
          </a:bodyPr>
          <a:lstStyle/>
          <a:p>
            <a:pPr fontAlgn="auto">
              <a:spcAft>
                <a:spcPts val="0"/>
              </a:spcAft>
              <a:defRPr/>
            </a:pPr>
            <a:r>
              <a:rPr lang="he-IL" b="1" dirty="0" smtClean="0">
                <a:solidFill>
                  <a:srgbClr val="0000FF"/>
                </a:solidFill>
                <a:latin typeface="David" pitchFamily="34" charset="-79"/>
                <a:cs typeface="David" pitchFamily="34" charset="-79"/>
              </a:rPr>
              <a:t>הצעת חוק פיצויים לנפגעי תאונות דרכים (תיקון מס' 25), התשע"ד-2014</a:t>
            </a:r>
            <a:endParaRPr lang="he-IL" b="1" dirty="0">
              <a:solidFill>
                <a:srgbClr val="0000FF"/>
              </a:solidFill>
              <a:latin typeface="David" pitchFamily="34" charset="-79"/>
              <a:cs typeface="David" pitchFamily="34" charset="-79"/>
            </a:endParaRPr>
          </a:p>
        </p:txBody>
      </p:sp>
      <p:sp>
        <p:nvSpPr>
          <p:cNvPr id="3" name="כותרת משנה 2"/>
          <p:cNvSpPr>
            <a:spLocks noGrp="1"/>
          </p:cNvSpPr>
          <p:nvPr>
            <p:ph type="subTitle" idx="1"/>
          </p:nvPr>
        </p:nvSpPr>
        <p:spPr>
          <a:xfrm>
            <a:off x="1371600" y="4724400"/>
            <a:ext cx="6400800" cy="914400"/>
          </a:xfrm>
        </p:spPr>
        <p:txBody>
          <a:bodyPr rtlCol="1">
            <a:normAutofit fontScale="85000" lnSpcReduction="20000"/>
          </a:bodyPr>
          <a:lstStyle/>
          <a:p>
            <a:pPr algn="r" fontAlgn="auto">
              <a:spcAft>
                <a:spcPts val="0"/>
              </a:spcAft>
              <a:buFont typeface="Arial" pitchFamily="34" charset="0"/>
              <a:buNone/>
              <a:defRPr/>
            </a:pPr>
            <a:r>
              <a:rPr lang="he-IL" sz="1600" dirty="0">
                <a:latin typeface="David" pitchFamily="34" charset="-79"/>
                <a:cs typeface="David" pitchFamily="34" charset="-79"/>
              </a:rPr>
              <a:t>משרד המשפטים</a:t>
            </a:r>
          </a:p>
          <a:p>
            <a:pPr algn="r" fontAlgn="auto">
              <a:spcAft>
                <a:spcPts val="0"/>
              </a:spcAft>
              <a:buFont typeface="Arial" pitchFamily="34" charset="0"/>
              <a:buNone/>
              <a:defRPr/>
            </a:pPr>
            <a:r>
              <a:rPr lang="he-IL" sz="1600" dirty="0">
                <a:latin typeface="David" pitchFamily="34" charset="-79"/>
                <a:cs typeface="David" pitchFamily="34" charset="-79"/>
              </a:rPr>
              <a:t>מחלקת ייעוץ וחקיקה</a:t>
            </a:r>
          </a:p>
          <a:p>
            <a:pPr algn="r" fontAlgn="auto">
              <a:spcAft>
                <a:spcPts val="0"/>
              </a:spcAft>
              <a:buFont typeface="Arial" pitchFamily="34" charset="0"/>
              <a:buNone/>
              <a:defRPr/>
            </a:pPr>
            <a:r>
              <a:rPr lang="he-IL" sz="1600" dirty="0">
                <a:latin typeface="David" pitchFamily="34" charset="-79"/>
                <a:cs typeface="David" pitchFamily="34" charset="-79"/>
              </a:rPr>
              <a:t>דיון לקראת קריאה שניה ושלישית </a:t>
            </a:r>
          </a:p>
          <a:p>
            <a:pPr algn="r" fontAlgn="auto">
              <a:spcAft>
                <a:spcPts val="0"/>
              </a:spcAft>
              <a:buFont typeface="Arial" pitchFamily="34" charset="0"/>
              <a:buNone/>
              <a:defRPr/>
            </a:pPr>
            <a:r>
              <a:rPr lang="he-IL" sz="1600" dirty="0">
                <a:latin typeface="David" pitchFamily="34" charset="-79"/>
                <a:cs typeface="David" pitchFamily="34" charset="-79"/>
              </a:rPr>
              <a:t>וועדת החוקה 26.2.14</a:t>
            </a:r>
          </a:p>
          <a:p>
            <a:pPr fontAlgn="auto">
              <a:spcAft>
                <a:spcPts val="0"/>
              </a:spcAft>
              <a:buFont typeface="Arial" pitchFamily="34" charset="0"/>
              <a:buNone/>
              <a:defRPr/>
            </a:pPr>
            <a:endParaRPr lang="he-I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כותרת 1"/>
          <p:cNvSpPr>
            <a:spLocks noGrp="1"/>
          </p:cNvSpPr>
          <p:nvPr>
            <p:ph type="title"/>
          </p:nvPr>
        </p:nvSpPr>
        <p:spPr/>
        <p:txBody>
          <a:bodyPr/>
          <a:lstStyle/>
          <a:p>
            <a:r>
              <a:rPr lang="he-IL" sz="4000" b="1" smtClean="0">
                <a:solidFill>
                  <a:srgbClr val="0000FF"/>
                </a:solidFill>
                <a:latin typeface="David" pitchFamily="2" charset="-79"/>
                <a:cs typeface="David" pitchFamily="2" charset="-79"/>
              </a:rPr>
              <a:t>יעדי הצעת החוק</a:t>
            </a:r>
            <a:endParaRPr lang="he-IL" sz="4000" smtClean="0">
              <a:solidFill>
                <a:srgbClr val="0000FF"/>
              </a:solidFill>
              <a:latin typeface="David" pitchFamily="2" charset="-79"/>
              <a:cs typeface="David" pitchFamily="2" charset="-79"/>
            </a:endParaRPr>
          </a:p>
        </p:txBody>
      </p:sp>
      <p:sp>
        <p:nvSpPr>
          <p:cNvPr id="3" name="מציין מיקום תוכן 2"/>
          <p:cNvSpPr>
            <a:spLocks noGrp="1"/>
          </p:cNvSpPr>
          <p:nvPr>
            <p:ph idx="1"/>
          </p:nvPr>
        </p:nvSpPr>
        <p:spPr/>
        <p:txBody>
          <a:bodyPr rtlCol="1">
            <a:normAutofit fontScale="92500" lnSpcReduction="20000"/>
          </a:bodyPr>
          <a:lstStyle/>
          <a:p>
            <a:pPr fontAlgn="auto">
              <a:spcAft>
                <a:spcPts val="0"/>
              </a:spcAft>
              <a:buFont typeface="Arial" pitchFamily="34" charset="0"/>
              <a:buChar char="•"/>
              <a:defRPr/>
            </a:pPr>
            <a:r>
              <a:rPr lang="he-IL" b="1" dirty="0" smtClean="0">
                <a:latin typeface="David" pitchFamily="34" charset="-79"/>
                <a:cs typeface="David" pitchFamily="34" charset="-79"/>
              </a:rPr>
              <a:t>לסייע לחוק הפיצויים לחזור ולהשיג את מטרותיו המקוריות</a:t>
            </a:r>
          </a:p>
          <a:p>
            <a:pPr lvl="1" fontAlgn="auto">
              <a:spcAft>
                <a:spcPts val="0"/>
              </a:spcAft>
              <a:buFont typeface="Arial" pitchFamily="34" charset="0"/>
              <a:buChar char="–"/>
              <a:defRPr/>
            </a:pPr>
            <a:r>
              <a:rPr lang="he-IL" dirty="0" smtClean="0">
                <a:latin typeface="David" pitchFamily="34" charset="-79"/>
                <a:cs typeface="David" pitchFamily="34" charset="-79"/>
              </a:rPr>
              <a:t>פיצוי הוגן ומהיר בהליך ליעיל למי שניזוקו נזק גוף בתאונות דרכים</a:t>
            </a:r>
          </a:p>
          <a:p>
            <a:pPr lvl="2" fontAlgn="auto">
              <a:spcAft>
                <a:spcPts val="0"/>
              </a:spcAft>
              <a:buFont typeface="Arial" pitchFamily="34" charset="0"/>
              <a:buChar char="•"/>
              <a:defRPr/>
            </a:pPr>
            <a:r>
              <a:rPr lang="he-IL" dirty="0" smtClean="0">
                <a:latin typeface="David" pitchFamily="34" charset="-79"/>
                <a:cs typeface="David" pitchFamily="34" charset="-79"/>
              </a:rPr>
              <a:t>להקטנת העומס על בתי המשפט</a:t>
            </a:r>
          </a:p>
          <a:p>
            <a:pPr lvl="2" fontAlgn="auto">
              <a:spcAft>
                <a:spcPts val="0"/>
              </a:spcAft>
              <a:buFont typeface="Arial" pitchFamily="34" charset="0"/>
              <a:buChar char="•"/>
              <a:defRPr/>
            </a:pPr>
            <a:r>
              <a:rPr lang="he-IL" dirty="0" smtClean="0">
                <a:latin typeface="David" pitchFamily="34" charset="-79"/>
                <a:cs typeface="David" pitchFamily="34" charset="-79"/>
              </a:rPr>
              <a:t>קיצור משך הדיון בתובענה</a:t>
            </a:r>
          </a:p>
          <a:p>
            <a:pPr lvl="2" fontAlgn="auto">
              <a:spcAft>
                <a:spcPts val="0"/>
              </a:spcAft>
              <a:buFont typeface="Arial" pitchFamily="34" charset="0"/>
              <a:buChar char="•"/>
              <a:defRPr/>
            </a:pPr>
            <a:r>
              <a:rPr lang="he-IL" dirty="0" smtClean="0">
                <a:latin typeface="David" pitchFamily="34" charset="-79"/>
                <a:cs typeface="David" pitchFamily="34" charset="-79"/>
              </a:rPr>
              <a:t>בסופו של דבר - הורדה של הפרמיות</a:t>
            </a:r>
          </a:p>
          <a:p>
            <a:pPr marL="0" indent="0" fontAlgn="auto">
              <a:spcAft>
                <a:spcPts val="0"/>
              </a:spcAft>
              <a:buFont typeface="Arial" pitchFamily="34" charset="0"/>
              <a:buNone/>
              <a:defRPr/>
            </a:pPr>
            <a:endParaRPr lang="he-IL" dirty="0">
              <a:latin typeface="David" pitchFamily="34" charset="-79"/>
              <a:cs typeface="David" pitchFamily="34" charset="-79"/>
            </a:endParaRPr>
          </a:p>
          <a:p>
            <a:pPr fontAlgn="auto">
              <a:spcAft>
                <a:spcPts val="0"/>
              </a:spcAft>
              <a:buFont typeface="Arial" pitchFamily="34" charset="0"/>
              <a:buChar char="•"/>
              <a:defRPr/>
            </a:pPr>
            <a:r>
              <a:rPr lang="he-IL" b="1" dirty="0" smtClean="0">
                <a:latin typeface="David" pitchFamily="34" charset="-79"/>
                <a:cs typeface="David" pitchFamily="34" charset="-79"/>
              </a:rPr>
              <a:t>הדרך:</a:t>
            </a:r>
          </a:p>
          <a:p>
            <a:pPr lvl="1" fontAlgn="auto">
              <a:spcAft>
                <a:spcPts val="0"/>
              </a:spcAft>
              <a:buFont typeface="Arial" pitchFamily="34" charset="0"/>
              <a:buChar char="–"/>
              <a:defRPr/>
            </a:pPr>
            <a:r>
              <a:rPr lang="he-IL" dirty="0" smtClean="0">
                <a:latin typeface="David" pitchFamily="34" charset="-79"/>
                <a:cs typeface="David" pitchFamily="34" charset="-79"/>
              </a:rPr>
              <a:t>תיחום החוק לפיצוי בשל התממשות סיכונים תחבורתיים</a:t>
            </a:r>
          </a:p>
          <a:p>
            <a:pPr lvl="1" fontAlgn="auto">
              <a:spcAft>
                <a:spcPts val="0"/>
              </a:spcAft>
              <a:buFont typeface="Arial" pitchFamily="34" charset="0"/>
              <a:buChar char="–"/>
              <a:defRPr/>
            </a:pPr>
            <a:r>
              <a:rPr lang="he-IL" dirty="0" smtClean="0">
                <a:latin typeface="David" pitchFamily="34" charset="-79"/>
                <a:cs typeface="David" pitchFamily="34" charset="-79"/>
              </a:rPr>
              <a:t>צמצום התדיינויות ומחלוקות פרשנויות </a:t>
            </a:r>
            <a:r>
              <a:rPr lang="he-IL" sz="1700" dirty="0" smtClean="0">
                <a:latin typeface="David" pitchFamily="34" charset="-79"/>
                <a:cs typeface="David" pitchFamily="34" charset="-79"/>
              </a:rPr>
              <a:t>(בעקר סביב הגדרת "תאונת דרכים" והגדרות המשנה שלה)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כותרת 1"/>
          <p:cNvSpPr>
            <a:spLocks noGrp="1"/>
          </p:cNvSpPr>
          <p:nvPr>
            <p:ph type="title"/>
          </p:nvPr>
        </p:nvSpPr>
        <p:spPr/>
        <p:txBody>
          <a:bodyPr/>
          <a:lstStyle/>
          <a:p>
            <a:r>
              <a:rPr lang="he-IL" b="1" smtClean="0">
                <a:solidFill>
                  <a:srgbClr val="0000FF"/>
                </a:solidFill>
                <a:latin typeface="David" pitchFamily="2" charset="-79"/>
                <a:cs typeface="David" pitchFamily="2" charset="-79"/>
              </a:rPr>
              <a:t>נתונים על תאונות דרכים</a:t>
            </a:r>
          </a:p>
        </p:txBody>
      </p:sp>
      <p:sp>
        <p:nvSpPr>
          <p:cNvPr id="15362" name="מציין מיקום תוכן 2"/>
          <p:cNvSpPr>
            <a:spLocks noGrp="1"/>
          </p:cNvSpPr>
          <p:nvPr>
            <p:ph idx="1"/>
          </p:nvPr>
        </p:nvSpPr>
        <p:spPr/>
        <p:txBody>
          <a:bodyPr/>
          <a:lstStyle/>
          <a:p>
            <a:r>
              <a:rPr lang="he-IL" smtClean="0">
                <a:latin typeface="David" pitchFamily="2" charset="-79"/>
                <a:cs typeface="David" pitchFamily="2" charset="-79"/>
              </a:rPr>
              <a:t>בשנת 2012 - 63,300 תאונות עם נפגעים</a:t>
            </a:r>
          </a:p>
          <a:p>
            <a:r>
              <a:rPr lang="he-IL" smtClean="0">
                <a:latin typeface="David" pitchFamily="2" charset="-79"/>
                <a:cs typeface="David" pitchFamily="2" charset="-79"/>
              </a:rPr>
              <a:t>בשנת 2013 - 296 הרוגים</a:t>
            </a:r>
          </a:p>
          <a:p>
            <a:r>
              <a:rPr lang="he-IL" smtClean="0">
                <a:latin typeface="David" pitchFamily="2" charset="-79"/>
                <a:cs typeface="David" pitchFamily="2" charset="-79"/>
              </a:rPr>
              <a:t>נתוני התביעות (מקור - הנהלת בתי המשפט):</a:t>
            </a:r>
          </a:p>
          <a:p>
            <a:endParaRPr lang="he-IL" smtClean="0">
              <a:latin typeface="David" pitchFamily="2" charset="-79"/>
              <a:cs typeface="David" pitchFamily="2" charset="-79"/>
            </a:endParaRPr>
          </a:p>
          <a:p>
            <a:endParaRPr lang="he-IL" smtClean="0">
              <a:latin typeface="David" pitchFamily="2" charset="-79"/>
              <a:cs typeface="David" pitchFamily="2" charset="-79"/>
            </a:endParaRPr>
          </a:p>
        </p:txBody>
      </p:sp>
      <p:graphicFrame>
        <p:nvGraphicFramePr>
          <p:cNvPr id="4" name="טבלה 3"/>
          <p:cNvGraphicFramePr>
            <a:graphicFrameLocks noGrp="1"/>
          </p:cNvGraphicFramePr>
          <p:nvPr/>
        </p:nvGraphicFramePr>
        <p:xfrm>
          <a:off x="3708400" y="3284538"/>
          <a:ext cx="2743200" cy="1638300"/>
        </p:xfrm>
        <a:graphic>
          <a:graphicData uri="http://schemas.openxmlformats.org/drawingml/2006/table">
            <a:tbl>
              <a:tblPr rtl="1">
                <a:tableStyleId>{5C22544A-7EE6-4342-B048-85BDC9FD1C3A}</a:tableStyleId>
              </a:tblPr>
              <a:tblGrid>
                <a:gridCol w="685800"/>
                <a:gridCol w="685800"/>
                <a:gridCol w="685800"/>
                <a:gridCol w="685800"/>
              </a:tblGrid>
              <a:tr h="190500">
                <a:tc>
                  <a:txBody>
                    <a:bodyPr/>
                    <a:lstStyle/>
                    <a:p>
                      <a:pPr algn="r" rtl="1" fontAlgn="b"/>
                      <a:r>
                        <a:rPr lang="he-IL" sz="1100" u="none" strike="noStrike">
                          <a:effectLst/>
                        </a:rPr>
                        <a:t>ערכאה</a:t>
                      </a:r>
                      <a:endParaRPr lang="he-IL" sz="1100" b="1" i="0" u="none" strike="noStrike">
                        <a:solidFill>
                          <a:srgbClr val="000000"/>
                        </a:solidFill>
                        <a:effectLst/>
                        <a:latin typeface="Arial"/>
                      </a:endParaRPr>
                    </a:p>
                  </a:txBody>
                  <a:tcPr marL="9525" marR="9525" marT="9525" marB="0" anchor="b"/>
                </a:tc>
                <a:tc>
                  <a:txBody>
                    <a:bodyPr/>
                    <a:lstStyle/>
                    <a:p>
                      <a:pPr algn="r" rtl="1" fontAlgn="b"/>
                      <a:r>
                        <a:rPr lang="he-IL" sz="1100" u="none" strike="noStrike">
                          <a:effectLst/>
                        </a:rPr>
                        <a:t>שנה</a:t>
                      </a:r>
                      <a:endParaRPr lang="he-IL" sz="1100" b="1" i="0" u="none" strike="noStrike">
                        <a:solidFill>
                          <a:srgbClr val="000000"/>
                        </a:solidFill>
                        <a:effectLst/>
                        <a:latin typeface="Arial"/>
                      </a:endParaRPr>
                    </a:p>
                  </a:txBody>
                  <a:tcPr marL="9525" marR="9525" marT="9525" marB="0" anchor="b"/>
                </a:tc>
                <a:tc>
                  <a:txBody>
                    <a:bodyPr/>
                    <a:lstStyle/>
                    <a:p>
                      <a:pPr algn="r" rtl="1" fontAlgn="b"/>
                      <a:r>
                        <a:rPr lang="he-IL" sz="1100" u="none" strike="noStrike">
                          <a:effectLst/>
                        </a:rPr>
                        <a:t>פלתד</a:t>
                      </a:r>
                      <a:endParaRPr lang="he-IL" sz="1100" b="1" i="0" u="none" strike="noStrike">
                        <a:solidFill>
                          <a:srgbClr val="000000"/>
                        </a:solidFill>
                        <a:effectLst/>
                        <a:latin typeface="Arial"/>
                      </a:endParaRPr>
                    </a:p>
                  </a:txBody>
                  <a:tcPr marL="9525" marR="9525" marT="9525" marB="0" anchor="b"/>
                </a:tc>
                <a:tc>
                  <a:txBody>
                    <a:bodyPr/>
                    <a:lstStyle/>
                    <a:p>
                      <a:pPr algn="r" rtl="1" fontAlgn="b"/>
                      <a:r>
                        <a:rPr lang="he-IL" sz="1100" u="none" strike="noStrike">
                          <a:effectLst/>
                        </a:rPr>
                        <a:t>נזקי גוף</a:t>
                      </a:r>
                      <a:endParaRPr lang="he-IL" sz="1100" b="1"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מחוזי</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dirty="0">
                          <a:effectLst/>
                        </a:rPr>
                        <a:t>2010</a:t>
                      </a:r>
                      <a:endParaRPr lang="he-IL" sz="1100" b="0" i="0" u="none" strike="noStrike" dirty="0">
                        <a:solidFill>
                          <a:srgbClr val="000000"/>
                        </a:solidFill>
                        <a:effectLst/>
                        <a:latin typeface="Arial"/>
                      </a:endParaRPr>
                    </a:p>
                  </a:txBody>
                  <a:tcPr marL="9525" marR="9525" marT="9525" marB="0" anchor="b"/>
                </a:tc>
                <a:tc>
                  <a:txBody>
                    <a:bodyPr/>
                    <a:lstStyle/>
                    <a:p>
                      <a:pPr algn="r" rtl="0" fontAlgn="b"/>
                      <a:r>
                        <a:rPr lang="he-IL" sz="1100" u="none" strike="noStrike">
                          <a:effectLst/>
                        </a:rPr>
                        <a:t>259</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847</a:t>
                      </a:r>
                      <a:endParaRPr lang="he-IL" sz="1100" b="0"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מחוזי</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2011</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250</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770</a:t>
                      </a:r>
                      <a:endParaRPr lang="he-IL" sz="1100" b="0"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מחוזי</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2012</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308</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879</a:t>
                      </a:r>
                      <a:endParaRPr lang="he-IL" sz="1100" b="0"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מחוזי</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2013</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294</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1,025</a:t>
                      </a:r>
                      <a:endParaRPr lang="he-IL" sz="1100" b="0"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שלום</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2010</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21,159</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14,131</a:t>
                      </a:r>
                      <a:endParaRPr lang="he-IL" sz="1100" b="0"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שלום</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2011</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20,807</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14,677</a:t>
                      </a:r>
                      <a:endParaRPr lang="he-IL" sz="1100" b="0"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שלום</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2012</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21,193</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14,393</a:t>
                      </a:r>
                      <a:endParaRPr lang="he-IL" sz="1100" b="0" i="0" u="none" strike="noStrike">
                        <a:solidFill>
                          <a:srgbClr val="000000"/>
                        </a:solidFill>
                        <a:effectLst/>
                        <a:latin typeface="Arial"/>
                      </a:endParaRPr>
                    </a:p>
                  </a:txBody>
                  <a:tcPr marL="9525" marR="9525" marT="9525" marB="0" anchor="b"/>
                </a:tc>
              </a:tr>
              <a:tr h="180975">
                <a:tc>
                  <a:txBody>
                    <a:bodyPr/>
                    <a:lstStyle/>
                    <a:p>
                      <a:pPr algn="r" rtl="1" fontAlgn="b"/>
                      <a:r>
                        <a:rPr lang="he-IL" sz="1100" u="none" strike="noStrike">
                          <a:effectLst/>
                        </a:rPr>
                        <a:t>שלום</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2013</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a:effectLst/>
                        </a:rPr>
                        <a:t>21,860</a:t>
                      </a:r>
                      <a:endParaRPr lang="he-IL" sz="1100" b="0" i="0" u="none" strike="noStrike">
                        <a:solidFill>
                          <a:srgbClr val="000000"/>
                        </a:solidFill>
                        <a:effectLst/>
                        <a:latin typeface="Arial"/>
                      </a:endParaRPr>
                    </a:p>
                  </a:txBody>
                  <a:tcPr marL="9525" marR="9525" marT="9525" marB="0" anchor="b"/>
                </a:tc>
                <a:tc>
                  <a:txBody>
                    <a:bodyPr/>
                    <a:lstStyle/>
                    <a:p>
                      <a:pPr algn="r" rtl="0" fontAlgn="b"/>
                      <a:r>
                        <a:rPr lang="he-IL" sz="1100" u="none" strike="noStrike" dirty="0">
                          <a:effectLst/>
                        </a:rPr>
                        <a:t>14,251</a:t>
                      </a:r>
                      <a:endParaRPr lang="he-IL" sz="1100" b="0" i="0" u="none" strike="noStrike" dirty="0">
                        <a:solidFill>
                          <a:srgbClr val="000000"/>
                        </a:solidFill>
                        <a:effectLst/>
                        <a:latin typeface="Arial"/>
                      </a:endParaRPr>
                    </a:p>
                  </a:txBody>
                  <a:tcPr marL="9525" marR="9525" marT="9525" marB="0" anchor="b"/>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88913"/>
            <a:ext cx="8229600" cy="1152525"/>
          </a:xfrm>
        </p:spPr>
        <p:txBody>
          <a:bodyPr rtlCol="1">
            <a:normAutofit fontScale="90000"/>
          </a:bodyPr>
          <a:lstStyle/>
          <a:p>
            <a:pPr fontAlgn="auto">
              <a:spcAft>
                <a:spcPts val="0"/>
              </a:spcAft>
              <a:defRPr/>
            </a:pPr>
            <a:r>
              <a:rPr lang="he-IL" b="1" dirty="0" smtClean="0">
                <a:solidFill>
                  <a:srgbClr val="0000FF"/>
                </a:solidFill>
                <a:latin typeface="David" pitchFamily="34" charset="-79"/>
                <a:cs typeface="David" pitchFamily="34" charset="-79"/>
              </a:rPr>
              <a:t>המצב המשפטי שקדם לחקיקת חוק הפיצויים</a:t>
            </a:r>
            <a:endParaRPr lang="he-IL" dirty="0">
              <a:solidFill>
                <a:srgbClr val="0000FF"/>
              </a:solidFill>
              <a:latin typeface="David" pitchFamily="34" charset="-79"/>
              <a:cs typeface="David" pitchFamily="34" charset="-79"/>
            </a:endParaRPr>
          </a:p>
        </p:txBody>
      </p:sp>
      <p:sp>
        <p:nvSpPr>
          <p:cNvPr id="3" name="מציין מיקום תוכן 2"/>
          <p:cNvSpPr>
            <a:spLocks noGrp="1"/>
          </p:cNvSpPr>
          <p:nvPr>
            <p:ph idx="1"/>
          </p:nvPr>
        </p:nvSpPr>
        <p:spPr>
          <a:xfrm>
            <a:off x="457200" y="1557338"/>
            <a:ext cx="8229600" cy="4568825"/>
          </a:xfrm>
        </p:spPr>
        <p:txBody>
          <a:bodyPr rtlCol="1">
            <a:normAutofit/>
          </a:bodyPr>
          <a:lstStyle/>
          <a:p>
            <a:pPr fontAlgn="auto">
              <a:spcAft>
                <a:spcPts val="0"/>
              </a:spcAft>
              <a:buFont typeface="Arial" pitchFamily="34" charset="0"/>
              <a:buChar char="•"/>
              <a:defRPr/>
            </a:pPr>
            <a:r>
              <a:rPr lang="he-IL" b="1" dirty="0" smtClean="0">
                <a:latin typeface="David" pitchFamily="34" charset="-79"/>
                <a:cs typeface="David" pitchFamily="34" charset="-79"/>
              </a:rPr>
              <a:t>הבעיות הנובעות מתופעת תאונות הדרכים</a:t>
            </a:r>
          </a:p>
          <a:p>
            <a:pPr lvl="1" fontAlgn="auto">
              <a:spcAft>
                <a:spcPts val="0"/>
              </a:spcAft>
              <a:buFont typeface="Arial" pitchFamily="34" charset="0"/>
              <a:buChar char="–"/>
              <a:defRPr/>
            </a:pPr>
            <a:r>
              <a:rPr lang="he-IL" dirty="0" smtClean="0">
                <a:latin typeface="David" pitchFamily="34" charset="-79"/>
                <a:cs typeface="David" pitchFamily="34" charset="-79"/>
              </a:rPr>
              <a:t>הבטחת מקור לפיצוי הניזוקים - </a:t>
            </a:r>
            <a:r>
              <a:rPr lang="he-IL" sz="1600" dirty="0" smtClean="0">
                <a:latin typeface="David" pitchFamily="34" charset="-79"/>
                <a:cs typeface="David" pitchFamily="34" charset="-79"/>
              </a:rPr>
              <a:t>פקודת ביטוח רכב מנועי [נוסח חדש] התש"ל-1970</a:t>
            </a:r>
          </a:p>
          <a:p>
            <a:pPr lvl="2" fontAlgn="auto">
              <a:spcAft>
                <a:spcPts val="0"/>
              </a:spcAft>
              <a:buFont typeface="Arial" pitchFamily="34" charset="0"/>
              <a:buChar char="•"/>
              <a:defRPr/>
            </a:pPr>
            <a:r>
              <a:rPr lang="he-IL" sz="1200" dirty="0" smtClean="0">
                <a:latin typeface="David" pitchFamily="34" charset="-79"/>
                <a:cs typeface="David" pitchFamily="34" charset="-79"/>
              </a:rPr>
              <a:t>ביטוח חובה רק צד ג'</a:t>
            </a:r>
          </a:p>
          <a:p>
            <a:pPr lvl="2" fontAlgn="auto">
              <a:spcAft>
                <a:spcPts val="0"/>
              </a:spcAft>
              <a:buFont typeface="Arial" pitchFamily="34" charset="0"/>
              <a:buChar char="•"/>
              <a:defRPr/>
            </a:pPr>
            <a:endParaRPr lang="he-IL" sz="800" dirty="0" smtClean="0">
              <a:latin typeface="David" pitchFamily="34" charset="-79"/>
              <a:cs typeface="David" pitchFamily="34" charset="-79"/>
            </a:endParaRPr>
          </a:p>
          <a:p>
            <a:pPr lvl="1" fontAlgn="auto">
              <a:spcAft>
                <a:spcPts val="0"/>
              </a:spcAft>
              <a:buFont typeface="Arial" pitchFamily="34" charset="0"/>
              <a:buChar char="–"/>
              <a:defRPr/>
            </a:pPr>
            <a:r>
              <a:rPr lang="he-IL" dirty="0" smtClean="0">
                <a:latin typeface="David" pitchFamily="34" charset="-79"/>
                <a:cs typeface="David" pitchFamily="34" charset="-79"/>
              </a:rPr>
              <a:t>מתי תקום זכאות לפיצוי - </a:t>
            </a:r>
            <a:r>
              <a:rPr lang="he-IL" sz="1600" dirty="0" smtClean="0">
                <a:latin typeface="David" pitchFamily="34" charset="-79"/>
                <a:cs typeface="David" pitchFamily="34" charset="-79"/>
              </a:rPr>
              <a:t>עוולת הרשלנות + הפרת חובה חקוקה</a:t>
            </a:r>
          </a:p>
          <a:p>
            <a:pPr lvl="2" fontAlgn="auto">
              <a:spcAft>
                <a:spcPts val="0"/>
              </a:spcAft>
              <a:buFont typeface="Arial" pitchFamily="34" charset="0"/>
              <a:buChar char="•"/>
              <a:defRPr/>
            </a:pPr>
            <a:r>
              <a:rPr lang="he-IL" sz="1200" dirty="0" smtClean="0">
                <a:latin typeface="David" pitchFamily="34" charset="-79"/>
                <a:cs typeface="David" pitchFamily="34" charset="-79"/>
              </a:rPr>
              <a:t>תאונה עצמית</a:t>
            </a:r>
          </a:p>
          <a:p>
            <a:pPr lvl="2" fontAlgn="auto">
              <a:spcAft>
                <a:spcPts val="0"/>
              </a:spcAft>
              <a:buFont typeface="Arial" pitchFamily="34" charset="0"/>
              <a:buChar char="•"/>
              <a:defRPr/>
            </a:pPr>
            <a:r>
              <a:rPr lang="he-IL" sz="1200" dirty="0" smtClean="0">
                <a:latin typeface="David" pitchFamily="34" charset="-79"/>
                <a:cs typeface="David" pitchFamily="34" charset="-79"/>
              </a:rPr>
              <a:t>פגע וברח</a:t>
            </a:r>
          </a:p>
          <a:p>
            <a:pPr lvl="2" fontAlgn="auto">
              <a:spcAft>
                <a:spcPts val="0"/>
              </a:spcAft>
              <a:buFont typeface="Arial" pitchFamily="34" charset="0"/>
              <a:buChar char="•"/>
              <a:defRPr/>
            </a:pPr>
            <a:r>
              <a:rPr lang="he-IL" sz="1200" dirty="0" smtClean="0">
                <a:latin typeface="David" pitchFamily="34" charset="-79"/>
                <a:cs typeface="David" pitchFamily="34" charset="-79"/>
              </a:rPr>
              <a:t>מי שנפסק שלא התרשלו כלפיו</a:t>
            </a:r>
          </a:p>
          <a:p>
            <a:pPr lvl="1" fontAlgn="auto">
              <a:spcAft>
                <a:spcPts val="0"/>
              </a:spcAft>
              <a:buFont typeface="Arial" pitchFamily="34" charset="0"/>
              <a:buChar char="–"/>
              <a:defRPr/>
            </a:pPr>
            <a:r>
              <a:rPr lang="he-IL" dirty="0" smtClean="0">
                <a:latin typeface="David" pitchFamily="34" charset="-79"/>
                <a:cs typeface="David" pitchFamily="34" charset="-79"/>
              </a:rPr>
              <a:t>איך ייעשה בפועל הפיצוי - </a:t>
            </a:r>
            <a:r>
              <a:rPr lang="he-IL" sz="1600" dirty="0" smtClean="0">
                <a:latin typeface="David" pitchFamily="34" charset="-79"/>
                <a:cs typeface="David" pitchFamily="34" charset="-79"/>
              </a:rPr>
              <a:t>חוות דעת מטעם הצדדים.</a:t>
            </a:r>
          </a:p>
          <a:p>
            <a:pPr marL="457200" lvl="1" indent="0" fontAlgn="auto">
              <a:spcAft>
                <a:spcPts val="0"/>
              </a:spcAft>
              <a:buFont typeface="Arial" pitchFamily="34" charset="0"/>
              <a:buNone/>
              <a:defRPr/>
            </a:pPr>
            <a:endParaRPr lang="he-IL" sz="1600" dirty="0" smtClean="0">
              <a:latin typeface="David" pitchFamily="34" charset="-79"/>
              <a:cs typeface="David" pitchFamily="34" charset="-79"/>
            </a:endParaRPr>
          </a:p>
          <a:p>
            <a:pPr lvl="1" fontAlgn="auto">
              <a:spcAft>
                <a:spcPts val="0"/>
              </a:spcAft>
              <a:buFont typeface="Arial" pitchFamily="34" charset="0"/>
              <a:buChar char="–"/>
              <a:defRPr/>
            </a:pPr>
            <a:r>
              <a:rPr lang="he-IL" dirty="0" smtClean="0">
                <a:latin typeface="David" pitchFamily="34" charset="-79"/>
                <a:cs typeface="David" pitchFamily="34" charset="-79"/>
              </a:rPr>
              <a:t>גובה הפיצוי - </a:t>
            </a:r>
            <a:r>
              <a:rPr lang="he-IL" sz="1600" dirty="0" smtClean="0">
                <a:latin typeface="David" pitchFamily="34" charset="-79"/>
                <a:cs typeface="David" pitchFamily="34" charset="-79"/>
              </a:rPr>
              <a:t>מי שהוכיח זכאות, פיצוי מלא.</a:t>
            </a:r>
            <a:endParaRPr lang="he-IL" sz="1600" dirty="0">
              <a:latin typeface="David" pitchFamily="34" charset="-79"/>
              <a:cs typeface="David" pitchFamily="34" charset="-79"/>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333375"/>
            <a:ext cx="8229600" cy="719138"/>
          </a:xfrm>
        </p:spPr>
        <p:txBody>
          <a:bodyPr rtlCol="1">
            <a:normAutofit fontScale="90000"/>
          </a:bodyPr>
          <a:lstStyle/>
          <a:p>
            <a:pPr fontAlgn="auto">
              <a:spcAft>
                <a:spcPts val="0"/>
              </a:spcAft>
              <a:defRPr/>
            </a:pPr>
            <a:r>
              <a:rPr lang="he-IL" b="1" dirty="0" smtClean="0">
                <a:solidFill>
                  <a:srgbClr val="0000FF"/>
                </a:solidFill>
                <a:latin typeface="David" pitchFamily="34" charset="-79"/>
                <a:cs typeface="David" pitchFamily="34" charset="-79"/>
              </a:rPr>
              <a:t>עקרונות ההסדר של חוק הפיצויים</a:t>
            </a:r>
            <a:r>
              <a:rPr lang="en-US" dirty="0" smtClean="0">
                <a:solidFill>
                  <a:srgbClr val="0000FF"/>
                </a:solidFill>
                <a:latin typeface="David" pitchFamily="34" charset="-79"/>
                <a:cs typeface="David" pitchFamily="34" charset="-79"/>
              </a:rPr>
              <a:t/>
            </a:r>
            <a:br>
              <a:rPr lang="en-US" dirty="0" smtClean="0">
                <a:solidFill>
                  <a:srgbClr val="0000FF"/>
                </a:solidFill>
                <a:latin typeface="David" pitchFamily="34" charset="-79"/>
                <a:cs typeface="David" pitchFamily="34" charset="-79"/>
              </a:rPr>
            </a:br>
            <a:endParaRPr lang="he-IL" dirty="0">
              <a:solidFill>
                <a:srgbClr val="0000FF"/>
              </a:solidFill>
              <a:latin typeface="David" pitchFamily="34" charset="-79"/>
              <a:cs typeface="David" pitchFamily="34" charset="-79"/>
            </a:endParaRPr>
          </a:p>
        </p:txBody>
      </p:sp>
      <p:sp>
        <p:nvSpPr>
          <p:cNvPr id="3" name="מציין מיקום תוכן 2"/>
          <p:cNvSpPr>
            <a:spLocks noGrp="1"/>
          </p:cNvSpPr>
          <p:nvPr>
            <p:ph idx="1"/>
          </p:nvPr>
        </p:nvSpPr>
        <p:spPr>
          <a:xfrm>
            <a:off x="457200" y="1052513"/>
            <a:ext cx="8229600" cy="5073650"/>
          </a:xfrm>
        </p:spPr>
        <p:txBody>
          <a:bodyPr rtlCol="1">
            <a:normAutofit fontScale="85000" lnSpcReduction="20000"/>
          </a:bodyPr>
          <a:lstStyle/>
          <a:p>
            <a:pPr marL="0" indent="0" fontAlgn="auto">
              <a:spcAft>
                <a:spcPts val="0"/>
              </a:spcAft>
              <a:buFont typeface="Arial" pitchFamily="34" charset="0"/>
              <a:buNone/>
              <a:defRPr/>
            </a:pPr>
            <a:r>
              <a:rPr lang="he-IL" b="1" dirty="0" smtClean="0">
                <a:latin typeface="David" pitchFamily="34" charset="-79"/>
                <a:cs typeface="David" pitchFamily="34" charset="-79"/>
              </a:rPr>
              <a:t>הסדר סוציאלי המפזר את הנזק למי שנפגעו בתאונת דרכים על כלל ציבור בעלי הרכב</a:t>
            </a:r>
          </a:p>
          <a:p>
            <a:pPr marL="0" indent="0" fontAlgn="auto">
              <a:spcAft>
                <a:spcPts val="0"/>
              </a:spcAft>
              <a:buFont typeface="Arial" pitchFamily="34" charset="0"/>
              <a:buNone/>
              <a:defRPr/>
            </a:pPr>
            <a:endParaRPr lang="he-IL" dirty="0" smtClean="0">
              <a:latin typeface="David" pitchFamily="34" charset="-79"/>
              <a:cs typeface="David" pitchFamily="34" charset="-79"/>
            </a:endParaRPr>
          </a:p>
          <a:p>
            <a:pPr fontAlgn="auto">
              <a:spcAft>
                <a:spcPts val="0"/>
              </a:spcAft>
              <a:buFont typeface="Arial" pitchFamily="34" charset="0"/>
              <a:buChar char="•"/>
              <a:defRPr/>
            </a:pPr>
            <a:r>
              <a:rPr lang="he-IL" b="1" dirty="0" smtClean="0">
                <a:latin typeface="David" pitchFamily="34" charset="-79"/>
                <a:cs typeface="David" pitchFamily="34" charset="-79"/>
              </a:rPr>
              <a:t>אחריות מוחלטת</a:t>
            </a:r>
          </a:p>
          <a:p>
            <a:pPr lvl="1" fontAlgn="auto">
              <a:spcAft>
                <a:spcPts val="0"/>
              </a:spcAft>
              <a:buFont typeface="Arial" pitchFamily="34" charset="0"/>
              <a:buChar char="–"/>
              <a:defRPr/>
            </a:pPr>
            <a:r>
              <a:rPr lang="he-IL" dirty="0" smtClean="0">
                <a:latin typeface="David" pitchFamily="34" charset="-79"/>
                <a:cs typeface="David" pitchFamily="34" charset="-79"/>
              </a:rPr>
              <a:t> צריך להוכיח שהנזק תוצאה של תאונת דרכים</a:t>
            </a:r>
          </a:p>
          <a:p>
            <a:pPr lvl="1" fontAlgn="auto">
              <a:spcAft>
                <a:spcPts val="0"/>
              </a:spcAft>
              <a:buFont typeface="Arial" pitchFamily="34" charset="0"/>
              <a:buChar char="–"/>
              <a:defRPr/>
            </a:pPr>
            <a:r>
              <a:rPr lang="he-IL" dirty="0" smtClean="0">
                <a:latin typeface="David" pitchFamily="34" charset="-79"/>
                <a:cs typeface="David" pitchFamily="34" charset="-79"/>
              </a:rPr>
              <a:t>לא צריך להוכיח אשם של הנהג</a:t>
            </a:r>
          </a:p>
          <a:p>
            <a:pPr lvl="1" fontAlgn="auto">
              <a:spcAft>
                <a:spcPts val="0"/>
              </a:spcAft>
              <a:buFont typeface="Arial" pitchFamily="34" charset="0"/>
              <a:buChar char="–"/>
              <a:defRPr/>
            </a:pPr>
            <a:r>
              <a:rPr lang="he-IL" dirty="0" smtClean="0">
                <a:latin typeface="David" pitchFamily="34" charset="-79"/>
                <a:cs typeface="David" pitchFamily="34" charset="-79"/>
              </a:rPr>
              <a:t>לא מתחשבים </a:t>
            </a:r>
            <a:r>
              <a:rPr lang="he-IL" dirty="0" err="1" smtClean="0">
                <a:latin typeface="David" pitchFamily="34" charset="-79"/>
                <a:cs typeface="David" pitchFamily="34" charset="-79"/>
              </a:rPr>
              <a:t>באשמו</a:t>
            </a:r>
            <a:r>
              <a:rPr lang="he-IL" dirty="0" smtClean="0">
                <a:latin typeface="David" pitchFamily="34" charset="-79"/>
                <a:cs typeface="David" pitchFamily="34" charset="-79"/>
              </a:rPr>
              <a:t> התורם של הניזוק</a:t>
            </a:r>
          </a:p>
          <a:p>
            <a:pPr lvl="1" fontAlgn="auto">
              <a:spcAft>
                <a:spcPts val="0"/>
              </a:spcAft>
              <a:buFont typeface="Arial" pitchFamily="34" charset="0"/>
              <a:buChar char="–"/>
              <a:defRPr/>
            </a:pPr>
            <a:r>
              <a:rPr lang="he-IL" dirty="0" smtClean="0">
                <a:latin typeface="David" pitchFamily="34" charset="-79"/>
                <a:cs typeface="David" pitchFamily="34" charset="-79"/>
              </a:rPr>
              <a:t>חריג מצומצם - סעיף 7 לחוק</a:t>
            </a:r>
          </a:p>
          <a:p>
            <a:pPr marL="457200" lvl="1" indent="0" fontAlgn="auto">
              <a:spcAft>
                <a:spcPts val="0"/>
              </a:spcAft>
              <a:buFont typeface="Arial" pitchFamily="34" charset="0"/>
              <a:buNone/>
              <a:defRPr/>
            </a:pPr>
            <a:endParaRPr lang="he-IL" dirty="0" smtClean="0">
              <a:latin typeface="David" pitchFamily="34" charset="-79"/>
              <a:cs typeface="David" pitchFamily="34" charset="-79"/>
            </a:endParaRPr>
          </a:p>
          <a:p>
            <a:pPr fontAlgn="auto">
              <a:spcAft>
                <a:spcPts val="0"/>
              </a:spcAft>
              <a:buFont typeface="Arial" pitchFamily="34" charset="0"/>
              <a:buChar char="•"/>
              <a:defRPr/>
            </a:pPr>
            <a:r>
              <a:rPr lang="he-IL" b="1" dirty="0" smtClean="0">
                <a:latin typeface="David" pitchFamily="34" charset="-79"/>
                <a:cs typeface="David" pitchFamily="34" charset="-79"/>
              </a:rPr>
              <a:t>ביטוח חובה</a:t>
            </a:r>
          </a:p>
          <a:p>
            <a:pPr lvl="1" fontAlgn="auto">
              <a:spcAft>
                <a:spcPts val="0"/>
              </a:spcAft>
              <a:buFont typeface="Arial" pitchFamily="34" charset="0"/>
              <a:buChar char="–"/>
              <a:defRPr/>
            </a:pPr>
            <a:r>
              <a:rPr lang="he-IL" dirty="0" smtClean="0">
                <a:latin typeface="David" pitchFamily="34" charset="-79"/>
                <a:cs typeface="David" pitchFamily="34" charset="-79"/>
              </a:rPr>
              <a:t>צד ג'</a:t>
            </a:r>
          </a:p>
          <a:p>
            <a:pPr lvl="1" fontAlgn="auto">
              <a:spcAft>
                <a:spcPts val="0"/>
              </a:spcAft>
              <a:buFont typeface="Arial" pitchFamily="34" charset="0"/>
              <a:buChar char="–"/>
              <a:defRPr/>
            </a:pPr>
            <a:r>
              <a:rPr lang="he-IL" dirty="0" smtClean="0">
                <a:latin typeface="David" pitchFamily="34" charset="-79"/>
                <a:cs typeface="David" pitchFamily="34" charset="-79"/>
              </a:rPr>
              <a:t>צד א' </a:t>
            </a:r>
          </a:p>
          <a:p>
            <a:pPr lvl="1" fontAlgn="auto">
              <a:spcAft>
                <a:spcPts val="0"/>
              </a:spcAft>
              <a:buFont typeface="Arial" pitchFamily="34" charset="0"/>
              <a:buChar char="–"/>
              <a:defRPr/>
            </a:pPr>
            <a:r>
              <a:rPr lang="he-IL" dirty="0" smtClean="0">
                <a:latin typeface="David" pitchFamily="34" charset="-79"/>
                <a:cs typeface="David" pitchFamily="34" charset="-79"/>
              </a:rPr>
              <a:t>ביטוח </a:t>
            </a:r>
            <a:r>
              <a:rPr lang="he-IL" dirty="0" err="1" smtClean="0">
                <a:latin typeface="David" pitchFamily="34" charset="-79"/>
                <a:cs typeface="David" pitchFamily="34" charset="-79"/>
              </a:rPr>
              <a:t>ססטוטורי</a:t>
            </a:r>
            <a:r>
              <a:rPr lang="he-IL" dirty="0" smtClean="0">
                <a:latin typeface="David" pitchFamily="34" charset="-79"/>
                <a:cs typeface="David" pitchFamily="34" charset="-79"/>
              </a:rPr>
              <a:t> - קרנית - למקרים שאינם מכוסים על ידי מבטח</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rtlCol="1">
            <a:normAutofit fontScale="90000"/>
          </a:bodyPr>
          <a:lstStyle/>
          <a:p>
            <a:pPr fontAlgn="auto">
              <a:spcAft>
                <a:spcPts val="0"/>
              </a:spcAft>
              <a:defRPr/>
            </a:pPr>
            <a:r>
              <a:rPr lang="he-IL" b="1" dirty="0" smtClean="0">
                <a:solidFill>
                  <a:srgbClr val="0000FF"/>
                </a:solidFill>
                <a:latin typeface="David" pitchFamily="34" charset="-79"/>
                <a:cs typeface="David" pitchFamily="34" charset="-79"/>
              </a:rPr>
              <a:t>עקרונות ההסדר של חוק הפיצויים - המשך</a:t>
            </a:r>
            <a:endParaRPr lang="he-IL" dirty="0">
              <a:solidFill>
                <a:srgbClr val="0000FF"/>
              </a:solidFill>
            </a:endParaRPr>
          </a:p>
        </p:txBody>
      </p:sp>
      <p:sp>
        <p:nvSpPr>
          <p:cNvPr id="3" name="מציין מיקום תוכן 2"/>
          <p:cNvSpPr>
            <a:spLocks noGrp="1"/>
          </p:cNvSpPr>
          <p:nvPr>
            <p:ph idx="1"/>
          </p:nvPr>
        </p:nvSpPr>
        <p:spPr/>
        <p:txBody>
          <a:bodyPr rtlCol="1">
            <a:normAutofit fontScale="85000" lnSpcReduction="20000"/>
          </a:bodyPr>
          <a:lstStyle/>
          <a:p>
            <a:pPr fontAlgn="auto">
              <a:spcAft>
                <a:spcPts val="0"/>
              </a:spcAft>
              <a:buFont typeface="Arial" pitchFamily="34" charset="0"/>
              <a:buChar char="•"/>
              <a:defRPr/>
            </a:pPr>
            <a:r>
              <a:rPr lang="he-IL" b="1" dirty="0" smtClean="0">
                <a:latin typeface="David" pitchFamily="34" charset="-79"/>
                <a:cs typeface="David" pitchFamily="34" charset="-79"/>
              </a:rPr>
              <a:t>ייחוד עילה</a:t>
            </a:r>
          </a:p>
          <a:p>
            <a:pPr lvl="1" fontAlgn="auto">
              <a:spcAft>
                <a:spcPts val="0"/>
              </a:spcAft>
              <a:buFont typeface="Arial" pitchFamily="34" charset="0"/>
              <a:buChar char="–"/>
              <a:defRPr/>
            </a:pPr>
            <a:r>
              <a:rPr lang="he-IL" dirty="0" smtClean="0">
                <a:latin typeface="David" pitchFamily="34" charset="-79"/>
                <a:cs typeface="David" pitchFamily="34" charset="-79"/>
              </a:rPr>
              <a:t>מי שיש לו עילה לפי חוק הפיצויים, אין לו עילה על פי חוק אחר </a:t>
            </a:r>
          </a:p>
          <a:p>
            <a:pPr lvl="1" fontAlgn="auto">
              <a:spcAft>
                <a:spcPts val="0"/>
              </a:spcAft>
              <a:buFont typeface="Arial" pitchFamily="34" charset="0"/>
              <a:buChar char="–"/>
              <a:defRPr/>
            </a:pPr>
            <a:r>
              <a:rPr lang="he-IL" dirty="0" smtClean="0">
                <a:latin typeface="David" pitchFamily="34" charset="-79"/>
                <a:cs typeface="David" pitchFamily="34" charset="-79"/>
              </a:rPr>
              <a:t>מי שאין לו עילה על פי החוק –ינסה מזלו בדיני הנזיקין הרגילים</a:t>
            </a:r>
          </a:p>
          <a:p>
            <a:pPr marL="457200" lvl="1" indent="0" fontAlgn="auto">
              <a:spcAft>
                <a:spcPts val="0"/>
              </a:spcAft>
              <a:buFont typeface="Arial" pitchFamily="34" charset="0"/>
              <a:buNone/>
              <a:defRPr/>
            </a:pPr>
            <a:endParaRPr lang="he-IL" dirty="0" smtClean="0">
              <a:latin typeface="David" pitchFamily="34" charset="-79"/>
              <a:cs typeface="David" pitchFamily="34" charset="-79"/>
            </a:endParaRPr>
          </a:p>
          <a:p>
            <a:pPr fontAlgn="auto">
              <a:spcAft>
                <a:spcPts val="0"/>
              </a:spcAft>
              <a:buFont typeface="Arial" pitchFamily="34" charset="0"/>
              <a:buChar char="•"/>
              <a:defRPr/>
            </a:pPr>
            <a:r>
              <a:rPr lang="he-IL" b="1" dirty="0" smtClean="0">
                <a:latin typeface="David" pitchFamily="34" charset="-79"/>
                <a:cs typeface="David" pitchFamily="34" charset="-79"/>
              </a:rPr>
              <a:t>סדר דין מיוחד</a:t>
            </a:r>
          </a:p>
          <a:p>
            <a:pPr lvl="1" fontAlgn="auto">
              <a:spcAft>
                <a:spcPts val="0"/>
              </a:spcAft>
              <a:buFont typeface="Arial" pitchFamily="34" charset="0"/>
              <a:buChar char="–"/>
              <a:defRPr/>
            </a:pPr>
            <a:r>
              <a:rPr lang="he-IL" dirty="0" smtClean="0">
                <a:latin typeface="David" pitchFamily="34" charset="-79"/>
                <a:cs typeface="David" pitchFamily="34" charset="-79"/>
              </a:rPr>
              <a:t>מומחה מטעם בית המשפט</a:t>
            </a:r>
          </a:p>
          <a:p>
            <a:pPr lvl="1" fontAlgn="auto">
              <a:spcAft>
                <a:spcPts val="0"/>
              </a:spcAft>
              <a:buFont typeface="Arial" pitchFamily="34" charset="0"/>
              <a:buChar char="–"/>
              <a:defRPr/>
            </a:pPr>
            <a:r>
              <a:rPr lang="he-IL" dirty="0" smtClean="0">
                <a:latin typeface="David" pitchFamily="34" charset="-79"/>
                <a:cs typeface="David" pitchFamily="34" charset="-79"/>
              </a:rPr>
              <a:t>תשלום תכוף</a:t>
            </a:r>
          </a:p>
          <a:p>
            <a:pPr marL="457200" lvl="1" indent="0" fontAlgn="auto">
              <a:spcAft>
                <a:spcPts val="0"/>
              </a:spcAft>
              <a:buFont typeface="Arial" pitchFamily="34" charset="0"/>
              <a:buNone/>
              <a:defRPr/>
            </a:pPr>
            <a:endParaRPr lang="he-IL" dirty="0" smtClean="0">
              <a:latin typeface="David" pitchFamily="34" charset="-79"/>
              <a:cs typeface="David" pitchFamily="34" charset="-79"/>
            </a:endParaRPr>
          </a:p>
          <a:p>
            <a:pPr fontAlgn="auto">
              <a:spcAft>
                <a:spcPts val="0"/>
              </a:spcAft>
              <a:buFont typeface="Arial" pitchFamily="34" charset="0"/>
              <a:buChar char="•"/>
              <a:defRPr/>
            </a:pPr>
            <a:r>
              <a:rPr lang="he-IL" b="1" dirty="0" smtClean="0">
                <a:latin typeface="David" pitchFamily="34" charset="-79"/>
                <a:cs typeface="David" pitchFamily="34" charset="-79"/>
              </a:rPr>
              <a:t>הגבלת הפיצוי</a:t>
            </a:r>
          </a:p>
          <a:p>
            <a:pPr lvl="1" fontAlgn="auto">
              <a:spcAft>
                <a:spcPts val="0"/>
              </a:spcAft>
              <a:buFont typeface="Arial" pitchFamily="34" charset="0"/>
              <a:buChar char="–"/>
              <a:defRPr/>
            </a:pPr>
            <a:r>
              <a:rPr lang="he-IL" dirty="0" smtClean="0">
                <a:latin typeface="David" pitchFamily="34" charset="-79"/>
                <a:cs typeface="David" pitchFamily="34" charset="-79"/>
              </a:rPr>
              <a:t>תקרה לפיצוי בשל נזק לא ממוני</a:t>
            </a:r>
          </a:p>
          <a:p>
            <a:pPr lvl="1" fontAlgn="auto">
              <a:spcAft>
                <a:spcPts val="0"/>
              </a:spcAft>
              <a:buFont typeface="Arial" pitchFamily="34" charset="0"/>
              <a:buChar char="–"/>
              <a:defRPr/>
            </a:pPr>
            <a:r>
              <a:rPr lang="he-IL" dirty="0" smtClean="0">
                <a:latin typeface="David" pitchFamily="34" charset="-79"/>
                <a:cs typeface="David" pitchFamily="34" charset="-79"/>
              </a:rPr>
              <a:t>הגבלת השכר שיבוא בחשבון לצורך פיצוי בשל פגיעה בכושר השתכרות</a:t>
            </a:r>
          </a:p>
          <a:p>
            <a:pPr marL="457200" lvl="1" indent="0" fontAlgn="auto">
              <a:spcAft>
                <a:spcPts val="0"/>
              </a:spcAft>
              <a:buFont typeface="Arial" pitchFamily="34" charset="0"/>
              <a:buNone/>
              <a:defRPr/>
            </a:pPr>
            <a:endParaRPr lang="he-IL" dirty="0" smtClean="0">
              <a:latin typeface="David" pitchFamily="34" charset="-79"/>
              <a:cs typeface="David" pitchFamily="34" charset="-79"/>
            </a:endParaRPr>
          </a:p>
          <a:p>
            <a:pPr fontAlgn="auto">
              <a:spcAft>
                <a:spcPts val="0"/>
              </a:spcAft>
              <a:buFont typeface="Arial" pitchFamily="34" charset="0"/>
              <a:buChar char="•"/>
              <a:defRPr/>
            </a:pPr>
            <a:endParaRPr lang="he-IL"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rtlCol="1">
            <a:normAutofit fontScale="90000"/>
          </a:bodyPr>
          <a:lstStyle/>
          <a:p>
            <a:pPr algn="ctr" fontAlgn="auto">
              <a:spcAft>
                <a:spcPts val="0"/>
              </a:spcAft>
              <a:defRPr/>
            </a:pPr>
            <a:r>
              <a:rPr lang="he-IL" dirty="0" smtClean="0">
                <a:latin typeface="David" pitchFamily="34" charset="-79"/>
                <a:cs typeface="David" pitchFamily="34" charset="-79"/>
              </a:rPr>
              <a:t>העיקרון: המבטחת של כל רכב מפצה את הנהג ואת הנוסעים ברכב שביטחה</a:t>
            </a:r>
            <a:endParaRPr lang="he-IL" dirty="0">
              <a:latin typeface="David" pitchFamily="34" charset="-79"/>
              <a:cs typeface="David" pitchFamily="34" charset="-79"/>
            </a:endParaRPr>
          </a:p>
        </p:txBody>
      </p:sp>
      <p:pic>
        <p:nvPicPr>
          <p:cNvPr id="19458" name="מציין מיקום של תמונה 6"/>
          <p:cNvPicPr>
            <a:picLocks noGrp="1" noChangeAspect="1"/>
          </p:cNvPicPr>
          <p:nvPr>
            <p:ph type="pic" idx="1"/>
          </p:nvPr>
        </p:nvPicPr>
        <p:blipFill>
          <a:blip r:embed="rId2"/>
          <a:srcRect l="9833" r="9833"/>
          <a:stretch>
            <a:fillRect/>
          </a:stretch>
        </p:blipFill>
        <p:spPr/>
      </p:pic>
      <p:sp>
        <p:nvSpPr>
          <p:cNvPr id="19459" name="מציין מיקום טקסט 3"/>
          <p:cNvSpPr>
            <a:spLocks noGrp="1"/>
          </p:cNvSpPr>
          <p:nvPr>
            <p:ph type="body" sz="half" idx="2"/>
          </p:nvPr>
        </p:nvSpPr>
        <p:spPr>
          <a:xfrm>
            <a:off x="1792288" y="5373688"/>
            <a:ext cx="5486400" cy="798512"/>
          </a:xfrm>
        </p:spPr>
        <p:txBody>
          <a:bodyPr/>
          <a:lstStyle/>
          <a:p>
            <a:r>
              <a:rPr lang="he-IL" smtClean="0">
                <a:latin typeface="David" pitchFamily="2" charset="-79"/>
                <a:cs typeface="David" pitchFamily="2" charset="-79"/>
              </a:rPr>
              <a:t>מבטחת מכונית שפגעה בהולך רגל תפצה את הולך הרגל</a:t>
            </a:r>
          </a:p>
          <a:p>
            <a:r>
              <a:rPr lang="he-IL" smtClean="0">
                <a:latin typeface="David" pitchFamily="2" charset="-79"/>
                <a:cs typeface="David" pitchFamily="2" charset="-79"/>
              </a:rPr>
              <a:t>קרנית - תאונת פגע וברח ובנסיבות מסוימות, כשלא היה ביטוח בתוקף בעת התאונה</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כותרת 1"/>
          <p:cNvSpPr>
            <a:spLocks noGrp="1"/>
          </p:cNvSpPr>
          <p:nvPr>
            <p:ph type="ctrTitle"/>
          </p:nvPr>
        </p:nvSpPr>
        <p:spPr/>
        <p:txBody>
          <a:bodyPr/>
          <a:lstStyle/>
          <a:p>
            <a:r>
              <a:rPr lang="he-IL" b="1" smtClean="0">
                <a:latin typeface="David" pitchFamily="2" charset="-79"/>
                <a:cs typeface="David" pitchFamily="2" charset="-79"/>
              </a:rPr>
              <a:t>המצב המשפטי היום</a:t>
            </a:r>
            <a:r>
              <a:rPr lang="en-US" smtClean="0">
                <a:latin typeface="David" pitchFamily="2" charset="-79"/>
                <a:cs typeface="David" pitchFamily="2" charset="-79"/>
              </a:rPr>
              <a:t/>
            </a:r>
            <a:br>
              <a:rPr lang="en-US" smtClean="0">
                <a:latin typeface="David" pitchFamily="2" charset="-79"/>
                <a:cs typeface="David" pitchFamily="2" charset="-79"/>
              </a:rPr>
            </a:br>
            <a:endParaRPr lang="he-IL" smtClean="0">
              <a:latin typeface="David" pitchFamily="2" charset="-79"/>
              <a:cs typeface="David" pitchFamily="2" charset="-79"/>
            </a:endParaRPr>
          </a:p>
        </p:txBody>
      </p:sp>
      <p:sp>
        <p:nvSpPr>
          <p:cNvPr id="3" name="כותרת משנה 2"/>
          <p:cNvSpPr>
            <a:spLocks noGrp="1"/>
          </p:cNvSpPr>
          <p:nvPr>
            <p:ph type="subTitle" idx="1"/>
          </p:nvPr>
        </p:nvSpPr>
        <p:spPr/>
        <p:txBody>
          <a:bodyPr rtlCol="1">
            <a:normAutofit/>
          </a:bodyPr>
          <a:lstStyle/>
          <a:p>
            <a:pPr fontAlgn="auto">
              <a:spcAft>
                <a:spcPts val="0"/>
              </a:spcAft>
              <a:buFont typeface="Arial" pitchFamily="34" charset="0"/>
              <a:buNone/>
              <a:defRPr/>
            </a:pPr>
            <a:endParaRPr lang="he-I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כותרת 1"/>
          <p:cNvSpPr>
            <a:spLocks noGrp="1"/>
          </p:cNvSpPr>
          <p:nvPr>
            <p:ph type="title"/>
          </p:nvPr>
        </p:nvSpPr>
        <p:spPr>
          <a:xfrm>
            <a:off x="457200" y="404813"/>
            <a:ext cx="8229600" cy="720725"/>
          </a:xfrm>
        </p:spPr>
        <p:txBody>
          <a:bodyPr/>
          <a:lstStyle/>
          <a:p>
            <a:r>
              <a:rPr lang="he-IL" sz="4000" b="1" smtClean="0">
                <a:solidFill>
                  <a:srgbClr val="0000FF"/>
                </a:solidFill>
                <a:latin typeface="David" pitchFamily="2" charset="-79"/>
                <a:cs typeface="David" pitchFamily="2" charset="-79"/>
              </a:rPr>
              <a:t>תיקון מס' 8 מתחילת שנות ה- 90</a:t>
            </a:r>
            <a:r>
              <a:rPr lang="en-US" sz="4000" smtClean="0">
                <a:solidFill>
                  <a:srgbClr val="0000FF"/>
                </a:solidFill>
                <a:latin typeface="David" pitchFamily="2" charset="-79"/>
                <a:cs typeface="David" pitchFamily="2" charset="-79"/>
              </a:rPr>
              <a:t/>
            </a:r>
            <a:br>
              <a:rPr lang="en-US" sz="4000" smtClean="0">
                <a:solidFill>
                  <a:srgbClr val="0000FF"/>
                </a:solidFill>
                <a:latin typeface="David" pitchFamily="2" charset="-79"/>
                <a:cs typeface="David" pitchFamily="2" charset="-79"/>
              </a:rPr>
            </a:br>
            <a:endParaRPr lang="he-IL" sz="4000" smtClean="0">
              <a:solidFill>
                <a:srgbClr val="0000FF"/>
              </a:solidFill>
              <a:latin typeface="David" pitchFamily="2" charset="-79"/>
              <a:cs typeface="David" pitchFamily="2" charset="-79"/>
            </a:endParaRPr>
          </a:p>
        </p:txBody>
      </p:sp>
      <p:sp>
        <p:nvSpPr>
          <p:cNvPr id="3" name="מציין מיקום תוכן 2"/>
          <p:cNvSpPr>
            <a:spLocks noGrp="1"/>
          </p:cNvSpPr>
          <p:nvPr>
            <p:ph idx="1"/>
          </p:nvPr>
        </p:nvSpPr>
        <p:spPr>
          <a:xfrm>
            <a:off x="457200" y="1196975"/>
            <a:ext cx="8229600" cy="4929188"/>
          </a:xfrm>
        </p:spPr>
        <p:txBody>
          <a:bodyPr rtlCol="1">
            <a:normAutofit fontScale="77500" lnSpcReduction="20000"/>
          </a:bodyPr>
          <a:lstStyle/>
          <a:p>
            <a:pPr fontAlgn="auto">
              <a:spcAft>
                <a:spcPts val="0"/>
              </a:spcAft>
              <a:buFont typeface="Arial" pitchFamily="34" charset="0"/>
              <a:buChar char="•"/>
              <a:defRPr/>
            </a:pPr>
            <a:r>
              <a:rPr lang="he-IL" sz="2800" b="1" dirty="0" smtClean="0">
                <a:latin typeface="David" pitchFamily="34" charset="-79"/>
                <a:cs typeface="David" pitchFamily="34" charset="-79"/>
              </a:rPr>
              <a:t>ההגדרה </a:t>
            </a:r>
            <a:r>
              <a:rPr lang="he-IL" sz="2800" b="1" dirty="0">
                <a:latin typeface="David" pitchFamily="34" charset="-79"/>
                <a:cs typeface="David" pitchFamily="34" charset="-79"/>
              </a:rPr>
              <a:t>המקורית של החוק:</a:t>
            </a:r>
            <a:endParaRPr lang="en-US" sz="2800" b="1" dirty="0">
              <a:latin typeface="David" pitchFamily="34" charset="-79"/>
              <a:cs typeface="David" pitchFamily="34" charset="-79"/>
            </a:endParaRPr>
          </a:p>
          <a:p>
            <a:pPr lvl="1" fontAlgn="auto">
              <a:spcAft>
                <a:spcPts val="0"/>
              </a:spcAft>
              <a:buFont typeface="Arial" pitchFamily="34" charset="0"/>
              <a:buChar char="–"/>
              <a:defRPr/>
            </a:pPr>
            <a:r>
              <a:rPr lang="he-IL" sz="1600" dirty="0">
                <a:latin typeface="David" pitchFamily="34" charset="-79"/>
                <a:cs typeface="David" pitchFamily="34" charset="-79"/>
              </a:rPr>
              <a:t>"</a:t>
            </a:r>
            <a:r>
              <a:rPr lang="he-IL" sz="2100" dirty="0">
                <a:latin typeface="David" pitchFamily="34" charset="-79"/>
                <a:cs typeface="David" pitchFamily="34" charset="-79"/>
              </a:rPr>
              <a:t>מאורע שבו נגרם לאדם נזק גוף עקב שימוש ברכב מנועי, בין בנסיעת הרכב ובין בעמידתו</a:t>
            </a:r>
            <a:r>
              <a:rPr lang="he-IL" sz="2100" dirty="0" smtClean="0">
                <a:latin typeface="David" pitchFamily="34" charset="-79"/>
                <a:cs typeface="David" pitchFamily="34" charset="-79"/>
              </a:rPr>
              <a:t>"</a:t>
            </a:r>
          </a:p>
          <a:p>
            <a:pPr marL="457200" lvl="1" indent="0" fontAlgn="auto">
              <a:spcAft>
                <a:spcPts val="0"/>
              </a:spcAft>
              <a:buFont typeface="Arial" pitchFamily="34" charset="0"/>
              <a:buNone/>
              <a:defRPr/>
            </a:pPr>
            <a:endParaRPr lang="en-US" sz="2100" dirty="0">
              <a:latin typeface="David" pitchFamily="34" charset="-79"/>
              <a:cs typeface="David" pitchFamily="34" charset="-79"/>
            </a:endParaRPr>
          </a:p>
          <a:p>
            <a:pPr fontAlgn="auto">
              <a:spcAft>
                <a:spcPts val="0"/>
              </a:spcAft>
              <a:buFont typeface="Arial" pitchFamily="34" charset="0"/>
              <a:buChar char="•"/>
              <a:defRPr/>
            </a:pPr>
            <a:r>
              <a:rPr lang="he-IL" sz="2800" dirty="0" smtClean="0">
                <a:latin typeface="David" pitchFamily="34" charset="-79"/>
                <a:cs typeface="David" pitchFamily="34" charset="-79"/>
              </a:rPr>
              <a:t>התוצאה - דיונים </a:t>
            </a:r>
            <a:r>
              <a:rPr lang="he-IL" sz="2800" dirty="0">
                <a:latin typeface="David" pitchFamily="34" charset="-79"/>
                <a:cs typeface="David" pitchFamily="34" charset="-79"/>
              </a:rPr>
              <a:t>ופרשנויות סותרות בבתי </a:t>
            </a:r>
            <a:r>
              <a:rPr lang="he-IL" sz="2800" dirty="0" smtClean="0">
                <a:latin typeface="David" pitchFamily="34" charset="-79"/>
                <a:cs typeface="David" pitchFamily="34" charset="-79"/>
              </a:rPr>
              <a:t>המשפט </a:t>
            </a:r>
            <a:r>
              <a:rPr lang="he-IL" sz="2800" dirty="0">
                <a:latin typeface="David" pitchFamily="34" charset="-79"/>
                <a:cs typeface="David" pitchFamily="34" charset="-79"/>
              </a:rPr>
              <a:t>הנמוכים</a:t>
            </a:r>
            <a:r>
              <a:rPr lang="he-IL" sz="2800" dirty="0" smtClean="0">
                <a:latin typeface="David" pitchFamily="34" charset="-79"/>
                <a:cs typeface="David" pitchFamily="34" charset="-79"/>
              </a:rPr>
              <a:t>.</a:t>
            </a:r>
          </a:p>
          <a:p>
            <a:pPr marL="0" indent="0" fontAlgn="auto">
              <a:spcAft>
                <a:spcPts val="0"/>
              </a:spcAft>
              <a:buFont typeface="Arial" pitchFamily="34" charset="0"/>
              <a:buNone/>
              <a:defRPr/>
            </a:pPr>
            <a:endParaRPr lang="he-IL" sz="2800" dirty="0" smtClean="0">
              <a:latin typeface="David" pitchFamily="34" charset="-79"/>
              <a:cs typeface="David" pitchFamily="34" charset="-79"/>
            </a:endParaRPr>
          </a:p>
          <a:p>
            <a:pPr fontAlgn="auto">
              <a:spcAft>
                <a:spcPts val="0"/>
              </a:spcAft>
              <a:buFont typeface="Arial" pitchFamily="34" charset="0"/>
              <a:buChar char="•"/>
              <a:defRPr/>
            </a:pPr>
            <a:r>
              <a:rPr lang="he-IL" sz="2800" dirty="0" smtClean="0">
                <a:latin typeface="David" pitchFamily="34" charset="-79"/>
                <a:cs typeface="David" pitchFamily="34" charset="-79"/>
              </a:rPr>
              <a:t>פסיקת בית המשפט העליון ב- 1988 הרחיבה מאוד </a:t>
            </a:r>
            <a:r>
              <a:rPr lang="he-IL" sz="2800" dirty="0">
                <a:latin typeface="David" pitchFamily="34" charset="-79"/>
                <a:cs typeface="David" pitchFamily="34" charset="-79"/>
              </a:rPr>
              <a:t>את תחולת </a:t>
            </a:r>
            <a:r>
              <a:rPr lang="he-IL" sz="2800" dirty="0" smtClean="0">
                <a:latin typeface="David" pitchFamily="34" charset="-79"/>
                <a:cs typeface="David" pitchFamily="34" charset="-79"/>
              </a:rPr>
              <a:t>החוק לכיסוי נזקים שנגרמו עקב סיכונים תחבורתיים: </a:t>
            </a:r>
          </a:p>
          <a:p>
            <a:pPr lvl="1" fontAlgn="auto">
              <a:spcAft>
                <a:spcPts val="0"/>
              </a:spcAft>
              <a:buFont typeface="Arial" pitchFamily="34" charset="0"/>
              <a:buChar char="–"/>
              <a:defRPr/>
            </a:pPr>
            <a:r>
              <a:rPr lang="he-IL" sz="2100" dirty="0" smtClean="0">
                <a:latin typeface="David" pitchFamily="34" charset="-79"/>
                <a:cs typeface="David" pitchFamily="34" charset="-79"/>
              </a:rPr>
              <a:t>פגיעה </a:t>
            </a:r>
            <a:r>
              <a:rPr lang="he-IL" sz="2100" dirty="0">
                <a:latin typeface="David" pitchFamily="34" charset="-79"/>
                <a:cs typeface="David" pitchFamily="34" charset="-79"/>
              </a:rPr>
              <a:t>מהתפוצצות חומר נפץ שהוטמן מתחת לרכב; </a:t>
            </a:r>
            <a:endParaRPr lang="he-IL" sz="2100" dirty="0" smtClean="0">
              <a:latin typeface="David" pitchFamily="34" charset="-79"/>
              <a:cs typeface="David" pitchFamily="34" charset="-79"/>
            </a:endParaRPr>
          </a:p>
          <a:p>
            <a:pPr lvl="1" fontAlgn="auto">
              <a:spcAft>
                <a:spcPts val="0"/>
              </a:spcAft>
              <a:buFont typeface="Arial" pitchFamily="34" charset="0"/>
              <a:buChar char="–"/>
              <a:defRPr/>
            </a:pPr>
            <a:r>
              <a:rPr lang="he-IL" sz="2100" dirty="0" smtClean="0">
                <a:latin typeface="David" pitchFamily="34" charset="-79"/>
                <a:cs typeface="David" pitchFamily="34" charset="-79"/>
              </a:rPr>
              <a:t>פגיעה </a:t>
            </a:r>
            <a:r>
              <a:rPr lang="he-IL" sz="2100" dirty="0">
                <a:latin typeface="David" pitchFamily="34" charset="-79"/>
                <a:cs typeface="David" pitchFamily="34" charset="-79"/>
              </a:rPr>
              <a:t>במהלך תיקון הרכב בבית או במוסך; </a:t>
            </a:r>
            <a:r>
              <a:rPr lang="he-IL" sz="2100" dirty="0" smtClean="0">
                <a:latin typeface="David" pitchFamily="34" charset="-79"/>
                <a:cs typeface="David" pitchFamily="34" charset="-79"/>
              </a:rPr>
              <a:t>	</a:t>
            </a:r>
          </a:p>
          <a:p>
            <a:pPr lvl="1" fontAlgn="auto">
              <a:spcAft>
                <a:spcPts val="0"/>
              </a:spcAft>
              <a:buFont typeface="Arial" pitchFamily="34" charset="0"/>
              <a:buChar char="–"/>
              <a:defRPr/>
            </a:pPr>
            <a:r>
              <a:rPr lang="he-IL" sz="2100" dirty="0" smtClean="0">
                <a:latin typeface="David" pitchFamily="34" charset="-79"/>
                <a:cs typeface="David" pitchFamily="34" charset="-79"/>
              </a:rPr>
              <a:t>פגיעה </a:t>
            </a:r>
            <a:r>
              <a:rPr lang="he-IL" sz="2100" dirty="0">
                <a:latin typeface="David" pitchFamily="34" charset="-79"/>
                <a:cs typeface="David" pitchFamily="34" charset="-79"/>
              </a:rPr>
              <a:t>מרסיסי זכוכית שהתנפצה עקב זריקת אבן על הרכב; </a:t>
            </a:r>
            <a:endParaRPr lang="he-IL" sz="2100" dirty="0" smtClean="0">
              <a:latin typeface="David" pitchFamily="34" charset="-79"/>
              <a:cs typeface="David" pitchFamily="34" charset="-79"/>
            </a:endParaRPr>
          </a:p>
          <a:p>
            <a:pPr lvl="1" fontAlgn="auto">
              <a:spcAft>
                <a:spcPts val="0"/>
              </a:spcAft>
              <a:buFont typeface="Arial" pitchFamily="34" charset="0"/>
              <a:buChar char="–"/>
              <a:defRPr/>
            </a:pPr>
            <a:r>
              <a:rPr lang="he-IL" sz="2100" dirty="0" smtClean="0">
                <a:latin typeface="David" pitchFamily="34" charset="-79"/>
                <a:cs typeface="David" pitchFamily="34" charset="-79"/>
              </a:rPr>
              <a:t>פגיעה </a:t>
            </a:r>
            <a:r>
              <a:rPr lang="he-IL" sz="2100" dirty="0">
                <a:latin typeface="David" pitchFamily="34" charset="-79"/>
                <a:cs typeface="David" pitchFamily="34" charset="-79"/>
              </a:rPr>
              <a:t>מהתפוצצות הרכב עקב התלקחותו מדליפה של גז </a:t>
            </a:r>
            <a:r>
              <a:rPr lang="he-IL" sz="2100" dirty="0" smtClean="0">
                <a:latin typeface="David" pitchFamily="34" charset="-79"/>
                <a:cs typeface="David" pitchFamily="34" charset="-79"/>
              </a:rPr>
              <a:t>בישול</a:t>
            </a:r>
            <a:r>
              <a:rPr lang="he-IL" sz="1600" dirty="0" smtClean="0">
                <a:latin typeface="David" pitchFamily="34" charset="-79"/>
                <a:cs typeface="David" pitchFamily="34" charset="-79"/>
              </a:rPr>
              <a:t>. </a:t>
            </a:r>
          </a:p>
          <a:p>
            <a:pPr marL="457200" lvl="1" indent="0" fontAlgn="auto">
              <a:spcAft>
                <a:spcPts val="0"/>
              </a:spcAft>
              <a:buFont typeface="Arial" pitchFamily="34" charset="0"/>
              <a:buNone/>
              <a:defRPr/>
            </a:pPr>
            <a:endParaRPr lang="en-US" sz="1600" dirty="0">
              <a:latin typeface="David" pitchFamily="34" charset="-79"/>
              <a:cs typeface="David" pitchFamily="34" charset="-79"/>
            </a:endParaRPr>
          </a:p>
          <a:p>
            <a:pPr fontAlgn="auto">
              <a:spcAft>
                <a:spcPts val="0"/>
              </a:spcAft>
              <a:buFont typeface="Arial" pitchFamily="34" charset="0"/>
              <a:buChar char="•"/>
              <a:defRPr/>
            </a:pPr>
            <a:r>
              <a:rPr lang="he-IL" sz="2800" b="1" dirty="0" smtClean="0">
                <a:latin typeface="David" pitchFamily="34" charset="-79"/>
                <a:cs typeface="David" pitchFamily="34" charset="-79"/>
              </a:rPr>
              <a:t>תיקון מס' 8 ביקש </a:t>
            </a:r>
            <a:r>
              <a:rPr lang="he-IL" sz="2800" dirty="0" smtClean="0">
                <a:latin typeface="David" pitchFamily="34" charset="-79"/>
                <a:cs typeface="David" pitchFamily="34" charset="-79"/>
              </a:rPr>
              <a:t>לשנות את תוצאות הפסיקה ולהחזיר את החוק לתחולה על נזקים שנגרמו עקב סיכונים תחבורתיים. התוצאה - חלקית:</a:t>
            </a:r>
          </a:p>
          <a:p>
            <a:pPr lvl="1" fontAlgn="auto">
              <a:spcAft>
                <a:spcPts val="0"/>
              </a:spcAft>
              <a:buFont typeface="Arial" pitchFamily="34" charset="0"/>
              <a:buChar char="–"/>
              <a:defRPr/>
            </a:pPr>
            <a:r>
              <a:rPr lang="he-IL" sz="2100" dirty="0">
                <a:latin typeface="David" pitchFamily="34" charset="-79"/>
                <a:cs typeface="David" pitchFamily="34" charset="-79"/>
              </a:rPr>
              <a:t>הוספת חזקות מרבות, </a:t>
            </a:r>
            <a:endParaRPr lang="he-IL" sz="2100" dirty="0" smtClean="0">
              <a:latin typeface="David" pitchFamily="34" charset="-79"/>
              <a:cs typeface="David" pitchFamily="34" charset="-79"/>
            </a:endParaRPr>
          </a:p>
          <a:p>
            <a:pPr lvl="1" fontAlgn="auto">
              <a:spcAft>
                <a:spcPts val="0"/>
              </a:spcAft>
              <a:buFont typeface="Arial" pitchFamily="34" charset="0"/>
              <a:buChar char="–"/>
              <a:defRPr/>
            </a:pPr>
            <a:r>
              <a:rPr lang="he-IL" sz="2100" dirty="0" smtClean="0">
                <a:latin typeface="David" pitchFamily="34" charset="-79"/>
                <a:cs typeface="David" pitchFamily="34" charset="-79"/>
              </a:rPr>
              <a:t>שינוי </a:t>
            </a:r>
            <a:r>
              <a:rPr lang="he-IL" sz="2100" dirty="0">
                <a:latin typeface="David" pitchFamily="34" charset="-79"/>
                <a:cs typeface="David" pitchFamily="34" charset="-79"/>
              </a:rPr>
              <a:t>החזקה הממעטת, </a:t>
            </a:r>
            <a:endParaRPr lang="he-IL" sz="2100" dirty="0" smtClean="0">
              <a:latin typeface="David" pitchFamily="34" charset="-79"/>
              <a:cs typeface="David" pitchFamily="34" charset="-79"/>
            </a:endParaRPr>
          </a:p>
          <a:p>
            <a:pPr lvl="1" fontAlgn="auto">
              <a:spcAft>
                <a:spcPts val="0"/>
              </a:spcAft>
              <a:buFont typeface="Arial" pitchFamily="34" charset="0"/>
              <a:buChar char="–"/>
              <a:defRPr/>
            </a:pPr>
            <a:r>
              <a:rPr lang="he-IL" sz="2100" dirty="0" smtClean="0">
                <a:latin typeface="David" pitchFamily="34" charset="-79"/>
                <a:cs typeface="David" pitchFamily="34" charset="-79"/>
              </a:rPr>
              <a:t>הוספת </a:t>
            </a:r>
            <a:r>
              <a:rPr lang="he-IL" sz="2100" dirty="0">
                <a:latin typeface="David" pitchFamily="34" charset="-79"/>
                <a:cs typeface="David" pitchFamily="34" charset="-79"/>
              </a:rPr>
              <a:t>הגדרות לרכב מנועי </a:t>
            </a:r>
            <a:endParaRPr lang="he-IL" sz="2100" dirty="0" smtClean="0">
              <a:latin typeface="David" pitchFamily="34" charset="-79"/>
              <a:cs typeface="David" pitchFamily="34" charset="-79"/>
            </a:endParaRPr>
          </a:p>
          <a:p>
            <a:pPr lvl="1" fontAlgn="auto">
              <a:spcAft>
                <a:spcPts val="0"/>
              </a:spcAft>
              <a:buFont typeface="Arial" pitchFamily="34" charset="0"/>
              <a:buChar char="–"/>
              <a:defRPr/>
            </a:pPr>
            <a:r>
              <a:rPr lang="he-IL" sz="2100" dirty="0" smtClean="0">
                <a:latin typeface="David" pitchFamily="34" charset="-79"/>
                <a:cs typeface="David" pitchFamily="34" charset="-79"/>
              </a:rPr>
              <a:t>ושינוי </a:t>
            </a:r>
            <a:r>
              <a:rPr lang="he-IL" sz="2100" dirty="0">
                <a:latin typeface="David" pitchFamily="34" charset="-79"/>
                <a:cs typeface="David" pitchFamily="34" charset="-79"/>
              </a:rPr>
              <a:t>הגדרת "שימוש" </a:t>
            </a:r>
            <a:r>
              <a:rPr lang="he-IL" sz="2100" dirty="0" smtClean="0">
                <a:latin typeface="David" pitchFamily="34" charset="-79"/>
                <a:cs typeface="David" pitchFamily="34" charset="-79"/>
              </a:rPr>
              <a:t>המוצעת </a:t>
            </a:r>
            <a:endParaRPr lang="he-IL" sz="2100" dirty="0">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כותרת 1"/>
          <p:cNvSpPr>
            <a:spLocks noGrp="1"/>
          </p:cNvSpPr>
          <p:nvPr>
            <p:ph type="title"/>
          </p:nvPr>
        </p:nvSpPr>
        <p:spPr>
          <a:xfrm>
            <a:off x="457200" y="274638"/>
            <a:ext cx="8229600" cy="777875"/>
          </a:xfrm>
        </p:spPr>
        <p:txBody>
          <a:bodyPr/>
          <a:lstStyle/>
          <a:p>
            <a:r>
              <a:rPr lang="he-IL" sz="4000" b="1" smtClean="0">
                <a:solidFill>
                  <a:srgbClr val="0000FF"/>
                </a:solidFill>
                <a:latin typeface="David" pitchFamily="2" charset="-79"/>
                <a:cs typeface="David" pitchFamily="2" charset="-79"/>
              </a:rPr>
              <a:t>הגדרת תאונת דרכים</a:t>
            </a:r>
          </a:p>
        </p:txBody>
      </p:sp>
      <p:sp>
        <p:nvSpPr>
          <p:cNvPr id="3" name="מציין מיקום תוכן 2"/>
          <p:cNvSpPr>
            <a:spLocks noGrp="1"/>
          </p:cNvSpPr>
          <p:nvPr>
            <p:ph sz="half" idx="1"/>
          </p:nvPr>
        </p:nvSpPr>
        <p:spPr>
          <a:xfrm>
            <a:off x="457200" y="1268413"/>
            <a:ext cx="4038600" cy="4857750"/>
          </a:xfrm>
        </p:spPr>
        <p:txBody>
          <a:bodyPr rtlCol="1">
            <a:normAutofit fontScale="70000" lnSpcReduction="20000"/>
          </a:bodyPr>
          <a:lstStyle/>
          <a:p>
            <a:pPr algn="just" fontAlgn="auto">
              <a:spcAft>
                <a:spcPts val="0"/>
              </a:spcAft>
              <a:buFont typeface="Arial" pitchFamily="34" charset="0"/>
              <a:buChar char="•"/>
              <a:defRPr/>
            </a:pPr>
            <a:r>
              <a:rPr lang="he-IL" dirty="0" smtClean="0">
                <a:solidFill>
                  <a:srgbClr val="FF0000"/>
                </a:solidFill>
                <a:latin typeface="David" pitchFamily="34" charset="-79"/>
                <a:cs typeface="David" pitchFamily="34" charset="-79"/>
              </a:rPr>
              <a:t>מאורע</a:t>
            </a:r>
            <a:r>
              <a:rPr lang="he-IL" dirty="0" smtClean="0">
                <a:latin typeface="David" pitchFamily="34" charset="-79"/>
                <a:cs typeface="David" pitchFamily="34" charset="-79"/>
              </a:rPr>
              <a:t> </a:t>
            </a:r>
            <a:r>
              <a:rPr lang="he-IL" dirty="0">
                <a:latin typeface="David" pitchFamily="34" charset="-79"/>
                <a:cs typeface="David" pitchFamily="34" charset="-79"/>
              </a:rPr>
              <a:t>שבו נגרם לאדם נזק גוף עקב </a:t>
            </a:r>
            <a:r>
              <a:rPr lang="he-IL" dirty="0">
                <a:solidFill>
                  <a:srgbClr val="FF0000"/>
                </a:solidFill>
                <a:latin typeface="David" pitchFamily="34" charset="-79"/>
                <a:cs typeface="David" pitchFamily="34" charset="-79"/>
              </a:rPr>
              <a:t>שימוש ברכב מנועי למטרות תחבורה</a:t>
            </a:r>
            <a:r>
              <a:rPr lang="he-IL" dirty="0">
                <a:latin typeface="David" pitchFamily="34" charset="-79"/>
                <a:cs typeface="David" pitchFamily="34" charset="-79"/>
              </a:rPr>
              <a:t>; יראו כתאונת דרכים </a:t>
            </a:r>
            <a:r>
              <a:rPr lang="he-IL" dirty="0">
                <a:solidFill>
                  <a:srgbClr val="FF0000"/>
                </a:solidFill>
                <a:latin typeface="David" pitchFamily="34" charset="-79"/>
                <a:cs typeface="David" pitchFamily="34" charset="-79"/>
              </a:rPr>
              <a:t>גם</a:t>
            </a:r>
            <a:r>
              <a:rPr lang="he-IL" dirty="0">
                <a:latin typeface="David" pitchFamily="34" charset="-79"/>
                <a:cs typeface="David" pitchFamily="34" charset="-79"/>
              </a:rPr>
              <a:t> מאורע שאירע עקב </a:t>
            </a:r>
            <a:r>
              <a:rPr lang="he-IL" dirty="0">
                <a:solidFill>
                  <a:srgbClr val="FF0000"/>
                </a:solidFill>
                <a:latin typeface="David" pitchFamily="34" charset="-79"/>
                <a:cs typeface="David" pitchFamily="34" charset="-79"/>
              </a:rPr>
              <a:t>התפוצצות או התלקחות של הרכב</a:t>
            </a:r>
            <a:r>
              <a:rPr lang="he-IL" dirty="0">
                <a:latin typeface="David" pitchFamily="34" charset="-79"/>
                <a:cs typeface="David" pitchFamily="34" charset="-79"/>
              </a:rPr>
              <a:t>, שנגרמו בשל רכיב של הרכב או בשל חומר אחר שהם חיוניים לכושר נסיעתו, אף אם אירעו על-ידי גורם שמחוץ לרכב, וכן מאורע שנגרם עקב </a:t>
            </a:r>
            <a:r>
              <a:rPr lang="he-IL" dirty="0">
                <a:solidFill>
                  <a:srgbClr val="FF0000"/>
                </a:solidFill>
                <a:latin typeface="David" pitchFamily="34" charset="-79"/>
                <a:cs typeface="David" pitchFamily="34" charset="-79"/>
              </a:rPr>
              <a:t>פגיעה ברכב שחנה במקום שאסור לחנות בו </a:t>
            </a:r>
            <a:r>
              <a:rPr lang="he-IL" dirty="0">
                <a:latin typeface="David" pitchFamily="34" charset="-79"/>
                <a:cs typeface="David" pitchFamily="34" charset="-79"/>
              </a:rPr>
              <a:t>או מאורע שנגרם עקב </a:t>
            </a:r>
            <a:r>
              <a:rPr lang="he-IL" dirty="0">
                <a:solidFill>
                  <a:srgbClr val="FF0000"/>
                </a:solidFill>
                <a:latin typeface="David" pitchFamily="34" charset="-79"/>
                <a:cs typeface="David" pitchFamily="34" charset="-79"/>
              </a:rPr>
              <a:t>ניצול הכוח </a:t>
            </a:r>
            <a:r>
              <a:rPr lang="he-IL" dirty="0" err="1">
                <a:solidFill>
                  <a:srgbClr val="FF0000"/>
                </a:solidFill>
                <a:latin typeface="David" pitchFamily="34" charset="-79"/>
                <a:cs typeface="David" pitchFamily="34" charset="-79"/>
              </a:rPr>
              <a:t>המיכני</a:t>
            </a:r>
            <a:r>
              <a:rPr lang="he-IL" dirty="0">
                <a:solidFill>
                  <a:srgbClr val="FF0000"/>
                </a:solidFill>
                <a:latin typeface="David" pitchFamily="34" charset="-79"/>
                <a:cs typeface="David" pitchFamily="34" charset="-79"/>
              </a:rPr>
              <a:t> של הרכב</a:t>
            </a:r>
            <a:r>
              <a:rPr lang="he-IL" dirty="0">
                <a:latin typeface="David" pitchFamily="34" charset="-79"/>
                <a:cs typeface="David" pitchFamily="34" charset="-79"/>
              </a:rPr>
              <a:t>, ובלבד שבעת השימוש כאמור לא שינה הרכב את ייעודו המקורי; ואולם </a:t>
            </a:r>
            <a:r>
              <a:rPr lang="he-IL" dirty="0">
                <a:solidFill>
                  <a:srgbClr val="FF0000"/>
                </a:solidFill>
                <a:latin typeface="David" pitchFamily="34" charset="-79"/>
                <a:cs typeface="David" pitchFamily="34" charset="-79"/>
              </a:rPr>
              <a:t>לא יראו </a:t>
            </a:r>
            <a:r>
              <a:rPr lang="he-IL" dirty="0">
                <a:latin typeface="David" pitchFamily="34" charset="-79"/>
                <a:cs typeface="David" pitchFamily="34" charset="-79"/>
              </a:rPr>
              <a:t>כתאונת דרכים מאורע שאירע </a:t>
            </a:r>
            <a:r>
              <a:rPr lang="he-IL" dirty="0">
                <a:solidFill>
                  <a:srgbClr val="FF0000"/>
                </a:solidFill>
                <a:latin typeface="David" pitchFamily="34" charset="-79"/>
                <a:cs typeface="David" pitchFamily="34" charset="-79"/>
              </a:rPr>
              <a:t>כתוצאה ממעשה שנעשה במתכוון</a:t>
            </a:r>
            <a:r>
              <a:rPr lang="he-IL" dirty="0">
                <a:latin typeface="David" pitchFamily="34" charset="-79"/>
                <a:cs typeface="David" pitchFamily="34" charset="-79"/>
              </a:rPr>
              <a:t> כדי לגרום נזק </a:t>
            </a:r>
            <a:r>
              <a:rPr lang="he-IL" dirty="0">
                <a:solidFill>
                  <a:srgbClr val="FF0000"/>
                </a:solidFill>
                <a:latin typeface="David" pitchFamily="34" charset="-79"/>
                <a:cs typeface="David" pitchFamily="34" charset="-79"/>
              </a:rPr>
              <a:t>לגופו או לרכושו </a:t>
            </a:r>
            <a:r>
              <a:rPr lang="he-IL" dirty="0">
                <a:latin typeface="David" pitchFamily="34" charset="-79"/>
                <a:cs typeface="David" pitchFamily="34" charset="-79"/>
              </a:rPr>
              <a:t>של </a:t>
            </a:r>
            <a:r>
              <a:rPr lang="he-IL" dirty="0">
                <a:solidFill>
                  <a:srgbClr val="FF0000"/>
                </a:solidFill>
                <a:latin typeface="David" pitchFamily="34" charset="-79"/>
                <a:cs typeface="David" pitchFamily="34" charset="-79"/>
              </a:rPr>
              <a:t>אותו</a:t>
            </a:r>
            <a:r>
              <a:rPr lang="he-IL" dirty="0">
                <a:latin typeface="David" pitchFamily="34" charset="-79"/>
                <a:cs typeface="David" pitchFamily="34" charset="-79"/>
              </a:rPr>
              <a:t> אדם, והנזק נגרם</a:t>
            </a:r>
            <a:r>
              <a:rPr lang="he-IL" dirty="0">
                <a:solidFill>
                  <a:srgbClr val="FF0000"/>
                </a:solidFill>
                <a:latin typeface="David" pitchFamily="34" charset="-79"/>
                <a:cs typeface="David" pitchFamily="34" charset="-79"/>
              </a:rPr>
              <a:t> על ידי המעשה</a:t>
            </a:r>
            <a:r>
              <a:rPr lang="he-IL" dirty="0">
                <a:latin typeface="David" pitchFamily="34" charset="-79"/>
                <a:cs typeface="David" pitchFamily="34" charset="-79"/>
              </a:rPr>
              <a:t> עצמו </a:t>
            </a:r>
            <a:r>
              <a:rPr lang="he-IL" dirty="0">
                <a:solidFill>
                  <a:srgbClr val="FF0000"/>
                </a:solidFill>
                <a:latin typeface="David" pitchFamily="34" charset="-79"/>
                <a:cs typeface="David" pitchFamily="34" charset="-79"/>
              </a:rPr>
              <a:t>ולא על ידי השפעתו </a:t>
            </a:r>
            <a:r>
              <a:rPr lang="he-IL" dirty="0">
                <a:latin typeface="David" pitchFamily="34" charset="-79"/>
                <a:cs typeface="David" pitchFamily="34" charset="-79"/>
              </a:rPr>
              <a:t>של המעשה </a:t>
            </a:r>
            <a:r>
              <a:rPr lang="he-IL" dirty="0">
                <a:solidFill>
                  <a:srgbClr val="FF0000"/>
                </a:solidFill>
                <a:latin typeface="David" pitchFamily="34" charset="-79"/>
                <a:cs typeface="David" pitchFamily="34" charset="-79"/>
              </a:rPr>
              <a:t>על השימוש</a:t>
            </a:r>
            <a:r>
              <a:rPr lang="he-IL" dirty="0">
                <a:latin typeface="David" pitchFamily="34" charset="-79"/>
                <a:cs typeface="David" pitchFamily="34" charset="-79"/>
              </a:rPr>
              <a:t> ברכב המנועי;</a:t>
            </a:r>
            <a:endParaRPr lang="en-US" dirty="0">
              <a:latin typeface="David" pitchFamily="34" charset="-79"/>
              <a:cs typeface="David" pitchFamily="34" charset="-79"/>
            </a:endParaRPr>
          </a:p>
          <a:p>
            <a:pPr algn="just" fontAlgn="auto">
              <a:spcAft>
                <a:spcPts val="0"/>
              </a:spcAft>
              <a:buFont typeface="Arial" pitchFamily="34" charset="0"/>
              <a:buChar char="•"/>
              <a:defRPr/>
            </a:pPr>
            <a:endParaRPr lang="he-IL" dirty="0">
              <a:latin typeface="David" pitchFamily="34" charset="-79"/>
              <a:cs typeface="David" pitchFamily="34" charset="-79"/>
            </a:endParaRPr>
          </a:p>
        </p:txBody>
      </p:sp>
      <p:sp>
        <p:nvSpPr>
          <p:cNvPr id="4" name="מציין מיקום תוכן 3"/>
          <p:cNvSpPr>
            <a:spLocks noGrp="1"/>
          </p:cNvSpPr>
          <p:nvPr>
            <p:ph sz="half" idx="2"/>
          </p:nvPr>
        </p:nvSpPr>
        <p:spPr>
          <a:xfrm>
            <a:off x="4648200" y="1268413"/>
            <a:ext cx="4038600" cy="4857750"/>
          </a:xfrm>
        </p:spPr>
        <p:txBody>
          <a:bodyPr rtlCol="1">
            <a:normAutofit fontScale="70000" lnSpcReduction="20000"/>
          </a:bodyPr>
          <a:lstStyle/>
          <a:p>
            <a:pPr fontAlgn="auto">
              <a:spcAft>
                <a:spcPts val="0"/>
              </a:spcAft>
              <a:buFont typeface="Arial" pitchFamily="34" charset="0"/>
              <a:buChar char="•"/>
              <a:defRPr/>
            </a:pPr>
            <a:endParaRPr lang="he-IL" dirty="0" smtClean="0"/>
          </a:p>
          <a:p>
            <a:pPr fontAlgn="auto">
              <a:spcAft>
                <a:spcPts val="0"/>
              </a:spcAft>
              <a:buFont typeface="Arial" pitchFamily="34" charset="0"/>
              <a:buChar char="•"/>
              <a:defRPr/>
            </a:pPr>
            <a:r>
              <a:rPr lang="he-IL" sz="4500" dirty="0" smtClean="0">
                <a:latin typeface="David" pitchFamily="34" charset="-79"/>
                <a:cs typeface="David" pitchFamily="34" charset="-79"/>
              </a:rPr>
              <a:t>הגדרה בסיסית</a:t>
            </a:r>
          </a:p>
          <a:p>
            <a:pPr lvl="1" fontAlgn="auto">
              <a:spcAft>
                <a:spcPts val="0"/>
              </a:spcAft>
              <a:buFont typeface="Arial" pitchFamily="34" charset="0"/>
              <a:buChar char="–"/>
              <a:defRPr/>
            </a:pPr>
            <a:r>
              <a:rPr lang="he-IL" sz="2900" dirty="0" smtClean="0">
                <a:latin typeface="David" pitchFamily="34" charset="-79"/>
                <a:cs typeface="David" pitchFamily="34" charset="-79"/>
              </a:rPr>
              <a:t>הגדרת נזק גוף</a:t>
            </a:r>
          </a:p>
          <a:p>
            <a:pPr lvl="1" fontAlgn="auto">
              <a:spcAft>
                <a:spcPts val="0"/>
              </a:spcAft>
              <a:buFont typeface="Arial" pitchFamily="34" charset="0"/>
              <a:buChar char="–"/>
              <a:defRPr/>
            </a:pPr>
            <a:r>
              <a:rPr lang="he-IL" sz="2900" dirty="0" smtClean="0">
                <a:latin typeface="David" pitchFamily="34" charset="-79"/>
                <a:cs typeface="David" pitchFamily="34" charset="-79"/>
              </a:rPr>
              <a:t>הגדרת שימוש</a:t>
            </a:r>
          </a:p>
          <a:p>
            <a:pPr lvl="1" fontAlgn="auto">
              <a:spcAft>
                <a:spcPts val="0"/>
              </a:spcAft>
              <a:buFont typeface="Arial" pitchFamily="34" charset="0"/>
              <a:buChar char="–"/>
              <a:defRPr/>
            </a:pPr>
            <a:r>
              <a:rPr lang="he-IL" sz="2900" dirty="0" smtClean="0">
                <a:latin typeface="David" pitchFamily="34" charset="-79"/>
                <a:cs typeface="David" pitchFamily="34" charset="-79"/>
              </a:rPr>
              <a:t>הגדרת רכב מנועי</a:t>
            </a:r>
          </a:p>
          <a:p>
            <a:pPr fontAlgn="auto">
              <a:spcAft>
                <a:spcPts val="0"/>
              </a:spcAft>
              <a:buFont typeface="Arial" pitchFamily="34" charset="0"/>
              <a:buChar char="•"/>
              <a:defRPr/>
            </a:pPr>
            <a:r>
              <a:rPr lang="he-IL" sz="4500" dirty="0" smtClean="0">
                <a:latin typeface="David" pitchFamily="34" charset="-79"/>
                <a:cs typeface="David" pitchFamily="34" charset="-79"/>
              </a:rPr>
              <a:t>חזקה מרבה 1</a:t>
            </a:r>
          </a:p>
          <a:p>
            <a:pPr fontAlgn="auto">
              <a:spcAft>
                <a:spcPts val="0"/>
              </a:spcAft>
              <a:buFont typeface="Arial" pitchFamily="34" charset="0"/>
              <a:buChar char="•"/>
              <a:defRPr/>
            </a:pPr>
            <a:r>
              <a:rPr lang="he-IL" sz="4500" dirty="0" smtClean="0">
                <a:latin typeface="David" pitchFamily="34" charset="-79"/>
                <a:cs typeface="David" pitchFamily="34" charset="-79"/>
              </a:rPr>
              <a:t>חזקה מרבה 2</a:t>
            </a:r>
          </a:p>
          <a:p>
            <a:pPr fontAlgn="auto">
              <a:spcAft>
                <a:spcPts val="0"/>
              </a:spcAft>
              <a:buFont typeface="Arial" pitchFamily="34" charset="0"/>
              <a:buChar char="•"/>
              <a:defRPr/>
            </a:pPr>
            <a:r>
              <a:rPr lang="he-IL" sz="4500" dirty="0" smtClean="0">
                <a:latin typeface="David" pitchFamily="34" charset="-79"/>
                <a:cs typeface="David" pitchFamily="34" charset="-79"/>
              </a:rPr>
              <a:t>חזקה מרבה 3</a:t>
            </a:r>
          </a:p>
          <a:p>
            <a:pPr fontAlgn="auto">
              <a:spcAft>
                <a:spcPts val="0"/>
              </a:spcAft>
              <a:buFont typeface="Arial" pitchFamily="34" charset="0"/>
              <a:buChar char="•"/>
              <a:defRPr/>
            </a:pPr>
            <a:r>
              <a:rPr lang="he-IL" sz="4500" dirty="0" smtClean="0">
                <a:latin typeface="David" pitchFamily="34" charset="-79"/>
                <a:cs typeface="David" pitchFamily="34" charset="-79"/>
              </a:rPr>
              <a:t>חזקה ממעטת</a:t>
            </a:r>
          </a:p>
          <a:p>
            <a:pPr lvl="1" fontAlgn="auto">
              <a:spcAft>
                <a:spcPts val="0"/>
              </a:spcAft>
              <a:buFont typeface="Arial" pitchFamily="34" charset="0"/>
              <a:buChar char="–"/>
              <a:defRPr/>
            </a:pPr>
            <a:r>
              <a:rPr lang="he-IL" sz="2900" dirty="0" smtClean="0">
                <a:latin typeface="David" pitchFamily="34" charset="-79"/>
                <a:cs typeface="David" pitchFamily="34" charset="-79"/>
              </a:rPr>
              <a:t>סייג לחזקה הממעטת</a:t>
            </a:r>
            <a:endParaRPr lang="he-IL" sz="2900" dirty="0">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כותרת 1"/>
          <p:cNvSpPr>
            <a:spLocks noGrp="1"/>
          </p:cNvSpPr>
          <p:nvPr>
            <p:ph type="title"/>
          </p:nvPr>
        </p:nvSpPr>
        <p:spPr/>
        <p:txBody>
          <a:bodyPr/>
          <a:lstStyle/>
          <a:p>
            <a:r>
              <a:rPr lang="he-IL" sz="4000" b="1" smtClean="0">
                <a:solidFill>
                  <a:srgbClr val="0000FF"/>
                </a:solidFill>
                <a:latin typeface="David" pitchFamily="2" charset="-79"/>
                <a:cs typeface="David" pitchFamily="2" charset="-79"/>
              </a:rPr>
              <a:t>הגדרת תאונת דרכים - המשך</a:t>
            </a:r>
          </a:p>
        </p:txBody>
      </p:sp>
      <p:sp>
        <p:nvSpPr>
          <p:cNvPr id="3" name="מציין מיקום תוכן 2"/>
          <p:cNvSpPr>
            <a:spLocks noGrp="1"/>
          </p:cNvSpPr>
          <p:nvPr>
            <p:ph idx="1"/>
          </p:nvPr>
        </p:nvSpPr>
        <p:spPr/>
        <p:txBody>
          <a:bodyPr rtlCol="1">
            <a:normAutofit lnSpcReduction="10000"/>
          </a:bodyPr>
          <a:lstStyle/>
          <a:p>
            <a:pPr algn="just" fontAlgn="auto">
              <a:spcAft>
                <a:spcPts val="0"/>
              </a:spcAft>
              <a:buFont typeface="Arial" pitchFamily="34" charset="0"/>
              <a:buChar char="•"/>
              <a:defRPr/>
            </a:pPr>
            <a:r>
              <a:rPr lang="he-IL" sz="2400" dirty="0">
                <a:latin typeface="David" pitchFamily="34" charset="-79"/>
                <a:cs typeface="David" pitchFamily="34" charset="-79"/>
              </a:rPr>
              <a:t>"שימוש ברכב מנועי" - נסיעה ברכב, כניסה לתוכו או ירידה ממנו, החנייתו, דחיפתו או גרירתו, </a:t>
            </a:r>
            <a:r>
              <a:rPr lang="he-IL" sz="2400" dirty="0">
                <a:solidFill>
                  <a:srgbClr val="FF0000"/>
                </a:solidFill>
                <a:latin typeface="David" pitchFamily="34" charset="-79"/>
                <a:cs typeface="David" pitchFamily="34" charset="-79"/>
              </a:rPr>
              <a:t>טיפול-דרך או תיקון-דרך ברכב</a:t>
            </a:r>
            <a:r>
              <a:rPr lang="he-IL" sz="2400" dirty="0">
                <a:latin typeface="David" pitchFamily="34" charset="-79"/>
                <a:cs typeface="David" pitchFamily="34" charset="-79"/>
              </a:rPr>
              <a:t>, שנעשה בידי המשתמש בו או בידי אדם אחר </a:t>
            </a:r>
            <a:r>
              <a:rPr lang="he-IL" sz="2400" dirty="0">
                <a:solidFill>
                  <a:srgbClr val="FF0000"/>
                </a:solidFill>
                <a:latin typeface="David" pitchFamily="34" charset="-79"/>
                <a:cs typeface="David" pitchFamily="34" charset="-79"/>
              </a:rPr>
              <a:t>שלא במסגרת עבודתו</a:t>
            </a:r>
            <a:r>
              <a:rPr lang="he-IL" sz="2400" dirty="0">
                <a:latin typeface="David" pitchFamily="34" charset="-79"/>
                <a:cs typeface="David" pitchFamily="34" charset="-79"/>
              </a:rPr>
              <a:t>, לרבות</a:t>
            </a:r>
            <a:r>
              <a:rPr lang="he-IL" sz="2400" dirty="0">
                <a:solidFill>
                  <a:srgbClr val="FF0000"/>
                </a:solidFill>
                <a:latin typeface="David" pitchFamily="34" charset="-79"/>
                <a:cs typeface="David" pitchFamily="34" charset="-79"/>
              </a:rPr>
              <a:t> הידרדרות או התהפכות </a:t>
            </a:r>
            <a:r>
              <a:rPr lang="he-IL" sz="2400" dirty="0">
                <a:latin typeface="David" pitchFamily="34" charset="-79"/>
                <a:cs typeface="David" pitchFamily="34" charset="-79"/>
              </a:rPr>
              <a:t>של הרכב או </a:t>
            </a:r>
            <a:r>
              <a:rPr lang="he-IL" sz="2400" dirty="0">
                <a:solidFill>
                  <a:srgbClr val="FF0000"/>
                </a:solidFill>
                <a:latin typeface="David" pitchFamily="34" charset="-79"/>
                <a:cs typeface="David" pitchFamily="34" charset="-79"/>
              </a:rPr>
              <a:t>התנתקות או נפילה של חלק מהרכב או מטענו תוך כדי נסיעה </a:t>
            </a:r>
            <a:r>
              <a:rPr lang="he-IL" sz="2400" dirty="0">
                <a:latin typeface="David" pitchFamily="34" charset="-79"/>
                <a:cs typeface="David" pitchFamily="34" charset="-79"/>
              </a:rPr>
              <a:t>וכן הינתקות או נפילה כאמור מרכב עומד או חונה, </a:t>
            </a:r>
            <a:r>
              <a:rPr lang="he-IL" sz="2400" dirty="0">
                <a:solidFill>
                  <a:srgbClr val="FF0000"/>
                </a:solidFill>
                <a:latin typeface="David" pitchFamily="34" charset="-79"/>
                <a:cs typeface="David" pitchFamily="34" charset="-79"/>
              </a:rPr>
              <a:t>שלא תוך כדי טיפולו של אדם ברכב </a:t>
            </a:r>
            <a:r>
              <a:rPr lang="he-IL" sz="2400" dirty="0">
                <a:latin typeface="David" pitchFamily="34" charset="-79"/>
                <a:cs typeface="David" pitchFamily="34" charset="-79"/>
              </a:rPr>
              <a:t>במסגרת עבודתו ולמעט טעינתו של מטען או פריקתו, כשהרכב עומד;</a:t>
            </a:r>
            <a:endParaRPr lang="en-US" sz="2400" dirty="0">
              <a:latin typeface="David" pitchFamily="34" charset="-79"/>
              <a:cs typeface="David" pitchFamily="34" charset="-79"/>
            </a:endParaRPr>
          </a:p>
          <a:p>
            <a:pPr algn="just" fontAlgn="auto">
              <a:spcAft>
                <a:spcPts val="0"/>
              </a:spcAft>
              <a:buFont typeface="Arial" pitchFamily="34" charset="0"/>
              <a:buChar char="•"/>
              <a:defRPr/>
            </a:pPr>
            <a:endParaRPr lang="he-IL" sz="2400" dirty="0" smtClean="0">
              <a:latin typeface="David" pitchFamily="34" charset="-79"/>
              <a:cs typeface="David" pitchFamily="34" charset="-79"/>
            </a:endParaRPr>
          </a:p>
          <a:p>
            <a:pPr algn="just" fontAlgn="auto">
              <a:spcAft>
                <a:spcPts val="0"/>
              </a:spcAft>
              <a:buFont typeface="Arial" pitchFamily="34" charset="0"/>
              <a:buChar char="•"/>
              <a:defRPr/>
            </a:pPr>
            <a:r>
              <a:rPr lang="he-IL" sz="2600" dirty="0">
                <a:latin typeface="David" pitchFamily="34" charset="-79"/>
                <a:cs typeface="David" pitchFamily="34" charset="-79"/>
              </a:rPr>
              <a:t>"רכב מנועי" או "רכב" - רכב הנע בכוח </a:t>
            </a:r>
            <a:r>
              <a:rPr lang="he-IL" sz="2600" dirty="0" err="1">
                <a:latin typeface="David" pitchFamily="34" charset="-79"/>
                <a:cs typeface="David" pitchFamily="34" charset="-79"/>
              </a:rPr>
              <a:t>מיכני</a:t>
            </a:r>
            <a:r>
              <a:rPr lang="he-IL" sz="2600" dirty="0">
                <a:latin typeface="David" pitchFamily="34" charset="-79"/>
                <a:cs typeface="David" pitchFamily="34" charset="-79"/>
              </a:rPr>
              <a:t> על פני הקרקע </a:t>
            </a:r>
            <a:r>
              <a:rPr lang="he-IL" sz="2600" dirty="0">
                <a:solidFill>
                  <a:srgbClr val="FF0000"/>
                </a:solidFill>
                <a:latin typeface="David" pitchFamily="34" charset="-79"/>
                <a:cs typeface="David" pitchFamily="34" charset="-79"/>
              </a:rPr>
              <a:t>ועיקר </a:t>
            </a:r>
            <a:r>
              <a:rPr lang="he-IL" sz="2600" dirty="0" err="1">
                <a:solidFill>
                  <a:srgbClr val="FF0000"/>
                </a:solidFill>
                <a:latin typeface="David" pitchFamily="34" charset="-79"/>
                <a:cs typeface="David" pitchFamily="34" charset="-79"/>
              </a:rPr>
              <a:t>יעודו</a:t>
            </a:r>
            <a:r>
              <a:rPr lang="he-IL" sz="2600" dirty="0">
                <a:solidFill>
                  <a:srgbClr val="FF0000"/>
                </a:solidFill>
                <a:latin typeface="David" pitchFamily="34" charset="-79"/>
                <a:cs typeface="David" pitchFamily="34" charset="-79"/>
              </a:rPr>
              <a:t> לשמש לתחבורה יבשתית</a:t>
            </a:r>
            <a:r>
              <a:rPr lang="he-IL" sz="2600" dirty="0">
                <a:latin typeface="David" pitchFamily="34" charset="-79"/>
                <a:cs typeface="David" pitchFamily="34" charset="-79"/>
              </a:rPr>
              <a:t>, לרבות רכבת, טרקטור, </a:t>
            </a:r>
            <a:r>
              <a:rPr lang="he-IL" sz="2600" dirty="0">
                <a:solidFill>
                  <a:srgbClr val="FF0000"/>
                </a:solidFill>
                <a:latin typeface="David" pitchFamily="34" charset="-79"/>
                <a:cs typeface="David" pitchFamily="34" charset="-79"/>
              </a:rPr>
              <a:t>מכונה ניידת הכשירה לנוע בכוח </a:t>
            </a:r>
            <a:r>
              <a:rPr lang="he-IL" sz="2600" dirty="0" err="1">
                <a:solidFill>
                  <a:srgbClr val="FF0000"/>
                </a:solidFill>
                <a:latin typeface="David" pitchFamily="34" charset="-79"/>
                <a:cs typeface="David" pitchFamily="34" charset="-79"/>
              </a:rPr>
              <a:t>מיכני</a:t>
            </a:r>
            <a:r>
              <a:rPr lang="he-IL" sz="2600" dirty="0">
                <a:solidFill>
                  <a:srgbClr val="FF0000"/>
                </a:solidFill>
                <a:latin typeface="David" pitchFamily="34" charset="-79"/>
                <a:cs typeface="David" pitchFamily="34" charset="-79"/>
              </a:rPr>
              <a:t> בכביש</a:t>
            </a:r>
            <a:r>
              <a:rPr lang="he-IL" sz="2600" dirty="0">
                <a:latin typeface="David" pitchFamily="34" charset="-79"/>
                <a:cs typeface="David" pitchFamily="34" charset="-79"/>
              </a:rPr>
              <a:t> ורכב נגרר או נתמך על ידי רכב מנועי, </a:t>
            </a:r>
            <a:r>
              <a:rPr lang="he-IL" sz="2600" dirty="0" smtClean="0">
                <a:latin typeface="David" pitchFamily="34" charset="-79"/>
                <a:cs typeface="David" pitchFamily="34" charset="-79"/>
              </a:rPr>
              <a:t>ו</a:t>
            </a:r>
            <a:r>
              <a:rPr lang="he-IL" sz="2600" dirty="0" smtClean="0">
                <a:solidFill>
                  <a:srgbClr val="FF0000"/>
                </a:solidFill>
                <a:latin typeface="David" pitchFamily="34" charset="-79"/>
                <a:cs typeface="David" pitchFamily="34" charset="-79"/>
              </a:rPr>
              <a:t>למעט</a:t>
            </a:r>
            <a:r>
              <a:rPr lang="he-IL" sz="2600" dirty="0" smtClean="0">
                <a:latin typeface="David" pitchFamily="34" charset="-79"/>
                <a:cs typeface="David" pitchFamily="34" charset="-79"/>
              </a:rPr>
              <a:t> </a:t>
            </a:r>
            <a:r>
              <a:rPr lang="he-IL" sz="2600" dirty="0" err="1">
                <a:latin typeface="David" pitchFamily="34" charset="-79"/>
                <a:cs typeface="David" pitchFamily="34" charset="-79"/>
              </a:rPr>
              <a:t>כסא</a:t>
            </a:r>
            <a:r>
              <a:rPr lang="he-IL" sz="2600" dirty="0">
                <a:latin typeface="David" pitchFamily="34" charset="-79"/>
                <a:cs typeface="David" pitchFamily="34" charset="-79"/>
              </a:rPr>
              <a:t> גלגלים, עגלת נכים ומדרגות נעות; </a:t>
            </a:r>
            <a:endParaRPr lang="en-US" sz="2600" dirty="0">
              <a:latin typeface="David" pitchFamily="34" charset="-79"/>
              <a:cs typeface="David" pitchFamily="34" charset="-79"/>
            </a:endParaRPr>
          </a:p>
          <a:p>
            <a:pPr fontAlgn="auto">
              <a:spcAft>
                <a:spcPts val="0"/>
              </a:spcAft>
              <a:buFont typeface="Arial" pitchFamily="34" charset="0"/>
              <a:buChar char="•"/>
              <a:defRPr/>
            </a:pPr>
            <a:endParaRPr lang="he-I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706437"/>
          </a:xfrm>
        </p:spPr>
        <p:txBody>
          <a:bodyPr rtlCol="1">
            <a:normAutofit fontScale="90000"/>
          </a:bodyPr>
          <a:lstStyle/>
          <a:p>
            <a:pPr fontAlgn="auto">
              <a:spcAft>
                <a:spcPts val="0"/>
              </a:spcAft>
              <a:defRPr/>
            </a:pPr>
            <a:r>
              <a:rPr lang="he-IL" b="1" dirty="0" smtClean="0">
                <a:solidFill>
                  <a:srgbClr val="0000FF"/>
                </a:solidFill>
                <a:latin typeface="David" pitchFamily="34" charset="-79"/>
                <a:cs typeface="David" pitchFamily="34" charset="-79"/>
              </a:rPr>
              <a:t>הבעיות הנובעות מההגדרות הקיימות</a:t>
            </a:r>
            <a:endParaRPr lang="he-IL" b="1" dirty="0">
              <a:solidFill>
                <a:srgbClr val="0000FF"/>
              </a:solidFill>
              <a:latin typeface="David" pitchFamily="34" charset="-79"/>
              <a:cs typeface="David" pitchFamily="34" charset="-79"/>
            </a:endParaRPr>
          </a:p>
        </p:txBody>
      </p:sp>
      <p:sp>
        <p:nvSpPr>
          <p:cNvPr id="3" name="מציין מיקום תוכן 2"/>
          <p:cNvSpPr>
            <a:spLocks noGrp="1"/>
          </p:cNvSpPr>
          <p:nvPr>
            <p:ph idx="1"/>
          </p:nvPr>
        </p:nvSpPr>
        <p:spPr>
          <a:xfrm>
            <a:off x="457200" y="1052513"/>
            <a:ext cx="8229600" cy="5073650"/>
          </a:xfrm>
        </p:spPr>
        <p:txBody>
          <a:bodyPr rtlCol="1">
            <a:normAutofit fontScale="70000" lnSpcReduction="20000"/>
          </a:bodyPr>
          <a:lstStyle/>
          <a:p>
            <a:pPr fontAlgn="auto">
              <a:spcAft>
                <a:spcPts val="0"/>
              </a:spcAft>
              <a:buFont typeface="Arial" pitchFamily="34" charset="0"/>
              <a:buChar char="•"/>
              <a:defRPr/>
            </a:pPr>
            <a:r>
              <a:rPr lang="he-IL" b="1" dirty="0" smtClean="0">
                <a:latin typeface="David" pitchFamily="34" charset="-79"/>
                <a:cs typeface="David" pitchFamily="34" charset="-79"/>
              </a:rPr>
              <a:t>דיונים אין ספור על כל אחד מרכיבי </a:t>
            </a:r>
            <a:r>
              <a:rPr lang="he-IL" b="1" dirty="0">
                <a:latin typeface="David" pitchFamily="34" charset="-79"/>
                <a:cs typeface="David" pitchFamily="34" charset="-79"/>
              </a:rPr>
              <a:t>ההגדרות </a:t>
            </a:r>
            <a:endParaRPr lang="he-IL" b="1" dirty="0" smtClean="0">
              <a:latin typeface="David" pitchFamily="34" charset="-79"/>
              <a:cs typeface="David" pitchFamily="34" charset="-79"/>
            </a:endParaRPr>
          </a:p>
          <a:p>
            <a:pPr lvl="1" fontAlgn="auto">
              <a:spcAft>
                <a:spcPts val="0"/>
              </a:spcAft>
              <a:buFont typeface="Arial" pitchFamily="34" charset="0"/>
              <a:buChar char="–"/>
              <a:defRPr/>
            </a:pPr>
            <a:r>
              <a:rPr lang="he-IL" dirty="0" smtClean="0">
                <a:latin typeface="David" pitchFamily="34" charset="-79"/>
                <a:cs typeface="David" pitchFamily="34" charset="-79"/>
              </a:rPr>
              <a:t>האם </a:t>
            </a:r>
            <a:r>
              <a:rPr lang="he-IL" dirty="0">
                <a:latin typeface="David" pitchFamily="34" charset="-79"/>
                <a:cs typeface="David" pitchFamily="34" charset="-79"/>
              </a:rPr>
              <a:t>חלה ההגדרה הבסיסית?</a:t>
            </a:r>
          </a:p>
          <a:p>
            <a:pPr lvl="2" fontAlgn="auto">
              <a:spcAft>
                <a:spcPts val="0"/>
              </a:spcAft>
              <a:buFont typeface="Arial" pitchFamily="34" charset="0"/>
              <a:buChar char="•"/>
              <a:defRPr/>
            </a:pPr>
            <a:r>
              <a:rPr lang="he-IL" dirty="0">
                <a:latin typeface="David" pitchFamily="34" charset="-79"/>
                <a:cs typeface="David" pitchFamily="34" charset="-79"/>
              </a:rPr>
              <a:t>האם הכלי הוא "רכב"?</a:t>
            </a:r>
          </a:p>
          <a:p>
            <a:pPr lvl="2" fontAlgn="auto">
              <a:spcAft>
                <a:spcPts val="0"/>
              </a:spcAft>
              <a:buFont typeface="Arial" pitchFamily="34" charset="0"/>
              <a:buChar char="•"/>
              <a:defRPr/>
            </a:pPr>
            <a:r>
              <a:rPr lang="he-IL" dirty="0">
                <a:latin typeface="David" pitchFamily="34" charset="-79"/>
                <a:cs typeface="David" pitchFamily="34" charset="-79"/>
              </a:rPr>
              <a:t>האם נעשה "שימוש" ברכב?</a:t>
            </a:r>
          </a:p>
          <a:p>
            <a:pPr lvl="3" fontAlgn="auto">
              <a:spcAft>
                <a:spcPts val="0"/>
              </a:spcAft>
              <a:buFont typeface="Arial" pitchFamily="34" charset="0"/>
              <a:buChar char="–"/>
              <a:defRPr/>
            </a:pPr>
            <a:r>
              <a:rPr lang="he-IL" dirty="0">
                <a:latin typeface="David" pitchFamily="34" charset="-79"/>
                <a:cs typeface="David" pitchFamily="34" charset="-79"/>
              </a:rPr>
              <a:t>האם נופל לגדר החזקה הממעטת - טעינה ופריקה</a:t>
            </a:r>
          </a:p>
          <a:p>
            <a:pPr lvl="1" fontAlgn="auto">
              <a:spcAft>
                <a:spcPts val="0"/>
              </a:spcAft>
              <a:buFont typeface="Arial" pitchFamily="34" charset="0"/>
              <a:buChar char="–"/>
              <a:defRPr/>
            </a:pPr>
            <a:r>
              <a:rPr lang="he-IL" dirty="0">
                <a:latin typeface="David" pitchFamily="34" charset="-79"/>
                <a:cs typeface="David" pitchFamily="34" charset="-79"/>
              </a:rPr>
              <a:t>אם לא האם חלה כאן אחת החזקות המרבות?</a:t>
            </a:r>
          </a:p>
          <a:p>
            <a:pPr lvl="2" fontAlgn="auto">
              <a:spcAft>
                <a:spcPts val="0"/>
              </a:spcAft>
              <a:buFont typeface="Arial" pitchFamily="34" charset="0"/>
              <a:buChar char="•"/>
              <a:defRPr/>
            </a:pPr>
            <a:r>
              <a:rPr lang="he-IL" dirty="0">
                <a:latin typeface="David" pitchFamily="34" charset="-79"/>
                <a:cs typeface="David" pitchFamily="34" charset="-79"/>
              </a:rPr>
              <a:t>ניצול הכוח </a:t>
            </a:r>
            <a:r>
              <a:rPr lang="he-IL" dirty="0" err="1">
                <a:latin typeface="David" pitchFamily="34" charset="-79"/>
                <a:cs typeface="David" pitchFamily="34" charset="-79"/>
              </a:rPr>
              <a:t>המיכני</a:t>
            </a:r>
            <a:endParaRPr lang="he-IL" dirty="0">
              <a:latin typeface="David" pitchFamily="34" charset="-79"/>
              <a:cs typeface="David" pitchFamily="34" charset="-79"/>
            </a:endParaRPr>
          </a:p>
          <a:p>
            <a:pPr lvl="3" fontAlgn="auto">
              <a:spcAft>
                <a:spcPts val="0"/>
              </a:spcAft>
              <a:buFont typeface="Arial" pitchFamily="34" charset="0"/>
              <a:buChar char="–"/>
              <a:defRPr/>
            </a:pPr>
            <a:r>
              <a:rPr lang="he-IL" dirty="0">
                <a:latin typeface="David" pitchFamily="34" charset="-79"/>
                <a:cs typeface="David" pitchFamily="34" charset="-79"/>
              </a:rPr>
              <a:t>האם הניצול צריך להיות של הכוח </a:t>
            </a:r>
            <a:r>
              <a:rPr lang="he-IL" dirty="0" err="1">
                <a:latin typeface="David" pitchFamily="34" charset="-79"/>
                <a:cs typeface="David" pitchFamily="34" charset="-79"/>
              </a:rPr>
              <a:t>המיכני</a:t>
            </a:r>
            <a:r>
              <a:rPr lang="he-IL" dirty="0">
                <a:latin typeface="David" pitchFamily="34" charset="-79"/>
                <a:cs typeface="David" pitchFamily="34" charset="-79"/>
              </a:rPr>
              <a:t> של הרכב?</a:t>
            </a:r>
          </a:p>
          <a:p>
            <a:pPr lvl="3" fontAlgn="auto">
              <a:spcAft>
                <a:spcPts val="0"/>
              </a:spcAft>
              <a:buFont typeface="Arial" pitchFamily="34" charset="0"/>
              <a:buChar char="–"/>
              <a:defRPr/>
            </a:pPr>
            <a:r>
              <a:rPr lang="he-IL" dirty="0">
                <a:latin typeface="David" pitchFamily="34" charset="-79"/>
                <a:cs typeface="David" pitchFamily="34" charset="-79"/>
              </a:rPr>
              <a:t>מתי ייחשב רכב כמי ששינה את ייעודו?</a:t>
            </a:r>
          </a:p>
          <a:p>
            <a:pPr lvl="2" fontAlgn="auto">
              <a:spcAft>
                <a:spcPts val="0"/>
              </a:spcAft>
              <a:buFont typeface="Arial" pitchFamily="34" charset="0"/>
              <a:buChar char="•"/>
              <a:defRPr/>
            </a:pPr>
            <a:r>
              <a:rPr lang="he-IL" dirty="0">
                <a:latin typeface="David" pitchFamily="34" charset="-79"/>
                <a:cs typeface="David" pitchFamily="34" charset="-79"/>
              </a:rPr>
              <a:t>התלקחות או התפוצצות?</a:t>
            </a:r>
          </a:p>
          <a:p>
            <a:pPr lvl="3" fontAlgn="auto">
              <a:spcAft>
                <a:spcPts val="0"/>
              </a:spcAft>
              <a:buFont typeface="Arial" pitchFamily="34" charset="0"/>
              <a:buChar char="–"/>
              <a:defRPr/>
            </a:pPr>
            <a:r>
              <a:rPr lang="he-IL" dirty="0">
                <a:latin typeface="David" pitchFamily="34" charset="-79"/>
                <a:cs typeface="David" pitchFamily="34" charset="-79"/>
              </a:rPr>
              <a:t>מתי זה רכיב "של הרכב"</a:t>
            </a:r>
          </a:p>
          <a:p>
            <a:pPr lvl="2" fontAlgn="auto">
              <a:spcAft>
                <a:spcPts val="0"/>
              </a:spcAft>
              <a:buFont typeface="Arial" pitchFamily="34" charset="0"/>
              <a:buChar char="•"/>
              <a:defRPr/>
            </a:pPr>
            <a:r>
              <a:rPr lang="he-IL" dirty="0">
                <a:latin typeface="David" pitchFamily="34" charset="-79"/>
                <a:cs typeface="David" pitchFamily="34" charset="-79"/>
              </a:rPr>
              <a:t>חנה במקום שאסור לחנות בו</a:t>
            </a:r>
          </a:p>
          <a:p>
            <a:pPr lvl="3" fontAlgn="auto">
              <a:spcAft>
                <a:spcPts val="0"/>
              </a:spcAft>
              <a:buFont typeface="Arial" pitchFamily="34" charset="0"/>
              <a:buChar char="–"/>
              <a:defRPr/>
            </a:pPr>
            <a:r>
              <a:rPr lang="he-IL" dirty="0">
                <a:latin typeface="David" pitchFamily="34" charset="-79"/>
                <a:cs typeface="David" pitchFamily="34" charset="-79"/>
              </a:rPr>
              <a:t>האם הנפגע (מחוץ לרכב) הולך רגל או עדיין "עושה שימוש" ברכב שלו?</a:t>
            </a:r>
          </a:p>
          <a:p>
            <a:pPr lvl="1" fontAlgn="auto">
              <a:spcAft>
                <a:spcPts val="0"/>
              </a:spcAft>
              <a:buFont typeface="Arial" pitchFamily="34" charset="0"/>
              <a:buChar char="–"/>
              <a:defRPr/>
            </a:pPr>
            <a:r>
              <a:rPr lang="he-IL" dirty="0">
                <a:latin typeface="David" pitchFamily="34" charset="-79"/>
                <a:cs typeface="David" pitchFamily="34" charset="-79"/>
              </a:rPr>
              <a:t>אם כן - האם חלה החזקה הממעטת</a:t>
            </a:r>
          </a:p>
          <a:p>
            <a:pPr lvl="2" fontAlgn="auto">
              <a:spcAft>
                <a:spcPts val="0"/>
              </a:spcAft>
              <a:buFont typeface="Arial" pitchFamily="34" charset="0"/>
              <a:buChar char="•"/>
              <a:defRPr/>
            </a:pPr>
            <a:r>
              <a:rPr lang="he-IL" dirty="0">
                <a:latin typeface="David" pitchFamily="34" charset="-79"/>
                <a:cs typeface="David" pitchFamily="34" charset="-79"/>
              </a:rPr>
              <a:t>מה זה "במתכוון"?</a:t>
            </a:r>
          </a:p>
          <a:p>
            <a:pPr fontAlgn="auto">
              <a:spcAft>
                <a:spcPts val="0"/>
              </a:spcAft>
              <a:buFont typeface="Arial" pitchFamily="34" charset="0"/>
              <a:buChar char="•"/>
              <a:defRPr/>
            </a:pPr>
            <a:r>
              <a:rPr lang="he-IL" b="1" dirty="0" smtClean="0">
                <a:latin typeface="David" pitchFamily="34" charset="-79"/>
                <a:cs typeface="David" pitchFamily="34" charset="-79"/>
              </a:rPr>
              <a:t>האם הנזק נגרם "עקב"?</a:t>
            </a:r>
          </a:p>
          <a:p>
            <a:pPr fontAlgn="auto">
              <a:spcAft>
                <a:spcPts val="0"/>
              </a:spcAft>
              <a:buFont typeface="Arial" pitchFamily="34" charset="0"/>
              <a:buChar char="•"/>
              <a:defRPr/>
            </a:pPr>
            <a:r>
              <a:rPr lang="he-IL" b="1" dirty="0" smtClean="0">
                <a:latin typeface="David" pitchFamily="34" charset="-79"/>
                <a:cs typeface="David" pitchFamily="34" charset="-79"/>
              </a:rPr>
              <a:t>הרחבת </a:t>
            </a:r>
            <a:r>
              <a:rPr lang="he-IL" b="1" dirty="0">
                <a:latin typeface="David" pitchFamily="34" charset="-79"/>
                <a:cs typeface="David" pitchFamily="34" charset="-79"/>
              </a:rPr>
              <a:t>תחולת החוק על מצבים שעל פי השכל הישר אינם תאונת </a:t>
            </a:r>
            <a:r>
              <a:rPr lang="he-IL" b="1" dirty="0" smtClean="0">
                <a:latin typeface="David" pitchFamily="34" charset="-79"/>
                <a:cs typeface="David" pitchFamily="34" charset="-79"/>
              </a:rPr>
              <a:t>דרכים</a:t>
            </a:r>
          </a:p>
          <a:p>
            <a:pPr fontAlgn="auto">
              <a:spcAft>
                <a:spcPts val="0"/>
              </a:spcAft>
              <a:buFont typeface="Arial" pitchFamily="34" charset="0"/>
              <a:buChar char="•"/>
              <a:defRPr/>
            </a:pPr>
            <a:endParaRPr lang="he-IL" b="1" dirty="0" smtClean="0">
              <a:latin typeface="David" pitchFamily="34" charset="-79"/>
              <a:cs typeface="David" pitchFamily="34" charset="-79"/>
            </a:endParaRPr>
          </a:p>
          <a:p>
            <a:pPr marL="914400" lvl="2" indent="0" fontAlgn="auto">
              <a:spcAft>
                <a:spcPts val="0"/>
              </a:spcAft>
              <a:buFont typeface="Arial" pitchFamily="34" charset="0"/>
              <a:buNone/>
              <a:defRPr/>
            </a:pPr>
            <a:endParaRPr lang="he-IL" dirty="0" smtClean="0">
              <a:latin typeface="David" pitchFamily="34" charset="-79"/>
              <a:cs typeface="David" pitchFamily="34" charset="-79"/>
            </a:endParaRPr>
          </a:p>
          <a:p>
            <a:pPr lvl="1" fontAlgn="auto">
              <a:spcAft>
                <a:spcPts val="0"/>
              </a:spcAft>
              <a:buFont typeface="Arial" pitchFamily="34" charset="0"/>
              <a:buChar char="–"/>
              <a:defRPr/>
            </a:pPr>
            <a:endParaRPr lang="he-IL" dirty="0" smtClean="0">
              <a:latin typeface="David" pitchFamily="34" charset="-79"/>
              <a:cs typeface="David" pitchFamily="34" charset="-79"/>
            </a:endParaRPr>
          </a:p>
          <a:p>
            <a:pPr lvl="1" fontAlgn="auto">
              <a:spcAft>
                <a:spcPts val="0"/>
              </a:spcAft>
              <a:buFont typeface="Arial" pitchFamily="34" charset="0"/>
              <a:buChar char="–"/>
              <a:defRPr/>
            </a:pPr>
            <a:endParaRPr lang="he-IL" dirty="0" smtClean="0">
              <a:latin typeface="David" pitchFamily="34" charset="-79"/>
              <a:cs typeface="David" pitchFamily="34" charset="-79"/>
            </a:endParaRPr>
          </a:p>
          <a:p>
            <a:pPr lvl="1" fontAlgn="auto">
              <a:spcAft>
                <a:spcPts val="0"/>
              </a:spcAft>
              <a:buFont typeface="Arial" pitchFamily="34" charset="0"/>
              <a:buChar char="–"/>
              <a:defRPr/>
            </a:pPr>
            <a:endParaRPr lang="he-IL" dirty="0">
              <a:latin typeface="David" pitchFamily="34" charset="-79"/>
              <a:cs typeface="David" pitchFamily="34" charset="-79"/>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כותרת 1"/>
          <p:cNvSpPr>
            <a:spLocks noGrp="1"/>
          </p:cNvSpPr>
          <p:nvPr>
            <p:ph type="title"/>
          </p:nvPr>
        </p:nvSpPr>
        <p:spPr/>
        <p:txBody>
          <a:bodyPr/>
          <a:lstStyle/>
          <a:p>
            <a:r>
              <a:rPr lang="he-IL" sz="4000" b="1" smtClean="0">
                <a:solidFill>
                  <a:srgbClr val="0000FF"/>
                </a:solidFill>
                <a:latin typeface="David" pitchFamily="2" charset="-79"/>
                <a:cs typeface="David" pitchFamily="2" charset="-79"/>
              </a:rPr>
              <a:t>השלכות המצב המשפטי הקיים</a:t>
            </a:r>
          </a:p>
        </p:txBody>
      </p:sp>
      <p:sp>
        <p:nvSpPr>
          <p:cNvPr id="3" name="מציין מיקום תוכן 2"/>
          <p:cNvSpPr>
            <a:spLocks noGrp="1"/>
          </p:cNvSpPr>
          <p:nvPr>
            <p:ph idx="1"/>
          </p:nvPr>
        </p:nvSpPr>
        <p:spPr/>
        <p:txBody>
          <a:bodyPr rtlCol="1">
            <a:normAutofit fontScale="92500"/>
          </a:bodyPr>
          <a:lstStyle/>
          <a:p>
            <a:pPr fontAlgn="auto">
              <a:spcAft>
                <a:spcPts val="0"/>
              </a:spcAft>
              <a:buFont typeface="Arial" pitchFamily="34" charset="0"/>
              <a:buChar char="•"/>
              <a:defRPr/>
            </a:pPr>
            <a:r>
              <a:rPr lang="he-IL" b="1" dirty="0" smtClean="0">
                <a:latin typeface="David" pitchFamily="34" charset="-79"/>
                <a:cs typeface="David" pitchFamily="34" charset="-79"/>
              </a:rPr>
              <a:t>הארכת משך ההתדיינות ועיכוב מתן הפיצוי לנפגעים</a:t>
            </a:r>
          </a:p>
          <a:p>
            <a:pPr fontAlgn="auto">
              <a:spcAft>
                <a:spcPts val="0"/>
              </a:spcAft>
              <a:buFont typeface="Arial" pitchFamily="34" charset="0"/>
              <a:buChar char="•"/>
              <a:defRPr/>
            </a:pPr>
            <a:r>
              <a:rPr lang="he-IL" b="1" dirty="0" smtClean="0">
                <a:latin typeface="David" pitchFamily="34" charset="-79"/>
                <a:cs typeface="David" pitchFamily="34" charset="-79"/>
              </a:rPr>
              <a:t>הגברת הנטל והעלויות על </a:t>
            </a:r>
            <a:r>
              <a:rPr lang="he-IL" b="1" dirty="0" err="1" smtClean="0">
                <a:latin typeface="David" pitchFamily="34" charset="-79"/>
                <a:cs typeface="David" pitchFamily="34" charset="-79"/>
              </a:rPr>
              <a:t>משלמי</a:t>
            </a:r>
            <a:r>
              <a:rPr lang="he-IL" b="1" dirty="0" smtClean="0">
                <a:latin typeface="David" pitchFamily="34" charset="-79"/>
                <a:cs typeface="David" pitchFamily="34" charset="-79"/>
              </a:rPr>
              <a:t> ביטוח החובה</a:t>
            </a:r>
          </a:p>
          <a:p>
            <a:pPr lvl="1" fontAlgn="auto">
              <a:spcAft>
                <a:spcPts val="0"/>
              </a:spcAft>
              <a:buFont typeface="Arial" pitchFamily="34" charset="0"/>
              <a:buChar char="–"/>
              <a:defRPr/>
            </a:pPr>
            <a:r>
              <a:rPr lang="he-IL" dirty="0" smtClean="0">
                <a:latin typeface="David" pitchFamily="34" charset="-79"/>
                <a:cs typeface="David" pitchFamily="34" charset="-79"/>
              </a:rPr>
              <a:t>יצירת </a:t>
            </a:r>
            <a:r>
              <a:rPr lang="he-IL" dirty="0">
                <a:latin typeface="David" pitchFamily="34" charset="-79"/>
                <a:cs typeface="David" pitchFamily="34" charset="-79"/>
              </a:rPr>
              <a:t>מקור לאחריות בנזיקין ולפיצויים יש מאין למי שלא הייתה כלפיהם אחריות בנזיקין על פי הדין הכללי</a:t>
            </a:r>
            <a:r>
              <a:rPr lang="he-IL" dirty="0" smtClean="0">
                <a:latin typeface="David" pitchFamily="34" charset="-79"/>
                <a:cs typeface="David" pitchFamily="34" charset="-79"/>
              </a:rPr>
              <a:t>.</a:t>
            </a:r>
          </a:p>
          <a:p>
            <a:pPr lvl="2" fontAlgn="auto">
              <a:spcAft>
                <a:spcPts val="0"/>
              </a:spcAft>
              <a:buFont typeface="Arial" pitchFamily="34" charset="0"/>
              <a:buChar char="•"/>
              <a:defRPr/>
            </a:pPr>
            <a:r>
              <a:rPr lang="he-IL" dirty="0" smtClean="0">
                <a:latin typeface="David" pitchFamily="34" charset="-79"/>
                <a:cs typeface="David" pitchFamily="34" charset="-79"/>
              </a:rPr>
              <a:t>הפיכת החוק ל"ביטוח לאומי ב'". </a:t>
            </a:r>
          </a:p>
          <a:p>
            <a:pPr lvl="1" fontAlgn="auto">
              <a:spcAft>
                <a:spcPts val="0"/>
              </a:spcAft>
              <a:buFont typeface="Arial" pitchFamily="34" charset="0"/>
              <a:buChar char="–"/>
              <a:defRPr/>
            </a:pPr>
            <a:r>
              <a:rPr lang="he-IL" dirty="0" smtClean="0">
                <a:latin typeface="David" pitchFamily="34" charset="-79"/>
                <a:cs typeface="David" pitchFamily="34" charset="-79"/>
              </a:rPr>
              <a:t>העמסת נטל הנזק שנגרם באירועים שיש בגינם אחריות בנזיקין על </a:t>
            </a:r>
            <a:r>
              <a:rPr lang="he-IL" dirty="0" err="1" smtClean="0">
                <a:latin typeface="David" pitchFamily="34" charset="-79"/>
                <a:cs typeface="David" pitchFamily="34" charset="-79"/>
              </a:rPr>
              <a:t>משלמי</a:t>
            </a:r>
            <a:r>
              <a:rPr lang="he-IL" dirty="0" smtClean="0">
                <a:latin typeface="David" pitchFamily="34" charset="-79"/>
                <a:cs typeface="David" pitchFamily="34" charset="-79"/>
              </a:rPr>
              <a:t> ביטוח החובה</a:t>
            </a:r>
          </a:p>
          <a:p>
            <a:pPr lvl="2" fontAlgn="auto">
              <a:spcAft>
                <a:spcPts val="0"/>
              </a:spcAft>
              <a:buFont typeface="Arial" pitchFamily="34" charset="0"/>
              <a:buChar char="•"/>
              <a:defRPr/>
            </a:pPr>
            <a:r>
              <a:rPr lang="he-IL" dirty="0" smtClean="0">
                <a:latin typeface="David" pitchFamily="34" charset="-79"/>
                <a:cs typeface="David" pitchFamily="34" charset="-79"/>
              </a:rPr>
              <a:t>במקרה שאין ביטוח חבות מעבידים/צד ג'/תאונות אישיות</a:t>
            </a:r>
          </a:p>
          <a:p>
            <a:pPr lvl="2" fontAlgn="auto">
              <a:spcAft>
                <a:spcPts val="0"/>
              </a:spcAft>
              <a:buFont typeface="Arial" pitchFamily="34" charset="0"/>
              <a:buChar char="•"/>
              <a:defRPr/>
            </a:pPr>
            <a:r>
              <a:rPr lang="he-IL" dirty="0" smtClean="0">
                <a:latin typeface="David" pitchFamily="34" charset="-79"/>
                <a:cs typeface="David" pitchFamily="34" charset="-79"/>
              </a:rPr>
              <a:t>יש ביטוח כזה, אבל לא רוצים להפעיל אותו</a:t>
            </a:r>
          </a:p>
          <a:p>
            <a:pPr lvl="2" fontAlgn="auto">
              <a:spcAft>
                <a:spcPts val="0"/>
              </a:spcAft>
              <a:buFont typeface="Arial" pitchFamily="34" charset="0"/>
              <a:buChar char="•"/>
              <a:defRPr/>
            </a:pPr>
            <a:r>
              <a:rPr lang="he-IL" dirty="0" smtClean="0">
                <a:latin typeface="David" pitchFamily="34" charset="-79"/>
                <a:cs typeface="David" pitchFamily="34" charset="-79"/>
              </a:rPr>
              <a:t>משלמים פחות (בהיבט של הנזק הלא ממוני, בעיקר)</a:t>
            </a:r>
            <a:endParaRPr lang="he-IL" dirty="0">
              <a:latin typeface="David" pitchFamily="34" charset="-79"/>
              <a:cs typeface="David" pitchFamily="34" charset="-79"/>
            </a:endParaRPr>
          </a:p>
          <a:p>
            <a:pPr marL="457200" lvl="1" indent="0" fontAlgn="auto">
              <a:spcAft>
                <a:spcPts val="0"/>
              </a:spcAft>
              <a:buFont typeface="Arial" pitchFamily="34" charset="0"/>
              <a:buNone/>
              <a:defRPr/>
            </a:pPr>
            <a:endParaRPr lang="he-IL" dirty="0" smtClean="0">
              <a:latin typeface="David" pitchFamily="34" charset="-79"/>
              <a:cs typeface="David" pitchFamily="34" charset="-79"/>
            </a:endParaRPr>
          </a:p>
          <a:p>
            <a:pPr lvl="1" fontAlgn="auto">
              <a:spcAft>
                <a:spcPts val="0"/>
              </a:spcAft>
              <a:buFont typeface="Arial" pitchFamily="34" charset="0"/>
              <a:buChar char="–"/>
              <a:defRPr/>
            </a:pPr>
            <a:endParaRPr lang="he-IL" b="1" dirty="0">
              <a:latin typeface="David" pitchFamily="34" charset="-79"/>
              <a:cs typeface="David" pitchFamily="34" charset="-79"/>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706437"/>
          </a:xfrm>
        </p:spPr>
        <p:txBody>
          <a:bodyPr rtlCol="1">
            <a:normAutofit fontScale="90000"/>
          </a:bodyPr>
          <a:lstStyle/>
          <a:p>
            <a:pPr fontAlgn="auto">
              <a:spcAft>
                <a:spcPts val="0"/>
              </a:spcAft>
              <a:defRPr/>
            </a:pPr>
            <a:r>
              <a:rPr lang="he-IL" b="1" dirty="0" smtClean="0">
                <a:solidFill>
                  <a:srgbClr val="0000FF"/>
                </a:solidFill>
                <a:latin typeface="David" pitchFamily="34" charset="-79"/>
                <a:cs typeface="David" pitchFamily="34" charset="-79"/>
              </a:rPr>
              <a:t>לאן הגענו:</a:t>
            </a:r>
            <a:endParaRPr lang="he-IL" b="1" dirty="0">
              <a:solidFill>
                <a:srgbClr val="0000FF"/>
              </a:solidFill>
              <a:latin typeface="David" pitchFamily="34" charset="-79"/>
              <a:cs typeface="David" pitchFamily="34" charset="-79"/>
            </a:endParaRPr>
          </a:p>
        </p:txBody>
      </p:sp>
      <p:sp>
        <p:nvSpPr>
          <p:cNvPr id="3" name="מציין מיקום תוכן 2"/>
          <p:cNvSpPr>
            <a:spLocks noGrp="1"/>
          </p:cNvSpPr>
          <p:nvPr>
            <p:ph idx="1"/>
          </p:nvPr>
        </p:nvSpPr>
        <p:spPr>
          <a:xfrm>
            <a:off x="457200" y="1125538"/>
            <a:ext cx="8229600" cy="5000625"/>
          </a:xfrm>
        </p:spPr>
        <p:txBody>
          <a:bodyPr rtlCol="1">
            <a:normAutofit fontScale="70000" lnSpcReduction="20000"/>
          </a:bodyPr>
          <a:lstStyle/>
          <a:p>
            <a:pPr fontAlgn="auto">
              <a:spcAft>
                <a:spcPts val="0"/>
              </a:spcAft>
              <a:buFont typeface="Arial" pitchFamily="34" charset="0"/>
              <a:buChar char="•"/>
              <a:defRPr/>
            </a:pPr>
            <a:r>
              <a:rPr lang="he-IL" sz="3100" dirty="0" smtClean="0">
                <a:latin typeface="David" pitchFamily="34" charset="-79"/>
                <a:cs typeface="David" pitchFamily="34" charset="-79"/>
              </a:rPr>
              <a:t>"</a:t>
            </a:r>
            <a:r>
              <a:rPr lang="he-IL" sz="3100" dirty="0">
                <a:latin typeface="David" pitchFamily="34" charset="-79"/>
                <a:cs typeface="David" pitchFamily="34" charset="-79"/>
              </a:rPr>
              <a:t>הנאמר </a:t>
            </a:r>
            <a:r>
              <a:rPr lang="he-IL" sz="3100" dirty="0" smtClean="0">
                <a:latin typeface="David" pitchFamily="34" charset="-79"/>
                <a:cs typeface="David" pitchFamily="34" charset="-79"/>
              </a:rPr>
              <a:t>- </a:t>
            </a:r>
            <a:r>
              <a:rPr lang="he-IL" sz="3100" dirty="0">
                <a:latin typeface="David" pitchFamily="34" charset="-79"/>
                <a:cs typeface="David" pitchFamily="34" charset="-79"/>
              </a:rPr>
              <a:t>על דרך ההפלגה ואפשר שלא כל-כך על דרך ההפלגה </a:t>
            </a:r>
            <a:r>
              <a:rPr lang="he-IL" sz="3100" dirty="0" smtClean="0">
                <a:latin typeface="David" pitchFamily="34" charset="-79"/>
                <a:cs typeface="David" pitchFamily="34" charset="-79"/>
              </a:rPr>
              <a:t>- </a:t>
            </a:r>
            <a:r>
              <a:rPr lang="he-IL" sz="3100" dirty="0">
                <a:latin typeface="David" pitchFamily="34" charset="-79"/>
                <a:cs typeface="David" pitchFamily="34" charset="-79"/>
              </a:rPr>
              <a:t>כי </a:t>
            </a:r>
            <a:r>
              <a:rPr lang="he-IL" sz="3100" dirty="0">
                <a:solidFill>
                  <a:srgbClr val="FF0000"/>
                </a:solidFill>
                <a:latin typeface="David" pitchFamily="34" charset="-79"/>
                <a:cs typeface="David" pitchFamily="34" charset="-79"/>
              </a:rPr>
              <a:t>'תאונת דרכים' פירושה כל תאונה בין שהיא תאונת דרכים ובין שאין היא תאונת דרכים</a:t>
            </a:r>
            <a:r>
              <a:rPr lang="he-IL" sz="3100" dirty="0">
                <a:latin typeface="David" pitchFamily="34" charset="-79"/>
                <a:cs typeface="David" pitchFamily="34" charset="-79"/>
              </a:rPr>
              <a:t>?" </a:t>
            </a:r>
            <a:r>
              <a:rPr lang="he-IL" sz="2600" b="1" dirty="0" smtClean="0">
                <a:solidFill>
                  <a:schemeClr val="tx2">
                    <a:lumMod val="60000"/>
                    <a:lumOff val="40000"/>
                  </a:schemeClr>
                </a:solidFill>
                <a:latin typeface="David" pitchFamily="34" charset="-79"/>
                <a:cs typeface="David" pitchFamily="34" charset="-79"/>
              </a:rPr>
              <a:t>(מזרחי נ' מנורה)</a:t>
            </a:r>
            <a:endParaRPr lang="he-IL" sz="2600" b="1" dirty="0" smtClean="0">
              <a:solidFill>
                <a:schemeClr val="tx2">
                  <a:lumMod val="60000"/>
                  <a:lumOff val="40000"/>
                </a:schemeClr>
              </a:solidFill>
              <a:latin typeface="David" pitchFamily="34" charset="-79"/>
              <a:cs typeface="David" pitchFamily="34" charset="-79"/>
              <a:hlinkClick r:id="rId2"/>
            </a:endParaRPr>
          </a:p>
          <a:p>
            <a:pPr fontAlgn="auto">
              <a:spcAft>
                <a:spcPts val="0"/>
              </a:spcAft>
              <a:buFont typeface="Arial" pitchFamily="34" charset="0"/>
              <a:buChar char="•"/>
              <a:defRPr/>
            </a:pPr>
            <a:endParaRPr lang="he-IL" sz="3100" u="sng" dirty="0" smtClean="0">
              <a:latin typeface="David" pitchFamily="34" charset="-79"/>
              <a:cs typeface="David" pitchFamily="34" charset="-79"/>
              <a:hlinkClick r:id="rId2"/>
            </a:endParaRPr>
          </a:p>
          <a:p>
            <a:pPr fontAlgn="auto">
              <a:spcAft>
                <a:spcPts val="0"/>
              </a:spcAft>
              <a:buFont typeface="Arial" pitchFamily="34" charset="0"/>
              <a:buChar char="•"/>
              <a:defRPr/>
            </a:pPr>
            <a:r>
              <a:rPr lang="he-IL" sz="3100" dirty="0" smtClean="0">
                <a:latin typeface="David" pitchFamily="34" charset="-79"/>
                <a:cs typeface="David" pitchFamily="34" charset="-79"/>
              </a:rPr>
              <a:t>[</a:t>
            </a:r>
            <a:r>
              <a:rPr lang="he-IL" sz="3100" dirty="0">
                <a:latin typeface="David" pitchFamily="34" charset="-79"/>
                <a:cs typeface="David" pitchFamily="34" charset="-79"/>
              </a:rPr>
              <a:t>ההגדרה] </a:t>
            </a:r>
            <a:r>
              <a:rPr lang="he-IL" sz="3100" dirty="0">
                <a:solidFill>
                  <a:srgbClr val="FF0000"/>
                </a:solidFill>
                <a:latin typeface="David" pitchFamily="34" charset="-79"/>
                <a:cs typeface="David" pitchFamily="34" charset="-79"/>
              </a:rPr>
              <a:t>מרחיקה היא אותנו מלשון של בני-אדם ומשפה של יומיום</a:t>
            </a:r>
            <a:r>
              <a:rPr lang="he-IL" sz="3100" dirty="0" smtClean="0">
                <a:latin typeface="David" pitchFamily="34" charset="-79"/>
                <a:cs typeface="David" pitchFamily="34" charset="-79"/>
              </a:rPr>
              <a:t>... </a:t>
            </a:r>
            <a:r>
              <a:rPr lang="he-IL" sz="3100" dirty="0">
                <a:latin typeface="David" pitchFamily="34" charset="-79"/>
                <a:cs typeface="David" pitchFamily="34" charset="-79"/>
              </a:rPr>
              <a:t>מה נעשה </a:t>
            </a:r>
            <a:r>
              <a:rPr lang="he-IL" sz="3100" dirty="0">
                <a:solidFill>
                  <a:srgbClr val="FF0000"/>
                </a:solidFill>
                <a:latin typeface="David" pitchFamily="34" charset="-79"/>
                <a:cs typeface="David" pitchFamily="34" charset="-79"/>
              </a:rPr>
              <a:t>והתרחקנו מן הלשון</a:t>
            </a:r>
            <a:r>
              <a:rPr lang="he-IL" sz="3100" dirty="0">
                <a:latin typeface="David" pitchFamily="34" charset="-79"/>
                <a:cs typeface="David" pitchFamily="34" charset="-79"/>
              </a:rPr>
              <a:t> והשכל הישר שעמנו גוזר עצמו </a:t>
            </a:r>
            <a:r>
              <a:rPr lang="he-IL" sz="3100" dirty="0">
                <a:solidFill>
                  <a:srgbClr val="FF0000"/>
                </a:solidFill>
                <a:latin typeface="David" pitchFamily="34" charset="-79"/>
                <a:cs typeface="David" pitchFamily="34" charset="-79"/>
              </a:rPr>
              <a:t>מהגדרות מלאכותיות שהקשר ביניהן לבין חיי היומיום הוא רופף ורחוק</a:t>
            </a:r>
            <a:r>
              <a:rPr lang="he-IL" sz="3100" dirty="0">
                <a:latin typeface="David" pitchFamily="34" charset="-79"/>
                <a:cs typeface="David" pitchFamily="34" charset="-79"/>
              </a:rPr>
              <a:t>" </a:t>
            </a:r>
            <a:r>
              <a:rPr lang="he-IL" sz="3100" b="1" dirty="0" smtClean="0">
                <a:solidFill>
                  <a:schemeClr val="tx2">
                    <a:lumMod val="60000"/>
                    <a:lumOff val="40000"/>
                  </a:schemeClr>
                </a:solidFill>
                <a:latin typeface="David" pitchFamily="34" charset="-79"/>
                <a:cs typeface="David" pitchFamily="34" charset="-79"/>
              </a:rPr>
              <a:t>(</a:t>
            </a:r>
            <a:r>
              <a:rPr lang="he-IL" sz="2600" b="1" dirty="0" smtClean="0">
                <a:solidFill>
                  <a:schemeClr val="tx2">
                    <a:lumMod val="60000"/>
                    <a:lumOff val="40000"/>
                  </a:schemeClr>
                </a:solidFill>
                <a:latin typeface="David" pitchFamily="34" charset="-79"/>
                <a:cs typeface="David" pitchFamily="34" charset="-79"/>
              </a:rPr>
              <a:t>מנופי יהודה נ' מזל עבודות מתכת)</a:t>
            </a:r>
          </a:p>
          <a:p>
            <a:pPr fontAlgn="auto">
              <a:spcAft>
                <a:spcPts val="0"/>
              </a:spcAft>
              <a:buFont typeface="Arial" pitchFamily="34" charset="0"/>
              <a:buChar char="•"/>
              <a:defRPr/>
            </a:pPr>
            <a:endParaRPr lang="en-US" sz="2600" dirty="0">
              <a:latin typeface="David" pitchFamily="34" charset="-79"/>
              <a:cs typeface="David" pitchFamily="34" charset="-79"/>
            </a:endParaRPr>
          </a:p>
          <a:p>
            <a:pPr fontAlgn="auto">
              <a:spcAft>
                <a:spcPts val="0"/>
              </a:spcAft>
              <a:buFont typeface="Arial" pitchFamily="34" charset="0"/>
              <a:buChar char="•"/>
              <a:defRPr/>
            </a:pPr>
            <a:r>
              <a:rPr lang="he-IL" sz="3100" dirty="0">
                <a:latin typeface="David" pitchFamily="34" charset="-79"/>
                <a:cs typeface="David" pitchFamily="34" charset="-79"/>
              </a:rPr>
              <a:t>בשל הגדרתו המורכבת של המושג ״תאונת דרכים״, שעילת-התביעה מושתתת עליו, </a:t>
            </a:r>
            <a:r>
              <a:rPr lang="he-IL" sz="3100" dirty="0">
                <a:solidFill>
                  <a:srgbClr val="FF0000"/>
                </a:solidFill>
                <a:latin typeface="David" pitchFamily="34" charset="-79"/>
                <a:cs typeface="David" pitchFamily="34" charset="-79"/>
              </a:rPr>
              <a:t>נעשים </a:t>
            </a:r>
            <a:r>
              <a:rPr lang="he-IL" sz="3100" dirty="0">
                <a:latin typeface="David" pitchFamily="34" charset="-79"/>
                <a:cs typeface="David" pitchFamily="34" charset="-79"/>
              </a:rPr>
              <a:t>לא-אחת</a:t>
            </a:r>
            <a:r>
              <a:rPr lang="he-IL" sz="3100" dirty="0">
                <a:solidFill>
                  <a:srgbClr val="FF0000"/>
                </a:solidFill>
                <a:latin typeface="David" pitchFamily="34" charset="-79"/>
                <a:cs typeface="David" pitchFamily="34" charset="-79"/>
              </a:rPr>
              <a:t> ניסיונות להביא בגדרו סיטואציות עובדתיות חדשות שהקשר בינן לבין תאונת הדרכים במובנה העממי קלוש יות</a:t>
            </a:r>
            <a:r>
              <a:rPr lang="he-IL" sz="3100" dirty="0">
                <a:latin typeface="David" pitchFamily="34" charset="-79"/>
                <a:cs typeface="David" pitchFamily="34" charset="-79"/>
              </a:rPr>
              <a:t>ר ויותר. הניסיונות הללו </a:t>
            </a:r>
            <a:r>
              <a:rPr lang="he-IL" sz="3100" dirty="0">
                <a:solidFill>
                  <a:srgbClr val="FF0000"/>
                </a:solidFill>
                <a:latin typeface="David" pitchFamily="34" charset="-79"/>
                <a:cs typeface="David" pitchFamily="34" charset="-79"/>
              </a:rPr>
              <a:t>מגדילים את נפח ההתדיינות בעצם קיומם</a:t>
            </a:r>
            <a:r>
              <a:rPr lang="he-IL" sz="3100" dirty="0">
                <a:latin typeface="David" pitchFamily="34" charset="-79"/>
                <a:cs typeface="David" pitchFamily="34" charset="-79"/>
              </a:rPr>
              <a:t>, </a:t>
            </a:r>
            <a:r>
              <a:rPr lang="he-IL" sz="3100" dirty="0">
                <a:solidFill>
                  <a:srgbClr val="FF0000"/>
                </a:solidFill>
                <a:latin typeface="David" pitchFamily="34" charset="-79"/>
                <a:cs typeface="David" pitchFamily="34" charset="-79"/>
              </a:rPr>
              <a:t>אפילו כאשר הם נכשלים ואינם מובילים להגדלת מעגל </a:t>
            </a:r>
            <a:r>
              <a:rPr lang="he-IL" sz="3100" dirty="0" smtClean="0">
                <a:solidFill>
                  <a:srgbClr val="FF0000"/>
                </a:solidFill>
                <a:latin typeface="David" pitchFamily="34" charset="-79"/>
                <a:cs typeface="David" pitchFamily="34" charset="-79"/>
              </a:rPr>
              <a:t>הזכאים</a:t>
            </a:r>
            <a:r>
              <a:rPr lang="he-IL" sz="3100" dirty="0">
                <a:latin typeface="David" pitchFamily="34" charset="-79"/>
                <a:cs typeface="David" pitchFamily="34" charset="-79"/>
              </a:rPr>
              <a:t> </a:t>
            </a:r>
            <a:r>
              <a:rPr lang="he-IL" sz="3100" dirty="0" smtClean="0">
                <a:solidFill>
                  <a:schemeClr val="accent1"/>
                </a:solidFill>
                <a:latin typeface="David" pitchFamily="34" charset="-79"/>
                <a:cs typeface="David" pitchFamily="34" charset="-79"/>
              </a:rPr>
              <a:t>(</a:t>
            </a:r>
            <a:r>
              <a:rPr lang="he-IL" sz="2600" b="1" dirty="0" smtClean="0">
                <a:solidFill>
                  <a:schemeClr val="accent1"/>
                </a:solidFill>
                <a:latin typeface="David" pitchFamily="34" charset="-79"/>
                <a:cs typeface="David" pitchFamily="34" charset="-79"/>
              </a:rPr>
              <a:t>פרופ' פרי "מהפך או מפח"?)</a:t>
            </a:r>
          </a:p>
          <a:p>
            <a:pPr fontAlgn="auto">
              <a:spcAft>
                <a:spcPts val="0"/>
              </a:spcAft>
              <a:buFont typeface="Arial" pitchFamily="34" charset="0"/>
              <a:buChar char="•"/>
              <a:defRPr/>
            </a:pPr>
            <a:endParaRPr lang="en-US" sz="2600" b="1" dirty="0">
              <a:latin typeface="David" pitchFamily="34" charset="-79"/>
              <a:cs typeface="David" pitchFamily="34" charset="-79"/>
            </a:endParaRPr>
          </a:p>
          <a:p>
            <a:pPr fontAlgn="auto">
              <a:spcAft>
                <a:spcPts val="0"/>
              </a:spcAft>
              <a:buFont typeface="Arial" pitchFamily="34" charset="0"/>
              <a:buChar char="•"/>
              <a:defRPr/>
            </a:pPr>
            <a:r>
              <a:rPr lang="he-IL" sz="3100" dirty="0">
                <a:latin typeface="David" pitchFamily="34" charset="-79"/>
                <a:cs typeface="David" pitchFamily="34" charset="-79"/>
              </a:rPr>
              <a:t>״בתי המשפט </a:t>
            </a:r>
            <a:r>
              <a:rPr lang="he-IL" sz="3100" dirty="0">
                <a:solidFill>
                  <a:srgbClr val="FF0000"/>
                </a:solidFill>
                <a:latin typeface="David" pitchFamily="34" charset="-79"/>
                <a:cs typeface="David" pitchFamily="34" charset="-79"/>
              </a:rPr>
              <a:t>נשטפו וממשיכים להישטף </a:t>
            </a:r>
            <a:r>
              <a:rPr lang="he-IL" sz="3100" dirty="0">
                <a:latin typeface="David" pitchFamily="34" charset="-79"/>
                <a:cs typeface="David" pitchFamily="34" charset="-79"/>
              </a:rPr>
              <a:t>בגל של בעיות משפטיות, שהוא </a:t>
            </a:r>
            <a:r>
              <a:rPr lang="he-IL" sz="3100" dirty="0">
                <a:solidFill>
                  <a:srgbClr val="FF0000"/>
                </a:solidFill>
                <a:latin typeface="David" pitchFamily="34" charset="-79"/>
                <a:cs typeface="David" pitchFamily="34" charset="-79"/>
              </a:rPr>
              <a:t>פרי החקיקה הבלתי מוצלחת </a:t>
            </a:r>
            <a:r>
              <a:rPr lang="he-IL" sz="3100" dirty="0">
                <a:latin typeface="David" pitchFamily="34" charset="-79"/>
                <a:cs typeface="David" pitchFamily="34" charset="-79"/>
              </a:rPr>
              <a:t>הזאת</a:t>
            </a:r>
            <a:r>
              <a:rPr lang="he-IL" sz="3100" dirty="0" smtClean="0">
                <a:latin typeface="David" pitchFamily="34" charset="-79"/>
                <a:cs typeface="David" pitchFamily="34" charset="-79"/>
              </a:rPr>
              <a:t>״ </a:t>
            </a:r>
            <a:r>
              <a:rPr lang="he-IL" sz="2600" b="1" dirty="0" smtClean="0">
                <a:solidFill>
                  <a:schemeClr val="tx2">
                    <a:lumMod val="60000"/>
                    <a:lumOff val="40000"/>
                  </a:schemeClr>
                </a:solidFill>
                <a:latin typeface="David" pitchFamily="34" charset="-79"/>
                <a:cs typeface="David" pitchFamily="34" charset="-79"/>
              </a:rPr>
              <a:t>(פרופ' אנגלרד בספרו, עמ' 49) </a:t>
            </a:r>
            <a:endParaRPr lang="en-US" sz="2600" b="1" dirty="0">
              <a:solidFill>
                <a:schemeClr val="tx2">
                  <a:lumMod val="60000"/>
                  <a:lumOff val="40000"/>
                </a:schemeClr>
              </a:solidFill>
              <a:latin typeface="David" pitchFamily="34" charset="-79"/>
              <a:cs typeface="David" pitchFamily="34" charset="-79"/>
            </a:endParaRPr>
          </a:p>
          <a:p>
            <a:pPr fontAlgn="auto">
              <a:spcAft>
                <a:spcPts val="0"/>
              </a:spcAft>
              <a:buFont typeface="Arial" pitchFamily="34" charset="0"/>
              <a:buChar char="•"/>
              <a:defRPr/>
            </a:pPr>
            <a:endParaRPr lang="en-US" dirty="0"/>
          </a:p>
          <a:p>
            <a:pPr fontAlgn="auto">
              <a:spcAft>
                <a:spcPts val="0"/>
              </a:spcAft>
              <a:buFont typeface="Arial" pitchFamily="34" charset="0"/>
              <a:buChar char="•"/>
              <a:defRPr/>
            </a:pPr>
            <a:endParaRPr lang="he-I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rtlCol="1">
            <a:normAutofit fontScale="90000"/>
          </a:bodyPr>
          <a:lstStyle/>
          <a:p>
            <a:pPr fontAlgn="auto">
              <a:spcAft>
                <a:spcPts val="0"/>
              </a:spcAft>
              <a:defRPr/>
            </a:pPr>
            <a:r>
              <a:rPr lang="he-IL" b="1" dirty="0" smtClean="0">
                <a:solidFill>
                  <a:schemeClr val="tx2">
                    <a:lumMod val="60000"/>
                    <a:lumOff val="40000"/>
                  </a:schemeClr>
                </a:solidFill>
                <a:latin typeface="David" pitchFamily="34" charset="-79"/>
                <a:cs typeface="David" pitchFamily="34" charset="-79"/>
              </a:rPr>
              <a:t>ההצעות </a:t>
            </a:r>
            <a:r>
              <a:rPr lang="he-IL" b="1" dirty="0">
                <a:solidFill>
                  <a:schemeClr val="tx2">
                    <a:lumMod val="60000"/>
                    <a:lumOff val="40000"/>
                  </a:schemeClr>
                </a:solidFill>
                <a:latin typeface="David" pitchFamily="34" charset="-79"/>
                <a:cs typeface="David" pitchFamily="34" charset="-79"/>
              </a:rPr>
              <a:t>לשינוי החוק</a:t>
            </a:r>
            <a:r>
              <a:rPr lang="en-US" dirty="0">
                <a:solidFill>
                  <a:schemeClr val="tx2">
                    <a:lumMod val="60000"/>
                    <a:lumOff val="40000"/>
                  </a:schemeClr>
                </a:solidFill>
                <a:latin typeface="David" pitchFamily="34" charset="-79"/>
                <a:cs typeface="David" pitchFamily="34" charset="-79"/>
              </a:rPr>
              <a:t/>
            </a:r>
            <a:br>
              <a:rPr lang="en-US" dirty="0">
                <a:solidFill>
                  <a:schemeClr val="tx2">
                    <a:lumMod val="60000"/>
                    <a:lumOff val="40000"/>
                  </a:schemeClr>
                </a:solidFill>
                <a:latin typeface="David" pitchFamily="34" charset="-79"/>
                <a:cs typeface="David" pitchFamily="34" charset="-79"/>
              </a:rPr>
            </a:br>
            <a:endParaRPr lang="he-IL" dirty="0">
              <a:solidFill>
                <a:schemeClr val="tx2">
                  <a:lumMod val="60000"/>
                  <a:lumOff val="40000"/>
                </a:schemeClr>
              </a:solidFill>
              <a:latin typeface="David" pitchFamily="34" charset="-79"/>
              <a:cs typeface="David" pitchFamily="34" charset="-79"/>
            </a:endParaRPr>
          </a:p>
        </p:txBody>
      </p:sp>
      <p:sp>
        <p:nvSpPr>
          <p:cNvPr id="3" name="מציין מיקום תוכן 2"/>
          <p:cNvSpPr>
            <a:spLocks noGrp="1"/>
          </p:cNvSpPr>
          <p:nvPr>
            <p:ph idx="1"/>
          </p:nvPr>
        </p:nvSpPr>
        <p:spPr>
          <a:xfrm>
            <a:off x="457200" y="1196975"/>
            <a:ext cx="8229600" cy="4929188"/>
          </a:xfrm>
        </p:spPr>
        <p:txBody>
          <a:bodyPr rtlCol="1">
            <a:normAutofit fontScale="85000" lnSpcReduction="20000"/>
          </a:bodyPr>
          <a:lstStyle/>
          <a:p>
            <a:pPr fontAlgn="auto">
              <a:spcAft>
                <a:spcPts val="0"/>
              </a:spcAft>
              <a:buFont typeface="Arial" pitchFamily="34" charset="0"/>
              <a:buChar char="•"/>
              <a:defRPr/>
            </a:pPr>
            <a:r>
              <a:rPr lang="he-IL" dirty="0" smtClean="0">
                <a:latin typeface="David" pitchFamily="34" charset="-79"/>
                <a:cs typeface="David" pitchFamily="34" charset="-79"/>
              </a:rPr>
              <a:t>1</a:t>
            </a:r>
            <a:r>
              <a:rPr lang="he-IL" dirty="0" smtClean="0"/>
              <a:t>. </a:t>
            </a:r>
            <a:r>
              <a:rPr lang="he-IL" b="1" dirty="0" smtClean="0">
                <a:latin typeface="David" pitchFamily="34" charset="-79"/>
                <a:cs typeface="David" pitchFamily="34" charset="-79"/>
              </a:rPr>
              <a:t>ביטול החזקות המרבות</a:t>
            </a:r>
          </a:p>
          <a:p>
            <a:pPr lvl="1" fontAlgn="auto">
              <a:spcAft>
                <a:spcPts val="0"/>
              </a:spcAft>
              <a:buFont typeface="Arial" pitchFamily="34" charset="0"/>
              <a:buChar char="–"/>
              <a:defRPr/>
            </a:pPr>
            <a:r>
              <a:rPr lang="he-IL" dirty="0" smtClean="0">
                <a:latin typeface="David" pitchFamily="34" charset="-79"/>
                <a:cs typeface="David" pitchFamily="34" charset="-79"/>
              </a:rPr>
              <a:t>תאונת דרכים - רק מה שנופל להגדרה הבסיסית ולהגדרות המשנה של "רכב" ו"שימוש"</a:t>
            </a:r>
          </a:p>
          <a:p>
            <a:pPr marL="457200" lvl="1" indent="0" fontAlgn="auto">
              <a:spcAft>
                <a:spcPts val="0"/>
              </a:spcAft>
              <a:buFont typeface="Arial" pitchFamily="34" charset="0"/>
              <a:buNone/>
              <a:defRPr/>
            </a:pPr>
            <a:endParaRPr lang="he-IL" dirty="0" smtClean="0">
              <a:latin typeface="David" pitchFamily="34" charset="-79"/>
              <a:cs typeface="David" pitchFamily="34" charset="-79"/>
            </a:endParaRPr>
          </a:p>
          <a:p>
            <a:pPr fontAlgn="auto">
              <a:spcAft>
                <a:spcPts val="0"/>
              </a:spcAft>
              <a:buFont typeface="Arial" pitchFamily="34" charset="0"/>
              <a:buChar char="•"/>
              <a:defRPr/>
            </a:pPr>
            <a:r>
              <a:rPr lang="he-IL" dirty="0" smtClean="0">
                <a:latin typeface="David" pitchFamily="34" charset="-79"/>
                <a:cs typeface="David" pitchFamily="34" charset="-79"/>
              </a:rPr>
              <a:t>2. </a:t>
            </a:r>
            <a:r>
              <a:rPr lang="he-IL" b="1" dirty="0" smtClean="0">
                <a:latin typeface="David" pitchFamily="34" charset="-79"/>
                <a:cs typeface="David" pitchFamily="34" charset="-79"/>
              </a:rPr>
              <a:t>שינוי החזקה הממעטת</a:t>
            </a:r>
          </a:p>
          <a:p>
            <a:pPr marL="742950" lvl="2" indent="-342900" fontAlgn="auto">
              <a:spcAft>
                <a:spcPts val="0"/>
              </a:spcAft>
              <a:buFont typeface="Arial" pitchFamily="34" charset="0"/>
              <a:buChar char="•"/>
              <a:defRPr/>
            </a:pPr>
            <a:r>
              <a:rPr lang="he-IL" dirty="0">
                <a:latin typeface="David" pitchFamily="34" charset="-79"/>
                <a:cs typeface="David" pitchFamily="34" charset="-79"/>
              </a:rPr>
              <a:t>הבחנה בין מי שנפגע כי רצו לפגוע בו למי שנפגע </a:t>
            </a:r>
            <a:r>
              <a:rPr lang="he-IL" dirty="0" smtClean="0">
                <a:latin typeface="David" pitchFamily="34" charset="-79"/>
                <a:cs typeface="David" pitchFamily="34" charset="-79"/>
              </a:rPr>
              <a:t>במקרה</a:t>
            </a:r>
          </a:p>
          <a:p>
            <a:pPr marL="400050" lvl="2" indent="0" fontAlgn="auto">
              <a:spcAft>
                <a:spcPts val="0"/>
              </a:spcAft>
              <a:buFont typeface="Arial" pitchFamily="34" charset="0"/>
              <a:buNone/>
              <a:defRPr/>
            </a:pPr>
            <a:endParaRPr lang="he-IL" dirty="0" smtClean="0">
              <a:latin typeface="David" pitchFamily="34" charset="-79"/>
              <a:cs typeface="David" pitchFamily="34" charset="-79"/>
            </a:endParaRPr>
          </a:p>
          <a:p>
            <a:pPr fontAlgn="auto">
              <a:spcAft>
                <a:spcPts val="0"/>
              </a:spcAft>
              <a:buFont typeface="Arial" pitchFamily="34" charset="0"/>
              <a:buChar char="•"/>
              <a:defRPr/>
            </a:pPr>
            <a:r>
              <a:rPr lang="he-IL" dirty="0" smtClean="0">
                <a:latin typeface="David" pitchFamily="34" charset="-79"/>
                <a:cs typeface="David" pitchFamily="34" charset="-79"/>
              </a:rPr>
              <a:t>3. </a:t>
            </a:r>
            <a:r>
              <a:rPr lang="he-IL" b="1" dirty="0" smtClean="0">
                <a:latin typeface="David" pitchFamily="34" charset="-79"/>
                <a:cs typeface="David" pitchFamily="34" charset="-79"/>
              </a:rPr>
              <a:t>שינוי הגדרת "שימוש"</a:t>
            </a:r>
          </a:p>
          <a:p>
            <a:pPr lvl="1" fontAlgn="auto">
              <a:spcAft>
                <a:spcPts val="0"/>
              </a:spcAft>
              <a:buFont typeface="Arial" pitchFamily="34" charset="0"/>
              <a:buChar char="–"/>
              <a:defRPr/>
            </a:pPr>
            <a:r>
              <a:rPr lang="he-IL" dirty="0" smtClean="0">
                <a:latin typeface="David" pitchFamily="34" charset="-79"/>
                <a:cs typeface="David" pitchFamily="34" charset="-79"/>
              </a:rPr>
              <a:t>הבהרה שתיקון דרך הוא </a:t>
            </a:r>
          </a:p>
          <a:p>
            <a:pPr lvl="2" fontAlgn="auto">
              <a:spcAft>
                <a:spcPts val="0"/>
              </a:spcAft>
              <a:buFont typeface="Arial" pitchFamily="34" charset="0"/>
              <a:buChar char="•"/>
              <a:defRPr/>
            </a:pPr>
            <a:r>
              <a:rPr lang="he-IL" dirty="0" smtClean="0">
                <a:latin typeface="David" pitchFamily="34" charset="-79"/>
                <a:cs typeface="David" pitchFamily="34" charset="-79"/>
              </a:rPr>
              <a:t>פעולות שנחוצות להמשך הנסיעה</a:t>
            </a:r>
          </a:p>
          <a:p>
            <a:pPr lvl="2" fontAlgn="auto">
              <a:spcAft>
                <a:spcPts val="0"/>
              </a:spcAft>
              <a:buFont typeface="Arial" pitchFamily="34" charset="0"/>
              <a:buChar char="•"/>
              <a:defRPr/>
            </a:pPr>
            <a:r>
              <a:rPr lang="he-IL" dirty="0" smtClean="0">
                <a:latin typeface="David" pitchFamily="34" charset="-79"/>
                <a:cs typeface="David" pitchFamily="34" charset="-79"/>
              </a:rPr>
              <a:t>כדי שהנהג יוכל להמשיך </a:t>
            </a:r>
            <a:r>
              <a:rPr lang="he-IL" dirty="0" err="1" smtClean="0">
                <a:latin typeface="David" pitchFamily="34" charset="-79"/>
                <a:cs typeface="David" pitchFamily="34" charset="-79"/>
              </a:rPr>
              <a:t>מייד</a:t>
            </a:r>
            <a:r>
              <a:rPr lang="he-IL" dirty="0" smtClean="0">
                <a:latin typeface="David" pitchFamily="34" charset="-79"/>
                <a:cs typeface="David" pitchFamily="34" charset="-79"/>
              </a:rPr>
              <a:t> בנסיעתו</a:t>
            </a:r>
          </a:p>
          <a:p>
            <a:pPr lvl="1" fontAlgn="auto">
              <a:spcAft>
                <a:spcPts val="0"/>
              </a:spcAft>
              <a:buFont typeface="Arial" pitchFamily="34" charset="0"/>
              <a:buChar char="–"/>
              <a:defRPr/>
            </a:pPr>
            <a:r>
              <a:rPr lang="he-IL" dirty="0" smtClean="0">
                <a:latin typeface="David" pitchFamily="34" charset="-79"/>
                <a:cs typeface="David" pitchFamily="34" charset="-79"/>
              </a:rPr>
              <a:t>חריג הטעינה והפריקה</a:t>
            </a:r>
          </a:p>
          <a:p>
            <a:pPr lvl="2" fontAlgn="auto">
              <a:spcAft>
                <a:spcPts val="0"/>
              </a:spcAft>
              <a:buFont typeface="Arial" pitchFamily="34" charset="0"/>
              <a:buChar char="•"/>
              <a:defRPr/>
            </a:pPr>
            <a:r>
              <a:rPr lang="he-IL" dirty="0" smtClean="0">
                <a:latin typeface="David" pitchFamily="34" charset="-79"/>
                <a:cs typeface="David" pitchFamily="34" charset="-79"/>
              </a:rPr>
              <a:t>חריג כללי לכל צורות השימוש</a:t>
            </a:r>
          </a:p>
          <a:p>
            <a:pPr lvl="2" fontAlgn="auto">
              <a:spcAft>
                <a:spcPts val="0"/>
              </a:spcAft>
              <a:buFont typeface="Arial" pitchFamily="34" charset="0"/>
              <a:buChar char="•"/>
              <a:defRPr/>
            </a:pPr>
            <a:r>
              <a:rPr lang="he-IL" dirty="0" smtClean="0">
                <a:latin typeface="David" pitchFamily="34" charset="-79"/>
                <a:cs typeface="David" pitchFamily="34" charset="-79"/>
              </a:rPr>
              <a:t>לרבות פעולות הדרושות כדי לאפשר טעינה ופריקה </a:t>
            </a:r>
          </a:p>
          <a:p>
            <a:pPr fontAlgn="auto">
              <a:spcAft>
                <a:spcPts val="0"/>
              </a:spcAft>
              <a:buFont typeface="Arial" pitchFamily="34" charset="0"/>
              <a:buChar char="•"/>
              <a:defRPr/>
            </a:pPr>
            <a:endParaRPr lang="he-IL"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rtlCol="1">
            <a:normAutofit/>
          </a:bodyPr>
          <a:lstStyle/>
          <a:p>
            <a:pPr fontAlgn="auto">
              <a:spcAft>
                <a:spcPts val="0"/>
              </a:spcAft>
              <a:defRPr/>
            </a:pPr>
            <a:r>
              <a:rPr lang="he-IL" sz="4000" b="1" dirty="0" smtClean="0">
                <a:solidFill>
                  <a:schemeClr val="tx2">
                    <a:lumMod val="60000"/>
                    <a:lumOff val="40000"/>
                  </a:schemeClr>
                </a:solidFill>
                <a:latin typeface="David" pitchFamily="34" charset="-79"/>
                <a:cs typeface="David" pitchFamily="34" charset="-79"/>
              </a:rPr>
              <a:t>ההצעות לשינוי החוק - המשך</a:t>
            </a:r>
            <a:endParaRPr lang="he-IL" sz="4000" b="1" dirty="0">
              <a:solidFill>
                <a:schemeClr val="tx2">
                  <a:lumMod val="60000"/>
                  <a:lumOff val="40000"/>
                </a:schemeClr>
              </a:solidFill>
              <a:latin typeface="David" pitchFamily="34" charset="-79"/>
              <a:cs typeface="David" pitchFamily="34" charset="-79"/>
            </a:endParaRPr>
          </a:p>
        </p:txBody>
      </p:sp>
      <p:sp>
        <p:nvSpPr>
          <p:cNvPr id="3" name="מציין מיקום תוכן 2"/>
          <p:cNvSpPr>
            <a:spLocks noGrp="1"/>
          </p:cNvSpPr>
          <p:nvPr>
            <p:ph idx="1"/>
          </p:nvPr>
        </p:nvSpPr>
        <p:spPr/>
        <p:txBody>
          <a:bodyPr rtlCol="1">
            <a:normAutofit fontScale="92500" lnSpcReduction="10000"/>
          </a:bodyPr>
          <a:lstStyle/>
          <a:p>
            <a:pPr fontAlgn="auto">
              <a:spcAft>
                <a:spcPts val="0"/>
              </a:spcAft>
              <a:buFont typeface="Arial" pitchFamily="34" charset="0"/>
              <a:buChar char="•"/>
              <a:defRPr/>
            </a:pPr>
            <a:r>
              <a:rPr lang="he-IL" dirty="0" smtClean="0">
                <a:latin typeface="David" pitchFamily="34" charset="-79"/>
                <a:cs typeface="David" pitchFamily="34" charset="-79"/>
              </a:rPr>
              <a:t>4. </a:t>
            </a:r>
            <a:r>
              <a:rPr lang="he-IL" b="1" dirty="0">
                <a:latin typeface="David" pitchFamily="34" charset="-79"/>
                <a:cs typeface="David" pitchFamily="34" charset="-79"/>
              </a:rPr>
              <a:t>שינוי הגדרת "רכב</a:t>
            </a:r>
            <a:r>
              <a:rPr lang="he-IL" b="1" dirty="0" smtClean="0">
                <a:latin typeface="David" pitchFamily="34" charset="-79"/>
                <a:cs typeface="David" pitchFamily="34" charset="-79"/>
              </a:rPr>
              <a:t>"</a:t>
            </a:r>
          </a:p>
          <a:p>
            <a:pPr lvl="1" fontAlgn="auto">
              <a:spcAft>
                <a:spcPts val="0"/>
              </a:spcAft>
              <a:buFont typeface="Arial" pitchFamily="34" charset="0"/>
              <a:buChar char="–"/>
              <a:defRPr/>
            </a:pPr>
            <a:r>
              <a:rPr lang="he-IL" sz="2200" dirty="0" smtClean="0">
                <a:latin typeface="David" pitchFamily="34" charset="-79"/>
                <a:cs typeface="David" pitchFamily="34" charset="-79"/>
              </a:rPr>
              <a:t>הבהרת כשירותה של ה"מכונה הניידת"</a:t>
            </a:r>
          </a:p>
          <a:p>
            <a:pPr lvl="1" fontAlgn="auto">
              <a:spcAft>
                <a:spcPts val="0"/>
              </a:spcAft>
              <a:buFont typeface="Arial" pitchFamily="34" charset="0"/>
              <a:buChar char="–"/>
              <a:defRPr/>
            </a:pPr>
            <a:r>
              <a:rPr lang="he-IL" sz="2200" dirty="0" smtClean="0">
                <a:latin typeface="David" pitchFamily="34" charset="-79"/>
                <a:cs typeface="David" pitchFamily="34" charset="-79"/>
              </a:rPr>
              <a:t>יצירת רשימה בתוספת של כלים שלא ייחשבו כ"רכב מנועי" לצורך החוק</a:t>
            </a:r>
            <a:endParaRPr lang="he-IL" sz="2200" dirty="0">
              <a:latin typeface="David" pitchFamily="34" charset="-79"/>
              <a:cs typeface="David" pitchFamily="34" charset="-79"/>
            </a:endParaRPr>
          </a:p>
          <a:p>
            <a:pPr fontAlgn="auto">
              <a:spcAft>
                <a:spcPts val="0"/>
              </a:spcAft>
              <a:buFont typeface="Arial" pitchFamily="34" charset="0"/>
              <a:buChar char="•"/>
              <a:defRPr/>
            </a:pPr>
            <a:r>
              <a:rPr lang="he-IL" dirty="0">
                <a:latin typeface="David" pitchFamily="34" charset="-79"/>
                <a:cs typeface="David" pitchFamily="34" charset="-79"/>
              </a:rPr>
              <a:t>5. </a:t>
            </a:r>
            <a:r>
              <a:rPr lang="he-IL" b="1" dirty="0">
                <a:latin typeface="David" pitchFamily="34" charset="-79"/>
                <a:cs typeface="David" pitchFamily="34" charset="-79"/>
              </a:rPr>
              <a:t>שינוי בסעיף 3 לחוק </a:t>
            </a:r>
            <a:r>
              <a:rPr lang="he-IL" b="1" dirty="0" smtClean="0">
                <a:latin typeface="David" pitchFamily="34" charset="-79"/>
                <a:cs typeface="David" pitchFamily="34" charset="-79"/>
              </a:rPr>
              <a:t>- </a:t>
            </a:r>
            <a:r>
              <a:rPr lang="he-IL" b="1" dirty="0">
                <a:latin typeface="David" pitchFamily="34" charset="-79"/>
                <a:cs typeface="David" pitchFamily="34" charset="-79"/>
              </a:rPr>
              <a:t>תאונה </a:t>
            </a:r>
            <a:r>
              <a:rPr lang="he-IL" b="1" dirty="0" smtClean="0">
                <a:latin typeface="David" pitchFamily="34" charset="-79"/>
                <a:cs typeface="David" pitchFamily="34" charset="-79"/>
              </a:rPr>
              <a:t>מעורבת</a:t>
            </a:r>
          </a:p>
          <a:p>
            <a:pPr lvl="1" fontAlgn="auto">
              <a:spcAft>
                <a:spcPts val="0"/>
              </a:spcAft>
              <a:buFont typeface="Arial" pitchFamily="34" charset="0"/>
              <a:buChar char="–"/>
              <a:defRPr/>
            </a:pPr>
            <a:r>
              <a:rPr lang="he-IL" dirty="0" smtClean="0">
                <a:latin typeface="David" pitchFamily="34" charset="-79"/>
                <a:cs typeface="David" pitchFamily="34" charset="-79"/>
              </a:rPr>
              <a:t>הבהרה מתי עוסקים </a:t>
            </a:r>
          </a:p>
          <a:p>
            <a:pPr lvl="2" fontAlgn="auto">
              <a:spcAft>
                <a:spcPts val="0"/>
              </a:spcAft>
              <a:buFont typeface="Arial" pitchFamily="34" charset="0"/>
              <a:buChar char="•"/>
              <a:defRPr/>
            </a:pPr>
            <a:r>
              <a:rPr lang="he-IL" dirty="0" smtClean="0">
                <a:latin typeface="David" pitchFamily="34" charset="-79"/>
                <a:cs typeface="David" pitchFamily="34" charset="-79"/>
              </a:rPr>
              <a:t>בתאונה שבה כולם יושבים ברכבים </a:t>
            </a:r>
          </a:p>
          <a:p>
            <a:pPr lvl="3" fontAlgn="auto">
              <a:spcAft>
                <a:spcPts val="0"/>
              </a:spcAft>
              <a:buFont typeface="Arial" pitchFamily="34" charset="0"/>
              <a:buChar char="–"/>
              <a:defRPr/>
            </a:pPr>
            <a:r>
              <a:rPr lang="he-IL" dirty="0" smtClean="0">
                <a:latin typeface="David" pitchFamily="34" charset="-79"/>
                <a:cs typeface="David" pitchFamily="34" charset="-79"/>
              </a:rPr>
              <a:t>נוסעי כל רכב יפוצו על ידי מבטחת הרכב שבו נסעו</a:t>
            </a:r>
          </a:p>
          <a:p>
            <a:pPr lvl="2" fontAlgn="auto">
              <a:spcAft>
                <a:spcPts val="0"/>
              </a:spcAft>
              <a:buFont typeface="Arial" pitchFamily="34" charset="0"/>
              <a:buChar char="•"/>
              <a:defRPr/>
            </a:pPr>
            <a:r>
              <a:rPr lang="he-IL" dirty="0" smtClean="0">
                <a:latin typeface="David" pitchFamily="34" charset="-79"/>
                <a:cs typeface="David" pitchFamily="34" charset="-79"/>
              </a:rPr>
              <a:t>ומתי בתאונה שבה חלק נמצאים מחוץ לרכב ובתאונה כזו</a:t>
            </a:r>
          </a:p>
          <a:p>
            <a:pPr lvl="3" fontAlgn="auto">
              <a:spcAft>
                <a:spcPts val="0"/>
              </a:spcAft>
              <a:buFont typeface="Arial" pitchFamily="34" charset="0"/>
              <a:buChar char="–"/>
              <a:defRPr/>
            </a:pPr>
            <a:r>
              <a:rPr lang="he-IL" dirty="0" smtClean="0">
                <a:latin typeface="David" pitchFamily="34" charset="-79"/>
                <a:cs typeface="David" pitchFamily="34" charset="-79"/>
              </a:rPr>
              <a:t>מתי ייחשב מי שנמצא בחוץ הולך רגל</a:t>
            </a:r>
          </a:p>
          <a:p>
            <a:pPr lvl="4" fontAlgn="auto">
              <a:spcAft>
                <a:spcPts val="0"/>
              </a:spcAft>
              <a:buFont typeface="Arial" pitchFamily="34" charset="0"/>
              <a:buChar char="»"/>
              <a:defRPr/>
            </a:pPr>
            <a:r>
              <a:rPr lang="he-IL" dirty="0" smtClean="0">
                <a:latin typeface="David" pitchFamily="34" charset="-79"/>
                <a:cs typeface="David" pitchFamily="34" charset="-79"/>
              </a:rPr>
              <a:t>יפוצה על ידי המבטחת של הרכב השני</a:t>
            </a:r>
          </a:p>
          <a:p>
            <a:pPr lvl="3" fontAlgn="auto">
              <a:spcAft>
                <a:spcPts val="0"/>
              </a:spcAft>
              <a:buFont typeface="Arial" pitchFamily="34" charset="0"/>
              <a:buChar char="–"/>
              <a:defRPr/>
            </a:pPr>
            <a:r>
              <a:rPr lang="he-IL" dirty="0" smtClean="0">
                <a:latin typeface="David" pitchFamily="34" charset="-79"/>
                <a:cs typeface="David" pitchFamily="34" charset="-79"/>
              </a:rPr>
              <a:t>מתי הוא ייחשב כמשתמש ברכבו </a:t>
            </a:r>
          </a:p>
          <a:p>
            <a:pPr lvl="4" fontAlgn="auto">
              <a:spcAft>
                <a:spcPts val="0"/>
              </a:spcAft>
              <a:buFont typeface="Arial" pitchFamily="34" charset="0"/>
              <a:buChar char="»"/>
              <a:defRPr/>
            </a:pPr>
            <a:r>
              <a:rPr lang="he-IL" dirty="0" smtClean="0">
                <a:latin typeface="David" pitchFamily="34" charset="-79"/>
                <a:cs typeface="David" pitchFamily="34" charset="-79"/>
              </a:rPr>
              <a:t>ויפוצה על ידי המבטחת שלו</a:t>
            </a:r>
          </a:p>
          <a:p>
            <a:pPr lvl="3" fontAlgn="auto">
              <a:spcAft>
                <a:spcPts val="0"/>
              </a:spcAft>
              <a:buFont typeface="Arial" pitchFamily="34" charset="0"/>
              <a:buChar char="–"/>
              <a:defRPr/>
            </a:pPr>
            <a:endParaRPr lang="he-IL" dirty="0">
              <a:latin typeface="David" pitchFamily="34" charset="-79"/>
              <a:cs typeface="David" pitchFamily="34" charset="-79"/>
            </a:endParaRPr>
          </a:p>
          <a:p>
            <a:pPr fontAlgn="auto">
              <a:spcAft>
                <a:spcPts val="0"/>
              </a:spcAft>
              <a:buFont typeface="Arial" pitchFamily="34" charset="0"/>
              <a:buChar char="•"/>
              <a:defRPr/>
            </a:pPr>
            <a:endParaRPr lang="he-IL"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rtlCol="1">
            <a:normAutofit/>
          </a:bodyPr>
          <a:lstStyle/>
          <a:p>
            <a:pPr fontAlgn="auto">
              <a:spcAft>
                <a:spcPts val="0"/>
              </a:spcAft>
              <a:defRPr/>
            </a:pPr>
            <a:r>
              <a:rPr lang="he-IL" b="1" dirty="0" smtClean="0">
                <a:solidFill>
                  <a:schemeClr val="tx2">
                    <a:lumMod val="60000"/>
                    <a:lumOff val="40000"/>
                  </a:schemeClr>
                </a:solidFill>
                <a:latin typeface="David" pitchFamily="34" charset="-79"/>
                <a:cs typeface="David" pitchFamily="34" charset="-79"/>
              </a:rPr>
              <a:t>התוצאות (הצפויות והמקוות)</a:t>
            </a:r>
            <a:endParaRPr lang="he-IL" b="1" dirty="0">
              <a:solidFill>
                <a:schemeClr val="tx2">
                  <a:lumMod val="60000"/>
                  <a:lumOff val="40000"/>
                </a:schemeClr>
              </a:solidFill>
              <a:latin typeface="David" pitchFamily="34" charset="-79"/>
              <a:cs typeface="David" pitchFamily="34" charset="-79"/>
            </a:endParaRPr>
          </a:p>
        </p:txBody>
      </p:sp>
      <p:sp>
        <p:nvSpPr>
          <p:cNvPr id="3" name="מציין מיקום תוכן 2"/>
          <p:cNvSpPr>
            <a:spLocks noGrp="1"/>
          </p:cNvSpPr>
          <p:nvPr>
            <p:ph idx="1"/>
          </p:nvPr>
        </p:nvSpPr>
        <p:spPr>
          <a:xfrm>
            <a:off x="457200" y="1484313"/>
            <a:ext cx="8229600" cy="4641850"/>
          </a:xfrm>
        </p:spPr>
        <p:txBody>
          <a:bodyPr rtlCol="1">
            <a:normAutofit fontScale="92500" lnSpcReduction="20000"/>
          </a:bodyPr>
          <a:lstStyle/>
          <a:p>
            <a:pPr fontAlgn="auto">
              <a:spcAft>
                <a:spcPts val="0"/>
              </a:spcAft>
              <a:buFont typeface="Arial" pitchFamily="34" charset="0"/>
              <a:buChar char="•"/>
              <a:defRPr/>
            </a:pPr>
            <a:r>
              <a:rPr lang="he-IL" dirty="0" smtClean="0">
                <a:latin typeface="David" pitchFamily="34" charset="-79"/>
                <a:cs typeface="David" pitchFamily="34" charset="-79"/>
              </a:rPr>
              <a:t>הגברת הוודאות המשפטית</a:t>
            </a:r>
          </a:p>
          <a:p>
            <a:pPr fontAlgn="auto">
              <a:spcAft>
                <a:spcPts val="0"/>
              </a:spcAft>
              <a:buFont typeface="Arial" pitchFamily="34" charset="0"/>
              <a:buChar char="•"/>
              <a:defRPr/>
            </a:pPr>
            <a:r>
              <a:rPr lang="he-IL" dirty="0" smtClean="0">
                <a:latin typeface="David" pitchFamily="34" charset="-79"/>
                <a:cs typeface="David" pitchFamily="34" charset="-79"/>
              </a:rPr>
              <a:t>צמצום תחולת החוק בעיקר בהקשרים של תאונות עבודה ופגיעה בצד ג' בכלים תעשייתיים וחקלאיים</a:t>
            </a:r>
          </a:p>
          <a:p>
            <a:pPr fontAlgn="auto">
              <a:spcAft>
                <a:spcPts val="0"/>
              </a:spcAft>
              <a:buFont typeface="Arial" pitchFamily="34" charset="0"/>
              <a:buChar char="•"/>
              <a:defRPr/>
            </a:pPr>
            <a:r>
              <a:rPr lang="he-IL" dirty="0" smtClean="0">
                <a:latin typeface="David" pitchFamily="34" charset="-79"/>
                <a:cs typeface="David" pitchFamily="34" charset="-79"/>
              </a:rPr>
              <a:t>העברת הדיון במקרים אלו למסלול של תביעות נזיקין רגילות לפי פקודת הנזיקין</a:t>
            </a:r>
          </a:p>
          <a:p>
            <a:pPr lvl="1" fontAlgn="auto">
              <a:spcAft>
                <a:spcPts val="0"/>
              </a:spcAft>
              <a:buFont typeface="Arial" pitchFamily="34" charset="0"/>
              <a:buChar char="–"/>
              <a:defRPr/>
            </a:pPr>
            <a:r>
              <a:rPr lang="he-IL" dirty="0" smtClean="0">
                <a:latin typeface="David" pitchFamily="34" charset="-79"/>
                <a:cs typeface="David" pitchFamily="34" charset="-79"/>
              </a:rPr>
              <a:t>חלק יזכו בפיצוי</a:t>
            </a:r>
          </a:p>
          <a:p>
            <a:pPr lvl="1" fontAlgn="auto">
              <a:spcAft>
                <a:spcPts val="0"/>
              </a:spcAft>
              <a:buFont typeface="Arial" pitchFamily="34" charset="0"/>
              <a:buChar char="–"/>
              <a:defRPr/>
            </a:pPr>
            <a:r>
              <a:rPr lang="he-IL" dirty="0" smtClean="0">
                <a:latin typeface="David" pitchFamily="34" charset="-79"/>
                <a:cs typeface="David" pitchFamily="34" charset="-79"/>
              </a:rPr>
              <a:t>חלק לא יקבלו פיצוי</a:t>
            </a:r>
          </a:p>
          <a:p>
            <a:pPr fontAlgn="auto">
              <a:spcAft>
                <a:spcPts val="0"/>
              </a:spcAft>
              <a:buFont typeface="Arial" pitchFamily="34" charset="0"/>
              <a:buChar char="•"/>
              <a:defRPr/>
            </a:pPr>
            <a:r>
              <a:rPr lang="he-IL" dirty="0" smtClean="0">
                <a:latin typeface="David" pitchFamily="34" charset="-79"/>
                <a:cs typeface="David" pitchFamily="34" charset="-79"/>
              </a:rPr>
              <a:t>צמצום ההתדיינות בבתי המשפט</a:t>
            </a:r>
          </a:p>
          <a:p>
            <a:pPr fontAlgn="auto">
              <a:spcAft>
                <a:spcPts val="0"/>
              </a:spcAft>
              <a:buFont typeface="Arial" pitchFamily="34" charset="0"/>
              <a:buChar char="•"/>
              <a:defRPr/>
            </a:pPr>
            <a:r>
              <a:rPr lang="he-IL" dirty="0" smtClean="0">
                <a:latin typeface="David" pitchFamily="34" charset="-79"/>
                <a:cs typeface="David" pitchFamily="34" charset="-79"/>
              </a:rPr>
              <a:t>החשת הפיצוי לנפגעי תאונות (דרכים ואחרות)</a:t>
            </a:r>
          </a:p>
          <a:p>
            <a:pPr fontAlgn="auto">
              <a:spcAft>
                <a:spcPts val="0"/>
              </a:spcAft>
              <a:buFont typeface="Arial" pitchFamily="34" charset="0"/>
              <a:buChar char="•"/>
              <a:defRPr/>
            </a:pPr>
            <a:r>
              <a:rPr lang="he-IL" dirty="0" smtClean="0">
                <a:latin typeface="David" pitchFamily="34" charset="-79"/>
                <a:cs typeface="David" pitchFamily="34" charset="-79"/>
              </a:rPr>
              <a:t>הקטנת העלויות על </a:t>
            </a:r>
            <a:r>
              <a:rPr lang="he-IL" dirty="0" err="1" smtClean="0">
                <a:latin typeface="David" pitchFamily="34" charset="-79"/>
                <a:cs typeface="David" pitchFamily="34" charset="-79"/>
              </a:rPr>
              <a:t>משלמי</a:t>
            </a:r>
            <a:r>
              <a:rPr lang="he-IL" dirty="0" smtClean="0">
                <a:latin typeface="David" pitchFamily="34" charset="-79"/>
                <a:cs typeface="David" pitchFamily="34" charset="-79"/>
              </a:rPr>
              <a:t> ביטוח החובה</a:t>
            </a:r>
          </a:p>
          <a:p>
            <a:pPr fontAlgn="auto">
              <a:spcAft>
                <a:spcPts val="0"/>
              </a:spcAft>
              <a:buFont typeface="Arial" pitchFamily="34" charset="0"/>
              <a:buChar char="•"/>
              <a:defRPr/>
            </a:pPr>
            <a:endParaRPr lang="he-IL" dirty="0" smtClean="0"/>
          </a:p>
          <a:p>
            <a:pPr fontAlgn="auto">
              <a:spcAft>
                <a:spcPts val="0"/>
              </a:spcAft>
              <a:buFont typeface="Arial" pitchFamily="34" charset="0"/>
              <a:buChar char="•"/>
              <a:defRPr/>
            </a:pPr>
            <a:endParaRPr lang="he-IL"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115888"/>
            <a:ext cx="8229600" cy="720725"/>
          </a:xfrm>
        </p:spPr>
        <p:txBody>
          <a:bodyPr rtlCol="1">
            <a:normAutofit fontScale="90000"/>
          </a:bodyPr>
          <a:lstStyle/>
          <a:p>
            <a:pPr fontAlgn="auto">
              <a:spcAft>
                <a:spcPts val="0"/>
              </a:spcAft>
              <a:defRPr/>
            </a:pPr>
            <a:r>
              <a:rPr lang="he-IL" b="1" dirty="0" smtClean="0">
                <a:solidFill>
                  <a:srgbClr val="0000FF"/>
                </a:solidFill>
                <a:latin typeface="David" pitchFamily="34" charset="-79"/>
                <a:cs typeface="David" pitchFamily="34" charset="-79"/>
              </a:rPr>
              <a:t>סיכום</a:t>
            </a:r>
            <a:endParaRPr lang="he-IL" b="1" dirty="0">
              <a:solidFill>
                <a:srgbClr val="0000FF"/>
              </a:solidFill>
              <a:latin typeface="David" pitchFamily="34" charset="-79"/>
              <a:cs typeface="David" pitchFamily="34" charset="-79"/>
            </a:endParaRPr>
          </a:p>
        </p:txBody>
      </p:sp>
      <p:sp>
        <p:nvSpPr>
          <p:cNvPr id="3" name="מציין מיקום תוכן 2"/>
          <p:cNvSpPr>
            <a:spLocks noGrp="1"/>
          </p:cNvSpPr>
          <p:nvPr>
            <p:ph idx="1"/>
          </p:nvPr>
        </p:nvSpPr>
        <p:spPr>
          <a:xfrm>
            <a:off x="457200" y="1196975"/>
            <a:ext cx="8229600" cy="4929188"/>
          </a:xfrm>
        </p:spPr>
        <p:txBody>
          <a:bodyPr rtlCol="1">
            <a:normAutofit fontScale="92500" lnSpcReduction="20000"/>
          </a:bodyPr>
          <a:lstStyle/>
          <a:p>
            <a:pPr marL="0" indent="0" fontAlgn="auto">
              <a:spcAft>
                <a:spcPts val="0"/>
              </a:spcAft>
              <a:buFont typeface="Arial" pitchFamily="34" charset="0"/>
              <a:buNone/>
              <a:defRPr/>
            </a:pPr>
            <a:r>
              <a:rPr lang="he-IL" b="1" dirty="0" smtClean="0">
                <a:latin typeface="David" pitchFamily="34" charset="-79"/>
                <a:cs typeface="David" pitchFamily="34" charset="-79"/>
              </a:rPr>
              <a:t>השופט רובינשטיין בעניין </a:t>
            </a:r>
            <a:r>
              <a:rPr lang="he-IL" b="1" dirty="0" err="1" smtClean="0">
                <a:solidFill>
                  <a:srgbClr val="0000FF"/>
                </a:solidFill>
                <a:latin typeface="David" pitchFamily="34" charset="-79"/>
                <a:cs typeface="David" pitchFamily="34" charset="-79"/>
              </a:rPr>
              <a:t>אליסן</a:t>
            </a:r>
            <a:r>
              <a:rPr lang="he-IL" b="1" dirty="0" smtClean="0">
                <a:solidFill>
                  <a:srgbClr val="0000FF"/>
                </a:solidFill>
                <a:latin typeface="David" pitchFamily="34" charset="-79"/>
                <a:cs typeface="David" pitchFamily="34" charset="-79"/>
              </a:rPr>
              <a:t> דהן:</a:t>
            </a:r>
          </a:p>
          <a:p>
            <a:pPr marL="0" indent="0" fontAlgn="auto">
              <a:spcAft>
                <a:spcPts val="0"/>
              </a:spcAft>
              <a:buFont typeface="Arial" pitchFamily="34" charset="0"/>
              <a:buNone/>
              <a:defRPr/>
            </a:pPr>
            <a:r>
              <a:rPr lang="he-IL" sz="3000" dirty="0" smtClean="0">
                <a:latin typeface="David" pitchFamily="34" charset="-79"/>
                <a:cs typeface="David" pitchFamily="34" charset="-79"/>
              </a:rPr>
              <a:t>"אולי </a:t>
            </a:r>
            <a:r>
              <a:rPr lang="he-IL" sz="3000" dirty="0">
                <a:latin typeface="David" pitchFamily="34" charset="-79"/>
                <a:cs typeface="David" pitchFamily="34" charset="-79"/>
              </a:rPr>
              <a:t>יבוא סוף סוף יום ויתעשת המחוקק, כדי לפטור את בתי המשפט מן המצב שבו, כפי שציינתי בעניין אוסם (פסקה א', עמ' 569-568</a:t>
            </a:r>
            <a:r>
              <a:rPr lang="he-IL" sz="3000" dirty="0" smtClean="0">
                <a:latin typeface="David" pitchFamily="34" charset="-79"/>
                <a:cs typeface="David" pitchFamily="34" charset="-79"/>
              </a:rPr>
              <a:t>):</a:t>
            </a:r>
          </a:p>
          <a:p>
            <a:pPr lvl="2" fontAlgn="auto">
              <a:spcAft>
                <a:spcPts val="0"/>
              </a:spcAft>
              <a:buFont typeface="Arial" pitchFamily="34" charset="0"/>
              <a:buChar char="•"/>
              <a:defRPr/>
            </a:pPr>
            <a:r>
              <a:rPr lang="he-IL" sz="2000" dirty="0" smtClean="0">
                <a:latin typeface="David" pitchFamily="34" charset="-79"/>
                <a:cs typeface="David" pitchFamily="34" charset="-79"/>
              </a:rPr>
              <a:t>"</a:t>
            </a:r>
            <a:r>
              <a:rPr lang="he-IL" sz="2000" dirty="0">
                <a:latin typeface="David" pitchFamily="34" charset="-79"/>
                <a:cs typeface="David" pitchFamily="34" charset="-79"/>
              </a:rPr>
              <a:t>הפסיקה בתחום זה, בכל בתי המשפט לדרגותיהם, לא היתה מביישת את המפלפלים בפרשנות סוגיות תלמודיות מן הקשות ביותר. דא עקא, שאין מדובר בחוק צדדי ואזוטרי שיישומו בא לפני בתי המשפט אחת לשמיטה, אלא בחוק מן הפעילים ביותר בבתי המשפט כולם ..."</a:t>
            </a:r>
            <a:endParaRPr lang="en-US" sz="2000" dirty="0">
              <a:latin typeface="David" pitchFamily="34" charset="-79"/>
              <a:cs typeface="David" pitchFamily="34" charset="-79"/>
            </a:endParaRPr>
          </a:p>
          <a:p>
            <a:pPr marL="0" indent="0" fontAlgn="auto">
              <a:spcAft>
                <a:spcPts val="0"/>
              </a:spcAft>
              <a:buFont typeface="Arial" pitchFamily="34" charset="0"/>
              <a:buNone/>
              <a:defRPr/>
            </a:pPr>
            <a:r>
              <a:rPr lang="he-IL" sz="3000" dirty="0" smtClean="0">
                <a:latin typeface="David" pitchFamily="34" charset="-79"/>
                <a:cs typeface="David" pitchFamily="34" charset="-79"/>
              </a:rPr>
              <a:t>"הנשיא </a:t>
            </a:r>
            <a:r>
              <a:rPr lang="he-IL" sz="3000" dirty="0">
                <a:latin typeface="David" pitchFamily="34" charset="-79"/>
                <a:cs typeface="David" pitchFamily="34" charset="-79"/>
              </a:rPr>
              <a:t>ברק חתם דבריו שם (עמ' 568) בקריאה למחוקק ליתן דעתו מחדש להגדרת "תאונת דרכים", </a:t>
            </a:r>
            <a:r>
              <a:rPr lang="he-IL" sz="3000" dirty="0" smtClean="0">
                <a:latin typeface="David" pitchFamily="34" charset="-79"/>
                <a:cs typeface="David" pitchFamily="34" charset="-79"/>
              </a:rPr>
              <a:t>לכזאת </a:t>
            </a:r>
            <a:r>
              <a:rPr lang="he-IL" sz="3000" dirty="0">
                <a:latin typeface="David" pitchFamily="34" charset="-79"/>
                <a:cs typeface="David" pitchFamily="34" charset="-79"/>
              </a:rPr>
              <a:t>שתביא צדק, ביטחון וודאות </a:t>
            </a:r>
            <a:r>
              <a:rPr lang="he-IL" sz="3000" dirty="0" smtClean="0">
                <a:latin typeface="David" pitchFamily="34" charset="-79"/>
                <a:cs typeface="David" pitchFamily="34" charset="-79"/>
              </a:rPr>
              <a:t>במשפט. </a:t>
            </a:r>
            <a:r>
              <a:rPr lang="he-IL" sz="3000" dirty="0" err="1" smtClean="0">
                <a:latin typeface="David" pitchFamily="34" charset="-79"/>
                <a:cs typeface="David" pitchFamily="34" charset="-79"/>
              </a:rPr>
              <a:t>לוא</a:t>
            </a:r>
            <a:r>
              <a:rPr lang="he-IL" sz="3000" dirty="0" smtClean="0">
                <a:latin typeface="David" pitchFamily="34" charset="-79"/>
                <a:cs typeface="David" pitchFamily="34" charset="-79"/>
              </a:rPr>
              <a:t> יהי".</a:t>
            </a:r>
          </a:p>
          <a:p>
            <a:pPr marL="0" indent="0" fontAlgn="auto">
              <a:spcAft>
                <a:spcPts val="0"/>
              </a:spcAft>
              <a:buFont typeface="Arial" pitchFamily="34" charset="0"/>
              <a:buNone/>
              <a:defRPr/>
            </a:pPr>
            <a:endParaRPr lang="he-IL" dirty="0" smtClean="0">
              <a:latin typeface="David" pitchFamily="34" charset="-79"/>
              <a:cs typeface="David" pitchFamily="34" charset="-79"/>
            </a:endParaRPr>
          </a:p>
          <a:p>
            <a:pPr marL="0" indent="0" algn="ctr" fontAlgn="auto">
              <a:spcAft>
                <a:spcPts val="0"/>
              </a:spcAft>
              <a:buFont typeface="Arial" pitchFamily="34" charset="0"/>
              <a:buNone/>
              <a:defRPr/>
            </a:pPr>
            <a:r>
              <a:rPr lang="he-IL" dirty="0" smtClean="0">
                <a:latin typeface="David" pitchFamily="34" charset="-79"/>
                <a:cs typeface="David" pitchFamily="34" charset="-79"/>
              </a:rPr>
              <a:t>לדעתנו, הצעת החוק היא צעד בכיוון הנכון.</a:t>
            </a:r>
          </a:p>
          <a:p>
            <a:pPr marL="0" indent="0" fontAlgn="auto">
              <a:spcAft>
                <a:spcPts val="0"/>
              </a:spcAft>
              <a:buFont typeface="Arial" pitchFamily="34" charset="0"/>
              <a:buNone/>
              <a:defRPr/>
            </a:pPr>
            <a:endParaRPr lang="he-IL" dirty="0" smtClean="0">
              <a:latin typeface="David" pitchFamily="34" charset="-79"/>
              <a:cs typeface="David" pitchFamily="34" charset="-79"/>
            </a:endParaRPr>
          </a:p>
          <a:p>
            <a:pPr marL="0" indent="0" fontAlgn="auto">
              <a:spcAft>
                <a:spcPts val="0"/>
              </a:spcAft>
              <a:buFont typeface="Arial" pitchFamily="34" charset="0"/>
              <a:buNone/>
              <a:defRPr/>
            </a:pPr>
            <a:endParaRPr lang="he-IL" dirty="0" smtClean="0">
              <a:latin typeface="David" pitchFamily="34" charset="-79"/>
              <a:cs typeface="David" pitchFamily="34" charset="-79"/>
            </a:endParaRPr>
          </a:p>
          <a:p>
            <a:pPr marL="0" indent="0" fontAlgn="auto">
              <a:spcAft>
                <a:spcPts val="0"/>
              </a:spcAft>
              <a:buFont typeface="Arial" pitchFamily="34" charset="0"/>
              <a:buNone/>
              <a:defRPr/>
            </a:pPr>
            <a:endParaRPr lang="he-IL" dirty="0">
              <a:latin typeface="David" pitchFamily="34" charset="-79"/>
              <a:cs typeface="David" pitchFamily="34" charset="-79"/>
            </a:endParaRPr>
          </a:p>
          <a:p>
            <a:pPr marL="0" indent="0" fontAlgn="auto">
              <a:spcAft>
                <a:spcPts val="0"/>
              </a:spcAft>
              <a:buFont typeface="Arial" pitchFamily="34" charset="0"/>
              <a:buNone/>
              <a:defRPr/>
            </a:pPr>
            <a:endParaRPr lang="en-US" dirty="0">
              <a:latin typeface="David" pitchFamily="34" charset="-79"/>
              <a:cs typeface="David" pitchFamily="34" charset="-79"/>
            </a:endParaRPr>
          </a:p>
          <a:p>
            <a:pPr fontAlgn="auto">
              <a:spcAft>
                <a:spcPts val="0"/>
              </a:spcAft>
              <a:buFont typeface="Arial" pitchFamily="34" charset="0"/>
              <a:buChar char="•"/>
              <a:defRPr/>
            </a:pPr>
            <a:endParaRPr lang="he-I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כותרת 1"/>
          <p:cNvSpPr>
            <a:spLocks noGrp="1"/>
          </p:cNvSpPr>
          <p:nvPr>
            <p:ph type="ctrTitle"/>
          </p:nvPr>
        </p:nvSpPr>
        <p:spPr/>
        <p:txBody>
          <a:bodyPr/>
          <a:lstStyle/>
          <a:p>
            <a:r>
              <a:rPr lang="he-IL" b="1" smtClean="0">
                <a:latin typeface="David" pitchFamily="2" charset="-79"/>
                <a:cs typeface="David" pitchFamily="2" charset="-79"/>
              </a:rPr>
              <a:t>תודה על תשומת הלב!</a:t>
            </a:r>
          </a:p>
        </p:txBody>
      </p:sp>
      <p:sp>
        <p:nvSpPr>
          <p:cNvPr id="3" name="כותרת משנה 2"/>
          <p:cNvSpPr>
            <a:spLocks noGrp="1"/>
          </p:cNvSpPr>
          <p:nvPr>
            <p:ph type="subTitle" idx="1"/>
          </p:nvPr>
        </p:nvSpPr>
        <p:spPr/>
        <p:txBody>
          <a:bodyPr rtlCol="1">
            <a:normAutofit/>
          </a:bodyPr>
          <a:lstStyle/>
          <a:p>
            <a:pPr fontAlgn="auto">
              <a:spcAft>
                <a:spcPts val="0"/>
              </a:spcAft>
              <a:buFont typeface="Arial" pitchFamily="34" charset="0"/>
              <a:buNone/>
              <a:defRPr/>
            </a:pPr>
            <a:endParaRPr lang="he-IL"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כותרת 1"/>
          <p:cNvSpPr>
            <a:spLocks noGrp="1"/>
          </p:cNvSpPr>
          <p:nvPr>
            <p:ph type="title"/>
          </p:nvPr>
        </p:nvSpPr>
        <p:spPr/>
        <p:txBody>
          <a:bodyPr/>
          <a:lstStyle/>
          <a:p>
            <a:endParaRPr lang="he-IL" smtClean="0"/>
          </a:p>
        </p:txBody>
      </p:sp>
      <p:sp>
        <p:nvSpPr>
          <p:cNvPr id="32770" name="מציין מיקום תוכן 2"/>
          <p:cNvSpPr>
            <a:spLocks noGrp="1"/>
          </p:cNvSpPr>
          <p:nvPr>
            <p:ph idx="1"/>
          </p:nvPr>
        </p:nvSpPr>
        <p:spPr/>
        <p:txBody>
          <a:bodyPr/>
          <a:lstStyle/>
          <a:p>
            <a:endParaRPr lang="he-IL" smtClean="0"/>
          </a:p>
        </p:txBody>
      </p:sp>
    </p:spTree>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4C2371A-58E5-4EE7-AA56-3AE87DF35012}"/>
</file>

<file path=customXml/itemProps2.xml><?xml version="1.0" encoding="utf-8"?>
<ds:datastoreItem xmlns:ds="http://schemas.openxmlformats.org/officeDocument/2006/customXml" ds:itemID="{4F433B49-D869-4A1D-A13F-9720A430D2C8}"/>
</file>

<file path=customXml/itemProps3.xml><?xml version="1.0" encoding="utf-8"?>
<ds:datastoreItem xmlns:ds="http://schemas.openxmlformats.org/officeDocument/2006/customXml" ds:itemID="{95026C0A-6909-445B-B8E0-9912201DAD3F}"/>
</file>

<file path=docProps/app.xml><?xml version="1.0" encoding="utf-8"?>
<Properties xmlns="http://schemas.openxmlformats.org/officeDocument/2006/extended-properties" xmlns:vt="http://schemas.openxmlformats.org/officeDocument/2006/docPropsVTypes">
  <Template/>
  <TotalTime>579</TotalTime>
  <Words>1353</Words>
  <Application>Microsoft Office PowerPoint</Application>
  <PresentationFormat>On-screen Show (4:3)</PresentationFormat>
  <Paragraphs>214</Paragraphs>
  <Slides>20</Slides>
  <Notes>0</Notes>
  <HiddenSlides>0</HiddenSlides>
  <MMClips>0</MMClips>
  <ScaleCrop>false</ScaleCrop>
  <HeadingPairs>
    <vt:vector size="6" baseType="variant">
      <vt:variant>
        <vt:lpstr>גופנים בשימוש</vt:lpstr>
      </vt:variant>
      <vt:variant>
        <vt:i4>4</vt:i4>
      </vt:variant>
      <vt:variant>
        <vt:lpstr>תבנית עיצוב</vt:lpstr>
      </vt:variant>
      <vt:variant>
        <vt:i4>1</vt:i4>
      </vt:variant>
      <vt:variant>
        <vt:lpstr>כותרות שקופיות</vt:lpstr>
      </vt:variant>
      <vt:variant>
        <vt:i4>20</vt:i4>
      </vt:variant>
    </vt:vector>
  </HeadingPairs>
  <TitlesOfParts>
    <vt:vector size="25" baseType="lpstr">
      <vt:lpstr>Calibri</vt:lpstr>
      <vt:lpstr>Arial</vt:lpstr>
      <vt:lpstr>Times New Roman</vt:lpstr>
      <vt:lpstr>David</vt:lpstr>
      <vt:lpstr>ערכת נושא Office</vt:lpstr>
      <vt:lpstr>הצעת חוק פיצויים לנפגעי תאונות דרכים (תיקון מס' 25), התשע"ד-2014</vt:lpstr>
      <vt:lpstr>יעדי הצעת החוק</vt:lpstr>
      <vt:lpstr>נתונים על תאונות דרכים</vt:lpstr>
      <vt:lpstr>המצב המשפטי שקדם לחקיקת חוק הפיצויים</vt:lpstr>
      <vt:lpstr>עקרונות ההסדר של חוק הפיצויים </vt:lpstr>
      <vt:lpstr>עקרונות ההסדר של חוק הפיצויים - המשך</vt:lpstr>
      <vt:lpstr>העיקרון: המבטחת של כל רכב מפצה את הנהג ואת הנוסעים ברכב שביטחה</vt:lpstr>
      <vt:lpstr>המצב המשפטי היום </vt:lpstr>
      <vt:lpstr>תיקון מס' 8 מתחילת שנות ה- 90 </vt:lpstr>
      <vt:lpstr>הגדרת תאונת דרכים</vt:lpstr>
      <vt:lpstr>הגדרת תאונת דרכים - המשך</vt:lpstr>
      <vt:lpstr>הבעיות הנובעות מההגדרות הקיימות</vt:lpstr>
      <vt:lpstr>השלכות המצב המשפטי הקיים</vt:lpstr>
      <vt:lpstr>לאן הגענו:</vt:lpstr>
      <vt:lpstr>ההצעות לשינוי החוק </vt:lpstr>
      <vt:lpstr>ההצעות לשינוי החוק - המשך</vt:lpstr>
      <vt:lpstr>התוצאות (הצפויות והמקוות)</vt:lpstr>
      <vt:lpstr>סיכום</vt:lpstr>
      <vt:lpstr>תודה על תשומת הלב!</vt:lpstr>
      <vt:lpstr>שקופית 20</vt:lpstr>
    </vt:vector>
  </TitlesOfParts>
  <Company>MOJ</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Tamar Calahorra</dc:creator>
  <cp:lastModifiedBy>User</cp:lastModifiedBy>
  <cp:revision>37</cp:revision>
  <dcterms:created xsi:type="dcterms:W3CDTF">2014-02-24T11:08:04Z</dcterms:created>
  <dcterms:modified xsi:type="dcterms:W3CDTF">2014-02-25T14:26:07Z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ies>
</file>