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jpeg" ContentType="image/jpeg"/>
  <Default Extension="xml" ContentType="application/xml"/>
  <Override PartName="/ppt/slides/slide5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24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0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notesSlides/notesSlide4.xml" ContentType="application/vnd.openxmlformats-officedocument.presentationml.notesSlide+xml"/>
  <Override PartName="/ppt/slideMasters/slideMaster25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3.xml" ContentType="application/vnd.openxmlformats-officedocument.presentationml.slideMaster+xml"/>
  <Override PartName="/ppt/notesSlides/notesSlide3.xml" ContentType="application/vnd.openxmlformats-officedocument.presentationml.notesSlide+xml"/>
  <Override PartName="/ppt/slideMasters/slideMaster22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Layouts/slideLayout299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7.xml" ContentType="application/vnd.openxmlformats-officedocument.theme+xml"/>
  <Override PartName="/ppt/theme/theme26.xml" ContentType="application/vnd.openxmlformats-officedocument.theme+xml"/>
  <Override PartName="/ppt/theme/theme25.xml" ContentType="application/vnd.openxmlformats-officedocument.theme+xml"/>
  <Override PartName="/ppt/theme/theme24.xml" ContentType="application/vnd.openxmlformats-officedocument.theme+xml"/>
  <Override PartName="/ppt/theme/theme23.xml" ContentType="application/vnd.openxmlformats-officedocument.theme+xml"/>
  <Override PartName="/ppt/theme/theme2.xml" ContentType="application/vnd.openxmlformats-officedocument.theme+xml"/>
  <Override PartName="/ppt/theme/theme21.xml" ContentType="application/vnd.openxmlformats-officedocument.theme+xml"/>
  <Override PartName="/ppt/theme/theme20.xml" ContentType="application/vnd.openxmlformats-officedocument.theme+xml"/>
  <Override PartName="/ppt/theme/theme22.xml" ContentType="application/vnd.openxmlformats-officedocument.theme+xml"/>
  <Override PartName="/ppt/theme/theme18.xml" ContentType="application/vnd.openxmlformats-officedocument.theme+xml"/>
  <Override PartName="/ppt/theme/theme10.xml" ContentType="application/vnd.openxmlformats-officedocument.theme+xml"/>
  <Override PartName="/ppt/theme/theme9.xml" ContentType="application/vnd.openxmlformats-officedocument.theme+xml"/>
  <Override PartName="/ppt/theme/theme8.xml" ContentType="application/vnd.openxmlformats-officedocument.theme+xml"/>
  <Override PartName="/ppt/theme/theme7.xml" ContentType="application/vnd.openxmlformats-officedocument.theme+xml"/>
  <Override PartName="/ppt/theme/theme6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ppt/theme/theme11.xml" ContentType="application/vnd.openxmlformats-officedocument.theme+xml"/>
  <Override PartName="/ppt/theme/theme19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2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3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ppt/tags/tag1.xml" ContentType="application/vnd.openxmlformats-officedocument.presentationml.tag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51" r:id="rId1"/>
    <p:sldMasterId id="2147483821" r:id="rId2"/>
    <p:sldMasterId id="2147483999" r:id="rId3"/>
    <p:sldMasterId id="2147484102" r:id="rId4"/>
    <p:sldMasterId id="2147484115" r:id="rId5"/>
    <p:sldMasterId id="2147484154" r:id="rId6"/>
    <p:sldMasterId id="2147484167" r:id="rId7"/>
    <p:sldMasterId id="2147484257" r:id="rId8"/>
    <p:sldMasterId id="2147484270" r:id="rId9"/>
    <p:sldMasterId id="2147484283" r:id="rId10"/>
    <p:sldMasterId id="2147484322" r:id="rId11"/>
    <p:sldMasterId id="2147484361" r:id="rId12"/>
    <p:sldMasterId id="2147484413" r:id="rId13"/>
    <p:sldMasterId id="2147484426" r:id="rId14"/>
    <p:sldMasterId id="2147484451" r:id="rId15"/>
    <p:sldMasterId id="2147484464" r:id="rId16"/>
    <p:sldMasterId id="2147484478" r:id="rId17"/>
    <p:sldMasterId id="2147484517" r:id="rId18"/>
    <p:sldMasterId id="2147484557" r:id="rId19"/>
    <p:sldMasterId id="2147484597" r:id="rId20"/>
    <p:sldMasterId id="2147484649" r:id="rId21"/>
    <p:sldMasterId id="2147484723" r:id="rId22"/>
    <p:sldMasterId id="2147484736" r:id="rId23"/>
    <p:sldMasterId id="2147484775" r:id="rId24"/>
    <p:sldMasterId id="2147484924" r:id="rId25"/>
  </p:sldMasterIdLst>
  <p:notesMasterIdLst>
    <p:notesMasterId r:id="rId41"/>
  </p:notesMasterIdLst>
  <p:handoutMasterIdLst>
    <p:handoutMasterId r:id="rId42"/>
  </p:handoutMasterIdLst>
  <p:sldIdLst>
    <p:sldId id="778" r:id="rId26"/>
    <p:sldId id="1091" r:id="rId27"/>
    <p:sldId id="1176" r:id="rId28"/>
    <p:sldId id="1108" r:id="rId29"/>
    <p:sldId id="1140" r:id="rId30"/>
    <p:sldId id="1154" r:id="rId31"/>
    <p:sldId id="1144" r:id="rId32"/>
    <p:sldId id="1106" r:id="rId33"/>
    <p:sldId id="1207" r:id="rId34"/>
    <p:sldId id="1178" r:id="rId35"/>
    <p:sldId id="1211" r:id="rId36"/>
    <p:sldId id="1199" r:id="rId37"/>
    <p:sldId id="1177" r:id="rId38"/>
    <p:sldId id="1191" r:id="rId39"/>
    <p:sldId id="1192" r:id="rId40"/>
  </p:sldIdLst>
  <p:sldSz cx="9906000" cy="6858000" type="A4"/>
  <p:notesSz cx="6670675" cy="9929813"/>
  <p:custDataLst>
    <p:tags r:id="rId43"/>
  </p:custDataLst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99"/>
    <a:srgbClr val="FF5D37"/>
    <a:srgbClr val="99FF66"/>
    <a:srgbClr val="FFCC00"/>
    <a:srgbClr val="0070C0"/>
    <a:srgbClr val="FFCC99"/>
    <a:srgbClr val="FF9900"/>
    <a:srgbClr val="CCFFCC"/>
    <a:srgbClr val="CCECFF"/>
    <a:srgbClr val="CC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סגנון ביניים 2 - הדגשה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560" autoAdjust="0"/>
    <p:restoredTop sz="99145" autoAdjust="0"/>
  </p:normalViewPr>
  <p:slideViewPr>
    <p:cSldViewPr>
      <p:cViewPr varScale="1">
        <p:scale>
          <a:sx n="102" d="100"/>
          <a:sy n="102" d="100"/>
        </p:scale>
        <p:origin x="-102" y="-150"/>
      </p:cViewPr>
      <p:guideLst>
        <p:guide orient="horz" pos="2160"/>
        <p:guide pos="3166"/>
      </p:guideLst>
    </p:cSldViewPr>
  </p:slideViewPr>
  <p:outlineViewPr>
    <p:cViewPr>
      <p:scale>
        <a:sx n="33" d="100"/>
        <a:sy n="33" d="100"/>
      </p:scale>
      <p:origin x="0" y="3461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2238" y="-96"/>
      </p:cViewPr>
      <p:guideLst>
        <p:guide orient="horz" pos="3128"/>
        <p:guide pos="210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1.xml"/><Relationship Id="rId39" Type="http://schemas.openxmlformats.org/officeDocument/2006/relationships/slide" Target="slides/slide14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9.xml"/><Relationship Id="rId42" Type="http://schemas.openxmlformats.org/officeDocument/2006/relationships/handoutMaster" Target="handoutMasters/handoutMaster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4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7.xml"/><Relationship Id="rId37" Type="http://schemas.openxmlformats.org/officeDocument/2006/relationships/slide" Target="slides/slide12.xml"/><Relationship Id="rId40" Type="http://schemas.openxmlformats.org/officeDocument/2006/relationships/slide" Target="slides/slide15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3.xml"/><Relationship Id="rId36" Type="http://schemas.openxmlformats.org/officeDocument/2006/relationships/slide" Target="slides/slide11.xml"/><Relationship Id="rId49" Type="http://schemas.openxmlformats.org/officeDocument/2006/relationships/customXml" Target="../customXml/item2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6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2.xml"/><Relationship Id="rId30" Type="http://schemas.openxmlformats.org/officeDocument/2006/relationships/slide" Target="slides/slide5.xml"/><Relationship Id="rId35" Type="http://schemas.openxmlformats.org/officeDocument/2006/relationships/slide" Target="slides/slide10.xml"/><Relationship Id="rId43" Type="http://schemas.openxmlformats.org/officeDocument/2006/relationships/tags" Target="tags/tag1.xml"/><Relationship Id="rId48" Type="http://schemas.openxmlformats.org/officeDocument/2006/relationships/customXml" Target="../customXml/item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8.xml"/><Relationship Id="rId38" Type="http://schemas.openxmlformats.org/officeDocument/2006/relationships/slide" Target="slides/slide13.xml"/><Relationship Id="rId46" Type="http://schemas.openxmlformats.org/officeDocument/2006/relationships/theme" Target="theme/theme1.xml"/><Relationship Id="rId20" Type="http://schemas.openxmlformats.org/officeDocument/2006/relationships/slideMaster" Target="slideMasters/slideMaster20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781820" y="4"/>
            <a:ext cx="2888863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654" tIns="43326" rIns="86654" bIns="43326" numCol="1" anchor="t" anchorCtr="0" compatLnSpc="1">
            <a:prstTxWarp prst="textNoShape">
              <a:avLst/>
            </a:prstTxWarp>
          </a:bodyPr>
          <a:lstStyle>
            <a:lvl1pPr algn="r" defTabSz="866991" rtl="1">
              <a:defRPr sz="11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0" y="4"/>
            <a:ext cx="288886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654" tIns="43326" rIns="86654" bIns="43326" numCol="1" anchor="t" anchorCtr="0" compatLnSpc="1">
            <a:prstTxWarp prst="textNoShape">
              <a:avLst/>
            </a:prstTxWarp>
          </a:bodyPr>
          <a:lstStyle>
            <a:lvl1pPr defTabSz="866991" rtl="1">
              <a:defRPr sz="11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781820" y="9433407"/>
            <a:ext cx="2888863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654" tIns="43326" rIns="86654" bIns="43326" numCol="1" anchor="b" anchorCtr="0" compatLnSpc="1">
            <a:prstTxWarp prst="textNoShape">
              <a:avLst/>
            </a:prstTxWarp>
          </a:bodyPr>
          <a:lstStyle>
            <a:lvl1pPr algn="r" defTabSz="866991" rtl="1">
              <a:defRPr sz="11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0" y="9433407"/>
            <a:ext cx="288886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654" tIns="43326" rIns="86654" bIns="43326" numCol="1" anchor="b" anchorCtr="0" compatLnSpc="1">
            <a:prstTxWarp prst="textNoShape">
              <a:avLst/>
            </a:prstTxWarp>
          </a:bodyPr>
          <a:lstStyle>
            <a:lvl1pPr defTabSz="866991" rtl="1">
              <a:defRPr sz="11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89BF8477-91A1-46ED-8713-35DE28E3B393}" type="slidenum">
              <a:rPr lang="he-IL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922228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781820" y="4"/>
            <a:ext cx="2888863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654" tIns="43326" rIns="86654" bIns="43326" numCol="1" anchor="t" anchorCtr="0" compatLnSpc="1">
            <a:prstTxWarp prst="textNoShape">
              <a:avLst/>
            </a:prstTxWarp>
          </a:bodyPr>
          <a:lstStyle>
            <a:lvl1pPr algn="r" defTabSz="866991" rtl="1">
              <a:defRPr sz="11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0" y="4"/>
            <a:ext cx="288886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654" tIns="43326" rIns="86654" bIns="43326" numCol="1" anchor="t" anchorCtr="0" compatLnSpc="1">
            <a:prstTxWarp prst="textNoShape">
              <a:avLst/>
            </a:prstTxWarp>
          </a:bodyPr>
          <a:lstStyle>
            <a:lvl1pPr defTabSz="866991" rtl="1">
              <a:defRPr sz="11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46113" y="744538"/>
            <a:ext cx="537845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8285" y="4716705"/>
            <a:ext cx="4894112" cy="4467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654" tIns="43326" rIns="86654" bIns="4332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781820" y="9433407"/>
            <a:ext cx="2888863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654" tIns="43326" rIns="86654" bIns="43326" numCol="1" anchor="b" anchorCtr="0" compatLnSpc="1">
            <a:prstTxWarp prst="textNoShape">
              <a:avLst/>
            </a:prstTxWarp>
          </a:bodyPr>
          <a:lstStyle>
            <a:lvl1pPr algn="r" defTabSz="866991" rtl="1">
              <a:defRPr sz="11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0" y="9433407"/>
            <a:ext cx="288886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6654" tIns="43326" rIns="86654" bIns="43326" numCol="1" anchor="b" anchorCtr="0" compatLnSpc="1">
            <a:prstTxWarp prst="textNoShape">
              <a:avLst/>
            </a:prstTxWarp>
          </a:bodyPr>
          <a:lstStyle>
            <a:lvl1pPr defTabSz="866991" rtl="1">
              <a:defRPr sz="11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13DF86F3-7977-4C77-9386-20EA28FF2ECC}" type="slidenum">
              <a:rPr lang="he-IL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597126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7"/>
          <p:cNvSpPr txBox="1">
            <a:spLocks noGrp="1" noChangeArrowheads="1"/>
          </p:cNvSpPr>
          <p:nvPr/>
        </p:nvSpPr>
        <p:spPr bwMode="auto">
          <a:xfrm>
            <a:off x="2" y="9433408"/>
            <a:ext cx="288886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433" tIns="43218" rIns="86433" bIns="43218" anchor="b"/>
          <a:lstStyle/>
          <a:p>
            <a:pPr defTabSz="865094"/>
            <a:fld id="{F3A8FE39-0F56-4E9F-AB02-1087C3FD5976}" type="slidenum">
              <a:rPr lang="he-IL" sz="1000">
                <a:solidFill>
                  <a:prstClr val="white"/>
                </a:solidFill>
              </a:rPr>
              <a:pPr defTabSz="865094"/>
              <a:t>1</a:t>
            </a:fld>
            <a:endParaRPr lang="en-US" sz="1000" dirty="0">
              <a:solidFill>
                <a:prstClr val="white"/>
              </a:solidFill>
            </a:endParaRPr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44525" y="744538"/>
            <a:ext cx="5381625" cy="3725862"/>
          </a:xfrm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86414" tIns="43205" rIns="86414" bIns="43205"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46113" y="744538"/>
            <a:ext cx="5378450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C6489F-2D38-4854-963C-3C813BD3DEF5}" type="slidenum">
              <a:rPr lang="he-IL" smtClean="0">
                <a:solidFill>
                  <a:prstClr val="black"/>
                </a:solidFill>
              </a:rPr>
              <a:pPr/>
              <a:t>3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46113" y="744538"/>
            <a:ext cx="5378450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C6489F-2D38-4854-963C-3C813BD3DEF5}" type="slidenum">
              <a:rPr lang="he-IL" smtClean="0">
                <a:solidFill>
                  <a:prstClr val="black"/>
                </a:solidFill>
              </a:rPr>
              <a:pPr/>
              <a:t>4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46113" y="744538"/>
            <a:ext cx="5378450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C6489F-2D38-4854-963C-3C813BD3DEF5}" type="slidenum">
              <a:rPr lang="he-IL" smtClean="0">
                <a:solidFill>
                  <a:prstClr val="black"/>
                </a:solidFill>
              </a:rPr>
              <a:pPr/>
              <a:t>7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46113" y="744538"/>
            <a:ext cx="5378450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C6489F-2D38-4854-963C-3C813BD3DEF5}" type="slidenum">
              <a:rPr lang="he-IL" smtClean="0">
                <a:solidFill>
                  <a:prstClr val="black"/>
                </a:solidFill>
              </a:rPr>
              <a:pPr/>
              <a:t>9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46113" y="744538"/>
            <a:ext cx="5378450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C6489F-2D38-4854-963C-3C813BD3DEF5}" type="slidenum">
              <a:rPr lang="he-IL" smtClean="0">
                <a:solidFill>
                  <a:prstClr val="black"/>
                </a:solidFill>
              </a:rPr>
              <a:pPr/>
              <a:t>10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46113" y="744538"/>
            <a:ext cx="5378450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C6489F-2D38-4854-963C-3C813BD3DEF5}" type="slidenum">
              <a:rPr lang="he-IL" smtClean="0">
                <a:solidFill>
                  <a:prstClr val="black"/>
                </a:solidFill>
              </a:rPr>
              <a:pPr/>
              <a:t>11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3.xml"/></Relationships>
</file>

<file path=ppt/slideLayouts/_rels/slideLayout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3.xml"/></Relationships>
</file>

<file path=ppt/slideLayouts/_rels/slideLayout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2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2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2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2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8.xml"/></Relationships>
</file>

<file path=ppt/slideLayouts/_rels/slideLayout2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8.xml"/></Relationships>
</file>

<file path=ppt/slideLayouts/_rels/slideLayout2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8.xml"/></Relationships>
</file>

<file path=ppt/slideLayouts/_rels/slideLayout2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8.xml"/></Relationships>
</file>

<file path=ppt/slideLayouts/_rels/slideLayout2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8.xml"/></Relationships>
</file>

<file path=ppt/slideLayouts/_rels/slideLayout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9.xml"/></Relationships>
</file>

<file path=ppt/slideLayouts/_rels/slideLayout2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9.xml"/></Relationships>
</file>

<file path=ppt/slideLayouts/_rels/slideLayout2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9.xml"/></Relationships>
</file>

<file path=ppt/slideLayouts/_rels/slideLayout2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9.xml"/></Relationships>
</file>

<file path=ppt/slideLayouts/_rels/slideLayout2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9.xml"/></Relationships>
</file>

<file path=ppt/slideLayouts/_rels/slideLayout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0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0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1.xml"/></Relationships>
</file>

<file path=ppt/slideLayouts/_rels/slideLayout2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1.xml"/></Relationships>
</file>

<file path=ppt/slideLayouts/_rels/slideLayout2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1.xml"/></Relationships>
</file>

<file path=ppt/slideLayouts/_rels/slideLayout2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1.xml"/></Relationships>
</file>

<file path=ppt/slideLayouts/_rels/slideLayout2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1.xml"/></Relationships>
</file>

<file path=ppt/slideLayouts/_rels/slideLayout2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1.xml"/></Relationships>
</file>

<file path=ppt/slideLayouts/_rels/slideLayout2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1.xml"/></Relationships>
</file>

<file path=ppt/slideLayouts/_rels/slideLayout2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1.xml"/></Relationships>
</file>

<file path=ppt/slideLayouts/_rels/slideLayout2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1.xml"/></Relationships>
</file>

<file path=ppt/slideLayouts/_rels/slideLayout2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1.xml"/></Relationships>
</file>

<file path=ppt/slideLayouts/_rels/slideLayout2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1.xml"/></Relationships>
</file>

<file path=ppt/slideLayouts/_rels/slideLayout2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2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2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2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2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2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2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2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2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2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2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2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2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2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2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2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2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2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2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2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2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3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3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364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</a:rPr>
              <a:t>רגיש – עסקי </a:t>
            </a:r>
            <a:endParaRPr lang="en-US" sz="1200" dirty="0">
              <a:solidFill>
                <a:srgbClr val="1C1C1C"/>
              </a:solidFill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114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83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61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792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506" y="298560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60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כותרת, טקסט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210" y="298450"/>
            <a:ext cx="9403821" cy="439738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92452" y="981075"/>
            <a:ext cx="4584965" cy="511175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2468" y="981075"/>
            <a:ext cx="4584965" cy="511175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380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130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88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61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808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518" y="298560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60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370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120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87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66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798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511" y="298565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65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705115" y="1557340"/>
            <a:ext cx="8568002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705115" y="2222500"/>
            <a:ext cx="8569722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281252" y="2294537"/>
            <a:ext cx="7979833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35845" name="Picture 5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810" y="503238"/>
            <a:ext cx="1943365" cy="647700"/>
          </a:xfrm>
          <a:prstGeom prst="rect">
            <a:avLst/>
          </a:prstGeom>
          <a:noFill/>
        </p:spPr>
      </p:pic>
      <p:sp>
        <p:nvSpPr>
          <p:cNvPr id="3584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688" y="1631144"/>
            <a:ext cx="7952317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705115" y="1557338"/>
            <a:ext cx="1007798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4222299" y="6453787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</a:pPr>
            <a:r>
              <a:rPr lang="he-IL" sz="1200" dirty="0" smtClean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 smtClean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261884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292476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042468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757992"/>
            <a:ext cx="3259006" cy="67710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872972" y="273284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41645" y="4983215"/>
            <a:ext cx="5943600" cy="384721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248212" y="298683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287364" y="298683"/>
            <a:ext cx="6887765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כותרת וטבל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87210" y="298450"/>
            <a:ext cx="9403821" cy="439738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בלה 2"/>
          <p:cNvSpPr>
            <a:spLocks noGrp="1"/>
          </p:cNvSpPr>
          <p:nvPr>
            <p:ph type="tbl" idx="1"/>
          </p:nvPr>
        </p:nvSpPr>
        <p:spPr>
          <a:xfrm>
            <a:off x="292369" y="981075"/>
            <a:ext cx="9335029" cy="5111750"/>
          </a:xfrm>
        </p:spPr>
        <p:txBody>
          <a:bodyPr/>
          <a:lstStyle/>
          <a:p>
            <a:endParaRPr lang="he-IL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374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124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88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61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802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515" y="298560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60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350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100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76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61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778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496" y="298560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60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344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094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72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61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772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492" y="298560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60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332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082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66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5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760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483" y="298550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50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322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072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60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4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750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477" y="298541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41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310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060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54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27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738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467" y="298526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26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705115" y="1557340"/>
            <a:ext cx="8568002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705115" y="2222500"/>
            <a:ext cx="8569722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281252" y="2294165"/>
            <a:ext cx="7979833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35845" name="Picture 5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29" y="503238"/>
            <a:ext cx="1943365" cy="647700"/>
          </a:xfrm>
          <a:prstGeom prst="rect">
            <a:avLst/>
          </a:prstGeom>
          <a:noFill/>
        </p:spPr>
      </p:pic>
      <p:sp>
        <p:nvSpPr>
          <p:cNvPr id="3584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688" y="1631144"/>
            <a:ext cx="7952317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705115" y="1557338"/>
            <a:ext cx="1007798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4222286" y="6453415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</a:pPr>
            <a:r>
              <a:rPr lang="he-IL" sz="1200" dirty="0" smtClean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 smtClean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261884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292476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042468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pic>
        <p:nvPicPr>
          <p:cNvPr id="3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4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3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757992"/>
            <a:ext cx="3259006" cy="67710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872972" y="273227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41645" y="4982843"/>
            <a:ext cx="5943600" cy="384721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247946" y="298629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287327" y="298629"/>
            <a:ext cx="6887765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כותרת וטבל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87210" y="298450"/>
            <a:ext cx="9403821" cy="439738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בלה 2"/>
          <p:cNvSpPr>
            <a:spLocks noGrp="1"/>
          </p:cNvSpPr>
          <p:nvPr>
            <p:ph type="tbl" idx="1"/>
          </p:nvPr>
        </p:nvSpPr>
        <p:spPr>
          <a:xfrm>
            <a:off x="292369" y="981075"/>
            <a:ext cx="9335029" cy="5111750"/>
          </a:xfrm>
        </p:spPr>
        <p:txBody>
          <a:bodyPr/>
          <a:lstStyle/>
          <a:p>
            <a:endParaRPr lang="he-IL" dirty="0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705115" y="1557340"/>
            <a:ext cx="8568002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705115" y="2222500"/>
            <a:ext cx="8569722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281252" y="2294297"/>
            <a:ext cx="7979833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35845" name="Picture 5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700" y="503238"/>
            <a:ext cx="1943365" cy="647700"/>
          </a:xfrm>
          <a:prstGeom prst="rect">
            <a:avLst/>
          </a:prstGeom>
          <a:noFill/>
        </p:spPr>
      </p:pic>
      <p:sp>
        <p:nvSpPr>
          <p:cNvPr id="3584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688" y="1631144"/>
            <a:ext cx="7952317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705115" y="1557338"/>
            <a:ext cx="1007798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4222286" y="6453547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</a:pPr>
            <a:r>
              <a:rPr lang="he-IL" sz="1200" dirty="0" smtClean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 smtClean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261884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292476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042468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pic>
        <p:nvPicPr>
          <p:cNvPr id="3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4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3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757992"/>
            <a:ext cx="3259006" cy="67710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872972" y="27326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41645" y="4982975"/>
            <a:ext cx="5943600" cy="384721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248041" y="298665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287364" y="298665"/>
            <a:ext cx="6887765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כותרת וטבל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87210" y="298450"/>
            <a:ext cx="9403821" cy="439738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בלה 2"/>
          <p:cNvSpPr>
            <a:spLocks noGrp="1"/>
          </p:cNvSpPr>
          <p:nvPr>
            <p:ph type="tbl" idx="1"/>
          </p:nvPr>
        </p:nvSpPr>
        <p:spPr>
          <a:xfrm>
            <a:off x="292369" y="981075"/>
            <a:ext cx="9335029" cy="5111750"/>
          </a:xfrm>
        </p:spPr>
        <p:txBody>
          <a:bodyPr/>
          <a:lstStyle/>
          <a:p>
            <a:endParaRPr lang="he-IL" dirty="0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705115" y="1557340"/>
            <a:ext cx="8568002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705115" y="2222500"/>
            <a:ext cx="8569722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281252" y="2294177"/>
            <a:ext cx="7979833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35845" name="Picture 5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35" y="503238"/>
            <a:ext cx="1943365" cy="647700"/>
          </a:xfrm>
          <a:prstGeom prst="rect">
            <a:avLst/>
          </a:prstGeom>
          <a:noFill/>
        </p:spPr>
      </p:pic>
      <p:sp>
        <p:nvSpPr>
          <p:cNvPr id="3584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688" y="1631144"/>
            <a:ext cx="7952317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705115" y="1557338"/>
            <a:ext cx="1007798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4222286" y="6453427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</a:pPr>
            <a:r>
              <a:rPr lang="he-IL" sz="1200" dirty="0" smtClean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 smtClean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261884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292476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042468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pic>
        <p:nvPicPr>
          <p:cNvPr id="3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4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3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757992"/>
            <a:ext cx="3259006" cy="67710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872972" y="273240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41645" y="4982855"/>
            <a:ext cx="5943600" cy="384721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247956" y="298639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287327" y="298639"/>
            <a:ext cx="6887765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כותרת וטבל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87210" y="298450"/>
            <a:ext cx="9403821" cy="439738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בלה 2"/>
          <p:cNvSpPr>
            <a:spLocks noGrp="1"/>
          </p:cNvSpPr>
          <p:nvPr>
            <p:ph type="tbl" idx="1"/>
          </p:nvPr>
        </p:nvSpPr>
        <p:spPr>
          <a:xfrm>
            <a:off x="292369" y="981075"/>
            <a:ext cx="9335029" cy="5111750"/>
          </a:xfrm>
        </p:spPr>
        <p:txBody>
          <a:bodyPr/>
          <a:lstStyle/>
          <a:p>
            <a:endParaRPr lang="he-IL" dirty="0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705115" y="1557340"/>
            <a:ext cx="8568002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705115" y="2222500"/>
            <a:ext cx="8569722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281252" y="2294243"/>
            <a:ext cx="7979833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35845" name="Picture 5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71" y="503238"/>
            <a:ext cx="1943365" cy="647700"/>
          </a:xfrm>
          <a:prstGeom prst="rect">
            <a:avLst/>
          </a:prstGeom>
          <a:noFill/>
        </p:spPr>
      </p:pic>
      <p:sp>
        <p:nvSpPr>
          <p:cNvPr id="3584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688" y="1631144"/>
            <a:ext cx="7952317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705115" y="1557338"/>
            <a:ext cx="1007798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4222286" y="6453493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</a:pPr>
            <a:r>
              <a:rPr lang="he-IL" sz="1200" dirty="0" smtClean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 smtClean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261884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292476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042468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pic>
        <p:nvPicPr>
          <p:cNvPr id="3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4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3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757992"/>
            <a:ext cx="3259006" cy="67710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872972" y="27326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41645" y="4982921"/>
            <a:ext cx="5943600" cy="384721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248002" y="298665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287364" y="298665"/>
            <a:ext cx="6887765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כותרת וטבל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87210" y="298450"/>
            <a:ext cx="9403821" cy="439738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בלה 2"/>
          <p:cNvSpPr>
            <a:spLocks noGrp="1"/>
          </p:cNvSpPr>
          <p:nvPr>
            <p:ph type="tbl" idx="1"/>
          </p:nvPr>
        </p:nvSpPr>
        <p:spPr>
          <a:xfrm>
            <a:off x="292369" y="981075"/>
            <a:ext cx="9335029" cy="5111750"/>
          </a:xfrm>
        </p:spPr>
        <p:txBody>
          <a:bodyPr/>
          <a:lstStyle/>
          <a:p>
            <a:endParaRPr lang="he-IL" dirty="0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294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044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45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pic>
        <p:nvPicPr>
          <p:cNvPr id="3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4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3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1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722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455" y="298511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11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270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</a:rPr>
              <a:t>רגיש – עסקי </a:t>
            </a:r>
            <a:endParaRPr lang="en-US" sz="1200" dirty="0">
              <a:solidFill>
                <a:srgbClr val="1C1C1C"/>
              </a:solidFill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020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32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pic>
        <p:nvPicPr>
          <p:cNvPr id="3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4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3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07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698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439" y="298506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06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705115" y="1557340"/>
            <a:ext cx="8568002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705115" y="2222500"/>
            <a:ext cx="8569722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281252" y="2294279"/>
            <a:ext cx="7979833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35845" name="Picture 5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90" y="503238"/>
            <a:ext cx="1943365" cy="647700"/>
          </a:xfrm>
          <a:prstGeom prst="rect">
            <a:avLst/>
          </a:prstGeom>
          <a:noFill/>
        </p:spPr>
      </p:pic>
      <p:sp>
        <p:nvSpPr>
          <p:cNvPr id="3584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688" y="1631144"/>
            <a:ext cx="7952317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705115" y="1557338"/>
            <a:ext cx="1007798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4222286" y="6453529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</a:pPr>
            <a:r>
              <a:rPr lang="he-IL" sz="1200" dirty="0" smtClean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 smtClean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261884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292476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042468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pic>
        <p:nvPicPr>
          <p:cNvPr id="3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4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3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757992"/>
            <a:ext cx="3259006" cy="67710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872972" y="273245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41645" y="4982957"/>
            <a:ext cx="5943600" cy="384721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248028" y="298649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287364" y="298649"/>
            <a:ext cx="6887765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כותרת וטבל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87210" y="298450"/>
            <a:ext cx="9403821" cy="439738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בלה 2"/>
          <p:cNvSpPr>
            <a:spLocks noGrp="1"/>
          </p:cNvSpPr>
          <p:nvPr>
            <p:ph type="tbl" idx="1"/>
          </p:nvPr>
        </p:nvSpPr>
        <p:spPr>
          <a:xfrm>
            <a:off x="292369" y="981075"/>
            <a:ext cx="9335029" cy="5111750"/>
          </a:xfrm>
        </p:spPr>
        <p:txBody>
          <a:bodyPr/>
          <a:lstStyle/>
          <a:p>
            <a:endParaRPr lang="he-IL" dirty="0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300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050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49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pic>
        <p:nvPicPr>
          <p:cNvPr id="3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4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3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0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728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461" y="298501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01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4438980" y="6453251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040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43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pic>
        <p:nvPicPr>
          <p:cNvPr id="3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4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3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0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718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453" y="298501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01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294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</a:rPr>
              <a:t>רגיש – עסקי </a:t>
            </a:r>
            <a:endParaRPr lang="en-US" sz="1200" dirty="0">
              <a:solidFill>
                <a:srgbClr val="1C1C1C"/>
              </a:solidFill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044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45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6" y="188640"/>
            <a:ext cx="853045" cy="548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6" y="188640"/>
            <a:ext cx="853045" cy="548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6" y="188640"/>
            <a:ext cx="853045" cy="548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6" y="188640"/>
            <a:ext cx="853045" cy="548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6" y="188640"/>
            <a:ext cx="853045" cy="548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pic>
        <p:nvPicPr>
          <p:cNvPr id="3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6" y="188640"/>
            <a:ext cx="853045" cy="548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0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722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6" y="188640"/>
            <a:ext cx="853045" cy="548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455" y="298501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01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כותרת, טקסט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210" y="298450"/>
            <a:ext cx="9403821" cy="439738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92423" y="981075"/>
            <a:ext cx="4584965" cy="511175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2468" y="981075"/>
            <a:ext cx="4584965" cy="511175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6" name="Picture 11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438980" y="6453310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2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76288" y="2294060"/>
            <a:ext cx="8485187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354" y="1631144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pli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  <a:solidFill>
            <a:srgbClr val="336699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pic>
        <p:nvPicPr>
          <p:cNvPr id="3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4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3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8" y="757992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99" y="27310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82738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dirty="0" smtClean="0"/>
              <a:t>לחץ על הסמל כדי להוסיף תמונה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8467" y="298501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7338" y="298501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705115" y="1557340"/>
            <a:ext cx="8568002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705115" y="2222500"/>
            <a:ext cx="8569722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281252" y="2294299"/>
            <a:ext cx="7979833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35845" name="Picture 5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701" y="503238"/>
            <a:ext cx="1943365" cy="647700"/>
          </a:xfrm>
          <a:prstGeom prst="rect">
            <a:avLst/>
          </a:prstGeom>
          <a:noFill/>
        </p:spPr>
      </p:pic>
      <p:sp>
        <p:nvSpPr>
          <p:cNvPr id="3584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688" y="1631144"/>
            <a:ext cx="7952317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705115" y="1557338"/>
            <a:ext cx="1007798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4222299" y="6453549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</a:pPr>
            <a:r>
              <a:rPr lang="he-IL" sz="1200" dirty="0" smtClean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 smtClean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261884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292476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042468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757992"/>
            <a:ext cx="3259006" cy="67710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872972" y="27322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41645" y="4982977"/>
            <a:ext cx="5943600" cy="384721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248039" y="298619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287364" y="298619"/>
            <a:ext cx="6887765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כותרת וטבל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87210" y="298450"/>
            <a:ext cx="9403821" cy="439738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בלה 2"/>
          <p:cNvSpPr>
            <a:spLocks noGrp="1"/>
          </p:cNvSpPr>
          <p:nvPr>
            <p:ph type="tbl" idx="1"/>
          </p:nvPr>
        </p:nvSpPr>
        <p:spPr>
          <a:xfrm>
            <a:off x="292369" y="981075"/>
            <a:ext cx="9335029" cy="5111750"/>
          </a:xfrm>
        </p:spPr>
        <p:txBody>
          <a:bodyPr/>
          <a:lstStyle/>
          <a:p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705115" y="1557340"/>
            <a:ext cx="8568002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705115" y="2222500"/>
            <a:ext cx="8569722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281252" y="2294435"/>
            <a:ext cx="7979833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35845" name="Picture 5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775" y="503238"/>
            <a:ext cx="1943365" cy="647700"/>
          </a:xfrm>
          <a:prstGeom prst="rect">
            <a:avLst/>
          </a:prstGeom>
          <a:noFill/>
        </p:spPr>
      </p:pic>
      <p:sp>
        <p:nvSpPr>
          <p:cNvPr id="3584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84688" y="1631144"/>
            <a:ext cx="7952317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705115" y="1557338"/>
            <a:ext cx="1007798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4222299" y="6453685"/>
            <a:ext cx="988684" cy="27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</a:pPr>
            <a:r>
              <a:rPr lang="he-IL" sz="1200" dirty="0" smtClean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200" dirty="0" smtClean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261884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292476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042468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624539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pic>
        <p:nvPicPr>
          <p:cNvPr id="3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4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3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757992"/>
            <a:ext cx="3259006" cy="67710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872972" y="273225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41645" y="4983113"/>
            <a:ext cx="5943600" cy="384721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248139" y="298624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287364" y="298624"/>
            <a:ext cx="6887765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כותרת וטבל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87210" y="298450"/>
            <a:ext cx="9403821" cy="439738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בלה 2"/>
          <p:cNvSpPr>
            <a:spLocks noGrp="1"/>
          </p:cNvSpPr>
          <p:nvPr>
            <p:ph type="tbl" idx="1"/>
          </p:nvPr>
        </p:nvSpPr>
        <p:spPr>
          <a:xfrm>
            <a:off x="292369" y="981075"/>
            <a:ext cx="9335029" cy="5111750"/>
          </a:xfrm>
        </p:spPr>
        <p:txBody>
          <a:bodyPr/>
          <a:lstStyle/>
          <a:p>
            <a:endParaRPr lang="he-IL" dirty="0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44319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2400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2464" y="981075"/>
            <a:ext cx="458496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102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64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55542" y="298501"/>
            <a:ext cx="535531" cy="5794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>
            <a:spLocks noChangeArrowheads="1"/>
          </p:cNvSpPr>
          <p:nvPr/>
        </p:nvSpPr>
        <p:spPr bwMode="auto">
          <a:xfrm>
            <a:off x="704856" y="1557340"/>
            <a:ext cx="8567738" cy="719137"/>
          </a:xfrm>
          <a:prstGeom prst="rect">
            <a:avLst/>
          </a:prstGeom>
          <a:solidFill>
            <a:srgbClr val="B2B2B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04850" y="2222500"/>
            <a:ext cx="8569325" cy="18542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6" name="Picture 22" descr="Rotem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6645" y="503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704850" y="1557338"/>
            <a:ext cx="1008063" cy="665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898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281113" y="2294122"/>
            <a:ext cx="7980362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98086" name="Rectangle 38"/>
          <p:cNvSpPr>
            <a:spLocks noGrp="1" noChangeArrowheads="1"/>
          </p:cNvSpPr>
          <p:nvPr>
            <p:ph type="ctrTitle"/>
          </p:nvPr>
        </p:nvSpPr>
        <p:spPr>
          <a:xfrm>
            <a:off x="1284388" y="1557339"/>
            <a:ext cx="7953375" cy="501676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37189609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72567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26188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53771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6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7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183316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443198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503241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503241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8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9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39783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pic>
        <p:nvPicPr>
          <p:cNvPr id="4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5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336931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4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861975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5308" y="273050"/>
            <a:ext cx="3259138" cy="6771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873499" y="27310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6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7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250956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41513" y="4800783"/>
            <a:ext cx="5943600" cy="3847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pic>
        <p:nvPicPr>
          <p:cNvPr id="6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7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236368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5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6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13648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9156290" y="298502"/>
            <a:ext cx="535531" cy="579437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287338" y="298502"/>
            <a:ext cx="6900862" cy="579437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7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8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583125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כותרת, טקסט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87338" y="298450"/>
            <a:ext cx="9404350" cy="439738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sz="half" idx="1"/>
          </p:nvPr>
        </p:nvSpPr>
        <p:spPr>
          <a:xfrm>
            <a:off x="292100" y="981075"/>
            <a:ext cx="4591050" cy="511175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035550" y="981075"/>
            <a:ext cx="4592638" cy="511175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pic>
        <p:nvPicPr>
          <p:cNvPr id="6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7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6794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image" Target="../media/image1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Relationship Id="rId14" Type="http://schemas.openxmlformats.org/officeDocument/2006/relationships/image" Target="../media/image1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Relationship Id="rId14" Type="http://schemas.openxmlformats.org/officeDocument/2006/relationships/image" Target="../media/image1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slideLayout" Target="../slideLayouts/slideLayout85.xml"/><Relationship Id="rId2" Type="http://schemas.openxmlformats.org/officeDocument/2006/relationships/slideLayout" Target="../slideLayouts/slideLayout75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Relationship Id="rId14" Type="http://schemas.openxmlformats.org/officeDocument/2006/relationships/image" Target="../media/image1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2" Type="http://schemas.openxmlformats.org/officeDocument/2006/relationships/slideLayout" Target="../slideLayouts/slideLayout87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0" Type="http://schemas.openxmlformats.org/officeDocument/2006/relationships/slideLayout" Target="../slideLayouts/slideLayout95.xml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Relationship Id="rId14" Type="http://schemas.openxmlformats.org/officeDocument/2006/relationships/image" Target="../media/image1.jpe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slideLayout" Target="../slideLayouts/slideLayout109.xml"/><Relationship Id="rId2" Type="http://schemas.openxmlformats.org/officeDocument/2006/relationships/slideLayout" Target="../slideLayouts/slideLayout99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Relationship Id="rId14" Type="http://schemas.openxmlformats.org/officeDocument/2006/relationships/image" Target="../media/image1.jpe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7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2.xml"/><Relationship Id="rId7" Type="http://schemas.openxmlformats.org/officeDocument/2006/relationships/slideLayout" Target="../slideLayouts/slideLayout116.xml"/><Relationship Id="rId12" Type="http://schemas.openxmlformats.org/officeDocument/2006/relationships/slideLayout" Target="../slideLayouts/slideLayout121.xml"/><Relationship Id="rId2" Type="http://schemas.openxmlformats.org/officeDocument/2006/relationships/slideLayout" Target="../slideLayouts/slideLayout111.xml"/><Relationship Id="rId1" Type="http://schemas.openxmlformats.org/officeDocument/2006/relationships/slideLayout" Target="../slideLayouts/slideLayout110.xml"/><Relationship Id="rId6" Type="http://schemas.openxmlformats.org/officeDocument/2006/relationships/slideLayout" Target="../slideLayouts/slideLayout115.xml"/><Relationship Id="rId11" Type="http://schemas.openxmlformats.org/officeDocument/2006/relationships/slideLayout" Target="../slideLayouts/slideLayout120.xml"/><Relationship Id="rId5" Type="http://schemas.openxmlformats.org/officeDocument/2006/relationships/slideLayout" Target="../slideLayouts/slideLayout114.xml"/><Relationship Id="rId10" Type="http://schemas.openxmlformats.org/officeDocument/2006/relationships/slideLayout" Target="../slideLayouts/slideLayout119.xml"/><Relationship Id="rId4" Type="http://schemas.openxmlformats.org/officeDocument/2006/relationships/slideLayout" Target="../slideLayouts/slideLayout113.xml"/><Relationship Id="rId9" Type="http://schemas.openxmlformats.org/officeDocument/2006/relationships/slideLayout" Target="../slideLayouts/slideLayout118.xml"/><Relationship Id="rId14" Type="http://schemas.openxmlformats.org/officeDocument/2006/relationships/image" Target="../media/image1.jpe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slideLayout" Target="../slideLayouts/slideLayout133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Relationship Id="rId14" Type="http://schemas.openxmlformats.org/officeDocument/2006/relationships/image" Target="../media/image1.jpe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1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36.xml"/><Relationship Id="rId7" Type="http://schemas.openxmlformats.org/officeDocument/2006/relationships/slideLayout" Target="../slideLayouts/slideLayout140.xml"/><Relationship Id="rId12" Type="http://schemas.openxmlformats.org/officeDocument/2006/relationships/slideLayout" Target="../slideLayouts/slideLayout145.xml"/><Relationship Id="rId2" Type="http://schemas.openxmlformats.org/officeDocument/2006/relationships/slideLayout" Target="../slideLayouts/slideLayout135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34.xml"/><Relationship Id="rId6" Type="http://schemas.openxmlformats.org/officeDocument/2006/relationships/slideLayout" Target="../slideLayouts/slideLayout139.xml"/><Relationship Id="rId11" Type="http://schemas.openxmlformats.org/officeDocument/2006/relationships/slideLayout" Target="../slideLayouts/slideLayout144.xml"/><Relationship Id="rId5" Type="http://schemas.openxmlformats.org/officeDocument/2006/relationships/slideLayout" Target="../slideLayouts/slideLayout138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43.xml"/><Relationship Id="rId4" Type="http://schemas.openxmlformats.org/officeDocument/2006/relationships/slideLayout" Target="../slideLayouts/slideLayout137.xml"/><Relationship Id="rId9" Type="http://schemas.openxmlformats.org/officeDocument/2006/relationships/slideLayout" Target="../slideLayouts/slideLayout142.xml"/><Relationship Id="rId14" Type="http://schemas.openxmlformats.org/officeDocument/2006/relationships/image" Target="../media/image1.jpe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3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8.xml"/><Relationship Id="rId7" Type="http://schemas.openxmlformats.org/officeDocument/2006/relationships/slideLayout" Target="../slideLayouts/slideLayout152.xml"/><Relationship Id="rId12" Type="http://schemas.openxmlformats.org/officeDocument/2006/relationships/slideLayout" Target="../slideLayouts/slideLayout157.xml"/><Relationship Id="rId2" Type="http://schemas.openxmlformats.org/officeDocument/2006/relationships/slideLayout" Target="../slideLayouts/slideLayout147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46.xml"/><Relationship Id="rId6" Type="http://schemas.openxmlformats.org/officeDocument/2006/relationships/slideLayout" Target="../slideLayouts/slideLayout151.xml"/><Relationship Id="rId11" Type="http://schemas.openxmlformats.org/officeDocument/2006/relationships/slideLayout" Target="../slideLayouts/slideLayout156.xml"/><Relationship Id="rId5" Type="http://schemas.openxmlformats.org/officeDocument/2006/relationships/slideLayout" Target="../slideLayouts/slideLayout150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55.xml"/><Relationship Id="rId4" Type="http://schemas.openxmlformats.org/officeDocument/2006/relationships/slideLayout" Target="../slideLayouts/slideLayout149.xml"/><Relationship Id="rId9" Type="http://schemas.openxmlformats.org/officeDocument/2006/relationships/slideLayout" Target="../slideLayouts/slideLayout154.xml"/><Relationship Id="rId14" Type="http://schemas.openxmlformats.org/officeDocument/2006/relationships/image" Target="../media/image1.jpe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5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60.xml"/><Relationship Id="rId7" Type="http://schemas.openxmlformats.org/officeDocument/2006/relationships/slideLayout" Target="../slideLayouts/slideLayout164.xml"/><Relationship Id="rId12" Type="http://schemas.openxmlformats.org/officeDocument/2006/relationships/slideLayout" Target="../slideLayouts/slideLayout169.xml"/><Relationship Id="rId2" Type="http://schemas.openxmlformats.org/officeDocument/2006/relationships/slideLayout" Target="../slideLayouts/slideLayout159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58.xml"/><Relationship Id="rId6" Type="http://schemas.openxmlformats.org/officeDocument/2006/relationships/slideLayout" Target="../slideLayouts/slideLayout163.xml"/><Relationship Id="rId11" Type="http://schemas.openxmlformats.org/officeDocument/2006/relationships/slideLayout" Target="../slideLayouts/slideLayout168.xml"/><Relationship Id="rId5" Type="http://schemas.openxmlformats.org/officeDocument/2006/relationships/slideLayout" Target="../slideLayouts/slideLayout162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67.xml"/><Relationship Id="rId4" Type="http://schemas.openxmlformats.org/officeDocument/2006/relationships/slideLayout" Target="../slideLayouts/slideLayout161.xml"/><Relationship Id="rId9" Type="http://schemas.openxmlformats.org/officeDocument/2006/relationships/slideLayout" Target="../slideLayouts/slideLayout166.xml"/><Relationship Id="rId14" Type="http://schemas.openxmlformats.org/officeDocument/2006/relationships/image" Target="../media/image1.jpe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7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72.xml"/><Relationship Id="rId7" Type="http://schemas.openxmlformats.org/officeDocument/2006/relationships/slideLayout" Target="../slideLayouts/slideLayout176.xml"/><Relationship Id="rId12" Type="http://schemas.openxmlformats.org/officeDocument/2006/relationships/slideLayout" Target="../slideLayouts/slideLayout181.xml"/><Relationship Id="rId2" Type="http://schemas.openxmlformats.org/officeDocument/2006/relationships/slideLayout" Target="../slideLayouts/slideLayout171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70.xml"/><Relationship Id="rId6" Type="http://schemas.openxmlformats.org/officeDocument/2006/relationships/slideLayout" Target="../slideLayouts/slideLayout175.xml"/><Relationship Id="rId11" Type="http://schemas.openxmlformats.org/officeDocument/2006/relationships/slideLayout" Target="../slideLayouts/slideLayout180.xml"/><Relationship Id="rId5" Type="http://schemas.openxmlformats.org/officeDocument/2006/relationships/slideLayout" Target="../slideLayouts/slideLayout174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79.xml"/><Relationship Id="rId4" Type="http://schemas.openxmlformats.org/officeDocument/2006/relationships/slideLayout" Target="../slideLayouts/slideLayout173.xml"/><Relationship Id="rId9" Type="http://schemas.openxmlformats.org/officeDocument/2006/relationships/slideLayout" Target="../slideLayouts/slideLayout178.xml"/><Relationship Id="rId14" Type="http://schemas.openxmlformats.org/officeDocument/2006/relationships/image" Target="../media/image1.jpeg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9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84.xml"/><Relationship Id="rId7" Type="http://schemas.openxmlformats.org/officeDocument/2006/relationships/slideLayout" Target="../slideLayouts/slideLayout188.xml"/><Relationship Id="rId12" Type="http://schemas.openxmlformats.org/officeDocument/2006/relationships/slideLayout" Target="../slideLayouts/slideLayout193.xml"/><Relationship Id="rId2" Type="http://schemas.openxmlformats.org/officeDocument/2006/relationships/slideLayout" Target="../slideLayouts/slideLayout183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82.xml"/><Relationship Id="rId6" Type="http://schemas.openxmlformats.org/officeDocument/2006/relationships/slideLayout" Target="../slideLayouts/slideLayout187.xml"/><Relationship Id="rId11" Type="http://schemas.openxmlformats.org/officeDocument/2006/relationships/slideLayout" Target="../slideLayouts/slideLayout192.xml"/><Relationship Id="rId5" Type="http://schemas.openxmlformats.org/officeDocument/2006/relationships/slideLayout" Target="../slideLayouts/slideLayout186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91.xml"/><Relationship Id="rId4" Type="http://schemas.openxmlformats.org/officeDocument/2006/relationships/slideLayout" Target="../slideLayouts/slideLayout185.xml"/><Relationship Id="rId9" Type="http://schemas.openxmlformats.org/officeDocument/2006/relationships/slideLayout" Target="../slideLayouts/slideLayout190.xml"/><Relationship Id="rId14" Type="http://schemas.openxmlformats.org/officeDocument/2006/relationships/image" Target="../media/image1.jpeg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1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96.xml"/><Relationship Id="rId7" Type="http://schemas.openxmlformats.org/officeDocument/2006/relationships/slideLayout" Target="../slideLayouts/slideLayout200.xml"/><Relationship Id="rId12" Type="http://schemas.openxmlformats.org/officeDocument/2006/relationships/slideLayout" Target="../slideLayouts/slideLayout205.xml"/><Relationship Id="rId2" Type="http://schemas.openxmlformats.org/officeDocument/2006/relationships/slideLayout" Target="../slideLayouts/slideLayout195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94.xml"/><Relationship Id="rId6" Type="http://schemas.openxmlformats.org/officeDocument/2006/relationships/slideLayout" Target="../slideLayouts/slideLayout199.xml"/><Relationship Id="rId11" Type="http://schemas.openxmlformats.org/officeDocument/2006/relationships/slideLayout" Target="../slideLayouts/slideLayout204.xml"/><Relationship Id="rId5" Type="http://schemas.openxmlformats.org/officeDocument/2006/relationships/slideLayout" Target="../slideLayouts/slideLayout198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03.xml"/><Relationship Id="rId4" Type="http://schemas.openxmlformats.org/officeDocument/2006/relationships/slideLayout" Target="../slideLayouts/slideLayout197.xml"/><Relationship Id="rId9" Type="http://schemas.openxmlformats.org/officeDocument/2006/relationships/slideLayout" Target="../slideLayouts/slideLayout202.xml"/><Relationship Id="rId14" Type="http://schemas.openxmlformats.org/officeDocument/2006/relationships/image" Target="../media/image1.jpeg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3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208.xml"/><Relationship Id="rId7" Type="http://schemas.openxmlformats.org/officeDocument/2006/relationships/slideLayout" Target="../slideLayouts/slideLayout212.xml"/><Relationship Id="rId12" Type="http://schemas.openxmlformats.org/officeDocument/2006/relationships/slideLayout" Target="../slideLayouts/slideLayout217.xml"/><Relationship Id="rId2" Type="http://schemas.openxmlformats.org/officeDocument/2006/relationships/slideLayout" Target="../slideLayouts/slideLayout207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206.xml"/><Relationship Id="rId6" Type="http://schemas.openxmlformats.org/officeDocument/2006/relationships/slideLayout" Target="../slideLayouts/slideLayout211.xml"/><Relationship Id="rId11" Type="http://schemas.openxmlformats.org/officeDocument/2006/relationships/slideLayout" Target="../slideLayouts/slideLayout216.xml"/><Relationship Id="rId5" Type="http://schemas.openxmlformats.org/officeDocument/2006/relationships/slideLayout" Target="../slideLayouts/slideLayout210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15.xml"/><Relationship Id="rId4" Type="http://schemas.openxmlformats.org/officeDocument/2006/relationships/slideLayout" Target="../slideLayouts/slideLayout209.xml"/><Relationship Id="rId9" Type="http://schemas.openxmlformats.org/officeDocument/2006/relationships/slideLayout" Target="../slideLayouts/slideLayout214.xml"/><Relationship Id="rId14" Type="http://schemas.openxmlformats.org/officeDocument/2006/relationships/image" Target="../media/image1.jpeg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5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20.xml"/><Relationship Id="rId7" Type="http://schemas.openxmlformats.org/officeDocument/2006/relationships/slideLayout" Target="../slideLayouts/slideLayout224.xml"/><Relationship Id="rId12" Type="http://schemas.openxmlformats.org/officeDocument/2006/relationships/slideLayout" Target="../slideLayouts/slideLayout229.xml"/><Relationship Id="rId2" Type="http://schemas.openxmlformats.org/officeDocument/2006/relationships/slideLayout" Target="../slideLayouts/slideLayout219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218.xml"/><Relationship Id="rId6" Type="http://schemas.openxmlformats.org/officeDocument/2006/relationships/slideLayout" Target="../slideLayouts/slideLayout223.xml"/><Relationship Id="rId11" Type="http://schemas.openxmlformats.org/officeDocument/2006/relationships/slideLayout" Target="../slideLayouts/slideLayout228.xml"/><Relationship Id="rId5" Type="http://schemas.openxmlformats.org/officeDocument/2006/relationships/slideLayout" Target="../slideLayouts/slideLayout222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27.xml"/><Relationship Id="rId4" Type="http://schemas.openxmlformats.org/officeDocument/2006/relationships/slideLayout" Target="../slideLayouts/slideLayout221.xml"/><Relationship Id="rId9" Type="http://schemas.openxmlformats.org/officeDocument/2006/relationships/slideLayout" Target="../slideLayouts/slideLayout226.xml"/><Relationship Id="rId14" Type="http://schemas.openxmlformats.org/officeDocument/2006/relationships/image" Target="../media/image1.jpeg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7.xml"/><Relationship Id="rId13" Type="http://schemas.openxmlformats.org/officeDocument/2006/relationships/slideLayout" Target="../slideLayouts/slideLayout242.xml"/><Relationship Id="rId3" Type="http://schemas.openxmlformats.org/officeDocument/2006/relationships/slideLayout" Target="../slideLayouts/slideLayout232.xml"/><Relationship Id="rId7" Type="http://schemas.openxmlformats.org/officeDocument/2006/relationships/slideLayout" Target="../slideLayouts/slideLayout236.xml"/><Relationship Id="rId12" Type="http://schemas.openxmlformats.org/officeDocument/2006/relationships/slideLayout" Target="../slideLayouts/slideLayout241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31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230.xml"/><Relationship Id="rId6" Type="http://schemas.openxmlformats.org/officeDocument/2006/relationships/slideLayout" Target="../slideLayouts/slideLayout235.xml"/><Relationship Id="rId11" Type="http://schemas.openxmlformats.org/officeDocument/2006/relationships/slideLayout" Target="../slideLayouts/slideLayout240.xml"/><Relationship Id="rId5" Type="http://schemas.openxmlformats.org/officeDocument/2006/relationships/slideLayout" Target="../slideLayouts/slideLayout234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39.xml"/><Relationship Id="rId4" Type="http://schemas.openxmlformats.org/officeDocument/2006/relationships/slideLayout" Target="../slideLayouts/slideLayout233.xml"/><Relationship Id="rId9" Type="http://schemas.openxmlformats.org/officeDocument/2006/relationships/slideLayout" Target="../slideLayouts/slideLayout238.xml"/><Relationship Id="rId14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13" Type="http://schemas.openxmlformats.org/officeDocument/2006/relationships/theme" Target="../theme/theme21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slideLayout" Target="../slideLayouts/slideLayout254.xml"/><Relationship Id="rId2" Type="http://schemas.openxmlformats.org/officeDocument/2006/relationships/slideLayout" Target="../slideLayouts/slideLayout244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Relationship Id="rId14" Type="http://schemas.openxmlformats.org/officeDocument/2006/relationships/image" Target="../media/image1.jpeg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2.xml"/><Relationship Id="rId13" Type="http://schemas.openxmlformats.org/officeDocument/2006/relationships/theme" Target="../theme/theme22.xml"/><Relationship Id="rId3" Type="http://schemas.openxmlformats.org/officeDocument/2006/relationships/slideLayout" Target="../slideLayouts/slideLayout257.xml"/><Relationship Id="rId7" Type="http://schemas.openxmlformats.org/officeDocument/2006/relationships/slideLayout" Target="../slideLayouts/slideLayout261.xml"/><Relationship Id="rId12" Type="http://schemas.openxmlformats.org/officeDocument/2006/relationships/slideLayout" Target="../slideLayouts/slideLayout266.xml"/><Relationship Id="rId2" Type="http://schemas.openxmlformats.org/officeDocument/2006/relationships/slideLayout" Target="../slideLayouts/slideLayout256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255.xml"/><Relationship Id="rId6" Type="http://schemas.openxmlformats.org/officeDocument/2006/relationships/slideLayout" Target="../slideLayouts/slideLayout260.xml"/><Relationship Id="rId11" Type="http://schemas.openxmlformats.org/officeDocument/2006/relationships/slideLayout" Target="../slideLayouts/slideLayout265.xml"/><Relationship Id="rId5" Type="http://schemas.openxmlformats.org/officeDocument/2006/relationships/slideLayout" Target="../slideLayouts/slideLayout259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64.xml"/><Relationship Id="rId4" Type="http://schemas.openxmlformats.org/officeDocument/2006/relationships/slideLayout" Target="../slideLayouts/slideLayout258.xml"/><Relationship Id="rId9" Type="http://schemas.openxmlformats.org/officeDocument/2006/relationships/slideLayout" Target="../slideLayouts/slideLayout263.xml"/><Relationship Id="rId14" Type="http://schemas.openxmlformats.org/officeDocument/2006/relationships/image" Target="../media/image1.jpeg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4.xml"/><Relationship Id="rId13" Type="http://schemas.openxmlformats.org/officeDocument/2006/relationships/theme" Target="../theme/theme23.xml"/><Relationship Id="rId3" Type="http://schemas.openxmlformats.org/officeDocument/2006/relationships/slideLayout" Target="../slideLayouts/slideLayout269.xml"/><Relationship Id="rId7" Type="http://schemas.openxmlformats.org/officeDocument/2006/relationships/slideLayout" Target="../slideLayouts/slideLayout273.xml"/><Relationship Id="rId12" Type="http://schemas.openxmlformats.org/officeDocument/2006/relationships/slideLayout" Target="../slideLayouts/slideLayout278.xml"/><Relationship Id="rId2" Type="http://schemas.openxmlformats.org/officeDocument/2006/relationships/slideLayout" Target="../slideLayouts/slideLayout268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267.xml"/><Relationship Id="rId6" Type="http://schemas.openxmlformats.org/officeDocument/2006/relationships/slideLayout" Target="../slideLayouts/slideLayout272.xml"/><Relationship Id="rId11" Type="http://schemas.openxmlformats.org/officeDocument/2006/relationships/slideLayout" Target="../slideLayouts/slideLayout277.xml"/><Relationship Id="rId5" Type="http://schemas.openxmlformats.org/officeDocument/2006/relationships/slideLayout" Target="../slideLayouts/slideLayout271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76.xml"/><Relationship Id="rId4" Type="http://schemas.openxmlformats.org/officeDocument/2006/relationships/slideLayout" Target="../slideLayouts/slideLayout270.xml"/><Relationship Id="rId9" Type="http://schemas.openxmlformats.org/officeDocument/2006/relationships/slideLayout" Target="../slideLayouts/slideLayout275.xml"/><Relationship Id="rId14" Type="http://schemas.openxmlformats.org/officeDocument/2006/relationships/image" Target="../media/image1.jpeg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81.xml"/><Relationship Id="rId7" Type="http://schemas.openxmlformats.org/officeDocument/2006/relationships/slideLayout" Target="../slideLayouts/slideLayout285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80.xml"/><Relationship Id="rId1" Type="http://schemas.openxmlformats.org/officeDocument/2006/relationships/slideLayout" Target="../slideLayouts/slideLayout279.xml"/><Relationship Id="rId6" Type="http://schemas.openxmlformats.org/officeDocument/2006/relationships/slideLayout" Target="../slideLayouts/slideLayout284.xml"/><Relationship Id="rId11" Type="http://schemas.openxmlformats.org/officeDocument/2006/relationships/slideLayout" Target="../slideLayouts/slideLayout289.xml"/><Relationship Id="rId5" Type="http://schemas.openxmlformats.org/officeDocument/2006/relationships/slideLayout" Target="../slideLayouts/slideLayout283.xml"/><Relationship Id="rId10" Type="http://schemas.openxmlformats.org/officeDocument/2006/relationships/slideLayout" Target="../slideLayouts/slideLayout288.xml"/><Relationship Id="rId4" Type="http://schemas.openxmlformats.org/officeDocument/2006/relationships/slideLayout" Target="../slideLayouts/slideLayout282.xml"/><Relationship Id="rId9" Type="http://schemas.openxmlformats.org/officeDocument/2006/relationships/slideLayout" Target="../slideLayouts/slideLayout287.xml"/><Relationship Id="rId14" Type="http://schemas.openxmlformats.org/officeDocument/2006/relationships/image" Target="../media/image2.jpeg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7.xml"/><Relationship Id="rId13" Type="http://schemas.openxmlformats.org/officeDocument/2006/relationships/theme" Target="../theme/theme25.xml"/><Relationship Id="rId3" Type="http://schemas.openxmlformats.org/officeDocument/2006/relationships/slideLayout" Target="../slideLayouts/slideLayout292.xml"/><Relationship Id="rId7" Type="http://schemas.openxmlformats.org/officeDocument/2006/relationships/slideLayout" Target="../slideLayouts/slideLayout296.xml"/><Relationship Id="rId12" Type="http://schemas.openxmlformats.org/officeDocument/2006/relationships/slideLayout" Target="../slideLayouts/slideLayout301.xml"/><Relationship Id="rId2" Type="http://schemas.openxmlformats.org/officeDocument/2006/relationships/slideLayout" Target="../slideLayouts/slideLayout291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290.xml"/><Relationship Id="rId6" Type="http://schemas.openxmlformats.org/officeDocument/2006/relationships/slideLayout" Target="../slideLayouts/slideLayout295.xml"/><Relationship Id="rId11" Type="http://schemas.openxmlformats.org/officeDocument/2006/relationships/slideLayout" Target="../slideLayouts/slideLayout300.xml"/><Relationship Id="rId5" Type="http://schemas.openxmlformats.org/officeDocument/2006/relationships/slideLayout" Target="../slideLayouts/slideLayout294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99.xml"/><Relationship Id="rId4" Type="http://schemas.openxmlformats.org/officeDocument/2006/relationships/slideLayout" Target="../slideLayouts/slideLayout293.xml"/><Relationship Id="rId9" Type="http://schemas.openxmlformats.org/officeDocument/2006/relationships/slideLayout" Target="../slideLayouts/slideLayout298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294692" y="6350176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585464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/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/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60521" name="Rectangle 9"/>
          <p:cNvSpPr>
            <a:spLocks noChangeArrowheads="1"/>
          </p:cNvSpPr>
          <p:nvPr/>
        </p:nvSpPr>
        <p:spPr bwMode="auto">
          <a:xfrm>
            <a:off x="4573636" y="6477001"/>
            <a:ext cx="854031" cy="24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000" dirty="0">
                <a:solidFill>
                  <a:srgbClr val="1C1C1C"/>
                </a:solidFill>
              </a:rPr>
              <a:t>רגיש – עסקי </a:t>
            </a:r>
            <a:endParaRPr lang="en-US" sz="1000" dirty="0">
              <a:solidFill>
                <a:srgbClr val="1C1C1C"/>
              </a:solidFill>
            </a:endParaRPr>
          </a:p>
        </p:txBody>
      </p:sp>
      <p:pic>
        <p:nvPicPr>
          <p:cNvPr id="9" name="Picture 10" descr="http://212.150.243.194/~mzkcoil/files/tmb/12794032353310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28466" y="188640"/>
            <a:ext cx="853045" cy="5481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88" r:id="rId2"/>
    <p:sldLayoutId id="2147483702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703" r:id="rId13"/>
  </p:sldLayoutIdLst>
  <p:timing>
    <p:tnLst>
      <p:par>
        <p:cTn id="1" dur="indefinite" restart="never" nodeType="tmRoot"/>
      </p:par>
    </p:tnLst>
  </p:timing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192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21" name="Rectangle 9"/>
          <p:cNvSpPr>
            <a:spLocks noChangeArrowheads="1"/>
          </p:cNvSpPr>
          <p:nvPr/>
        </p:nvSpPr>
        <p:spPr bwMode="auto">
          <a:xfrm>
            <a:off x="4573636" y="6477001"/>
            <a:ext cx="854031" cy="24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0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000" dirty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</p:sldLayoutIdLst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182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0" r:id="rId1"/>
    <p:sldLayoutId id="2147484001" r:id="rId2"/>
    <p:sldLayoutId id="2147484002" r:id="rId3"/>
    <p:sldLayoutId id="2147484003" r:id="rId4"/>
    <p:sldLayoutId id="2147484004" r:id="rId5"/>
    <p:sldLayoutId id="2147484005" r:id="rId6"/>
    <p:sldLayoutId id="2147484006" r:id="rId7"/>
    <p:sldLayoutId id="2147484007" r:id="rId8"/>
    <p:sldLayoutId id="2147484008" r:id="rId9"/>
    <p:sldLayoutId id="2147484009" r:id="rId10"/>
    <p:sldLayoutId id="2147484010" r:id="rId11"/>
    <p:sldLayoutId id="2147484011" r:id="rId12"/>
  </p:sldLayoutIdLst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556" y="6350599"/>
            <a:ext cx="1520296" cy="506413"/>
          </a:xfrm>
          <a:prstGeom prst="rect">
            <a:avLst/>
          </a:prstGeom>
          <a:noFill/>
        </p:spPr>
      </p:pic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210" y="298450"/>
            <a:ext cx="9403821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369" y="981075"/>
            <a:ext cx="9335029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>
            <a:off x="194414" y="850900"/>
            <a:ext cx="9517327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118667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</a:pPr>
            <a:fld id="{9D982F70-0496-4778-B2A8-B001E04CC401}" type="slidenum">
              <a:rPr lang="he-IL" sz="900" smtClean="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</a:pPr>
              <a:t>‹#›</a:t>
            </a:fld>
            <a:endParaRPr lang="en-US" sz="9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>
            <a:off x="232173" y="6375400"/>
            <a:ext cx="95190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3" r:id="rId1"/>
    <p:sldLayoutId id="2147484104" r:id="rId2"/>
    <p:sldLayoutId id="2147484105" r:id="rId3"/>
    <p:sldLayoutId id="2147484106" r:id="rId4"/>
    <p:sldLayoutId id="2147484107" r:id="rId5"/>
    <p:sldLayoutId id="2147484108" r:id="rId6"/>
    <p:sldLayoutId id="2147484109" r:id="rId7"/>
    <p:sldLayoutId id="2147484110" r:id="rId8"/>
    <p:sldLayoutId id="2147484111" r:id="rId9"/>
    <p:sldLayoutId id="2147484112" r:id="rId10"/>
    <p:sldLayoutId id="2147484113" r:id="rId11"/>
    <p:sldLayoutId id="2147484114" r:id="rId12"/>
  </p:sldLayoutIdLst>
  <p:timing>
    <p:tnLst>
      <p:par>
        <p:cTn id="1" dur="indefinite" restart="never" nodeType="tmRoot"/>
      </p:par>
    </p:tnLst>
  </p:timing>
  <p:txStyles>
    <p:titleStyle>
      <a:lvl1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2pPr>
      <a:lvl3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3pPr>
      <a:lvl4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4pPr>
      <a:lvl5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5pPr>
      <a:lvl6pPr marL="4572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6pPr>
      <a:lvl7pPr marL="9144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7pPr>
      <a:lvl8pPr marL="13716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8pPr>
      <a:lvl9pPr marL="18288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9pPr>
    </p:titleStyle>
    <p:bodyStyle>
      <a:lvl1pPr marL="179388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ea typeface="+mn-ea"/>
          <a:cs typeface="+mn-cs"/>
        </a:defRPr>
      </a:lvl1pPr>
      <a:lvl2pPr marL="625475" indent="-168275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2pPr>
      <a:lvl3pPr marL="984250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186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21" name="Rectangle 9"/>
          <p:cNvSpPr>
            <a:spLocks noChangeArrowheads="1"/>
          </p:cNvSpPr>
          <p:nvPr/>
        </p:nvSpPr>
        <p:spPr bwMode="auto">
          <a:xfrm>
            <a:off x="4573636" y="6477001"/>
            <a:ext cx="854031" cy="24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0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000" dirty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6" r:id="rId1"/>
    <p:sldLayoutId id="2147484117" r:id="rId2"/>
    <p:sldLayoutId id="2147484118" r:id="rId3"/>
    <p:sldLayoutId id="2147484119" r:id="rId4"/>
    <p:sldLayoutId id="2147484120" r:id="rId5"/>
    <p:sldLayoutId id="2147484121" r:id="rId6"/>
    <p:sldLayoutId id="2147484122" r:id="rId7"/>
    <p:sldLayoutId id="2147484123" r:id="rId8"/>
    <p:sldLayoutId id="2147484124" r:id="rId9"/>
    <p:sldLayoutId id="2147484125" r:id="rId10"/>
    <p:sldLayoutId id="2147484126" r:id="rId11"/>
    <p:sldLayoutId id="2147484127" r:id="rId12"/>
  </p:sldLayoutIdLst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162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21" name="Rectangle 9"/>
          <p:cNvSpPr>
            <a:spLocks noChangeArrowheads="1"/>
          </p:cNvSpPr>
          <p:nvPr/>
        </p:nvSpPr>
        <p:spPr bwMode="auto">
          <a:xfrm>
            <a:off x="4573636" y="6477001"/>
            <a:ext cx="854031" cy="24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0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000" dirty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5" r:id="rId1"/>
    <p:sldLayoutId id="2147484156" r:id="rId2"/>
    <p:sldLayoutId id="2147484157" r:id="rId3"/>
    <p:sldLayoutId id="2147484158" r:id="rId4"/>
    <p:sldLayoutId id="2147484159" r:id="rId5"/>
    <p:sldLayoutId id="2147484160" r:id="rId6"/>
    <p:sldLayoutId id="2147484161" r:id="rId7"/>
    <p:sldLayoutId id="2147484162" r:id="rId8"/>
    <p:sldLayoutId id="2147484163" r:id="rId9"/>
    <p:sldLayoutId id="2147484164" r:id="rId10"/>
    <p:sldLayoutId id="2147484165" r:id="rId11"/>
    <p:sldLayoutId id="2147484166" r:id="rId12"/>
  </p:sldLayoutIdLst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156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21" name="Rectangle 9"/>
          <p:cNvSpPr>
            <a:spLocks noChangeArrowheads="1"/>
          </p:cNvSpPr>
          <p:nvPr/>
        </p:nvSpPr>
        <p:spPr bwMode="auto">
          <a:xfrm>
            <a:off x="4573636" y="6477001"/>
            <a:ext cx="854031" cy="24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0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000" dirty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8" r:id="rId1"/>
    <p:sldLayoutId id="2147484169" r:id="rId2"/>
    <p:sldLayoutId id="2147484170" r:id="rId3"/>
    <p:sldLayoutId id="2147484171" r:id="rId4"/>
    <p:sldLayoutId id="2147484172" r:id="rId5"/>
    <p:sldLayoutId id="2147484173" r:id="rId6"/>
    <p:sldLayoutId id="2147484174" r:id="rId7"/>
    <p:sldLayoutId id="2147484175" r:id="rId8"/>
    <p:sldLayoutId id="2147484176" r:id="rId9"/>
    <p:sldLayoutId id="2147484177" r:id="rId10"/>
    <p:sldLayoutId id="2147484178" r:id="rId11"/>
    <p:sldLayoutId id="2147484179" r:id="rId12"/>
  </p:sldLayoutIdLst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144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21" name="Rectangle 9"/>
          <p:cNvSpPr>
            <a:spLocks noChangeArrowheads="1"/>
          </p:cNvSpPr>
          <p:nvPr/>
        </p:nvSpPr>
        <p:spPr bwMode="auto">
          <a:xfrm>
            <a:off x="4573636" y="6477001"/>
            <a:ext cx="854031" cy="24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0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000" dirty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8" r:id="rId1"/>
    <p:sldLayoutId id="2147484259" r:id="rId2"/>
    <p:sldLayoutId id="2147484260" r:id="rId3"/>
    <p:sldLayoutId id="2147484261" r:id="rId4"/>
    <p:sldLayoutId id="2147484262" r:id="rId5"/>
    <p:sldLayoutId id="2147484263" r:id="rId6"/>
    <p:sldLayoutId id="2147484264" r:id="rId7"/>
    <p:sldLayoutId id="2147484265" r:id="rId8"/>
    <p:sldLayoutId id="2147484266" r:id="rId9"/>
    <p:sldLayoutId id="2147484267" r:id="rId10"/>
    <p:sldLayoutId id="2147484268" r:id="rId11"/>
    <p:sldLayoutId id="2147484269" r:id="rId12"/>
  </p:sldLayoutIdLst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134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21" name="Rectangle 9"/>
          <p:cNvSpPr>
            <a:spLocks noChangeArrowheads="1"/>
          </p:cNvSpPr>
          <p:nvPr/>
        </p:nvSpPr>
        <p:spPr bwMode="auto">
          <a:xfrm>
            <a:off x="4573636" y="6477001"/>
            <a:ext cx="854031" cy="24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0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000" dirty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1" r:id="rId1"/>
    <p:sldLayoutId id="2147484272" r:id="rId2"/>
    <p:sldLayoutId id="2147484273" r:id="rId3"/>
    <p:sldLayoutId id="2147484274" r:id="rId4"/>
    <p:sldLayoutId id="2147484275" r:id="rId5"/>
    <p:sldLayoutId id="2147484276" r:id="rId6"/>
    <p:sldLayoutId id="2147484277" r:id="rId7"/>
    <p:sldLayoutId id="2147484278" r:id="rId8"/>
    <p:sldLayoutId id="2147484279" r:id="rId9"/>
    <p:sldLayoutId id="2147484280" r:id="rId10"/>
    <p:sldLayoutId id="2147484281" r:id="rId11"/>
    <p:sldLayoutId id="2147484282" r:id="rId12"/>
  </p:sldLayoutIdLst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122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21" name="Rectangle 9"/>
          <p:cNvSpPr>
            <a:spLocks noChangeArrowheads="1"/>
          </p:cNvSpPr>
          <p:nvPr/>
        </p:nvSpPr>
        <p:spPr bwMode="auto">
          <a:xfrm>
            <a:off x="4573636" y="6477001"/>
            <a:ext cx="854031" cy="24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0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000" dirty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4" r:id="rId1"/>
    <p:sldLayoutId id="2147484285" r:id="rId2"/>
    <p:sldLayoutId id="2147484286" r:id="rId3"/>
    <p:sldLayoutId id="2147484287" r:id="rId4"/>
    <p:sldLayoutId id="2147484288" r:id="rId5"/>
    <p:sldLayoutId id="2147484289" r:id="rId6"/>
    <p:sldLayoutId id="2147484290" r:id="rId7"/>
    <p:sldLayoutId id="2147484291" r:id="rId8"/>
    <p:sldLayoutId id="2147484292" r:id="rId9"/>
    <p:sldLayoutId id="2147484293" r:id="rId10"/>
    <p:sldLayoutId id="2147484294" r:id="rId11"/>
    <p:sldLayoutId id="2147484295" r:id="rId12"/>
  </p:sldLayoutIdLst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556" y="6350227"/>
            <a:ext cx="1520296" cy="506413"/>
          </a:xfrm>
          <a:prstGeom prst="rect">
            <a:avLst/>
          </a:prstGeom>
          <a:noFill/>
        </p:spPr>
      </p:pic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210" y="298450"/>
            <a:ext cx="9403821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369" y="981075"/>
            <a:ext cx="9335029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>
            <a:off x="194414" y="850900"/>
            <a:ext cx="9517327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118667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</a:pPr>
            <a:fld id="{9D982F70-0496-4778-B2A8-B001E04CC401}" type="slidenum">
              <a:rPr lang="he-IL" sz="900" smtClean="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</a:pPr>
              <a:t>‹#›</a:t>
            </a:fld>
            <a:endParaRPr lang="en-US" sz="9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>
            <a:off x="232173" y="6375400"/>
            <a:ext cx="95190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3" r:id="rId1"/>
    <p:sldLayoutId id="2147484324" r:id="rId2"/>
    <p:sldLayoutId id="2147484325" r:id="rId3"/>
    <p:sldLayoutId id="2147484326" r:id="rId4"/>
    <p:sldLayoutId id="2147484327" r:id="rId5"/>
    <p:sldLayoutId id="2147484328" r:id="rId6"/>
    <p:sldLayoutId id="2147484329" r:id="rId7"/>
    <p:sldLayoutId id="2147484330" r:id="rId8"/>
    <p:sldLayoutId id="2147484331" r:id="rId9"/>
    <p:sldLayoutId id="2147484332" r:id="rId10"/>
    <p:sldLayoutId id="2147484333" r:id="rId11"/>
    <p:sldLayoutId id="2147484334" r:id="rId12"/>
  </p:sldLayoutIdLst>
  <p:txStyles>
    <p:titleStyle>
      <a:lvl1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2pPr>
      <a:lvl3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3pPr>
      <a:lvl4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4pPr>
      <a:lvl5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5pPr>
      <a:lvl6pPr marL="4572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6pPr>
      <a:lvl7pPr marL="9144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7pPr>
      <a:lvl8pPr marL="13716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8pPr>
      <a:lvl9pPr marL="18288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9pPr>
    </p:titleStyle>
    <p:bodyStyle>
      <a:lvl1pPr marL="179388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ea typeface="+mn-ea"/>
          <a:cs typeface="+mn-cs"/>
        </a:defRPr>
      </a:lvl1pPr>
      <a:lvl2pPr marL="625475" indent="-168275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2pPr>
      <a:lvl3pPr marL="984250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556" y="6350359"/>
            <a:ext cx="1520296" cy="506413"/>
          </a:xfrm>
          <a:prstGeom prst="rect">
            <a:avLst/>
          </a:prstGeom>
          <a:noFill/>
        </p:spPr>
      </p:pic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210" y="298450"/>
            <a:ext cx="9403821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369" y="981075"/>
            <a:ext cx="9335029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>
            <a:off x="194414" y="850900"/>
            <a:ext cx="9517327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118667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</a:pPr>
            <a:fld id="{9D982F70-0496-4778-B2A8-B001E04CC401}" type="slidenum">
              <a:rPr lang="he-IL" sz="900" smtClean="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</a:pPr>
              <a:t>‹#›</a:t>
            </a:fld>
            <a:endParaRPr lang="en-US" sz="9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>
            <a:off x="232173" y="6375400"/>
            <a:ext cx="95190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8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9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62" r:id="rId1"/>
    <p:sldLayoutId id="2147484363" r:id="rId2"/>
    <p:sldLayoutId id="2147484364" r:id="rId3"/>
    <p:sldLayoutId id="2147484365" r:id="rId4"/>
    <p:sldLayoutId id="2147484366" r:id="rId5"/>
    <p:sldLayoutId id="2147484367" r:id="rId6"/>
    <p:sldLayoutId id="2147484368" r:id="rId7"/>
    <p:sldLayoutId id="2147484369" r:id="rId8"/>
    <p:sldLayoutId id="2147484370" r:id="rId9"/>
    <p:sldLayoutId id="2147484371" r:id="rId10"/>
    <p:sldLayoutId id="2147484372" r:id="rId11"/>
    <p:sldLayoutId id="2147484373" r:id="rId12"/>
  </p:sldLayoutIdLst>
  <p:txStyles>
    <p:titleStyle>
      <a:lvl1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2pPr>
      <a:lvl3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3pPr>
      <a:lvl4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4pPr>
      <a:lvl5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5pPr>
      <a:lvl6pPr marL="4572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6pPr>
      <a:lvl7pPr marL="9144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7pPr>
      <a:lvl8pPr marL="13716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8pPr>
      <a:lvl9pPr marL="18288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9pPr>
    </p:titleStyle>
    <p:bodyStyle>
      <a:lvl1pPr marL="179388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ea typeface="+mn-ea"/>
          <a:cs typeface="+mn-cs"/>
        </a:defRPr>
      </a:lvl1pPr>
      <a:lvl2pPr marL="625475" indent="-168275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2pPr>
      <a:lvl3pPr marL="984250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556" y="6350239"/>
            <a:ext cx="1520296" cy="506413"/>
          </a:xfrm>
          <a:prstGeom prst="rect">
            <a:avLst/>
          </a:prstGeom>
          <a:noFill/>
        </p:spPr>
      </p:pic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210" y="298450"/>
            <a:ext cx="9403821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369" y="981075"/>
            <a:ext cx="9335029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>
            <a:off x="194414" y="850900"/>
            <a:ext cx="9517327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118667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</a:pPr>
            <a:fld id="{9D982F70-0496-4778-B2A8-B001E04CC401}" type="slidenum">
              <a:rPr lang="he-IL" sz="900" smtClean="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</a:pPr>
              <a:t>‹#›</a:t>
            </a:fld>
            <a:endParaRPr lang="en-US" sz="9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>
            <a:off x="232173" y="6375400"/>
            <a:ext cx="95190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8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9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14" r:id="rId1"/>
    <p:sldLayoutId id="2147484415" r:id="rId2"/>
    <p:sldLayoutId id="2147484416" r:id="rId3"/>
    <p:sldLayoutId id="2147484417" r:id="rId4"/>
    <p:sldLayoutId id="2147484418" r:id="rId5"/>
    <p:sldLayoutId id="2147484419" r:id="rId6"/>
    <p:sldLayoutId id="2147484420" r:id="rId7"/>
    <p:sldLayoutId id="2147484421" r:id="rId8"/>
    <p:sldLayoutId id="2147484422" r:id="rId9"/>
    <p:sldLayoutId id="2147484423" r:id="rId10"/>
    <p:sldLayoutId id="2147484424" r:id="rId11"/>
    <p:sldLayoutId id="2147484425" r:id="rId12"/>
  </p:sldLayoutIdLst>
  <p:txStyles>
    <p:titleStyle>
      <a:lvl1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2pPr>
      <a:lvl3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3pPr>
      <a:lvl4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4pPr>
      <a:lvl5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5pPr>
      <a:lvl6pPr marL="4572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6pPr>
      <a:lvl7pPr marL="9144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7pPr>
      <a:lvl8pPr marL="13716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8pPr>
      <a:lvl9pPr marL="18288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9pPr>
    </p:titleStyle>
    <p:bodyStyle>
      <a:lvl1pPr marL="179388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ea typeface="+mn-ea"/>
          <a:cs typeface="+mn-cs"/>
        </a:defRPr>
      </a:lvl1pPr>
      <a:lvl2pPr marL="625475" indent="-168275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2pPr>
      <a:lvl3pPr marL="984250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556" y="6350305"/>
            <a:ext cx="1520296" cy="506413"/>
          </a:xfrm>
          <a:prstGeom prst="rect">
            <a:avLst/>
          </a:prstGeom>
          <a:noFill/>
        </p:spPr>
      </p:pic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210" y="298450"/>
            <a:ext cx="9403821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369" y="981075"/>
            <a:ext cx="9335029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>
            <a:off x="194414" y="850900"/>
            <a:ext cx="9517327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118667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</a:pPr>
            <a:fld id="{9D982F70-0496-4778-B2A8-B001E04CC401}" type="slidenum">
              <a:rPr lang="he-IL" sz="900" smtClean="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</a:pPr>
              <a:t>‹#›</a:t>
            </a:fld>
            <a:endParaRPr lang="en-US" sz="9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>
            <a:off x="232173" y="6375400"/>
            <a:ext cx="95190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8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9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27" r:id="rId1"/>
    <p:sldLayoutId id="2147484428" r:id="rId2"/>
    <p:sldLayoutId id="2147484429" r:id="rId3"/>
    <p:sldLayoutId id="2147484430" r:id="rId4"/>
    <p:sldLayoutId id="2147484431" r:id="rId5"/>
    <p:sldLayoutId id="2147484432" r:id="rId6"/>
    <p:sldLayoutId id="2147484433" r:id="rId7"/>
    <p:sldLayoutId id="2147484434" r:id="rId8"/>
    <p:sldLayoutId id="2147484435" r:id="rId9"/>
    <p:sldLayoutId id="2147484436" r:id="rId10"/>
    <p:sldLayoutId id="2147484437" r:id="rId11"/>
    <p:sldLayoutId id="2147484438" r:id="rId12"/>
  </p:sldLayoutIdLst>
  <p:txStyles>
    <p:titleStyle>
      <a:lvl1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2pPr>
      <a:lvl3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3pPr>
      <a:lvl4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4pPr>
      <a:lvl5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5pPr>
      <a:lvl6pPr marL="4572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6pPr>
      <a:lvl7pPr marL="9144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7pPr>
      <a:lvl8pPr marL="13716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8pPr>
      <a:lvl9pPr marL="18288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9pPr>
    </p:titleStyle>
    <p:bodyStyle>
      <a:lvl1pPr marL="179388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ea typeface="+mn-ea"/>
          <a:cs typeface="+mn-cs"/>
        </a:defRPr>
      </a:lvl1pPr>
      <a:lvl2pPr marL="625475" indent="-168275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2pPr>
      <a:lvl3pPr marL="984250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106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21" name="Rectangle 9"/>
          <p:cNvSpPr>
            <a:spLocks noChangeArrowheads="1"/>
          </p:cNvSpPr>
          <p:nvPr/>
        </p:nvSpPr>
        <p:spPr bwMode="auto">
          <a:xfrm>
            <a:off x="4573636" y="6477001"/>
            <a:ext cx="854031" cy="24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0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0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pic>
        <p:nvPicPr>
          <p:cNvPr id="9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10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52" r:id="rId1"/>
    <p:sldLayoutId id="2147484453" r:id="rId2"/>
    <p:sldLayoutId id="2147484454" r:id="rId3"/>
    <p:sldLayoutId id="2147484455" r:id="rId4"/>
    <p:sldLayoutId id="2147484456" r:id="rId5"/>
    <p:sldLayoutId id="2147484457" r:id="rId6"/>
    <p:sldLayoutId id="2147484458" r:id="rId7"/>
    <p:sldLayoutId id="2147484459" r:id="rId8"/>
    <p:sldLayoutId id="2147484460" r:id="rId9"/>
    <p:sldLayoutId id="2147484461" r:id="rId10"/>
    <p:sldLayoutId id="2147484462" r:id="rId11"/>
    <p:sldLayoutId id="2147484463" r:id="rId12"/>
  </p:sldLayoutIdLst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082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rgbClr val="000000"/>
                </a:solidFill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60521" name="Rectangle 9"/>
          <p:cNvSpPr>
            <a:spLocks noChangeArrowheads="1"/>
          </p:cNvSpPr>
          <p:nvPr/>
        </p:nvSpPr>
        <p:spPr bwMode="auto">
          <a:xfrm>
            <a:off x="4573636" y="6477001"/>
            <a:ext cx="854031" cy="24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000" dirty="0">
                <a:solidFill>
                  <a:srgbClr val="1C1C1C"/>
                </a:solidFill>
              </a:rPr>
              <a:t>רגיש – עסקי </a:t>
            </a:r>
            <a:endParaRPr lang="en-US" sz="1000" dirty="0">
              <a:solidFill>
                <a:srgbClr val="1C1C1C"/>
              </a:solidFill>
            </a:endParaRPr>
          </a:p>
        </p:txBody>
      </p:sp>
      <p:pic>
        <p:nvPicPr>
          <p:cNvPr id="9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10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65" r:id="rId1"/>
    <p:sldLayoutId id="2147484466" r:id="rId2"/>
    <p:sldLayoutId id="2147484467" r:id="rId3"/>
    <p:sldLayoutId id="2147484468" r:id="rId4"/>
    <p:sldLayoutId id="2147484469" r:id="rId5"/>
    <p:sldLayoutId id="2147484470" r:id="rId6"/>
    <p:sldLayoutId id="2147484471" r:id="rId7"/>
    <p:sldLayoutId id="2147484472" r:id="rId8"/>
    <p:sldLayoutId id="2147484473" r:id="rId9"/>
    <p:sldLayoutId id="2147484474" r:id="rId10"/>
    <p:sldLayoutId id="2147484475" r:id="rId11"/>
    <p:sldLayoutId id="2147484476" r:id="rId12"/>
  </p:sldLayoutIdLst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556" y="6350341"/>
            <a:ext cx="1520296" cy="506413"/>
          </a:xfrm>
          <a:prstGeom prst="rect">
            <a:avLst/>
          </a:prstGeom>
          <a:noFill/>
        </p:spPr>
      </p:pic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210" y="298450"/>
            <a:ext cx="9403821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369" y="981075"/>
            <a:ext cx="9335029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>
            <a:off x="194414" y="850900"/>
            <a:ext cx="9517327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118667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</a:pPr>
            <a:fld id="{9D982F70-0496-4778-B2A8-B001E04CC401}" type="slidenum">
              <a:rPr lang="he-IL" sz="900" smtClean="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</a:pPr>
              <a:t>‹#›</a:t>
            </a:fld>
            <a:endParaRPr lang="en-US" sz="9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>
            <a:off x="232173" y="6375400"/>
            <a:ext cx="95190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8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9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79" r:id="rId1"/>
    <p:sldLayoutId id="2147484480" r:id="rId2"/>
    <p:sldLayoutId id="2147484481" r:id="rId3"/>
    <p:sldLayoutId id="2147484482" r:id="rId4"/>
    <p:sldLayoutId id="2147484483" r:id="rId5"/>
    <p:sldLayoutId id="2147484484" r:id="rId6"/>
    <p:sldLayoutId id="2147484485" r:id="rId7"/>
    <p:sldLayoutId id="2147484486" r:id="rId8"/>
    <p:sldLayoutId id="2147484487" r:id="rId9"/>
    <p:sldLayoutId id="2147484488" r:id="rId10"/>
    <p:sldLayoutId id="2147484489" r:id="rId11"/>
    <p:sldLayoutId id="2147484490" r:id="rId12"/>
  </p:sldLayoutIdLst>
  <p:txStyles>
    <p:titleStyle>
      <a:lvl1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2pPr>
      <a:lvl3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3pPr>
      <a:lvl4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4pPr>
      <a:lvl5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5pPr>
      <a:lvl6pPr marL="4572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6pPr>
      <a:lvl7pPr marL="9144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7pPr>
      <a:lvl8pPr marL="13716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8pPr>
      <a:lvl9pPr marL="18288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9pPr>
    </p:titleStyle>
    <p:bodyStyle>
      <a:lvl1pPr marL="179388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ea typeface="+mn-ea"/>
          <a:cs typeface="+mn-cs"/>
        </a:defRPr>
      </a:lvl1pPr>
      <a:lvl2pPr marL="625475" indent="-168275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2pPr>
      <a:lvl3pPr marL="984250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112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21" name="Rectangle 9"/>
          <p:cNvSpPr>
            <a:spLocks noChangeArrowheads="1"/>
          </p:cNvSpPr>
          <p:nvPr/>
        </p:nvSpPr>
        <p:spPr bwMode="auto">
          <a:xfrm>
            <a:off x="4573636" y="6477001"/>
            <a:ext cx="854031" cy="24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0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0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pic>
        <p:nvPicPr>
          <p:cNvPr id="9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10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518" r:id="rId1"/>
    <p:sldLayoutId id="2147484519" r:id="rId2"/>
    <p:sldLayoutId id="2147484520" r:id="rId3"/>
    <p:sldLayoutId id="2147484521" r:id="rId4"/>
    <p:sldLayoutId id="2147484522" r:id="rId5"/>
    <p:sldLayoutId id="2147484523" r:id="rId6"/>
    <p:sldLayoutId id="2147484524" r:id="rId7"/>
    <p:sldLayoutId id="2147484525" r:id="rId8"/>
    <p:sldLayoutId id="2147484526" r:id="rId9"/>
    <p:sldLayoutId id="2147484527" r:id="rId10"/>
    <p:sldLayoutId id="2147484528" r:id="rId11"/>
    <p:sldLayoutId id="2147484529" r:id="rId12"/>
  </p:sldLayoutIdLst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064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3" y="6630988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5A5A23F6-251D-48BC-AB0C-D7590E8BD3F8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8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9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558" r:id="rId1"/>
    <p:sldLayoutId id="2147484559" r:id="rId2"/>
    <p:sldLayoutId id="2147484560" r:id="rId3"/>
    <p:sldLayoutId id="2147484561" r:id="rId4"/>
    <p:sldLayoutId id="2147484562" r:id="rId5"/>
    <p:sldLayoutId id="2147484563" r:id="rId6"/>
    <p:sldLayoutId id="2147484564" r:id="rId7"/>
    <p:sldLayoutId id="2147484565" r:id="rId8"/>
    <p:sldLayoutId id="2147484566" r:id="rId9"/>
    <p:sldLayoutId id="2147484567" r:id="rId10"/>
    <p:sldLayoutId id="2147484568" r:id="rId11"/>
    <p:sldLayoutId id="2147484569" r:id="rId12"/>
  </p:sldLayoutIdLst>
  <p:timing>
    <p:tnLst>
      <p:par>
        <p:cTn id="1" dur="indefinite" restart="never" nodeType="tmRoot"/>
      </p:par>
    </p:tnLst>
  </p:timing>
  <p:txStyles>
    <p:titleStyle>
      <a:lvl1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294692" y="6350106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rgbClr val="000000"/>
                </a:solidFill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60521" name="Rectangle 9"/>
          <p:cNvSpPr>
            <a:spLocks noChangeArrowheads="1"/>
          </p:cNvSpPr>
          <p:nvPr/>
        </p:nvSpPr>
        <p:spPr bwMode="auto">
          <a:xfrm>
            <a:off x="4573636" y="6477001"/>
            <a:ext cx="854031" cy="24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000" dirty="0">
                <a:solidFill>
                  <a:srgbClr val="1C1C1C"/>
                </a:solidFill>
              </a:rPr>
              <a:t>רגיש – עסקי </a:t>
            </a:r>
            <a:endParaRPr lang="en-US" sz="1000" dirty="0">
              <a:solidFill>
                <a:srgbClr val="1C1C1C"/>
              </a:solidFill>
            </a:endParaRPr>
          </a:p>
        </p:txBody>
      </p:sp>
      <p:pic>
        <p:nvPicPr>
          <p:cNvPr id="10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11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598" r:id="rId1"/>
    <p:sldLayoutId id="2147484599" r:id="rId2"/>
    <p:sldLayoutId id="2147484600" r:id="rId3"/>
    <p:sldLayoutId id="2147484601" r:id="rId4"/>
    <p:sldLayoutId id="2147484602" r:id="rId5"/>
    <p:sldLayoutId id="2147484603" r:id="rId6"/>
    <p:sldLayoutId id="2147484604" r:id="rId7"/>
    <p:sldLayoutId id="2147484605" r:id="rId8"/>
    <p:sldLayoutId id="2147484606" r:id="rId9"/>
    <p:sldLayoutId id="2147484607" r:id="rId10"/>
    <p:sldLayoutId id="2147484608" r:id="rId11"/>
    <p:sldLayoutId id="2147484609" r:id="rId12"/>
    <p:sldLayoutId id="2147484610" r:id="rId13"/>
  </p:sldLayoutIdLst>
  <p:timing>
    <p:tnLst>
      <p:par>
        <p:cTn id="1" dur="indefinite" restart="never" nodeType="tmRoot"/>
      </p:par>
    </p:tnLst>
  </p:timing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122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9064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1775" y="63754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21" name="Rectangle 9"/>
          <p:cNvSpPr>
            <a:spLocks noChangeArrowheads="1"/>
          </p:cNvSpPr>
          <p:nvPr/>
        </p:nvSpPr>
        <p:spPr bwMode="auto">
          <a:xfrm>
            <a:off x="4573636" y="6477001"/>
            <a:ext cx="854031" cy="24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r" defTabSz="966788" eaLnBrk="0" hangingPunct="0">
              <a:lnSpc>
                <a:spcPct val="95000"/>
              </a:lnSpc>
              <a:defRPr/>
            </a:pPr>
            <a:r>
              <a:rPr lang="he-IL" sz="1000" dirty="0">
                <a:solidFill>
                  <a:srgbClr val="1C1C1C"/>
                </a:solidFill>
                <a:latin typeface="Arial"/>
                <a:cs typeface="Arial"/>
              </a:rPr>
              <a:t>רגיש – עסקי </a:t>
            </a:r>
            <a:endParaRPr lang="en-US" sz="1000" dirty="0">
              <a:solidFill>
                <a:srgbClr val="1C1C1C"/>
              </a:solidFill>
              <a:latin typeface="Arial"/>
              <a:cs typeface="Arial"/>
            </a:endParaRPr>
          </a:p>
        </p:txBody>
      </p:sp>
      <p:pic>
        <p:nvPicPr>
          <p:cNvPr id="9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10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50" r:id="rId1"/>
    <p:sldLayoutId id="2147484651" r:id="rId2"/>
    <p:sldLayoutId id="2147484652" r:id="rId3"/>
    <p:sldLayoutId id="2147484653" r:id="rId4"/>
    <p:sldLayoutId id="2147484654" r:id="rId5"/>
    <p:sldLayoutId id="2147484655" r:id="rId6"/>
    <p:sldLayoutId id="2147484656" r:id="rId7"/>
    <p:sldLayoutId id="2147484657" r:id="rId8"/>
    <p:sldLayoutId id="2147484658" r:id="rId9"/>
    <p:sldLayoutId id="2147484659" r:id="rId10"/>
    <p:sldLayoutId id="2147484660" r:id="rId11"/>
    <p:sldLayoutId id="2147484661" r:id="rId12"/>
  </p:sldLayoutIdLst>
  <p:timing>
    <p:tnLst>
      <p:par>
        <p:cTn id="1" dur="indefinite" restart="never" nodeType="tmRoot"/>
      </p:par>
    </p:tnLst>
  </p:timing>
  <p:txStyles>
    <p:titleStyle>
      <a:lvl1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556" y="6350361"/>
            <a:ext cx="1520296" cy="506413"/>
          </a:xfrm>
          <a:prstGeom prst="rect">
            <a:avLst/>
          </a:prstGeom>
          <a:noFill/>
        </p:spPr>
      </p:pic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210" y="298450"/>
            <a:ext cx="9403821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369" y="981075"/>
            <a:ext cx="9335029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>
            <a:off x="194414" y="850900"/>
            <a:ext cx="9517327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118667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</a:pPr>
            <a:fld id="{9D982F70-0496-4778-B2A8-B001E04CC401}" type="slidenum">
              <a:rPr lang="he-IL" sz="900" smtClean="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</a:pPr>
              <a:t>‹#›</a:t>
            </a:fld>
            <a:endParaRPr lang="en-US" sz="9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>
            <a:off x="232173" y="6375400"/>
            <a:ext cx="95190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11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12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724" r:id="rId1"/>
    <p:sldLayoutId id="2147484725" r:id="rId2"/>
    <p:sldLayoutId id="2147484726" r:id="rId3"/>
    <p:sldLayoutId id="2147484727" r:id="rId4"/>
    <p:sldLayoutId id="2147484728" r:id="rId5"/>
    <p:sldLayoutId id="2147484729" r:id="rId6"/>
    <p:sldLayoutId id="2147484730" r:id="rId7"/>
    <p:sldLayoutId id="2147484731" r:id="rId8"/>
    <p:sldLayoutId id="2147484732" r:id="rId9"/>
    <p:sldLayoutId id="2147484733" r:id="rId10"/>
    <p:sldLayoutId id="2147484734" r:id="rId11"/>
    <p:sldLayoutId id="2147484735" r:id="rId12"/>
  </p:sldLayoutIdLst>
  <p:timing>
    <p:tnLst>
      <p:par>
        <p:cTn id="1" dur="indefinite" restart="never" nodeType="tmRoot"/>
      </p:par>
    </p:tnLst>
  </p:timing>
  <p:txStyles>
    <p:titleStyle>
      <a:lvl1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2pPr>
      <a:lvl3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3pPr>
      <a:lvl4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4pPr>
      <a:lvl5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5pPr>
      <a:lvl6pPr marL="4572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6pPr>
      <a:lvl7pPr marL="9144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7pPr>
      <a:lvl8pPr marL="13716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8pPr>
      <a:lvl9pPr marL="18288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9pPr>
    </p:titleStyle>
    <p:bodyStyle>
      <a:lvl1pPr marL="179388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ea typeface="+mn-ea"/>
          <a:cs typeface="+mn-cs"/>
        </a:defRPr>
      </a:lvl1pPr>
      <a:lvl2pPr marL="625475" indent="-168275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2pPr>
      <a:lvl3pPr marL="984250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556" y="6350497"/>
            <a:ext cx="1520296" cy="506413"/>
          </a:xfrm>
          <a:prstGeom prst="rect">
            <a:avLst/>
          </a:prstGeom>
          <a:noFill/>
        </p:spPr>
      </p:pic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210" y="298450"/>
            <a:ext cx="9403821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369" y="981075"/>
            <a:ext cx="9335029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>
            <a:off x="194414" y="850900"/>
            <a:ext cx="9517327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118667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</a:pPr>
            <a:fld id="{9D982F70-0496-4778-B2A8-B001E04CC401}" type="slidenum">
              <a:rPr lang="he-IL" sz="900" smtClean="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</a:pPr>
              <a:t>‹#›</a:t>
            </a:fld>
            <a:endParaRPr lang="en-US" sz="9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>
            <a:off x="232173" y="6375400"/>
            <a:ext cx="95190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8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9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737" r:id="rId1"/>
    <p:sldLayoutId id="2147484738" r:id="rId2"/>
    <p:sldLayoutId id="2147484739" r:id="rId3"/>
    <p:sldLayoutId id="2147484740" r:id="rId4"/>
    <p:sldLayoutId id="2147484741" r:id="rId5"/>
    <p:sldLayoutId id="2147484742" r:id="rId6"/>
    <p:sldLayoutId id="2147484743" r:id="rId7"/>
    <p:sldLayoutId id="2147484744" r:id="rId8"/>
    <p:sldLayoutId id="2147484745" r:id="rId9"/>
    <p:sldLayoutId id="2147484746" r:id="rId10"/>
    <p:sldLayoutId id="2147484747" r:id="rId11"/>
    <p:sldLayoutId id="2147484748" r:id="rId12"/>
  </p:sldLayoutIdLst>
  <p:timing>
    <p:tnLst>
      <p:par>
        <p:cTn id="1" dur="indefinite" restart="never" nodeType="tmRoot"/>
      </p:par>
    </p:tnLst>
  </p:timing>
  <p:txStyles>
    <p:titleStyle>
      <a:lvl1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2pPr>
      <a:lvl3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3pPr>
      <a:lvl4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4pPr>
      <a:lvl5pPr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5pPr>
      <a:lvl6pPr marL="4572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6pPr>
      <a:lvl7pPr marL="9144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7pPr>
      <a:lvl8pPr marL="13716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8pPr>
      <a:lvl9pPr marL="18288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pitchFamily="34" charset="0"/>
          <a:cs typeface="Arial" pitchFamily="34" charset="0"/>
        </a:defRPr>
      </a:lvl9pPr>
    </p:titleStyle>
    <p:bodyStyle>
      <a:lvl1pPr marL="179388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ea typeface="+mn-ea"/>
          <a:cs typeface="+mn-cs"/>
        </a:defRPr>
      </a:lvl1pPr>
      <a:lvl2pPr marL="625475" indent="-168275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2pPr>
      <a:lvl3pPr marL="984250" indent="-179388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Rotem-logo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294556" y="6350065"/>
            <a:ext cx="1520296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7210" y="298450"/>
            <a:ext cx="9403821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369" y="981075"/>
            <a:ext cx="9335029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94372" y="850900"/>
            <a:ext cx="9517327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 algn="l" rtl="0"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18667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algn="l" defTabSz="966788" rtl="0" eaLnBrk="0" hangingPunct="0">
              <a:lnSpc>
                <a:spcPct val="95000"/>
              </a:lnSpc>
              <a:defRPr/>
            </a:pPr>
            <a:fld id="{4C6D5FBA-8E04-482E-B3CC-74AC80A0E466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algn="l" defTabSz="966788" rtl="0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32173" y="6375400"/>
            <a:ext cx="95190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 algn="l" rtl="0">
              <a:defRPr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8" name="Picture 10" descr="http://212.150.243.194/~mzkcoil/files/tmb/12794032353310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28466" y="188640"/>
            <a:ext cx="853045" cy="5481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776" r:id="rId1"/>
    <p:sldLayoutId id="2147484777" r:id="rId2"/>
    <p:sldLayoutId id="2147484778" r:id="rId3"/>
    <p:sldLayoutId id="2147484779" r:id="rId4"/>
    <p:sldLayoutId id="2147484780" r:id="rId5"/>
    <p:sldLayoutId id="2147484781" r:id="rId6"/>
    <p:sldLayoutId id="2147484782" r:id="rId7"/>
    <p:sldLayoutId id="2147484783" r:id="rId8"/>
    <p:sldLayoutId id="2147484784" r:id="rId9"/>
    <p:sldLayoutId id="2147484785" r:id="rId10"/>
    <p:sldLayoutId id="2147484786" r:id="rId11"/>
  </p:sldLayoutIdLst>
  <p:timing>
    <p:tnLst>
      <p:par>
        <p:cTn id="1" dur="indefinite" restart="never" nodeType="tmRoot"/>
      </p:par>
    </p:tnLst>
  </p:timing>
  <p:txStyles>
    <p:titleStyle>
      <a:lvl1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79388" indent="-179388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536575" indent="-1778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984250" indent="-179388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Rotem-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94692" y="6350182"/>
            <a:ext cx="15208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298450"/>
            <a:ext cx="940435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2107" y="981075"/>
            <a:ext cx="93360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97032" name="Line 8"/>
          <p:cNvSpPr>
            <a:spLocks noChangeShapeType="1"/>
          </p:cNvSpPr>
          <p:nvPr/>
        </p:nvSpPr>
        <p:spPr bwMode="auto">
          <a:xfrm>
            <a:off x="193675" y="850900"/>
            <a:ext cx="9518650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897035" name="Rectangle 11"/>
          <p:cNvSpPr>
            <a:spLocks noChangeArrowheads="1"/>
          </p:cNvSpPr>
          <p:nvPr/>
        </p:nvSpPr>
        <p:spPr bwMode="auto">
          <a:xfrm>
            <a:off x="119063" y="6630988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9B5847CC-D663-4562-98FA-BA6B8B554223}" type="slidenum">
              <a:rPr lang="he-IL" sz="900">
                <a:solidFill>
                  <a:srgbClr val="000000"/>
                </a:solidFill>
                <a:latin typeface="Arial"/>
                <a:cs typeface="Arial"/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897048" name="Line 24"/>
          <p:cNvSpPr>
            <a:spLocks noChangeShapeType="1"/>
          </p:cNvSpPr>
          <p:nvPr/>
        </p:nvSpPr>
        <p:spPr bwMode="auto">
          <a:xfrm>
            <a:off x="231775" y="6375400"/>
            <a:ext cx="9520238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8" name="Picture 10" descr="http://212.150.243.194/~mzkcoil/files/tmb/12794032353310.jp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3854" y="299900"/>
            <a:ext cx="640905" cy="411804"/>
          </a:xfrm>
          <a:prstGeom prst="rect">
            <a:avLst/>
          </a:prstGeom>
          <a:noFill/>
        </p:spPr>
      </p:pic>
      <p:pic>
        <p:nvPicPr>
          <p:cNvPr id="9" name="Picture 6" descr="http://www.mash.org.il/image/users/193099/ftp/my_files/COUSTEMRES/memshala1.jpg?id=888380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250" y="195366"/>
            <a:ext cx="569337" cy="56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62087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25" r:id="rId1"/>
    <p:sldLayoutId id="2147484926" r:id="rId2"/>
    <p:sldLayoutId id="2147484927" r:id="rId3"/>
    <p:sldLayoutId id="2147484928" r:id="rId4"/>
    <p:sldLayoutId id="2147484929" r:id="rId5"/>
    <p:sldLayoutId id="2147484930" r:id="rId6"/>
    <p:sldLayoutId id="2147484931" r:id="rId7"/>
    <p:sldLayoutId id="2147484932" r:id="rId8"/>
    <p:sldLayoutId id="2147484933" r:id="rId9"/>
    <p:sldLayoutId id="2147484934" r:id="rId10"/>
    <p:sldLayoutId id="2147484935" r:id="rId11"/>
    <p:sldLayoutId id="2147484936" r:id="rId12"/>
  </p:sldLayoutIdLst>
  <p:txStyles>
    <p:titleStyle>
      <a:lvl1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fontAlgn="base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0.xml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9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11"/>
          <p:cNvSpPr>
            <a:spLocks noGrp="1" noChangeArrowheads="1"/>
          </p:cNvSpPr>
          <p:nvPr>
            <p:ph type="ctrTitle" idx="4294967295"/>
          </p:nvPr>
        </p:nvSpPr>
        <p:spPr>
          <a:xfrm>
            <a:off x="735318" y="1660525"/>
            <a:ext cx="8307109" cy="439738"/>
          </a:xfrm>
        </p:spPr>
        <p:txBody>
          <a:bodyPr/>
          <a:lstStyle/>
          <a:p>
            <a:pPr algn="ctr" eaLnBrk="1" hangingPunct="1"/>
            <a:r>
              <a:rPr lang="he-IL" smtClean="0"/>
              <a:t>הצגה </a:t>
            </a:r>
            <a:r>
              <a:rPr lang="he-IL" smtClean="0"/>
              <a:t>לוועדה </a:t>
            </a:r>
            <a:r>
              <a:rPr lang="he-IL" dirty="0" smtClean="0"/>
              <a:t>לבחינת בעיית העובדים הזרים</a:t>
            </a:r>
            <a:endParaRPr lang="en-US" dirty="0" smtClean="0"/>
          </a:p>
        </p:txBody>
      </p:sp>
      <p:sp>
        <p:nvSpPr>
          <p:cNvPr id="95234" name="Rectangle 12"/>
          <p:cNvSpPr>
            <a:spLocks noGrp="1" noChangeArrowheads="1"/>
          </p:cNvSpPr>
          <p:nvPr>
            <p:ph type="subTitle" idx="4294967295"/>
          </p:nvPr>
        </p:nvSpPr>
        <p:spPr>
          <a:xfrm>
            <a:off x="717598" y="2244977"/>
            <a:ext cx="8507413" cy="1832095"/>
          </a:xfrm>
        </p:spPr>
        <p:txBody>
          <a:bodyPr anchor="ctr"/>
          <a:lstStyle/>
          <a:p>
            <a:pPr marL="0" indent="0" algn="ctr" eaLnBrk="1" hangingPunct="1">
              <a:spcBef>
                <a:spcPts val="0"/>
              </a:spcBef>
              <a:buNone/>
            </a:pPr>
            <a:r>
              <a:rPr lang="he-IL" sz="2800" b="1" dirty="0" smtClean="0">
                <a:solidFill>
                  <a:schemeClr val="bg1"/>
                </a:solidFill>
              </a:rPr>
              <a:t>סוגיית העובדים בענף הבנייה</a:t>
            </a:r>
          </a:p>
          <a:p>
            <a:pPr marL="0" indent="0" algn="ctr" eaLnBrk="1" hangingPunct="1">
              <a:spcBef>
                <a:spcPts val="0"/>
              </a:spcBef>
              <a:buNone/>
            </a:pPr>
            <a:endParaRPr lang="he-IL" sz="2000" b="1" dirty="0" smtClean="0">
              <a:solidFill>
                <a:schemeClr val="bg1"/>
              </a:solidFill>
            </a:endParaRPr>
          </a:p>
          <a:p>
            <a:pPr marL="0" indent="0" algn="ctr" eaLnBrk="1" hangingPunct="1">
              <a:spcBef>
                <a:spcPts val="0"/>
              </a:spcBef>
              <a:buNone/>
            </a:pPr>
            <a:r>
              <a:rPr lang="he-IL" sz="2000" b="1" dirty="0" smtClean="0">
                <a:solidFill>
                  <a:schemeClr val="bg1"/>
                </a:solidFill>
              </a:rPr>
              <a:t>פברואר 2014</a:t>
            </a:r>
          </a:p>
        </p:txBody>
      </p:sp>
      <p:sp>
        <p:nvSpPr>
          <p:cNvPr id="95235" name="Rectangle 10"/>
          <p:cNvSpPr>
            <a:spLocks noChangeArrowheads="1"/>
          </p:cNvSpPr>
          <p:nvPr/>
        </p:nvSpPr>
        <p:spPr bwMode="auto">
          <a:xfrm>
            <a:off x="7" y="7"/>
            <a:ext cx="221615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95237" name="Rectangle 18"/>
          <p:cNvSpPr>
            <a:spLocks noChangeArrowheads="1"/>
          </p:cNvSpPr>
          <p:nvPr/>
        </p:nvSpPr>
        <p:spPr bwMode="auto">
          <a:xfrm>
            <a:off x="3613532" y="6308801"/>
            <a:ext cx="2678938" cy="44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000" dirty="0" smtClean="0">
                <a:solidFill>
                  <a:srgbClr val="000000"/>
                </a:solidFill>
              </a:rPr>
              <a:t>MOCH_HA_PhaseII_Emloyees_0</a:t>
            </a:r>
            <a:r>
              <a:rPr lang="he-IL" sz="1000" dirty="0" smtClean="0">
                <a:solidFill>
                  <a:srgbClr val="000000"/>
                </a:solidFill>
              </a:rPr>
              <a:t>9</a:t>
            </a:r>
            <a:r>
              <a:rPr lang="en-US" sz="1000" dirty="0" smtClean="0">
                <a:solidFill>
                  <a:srgbClr val="000000"/>
                </a:solidFill>
              </a:rPr>
              <a:t>2013_V5</a:t>
            </a:r>
          </a:p>
          <a:p>
            <a:pPr algn="ctr">
              <a:lnSpc>
                <a:spcPct val="120000"/>
              </a:lnSpc>
            </a:pPr>
            <a:r>
              <a:rPr lang="en-US" sz="1000" dirty="0" smtClean="0">
                <a:solidFill>
                  <a:srgbClr val="000000"/>
                </a:solidFill>
              </a:rPr>
              <a:t>17.9.2013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59394" name="AutoShape 2" descr="data:image/jpg;base64,/9j/4AAQSkZJRgABAQAAAQABAAD/2wCEAAkGBhQSEBQQEhQWFBQUFB4WFBUXFxoYFBYUFhQXHBkUKBceHScfFxkkGR0aKC8hJCcqLCwtHyAyNTAqNiYsLCkBCQoKDgwOGg8PGi0kHiU0LCk1LSw1NTUtKjQsKSwpLi41LCkpLCotLCkqLCwpLCkpNCkpKS0vLCwsKSwsKSwwL//AABEIAHEAsAMBIgACEQEDEQH/xAAcAAEAAgMBAQEAAAAAAAAAAAAABgcBBQgEAwL/xABEEAACAQMBBAYHBQQIBwEAAAABAgMABBEFBhIhMQcTQVFhcRciUoGSk9EUIzJUkUJicqEIMzV0grGzwhVDY6KytME0/8QAGQEBAAMBAQAAAAAAAAAAAAAAAAECBAMF/8QALBEAAgEDAQYGAQUAAAAAAAAAAAECAxEhEgQTMUFRYRQVIjKBoZEzUnGx4f/aAAwDAQACEQMRAD8AvGlKUApmvHq2rw20TTTyLFGvNmOB5eJ8Bxqk9tenOWYm305WjUnd64j75yeGFX9jPfxbyrtSoTqv0r5IbsWZtn0kWmnKRK2/MR6sCYMhzyJ7EXxPuBqk9V2y1TWZtyBZAqeusMG8AmOIYvkFm7ie3kK3WxvQhcXTC51FniRjvGPObiTPaxOdzPjlvAVd2jaBBaRCG3iWJB2KOZ7yebHxNatdLZ/b6pdeRXLKQ2S6b7m1f7PqKNMqndLEbtxHjsION/yOD4nlV1bP7T297H1ttKsi9oHBlPcVPFT514NrNgLTUF+/j+8xhZkwsq/4sesPBsiqX1/ow1HSZPtVm7yIvESw5Eqr2hoxnI78ZHfiotRr8PTL6JyjozNKpfYzp9BxFqK7p5faIxw82jHLzX9BVv2GoxzxrLC6yIwyrIQyn3istWjOk7SRKdz00pSuRIpXmv8AUY4I2lmdY41GWdyFUe81UG2fT4BmLTlyeX2iQcPNYzz82/Q11pUZ1XaKIbsWntDtPbWUfW3Mqxr2A8WYjsCjix8qpTbDpzuLgmGwUwI3Df53D57gOCZ8MnxFarQejvUdYk+03DOqNznmySy/upzYd2ML41dOyHRrZ6eA0Sb83bNJhpPd2IP4f51r00dn93ql9Fcso3R9stT0iYCUS7r+u0NwGw4biWBPFW8QefMGrw2L6TbTUQFRurnx60Dkb/iVPKQeXHvAre63s/BdxGG5iWVD2MOKn2geanxFUftl0I3FqTcWBaaNTvBOVxHjiCCP6zHeMN4HnTVR2j3emXXkMo6BpVB7E9OU0BFvqAaVAd3rQPvkxw9Yf8wD3N51d2j61DdRCa3kWWM8mU549xHNT4HjWWrQnSfqXyWTue6lKVxJMZqutuOme2s96G3xc3A4YB+6Q/vOPxEeyvvIqCba7aapqF3JplvE8O6xRoYzmRgD+J5OACEYPYuCOJrRdEmi21xqYt7yPf8AUYxoThTKhB3WHaMBuHhXo09lUY66mbZsijl0PvY6Hqm0E3XSMeqBx1r5WCMZ4qiftHy95q6NiujG004BkXrZ8cZ3A3/HdHKMeXHvJqVwwqihVUKqjAAGAAOwAcAK+lZ6u0yqLSsLoiUrGAKzSlZiwrBFZpQEG2z6I7O/zIF6ic8etjAwx/eTk/nwPjVRXejaroEpljJEWeMiZe3fwZf2T/EAe410tUC216WrKyDQ8LmXBDQoQVHeGfio8uJ8K2UK1T2Jal0KtI1uxvTjbXO7FdgWsx4bxOYGP8R/B5Nw8abZdONtbb0VoBdTDhvA/cKf4hxk8l4eNU1BpE+q3bmztFTeOSkQKwxDvLMcL/LPYOyv1qWzNxpVzG15arIgbgGyYJR3b6kfp+oIrb4Sjr7/ALbldTNtBY6rr82+d50B/G3qW0XgByz5Zbvq2tjOhi0st2SYC5nHHecfdqf3Y+XvbJ8q+mw/SrY3arAuLWQDCwNhUPgjDCny4HwqfVjr16n6dtK6FklxMAVmlKxFhSlKAh22vRdaaiC7L1U+OE6Abx/iXlIPPj4iqV1DQtT0CfrkZhGTjrU9aCQdisp5Hwb3Gum6+c9urqUdQysMMrAFSD2EHgRWmltMqa0vMejKuNyudhumu3u92G6xbTnhkn7lz4MfwH91v1NWSDXMfS9oNta6j1FmhXKBpEByqyOThVHMDGOHjwrbbGbb6np13Hps0TyhnCLbyZEi7xwCj+z+q47udaKmyxlFVKWL5syFLqdApaIrM4VQ743mAAZsDAyeZwO+ucNuoW0raA3CDC9atyg71c5dfLO+K6Pu7tIo2lkYIiKWZjwCqBkknuxVG9OOq2V5Fbz21xFLLExRlRgWMbjIOO4MP+41z2JveWth4JlwLztrhXRZFOVdQynvVhkH9K+tVb0X9JVoumQxXVzHFLDmLDtglFPqN5bpA91Sz0lab+dg+MVnlRnGTjZ4JuSalRn0lab+dg+MU9JWm/nYPjFRu59GLkmpUZ9JWm/nYPjFPSVpv52D4xTdz6MXJMao3b3oZSJb6/jl3Y1UyxQKvI8C4Ldij1sADljuqzPSVpv52D4xWt2l2806ayuYReQEyQSIBvjiWQgD9a60XVpyvFMh2ZHf6O91myuYvYuA3xxgf7ax/SJu8WVtF7c5b4IyP91RjoK2qgtHuluZkhV1QqXOAWUsCPPBrHTrtTBdvarbTJMqK5YocgMxXA88Ctu7fi72xx+it/Se7o46IY7iKy1GSQlSWeWBlyG3JHEeD2D1VJBznj31eoqvdh9t9Ot9NtIHvIFdIEDqXwQ5GWHnvE1vPSVpv52D4xWOu6lSbbTLKyJNSoz6StN/OwfGKekrTfzsHxiuO7n0ZNyTUqM+krTfzsHxinpK0387B8Ypu59GLkmr8SyBVLE4AGSTyAHM/pUc9JWm/nYPjFRvpE6TLT/htwltcxSyyJ1aqjZbDnDN7lzUxozk0rMXK32TT/i20fXsMp1zXBz2RRH7tf5IK6KlsUZ0kZFLx53HKgsm8MHB5jIqjOg3U7K0W4uLm4iikciNFdgGEa+sx8ixHw1ellepNGssTB0cbyspyrA9oNaNtb3llwWCI8DUbef2Xe/3WT/TNci5rs7VNOWeGSCTO5KhR8HB3WGDx7OFQT0EaZ7M3zT9Kvsm0wopqRElc5szTNdJ+gjTPZm+afpT0EaZ7M3zT9K2+Y0u5XQzmzNM10n6CNM9mb5p+lPQRpnszfNP0p5jS7jQzmzNM10n6CNM9mb5p+lPQRpnszfNP0p5jS7jQzmzNM10n6CNM9mb5p+lPQRpnszfNP0p5jS7jQzmzNM1bPS50cWmnWkU1sJA7zbh3nLDd3GPLHPIFeTod2AtdSS5NyHJiZAu6+7wYNns48hXbxUN3veRGnNisc0zXSfoI0z2Zvmn6U9BGmezN80/SuPmNLuToZzZmma6T9BGmezN80/SnoI0z2Zvmn6U8xpdxoZzZmma6T9BGmezN80/SnoI0z2Zvmn6U8xpdxoZzZmma6T9BGmezN80/SnoI0z2Zvmn6U8xpdxoZzZmutOjf+ybL+7p/lUe9BGmezN80/Spzo+lpbQR28WdyJAi5OTgcuPbWLa9phWilEtFWPZSlK88uKUpQClKUApSlAKUrxazDK8Ei27iOYoercqGAccsg8CDyPnQFbf0iP7Pg/vI/wBN61/9HD+rvf44/wDxeq42y23v7oG1vWB6mU5Xq0QrIuVPFR5149ltsL2zLR2UhQzMoKhEcuwyFHrKePHsr21s0vD7vF/o53zc65pWo2VtLiO1jF3KZbgjelYhQAzcdwBQAFXl+p7a29eK1Z2OgpSlQBSlKAUpSgFKUoBSlYzQGaVjNM0BmlYzWc0ApWM1nNAKGlKApHp52GxjU4V54S5A7+SS/wCSn/DXh6Cdh+tmOozL6kJ3YAeTS9r+IQfzPhV6X9kk0TwyKGSRSjqeRVhgivlo+lR20EdvCu7HGoVR4DtJ7STkk9pJrYtrkqO7++xXTm57BWaxmmaxljNKZpQClYzTNAZpTNKAUpSgPBrlrLJbyx28gilZCI5CMhGI4HH/AN7OdVVZ6rqc2gzlJ925sbl1lcnMrxW4DMu/2sD3/iC4POrkqu9jNPaaz1eFcAy312ils7uXXdB4dgPPHjWilJKLbXBohn41RtVv7KxuLGaOBmh6yYlt3fdkACgbjDd/EcHtI7q0uia7qN3pmo200/UXdm4zMd1DugMzRllwF/AfXHYRUh1TYi/+z2lrZ3wt0t4QjkBg0rgAZ4fsjHAeJrb7D7GfYrd45n+0TTyGW4kYZDseQweYA7+0mr64KPLjjGeJFiKXm1l7FBo19csI4XfdvOa5MilUkYcgm762Ow+6vloWtX7S6O0sjbt1NcvIhOCyEO0eRz3Ahyo7OHhU8202ZF/ZS2pbcLgFHxnddGDKcd2RjyJrSbIbBTQXBvL26a8uAhjiJBCRI34sAnmfIVCnDQ3ZXzj82/v6FiO3ei7QtLMY76BRvF+qVwxQOSVT1oSQMcBk18dT2l1KTQbbUYpgskDs11ww0gjlKDgPVI9peGfdip5s7sy9vdX9wzhvtcyuoGcqiJgAk9uSeA5ACtfabDyJosmml0MkiSjf49WGmkZu7JAzzx2VO9ji6WGuXbIsSywuDJDHIeBdFYjuLKDUJinvY9elhEwlt7i3MoUjItig3UyueGW+PJ7VqcWdv1caRg5CKFB790AZr9CEAlgACcZOOJxy49tZ1K1yxWuxV5qMsWp6dPOBdQPiOdhvBeuDHPDB3ccV9nPhitVDq1/LoM5+0mG60+4ZJHJy8qwEEIWPEsScdu/ugH8RqW6jsbddZqE1tcLDLevFuPhiY44YlVv8bEHyHjy9ewux7WUEkdxKLiWaczySEcC53cHB7cjOe81odSFnJW5O3xn4K2NJr1nrVzFaS2ksds32YNOjNgmZwpYbpRhgY4d2TXn07UNSvdCieGeNLrrWE08jbm7HDK+TwUjPqqDkYxnvrd7a7N6hdSobO9FpGi4KgNvO5PEkjhgDGPfWn03ovuItJu9Pa5Ej3DZVvWEaDeUtw4nLEHPfwopR0K9uK5A1Vvd61ZXdk15dRz29zcLCQm4Qd8ZB/q1I4ZIIPZ41br5wcc+zuzUc2g2Wa4FgquFW0uUmYkHLLFGwwB3kkc+Qz5VJRXGpNTs7K/YlFJ63Br9vJAsl8ii5uRFHuEEK7ksM5izuDB4ZPdyqT7X6Nrcl08tlcxxQhFVE3vWYqMsxUxsAxYkc+WKlG0ezf2qazk3gBbXHXnnlsIwCjs/FjiewGt6RXR1uDSX4Fiprnbe8fSLDUd8LuXSre4G7voshTs4BT+0O8jsGK/Ee0N6/2WcSt1VxrTIgGQJLbGI8f9LCucciSDUt07YELo7aW75Lo4ZwOAkkYtvAHsViMd+K1+yXRvPDcR3N9eNdtAu7bpgiOLIA3wCfxboxy/XhV9dOz+f8IszT3mq6w9/f6dblA5YTRzs3qQ25XCxqCpw7YA5cDvnxEp6LtoJ7uxLXQ+/hleCQ4AJaMjiQOAbjg47RXk1rYu8c3EttdLbzXM6s8gDZWCJN2KEH3lmPeccq22wWy72Fs0UsvXSyTPNJJgjeeQ8Tx49n65qs5QcMWvj+eGQiSVoNiv8A87/3q4/9qWlK4L2v4J5m+oKUrk+JINZpSnNgwazSlWApSlAYpSlGBWBSlQgZrNKUApSlSDFBSlV5gUFKU5oH/9k="/>
          <p:cNvSpPr>
            <a:spLocks noChangeAspect="1" noChangeArrowheads="1"/>
          </p:cNvSpPr>
          <p:nvPr/>
        </p:nvSpPr>
        <p:spPr bwMode="auto">
          <a:xfrm>
            <a:off x="9685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59396" name="AutoShape 4" descr="data:image/jpg;base64,/9j/4AAQSkZJRgABAQAAAQABAAD/2wCEAAkGBhQSEBQQEhQWFBQUFB4WFBUXFxoYFBYUFhQXHBkUKBceHScfFxkkGR0aKC8hJCcqLCwtHyAyNTAqNiYsLCkBCQoKDgwOGg8PGi0kHiU0LCk1LSw1NTUtKjQsKSwpLi41LCkpLCotLCkqLCwpLCkpNCkpKS0vLCwsKSwsKSwwL//AABEIAHEAsAMBIgACEQEDEQH/xAAcAAEAAgMBAQEAAAAAAAAAAAAABgcBBQgEAwL/xABEEAACAQMBBAYHBQQIBwEAAAABAgMABBEFBhIhMQcTQVFhcRciUoGSk9EUIzJUkUJicqEIMzV0grGzwhVDY6KytME0/8QAGQEBAAMBAQAAAAAAAAAAAAAAAAECBAMF/8QALBEAAgEDAQYGAQUAAAAAAAAAAAECAxEhEgQTMUFRYRQVIjKBoZEzUnGx4f/aAAwDAQACEQMRAD8AvGlKUApmvHq2rw20TTTyLFGvNmOB5eJ8Bxqk9tenOWYm305WjUnd64j75yeGFX9jPfxbyrtSoTqv0r5IbsWZtn0kWmnKRK2/MR6sCYMhzyJ7EXxPuBqk9V2y1TWZtyBZAqeusMG8AmOIYvkFm7ie3kK3WxvQhcXTC51FniRjvGPObiTPaxOdzPjlvAVd2jaBBaRCG3iWJB2KOZ7yebHxNatdLZ/b6pdeRXLKQ2S6b7m1f7PqKNMqndLEbtxHjsION/yOD4nlV1bP7T297H1ttKsi9oHBlPcVPFT514NrNgLTUF+/j+8xhZkwsq/4sesPBsiqX1/ow1HSZPtVm7yIvESw5Eqr2hoxnI78ZHfiotRr8PTL6JyjozNKpfYzp9BxFqK7p5faIxw82jHLzX9BVv2GoxzxrLC6yIwyrIQyn3istWjOk7SRKdz00pSuRIpXmv8AUY4I2lmdY41GWdyFUe81UG2fT4BmLTlyeX2iQcPNYzz82/Q11pUZ1XaKIbsWntDtPbWUfW3Mqxr2A8WYjsCjix8qpTbDpzuLgmGwUwI3Df53D57gOCZ8MnxFarQejvUdYk+03DOqNznmySy/upzYd2ML41dOyHRrZ6eA0Sb83bNJhpPd2IP4f51r00dn93ql9Fcso3R9stT0iYCUS7r+u0NwGw4biWBPFW8QefMGrw2L6TbTUQFRurnx60Dkb/iVPKQeXHvAre63s/BdxGG5iWVD2MOKn2geanxFUftl0I3FqTcWBaaNTvBOVxHjiCCP6zHeMN4HnTVR2j3emXXkMo6BpVB7E9OU0BFvqAaVAd3rQPvkxw9Yf8wD3N51d2j61DdRCa3kWWM8mU549xHNT4HjWWrQnSfqXyWTue6lKVxJMZqutuOme2s96G3xc3A4YB+6Q/vOPxEeyvvIqCba7aapqF3JplvE8O6xRoYzmRgD+J5OACEYPYuCOJrRdEmi21xqYt7yPf8AUYxoThTKhB3WHaMBuHhXo09lUY66mbZsijl0PvY6Hqm0E3XSMeqBx1r5WCMZ4qiftHy95q6NiujG004BkXrZ8cZ3A3/HdHKMeXHvJqVwwqihVUKqjAAGAAOwAcAK+lZ6u0yqLSsLoiUrGAKzSlZiwrBFZpQEG2z6I7O/zIF6ic8etjAwx/eTk/nwPjVRXejaroEpljJEWeMiZe3fwZf2T/EAe410tUC216WrKyDQ8LmXBDQoQVHeGfio8uJ8K2UK1T2Jal0KtI1uxvTjbXO7FdgWsx4bxOYGP8R/B5Nw8abZdONtbb0VoBdTDhvA/cKf4hxk8l4eNU1BpE+q3bmztFTeOSkQKwxDvLMcL/LPYOyv1qWzNxpVzG15arIgbgGyYJR3b6kfp+oIrb4Sjr7/ALbldTNtBY6rr82+d50B/G3qW0XgByz5Zbvq2tjOhi0st2SYC5nHHecfdqf3Y+XvbJ8q+mw/SrY3arAuLWQDCwNhUPgjDCny4HwqfVjr16n6dtK6FklxMAVmlKxFhSlKAh22vRdaaiC7L1U+OE6Abx/iXlIPPj4iqV1DQtT0CfrkZhGTjrU9aCQdisp5Hwb3Gum6+c9urqUdQysMMrAFSD2EHgRWmltMqa0vMejKuNyudhumu3u92G6xbTnhkn7lz4MfwH91v1NWSDXMfS9oNta6j1FmhXKBpEByqyOThVHMDGOHjwrbbGbb6np13Hps0TyhnCLbyZEi7xwCj+z+q47udaKmyxlFVKWL5syFLqdApaIrM4VQ743mAAZsDAyeZwO+ucNuoW0raA3CDC9atyg71c5dfLO+K6Pu7tIo2lkYIiKWZjwCqBkknuxVG9OOq2V5Fbz21xFLLExRlRgWMbjIOO4MP+41z2JveWth4JlwLztrhXRZFOVdQynvVhkH9K+tVb0X9JVoumQxXVzHFLDmLDtglFPqN5bpA91Sz0lab+dg+MVnlRnGTjZ4JuSalRn0lab+dg+MU9JWm/nYPjFRu59GLkmpUZ9JWm/nYPjFPSVpv52D4xTdz6MXJMao3b3oZSJb6/jl3Y1UyxQKvI8C4Ldij1sADljuqzPSVpv52D4xWt2l2806ayuYReQEyQSIBvjiWQgD9a60XVpyvFMh2ZHf6O91myuYvYuA3xxgf7ax/SJu8WVtF7c5b4IyP91RjoK2qgtHuluZkhV1QqXOAWUsCPPBrHTrtTBdvarbTJMqK5YocgMxXA88Ctu7fi72xx+it/Se7o46IY7iKy1GSQlSWeWBlyG3JHEeD2D1VJBznj31eoqvdh9t9Ot9NtIHvIFdIEDqXwQ5GWHnvE1vPSVpv52D4xWOu6lSbbTLKyJNSoz6StN/OwfGKekrTfzsHxiuO7n0ZNyTUqM+krTfzsHxinpK0387B8Ypu59GLkmr8SyBVLE4AGSTyAHM/pUc9JWm/nYPjFRvpE6TLT/htwltcxSyyJ1aqjZbDnDN7lzUxozk0rMXK32TT/i20fXsMp1zXBz2RRH7tf5IK6KlsUZ0kZFLx53HKgsm8MHB5jIqjOg3U7K0W4uLm4iikciNFdgGEa+sx8ixHw1ellepNGssTB0cbyspyrA9oNaNtb3llwWCI8DUbef2Xe/3WT/TNci5rs7VNOWeGSCTO5KhR8HB3WGDx7OFQT0EaZ7M3zT9Kvsm0wopqRElc5szTNdJ+gjTPZm+afpT0EaZ7M3zT9K2+Y0u5XQzmzNM10n6CNM9mb5p+lPQRpnszfNP0p5jS7jQzmzNM10n6CNM9mb5p+lPQRpnszfNP0p5jS7jQzmzNM10n6CNM9mb5p+lPQRpnszfNP0p5jS7jQzmzNM1bPS50cWmnWkU1sJA7zbh3nLDd3GPLHPIFeTod2AtdSS5NyHJiZAu6+7wYNns48hXbxUN3veRGnNisc0zXSfoI0z2Zvmn6U9BGmezN80/SuPmNLuToZzZmma6T9BGmezN80/SnoI0z2Zvmn6U8xpdxoZzZmma6T9BGmezN80/SnoI0z2Zvmn6U8xpdxoZzZmma6T9BGmezN80/SnoI0z2Zvmn6U8xpdxoZzZmutOjf+ybL+7p/lUe9BGmezN80/Spzo+lpbQR28WdyJAi5OTgcuPbWLa9phWilEtFWPZSlK88uKUpQClKUApSlAKUrxazDK8Ei27iOYoercqGAccsg8CDyPnQFbf0iP7Pg/vI/wBN61/9HD+rvf44/wDxeq42y23v7oG1vWB6mU5Xq0QrIuVPFR5149ltsL2zLR2UhQzMoKhEcuwyFHrKePHsr21s0vD7vF/o53zc65pWo2VtLiO1jF3KZbgjelYhQAzcdwBQAFXl+p7a29eK1Z2OgpSlQBSlKAUpSgFKUoBSlYzQGaVjNM0BmlYzWc0ApWM1nNAKGlKApHp52GxjU4V54S5A7+SS/wCSn/DXh6Cdh+tmOozL6kJ3YAeTS9r+IQfzPhV6X9kk0TwyKGSRSjqeRVhgivlo+lR20EdvCu7HGoVR4DtJ7STkk9pJrYtrkqO7++xXTm57BWaxmmaxljNKZpQClYzTNAZpTNKAUpSgPBrlrLJbyx28gilZCI5CMhGI4HH/AN7OdVVZ6rqc2gzlJ925sbl1lcnMrxW4DMu/2sD3/iC4POrkqu9jNPaaz1eFcAy312ils7uXXdB4dgPPHjWilJKLbXBohn41RtVv7KxuLGaOBmh6yYlt3fdkACgbjDd/EcHtI7q0uia7qN3pmo200/UXdm4zMd1DugMzRllwF/AfXHYRUh1TYi/+z2lrZ3wt0t4QjkBg0rgAZ4fsjHAeJrb7D7GfYrd45n+0TTyGW4kYZDseQweYA7+0mr64KPLjjGeJFiKXm1l7FBo19csI4XfdvOa5MilUkYcgm762Ow+6vloWtX7S6O0sjbt1NcvIhOCyEO0eRz3Ahyo7OHhU8202ZF/ZS2pbcLgFHxnddGDKcd2RjyJrSbIbBTQXBvL26a8uAhjiJBCRI34sAnmfIVCnDQ3ZXzj82/v6FiO3ei7QtLMY76BRvF+qVwxQOSVT1oSQMcBk18dT2l1KTQbbUYpgskDs11ww0gjlKDgPVI9peGfdip5s7sy9vdX9wzhvtcyuoGcqiJgAk9uSeA5ACtfabDyJosmml0MkiSjf49WGmkZu7JAzzx2VO9ji6WGuXbIsSywuDJDHIeBdFYjuLKDUJinvY9elhEwlt7i3MoUjItig3UyueGW+PJ7VqcWdv1caRg5CKFB790AZr9CEAlgACcZOOJxy49tZ1K1yxWuxV5qMsWp6dPOBdQPiOdhvBeuDHPDB3ccV9nPhitVDq1/LoM5+0mG60+4ZJHJy8qwEEIWPEsScdu/ugH8RqW6jsbddZqE1tcLDLevFuPhiY44YlVv8bEHyHjy9ewux7WUEkdxKLiWaczySEcC53cHB7cjOe81odSFnJW5O3xn4K2NJr1nrVzFaS2ksds32YNOjNgmZwpYbpRhgY4d2TXn07UNSvdCieGeNLrrWE08jbm7HDK+TwUjPqqDkYxnvrd7a7N6hdSobO9FpGi4KgNvO5PEkjhgDGPfWn03ovuItJu9Pa5Ej3DZVvWEaDeUtw4nLEHPfwopR0K9uK5A1Vvd61ZXdk15dRz29zcLCQm4Qd8ZB/q1I4ZIIPZ41br5wcc+zuzUc2g2Wa4FgquFW0uUmYkHLLFGwwB3kkc+Qz5VJRXGpNTs7K/YlFJ63Br9vJAsl8ii5uRFHuEEK7ksM5izuDB4ZPdyqT7X6Nrcl08tlcxxQhFVE3vWYqMsxUxsAxYkc+WKlG0ezf2qazk3gBbXHXnnlsIwCjs/FjiewGt6RXR1uDSX4Fiprnbe8fSLDUd8LuXSre4G7voshTs4BT+0O8jsGK/Ee0N6/2WcSt1VxrTIgGQJLbGI8f9LCucciSDUt07YELo7aW75Lo4ZwOAkkYtvAHsViMd+K1+yXRvPDcR3N9eNdtAu7bpgiOLIA3wCfxboxy/XhV9dOz+f8IszT3mq6w9/f6dblA5YTRzs3qQ25XCxqCpw7YA5cDvnxEp6LtoJ7uxLXQ+/hleCQ4AJaMjiQOAbjg47RXk1rYu8c3EttdLbzXM6s8gDZWCJN2KEH3lmPeccq22wWy72Fs0UsvXSyTPNJJgjeeQ8Tx49n65qs5QcMWvj+eGQiSVoNiv8A87/3q4/9qWlK4L2v4J5m+oKUrk+JINZpSnNgwazSlWApSlAYpSlGBWBSlQgZrNKUApSlSDFBSlV5gUFKU5oH/9k="/>
          <p:cNvSpPr>
            <a:spLocks noChangeAspect="1" noChangeArrowheads="1"/>
          </p:cNvSpPr>
          <p:nvPr/>
        </p:nvSpPr>
        <p:spPr bwMode="auto">
          <a:xfrm>
            <a:off x="9685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59398" name="AutoShape 6" descr="data:image/jpg;base64,/9j/4AAQSkZJRgABAQAAAQABAAD/2wCEAAkGBhQSEBQQEhQWFBQUFB4WFBUXFxoYFBYUFhQXHBkUKBceHScfFxkkGR0aKC8hJCcqLCwtHyAyNTAqNiYsLCkBCQoKDgwOGg8PGi0kHiU0LCk1LSw1NTUtKjQsKSwpLi41LCkpLCotLCkqLCwpLCkpNCkpKS0vLCwsKSwsKSwwL//AABEIAHEAsAMBIgACEQEDEQH/xAAcAAEAAgMBAQEAAAAAAAAAAAAABgcBBQgEAwL/xABEEAACAQMBBAYHBQQIBwEAAAABAgMABBEFBhIhMQcTQVFhcRciUoGSk9EUIzJUkUJicqEIMzV0grGzwhVDY6KytME0/8QAGQEBAAMBAQAAAAAAAAAAAAAAAAECBAMF/8QALBEAAgEDAQYGAQUAAAAAAAAAAAECAxEhEgQTMUFRYRQVIjKBoZEzUnGx4f/aAAwDAQACEQMRAD8AvGlKUApmvHq2rw20TTTyLFGvNmOB5eJ8Bxqk9tenOWYm305WjUnd64j75yeGFX9jPfxbyrtSoTqv0r5IbsWZtn0kWmnKRK2/MR6sCYMhzyJ7EXxPuBqk9V2y1TWZtyBZAqeusMG8AmOIYvkFm7ie3kK3WxvQhcXTC51FniRjvGPObiTPaxOdzPjlvAVd2jaBBaRCG3iWJB2KOZ7yebHxNatdLZ/b6pdeRXLKQ2S6b7m1f7PqKNMqndLEbtxHjsION/yOD4nlV1bP7T297H1ttKsi9oHBlPcVPFT514NrNgLTUF+/j+8xhZkwsq/4sesPBsiqX1/ow1HSZPtVm7yIvESw5Eqr2hoxnI78ZHfiotRr8PTL6JyjozNKpfYzp9BxFqK7p5faIxw82jHLzX9BVv2GoxzxrLC6yIwyrIQyn3istWjOk7SRKdz00pSuRIpXmv8AUY4I2lmdY41GWdyFUe81UG2fT4BmLTlyeX2iQcPNYzz82/Q11pUZ1XaKIbsWntDtPbWUfW3Mqxr2A8WYjsCjix8qpTbDpzuLgmGwUwI3Df53D57gOCZ8MnxFarQejvUdYk+03DOqNznmySy/upzYd2ML41dOyHRrZ6eA0Sb83bNJhpPd2IP4f51r00dn93ql9Fcso3R9stT0iYCUS7r+u0NwGw4biWBPFW8QefMGrw2L6TbTUQFRurnx60Dkb/iVPKQeXHvAre63s/BdxGG5iWVD2MOKn2geanxFUftl0I3FqTcWBaaNTvBOVxHjiCCP6zHeMN4HnTVR2j3emXXkMo6BpVB7E9OU0BFvqAaVAd3rQPvkxw9Yf8wD3N51d2j61DdRCa3kWWM8mU549xHNT4HjWWrQnSfqXyWTue6lKVxJMZqutuOme2s96G3xc3A4YB+6Q/vOPxEeyvvIqCba7aapqF3JplvE8O6xRoYzmRgD+J5OACEYPYuCOJrRdEmi21xqYt7yPf8AUYxoThTKhB3WHaMBuHhXo09lUY66mbZsijl0PvY6Hqm0E3XSMeqBx1r5WCMZ4qiftHy95q6NiujG004BkXrZ8cZ3A3/HdHKMeXHvJqVwwqihVUKqjAAGAAOwAcAK+lZ6u0yqLSsLoiUrGAKzSlZiwrBFZpQEG2z6I7O/zIF6ic8etjAwx/eTk/nwPjVRXejaroEpljJEWeMiZe3fwZf2T/EAe410tUC216WrKyDQ8LmXBDQoQVHeGfio8uJ8K2UK1T2Jal0KtI1uxvTjbXO7FdgWsx4bxOYGP8R/B5Nw8abZdONtbb0VoBdTDhvA/cKf4hxk8l4eNU1BpE+q3bmztFTeOSkQKwxDvLMcL/LPYOyv1qWzNxpVzG15arIgbgGyYJR3b6kfp+oIrb4Sjr7/ALbldTNtBY6rr82+d50B/G3qW0XgByz5Zbvq2tjOhi0st2SYC5nHHecfdqf3Y+XvbJ8q+mw/SrY3arAuLWQDCwNhUPgjDCny4HwqfVjr16n6dtK6FklxMAVmlKxFhSlKAh22vRdaaiC7L1U+OE6Abx/iXlIPPj4iqV1DQtT0CfrkZhGTjrU9aCQdisp5Hwb3Gum6+c9urqUdQysMMrAFSD2EHgRWmltMqa0vMejKuNyudhumu3u92G6xbTnhkn7lz4MfwH91v1NWSDXMfS9oNta6j1FmhXKBpEByqyOThVHMDGOHjwrbbGbb6np13Hps0TyhnCLbyZEi7xwCj+z+q47udaKmyxlFVKWL5syFLqdApaIrM4VQ743mAAZsDAyeZwO+ucNuoW0raA3CDC9atyg71c5dfLO+K6Pu7tIo2lkYIiKWZjwCqBkknuxVG9OOq2V5Fbz21xFLLExRlRgWMbjIOO4MP+41z2JveWth4JlwLztrhXRZFOVdQynvVhkH9K+tVb0X9JVoumQxXVzHFLDmLDtglFPqN5bpA91Sz0lab+dg+MVnlRnGTjZ4JuSalRn0lab+dg+MU9JWm/nYPjFRu59GLkmpUZ9JWm/nYPjFPSVpv52D4xTdz6MXJMao3b3oZSJb6/jl3Y1UyxQKvI8C4Ldij1sADljuqzPSVpv52D4xWt2l2806ayuYReQEyQSIBvjiWQgD9a60XVpyvFMh2ZHf6O91myuYvYuA3xxgf7ax/SJu8WVtF7c5b4IyP91RjoK2qgtHuluZkhV1QqXOAWUsCPPBrHTrtTBdvarbTJMqK5YocgMxXA88Ctu7fi72xx+it/Se7o46IY7iKy1GSQlSWeWBlyG3JHEeD2D1VJBznj31eoqvdh9t9Ot9NtIHvIFdIEDqXwQ5GWHnvE1vPSVpv52D4xWOu6lSbbTLKyJNSoz6StN/OwfGKekrTfzsHxiuO7n0ZNyTUqM+krTfzsHxinpK0387B8Ypu59GLkmr8SyBVLE4AGSTyAHM/pUc9JWm/nYPjFRvpE6TLT/htwltcxSyyJ1aqjZbDnDN7lzUxozk0rMXK32TT/i20fXsMp1zXBz2RRH7tf5IK6KlsUZ0kZFLx53HKgsm8MHB5jIqjOg3U7K0W4uLm4iikciNFdgGEa+sx8ixHw1ellepNGssTB0cbyspyrA9oNaNtb3llwWCI8DUbef2Xe/3WT/TNci5rs7VNOWeGSCTO5KhR8HB3WGDx7OFQT0EaZ7M3zT9Kvsm0wopqRElc5szTNdJ+gjTPZm+afpT0EaZ7M3zT9K2+Y0u5XQzmzNM10n6CNM9mb5p+lPQRpnszfNP0p5jS7jQzmzNM10n6CNM9mb5p+lPQRpnszfNP0p5jS7jQzmzNM10n6CNM9mb5p+lPQRpnszfNP0p5jS7jQzmzNM1bPS50cWmnWkU1sJA7zbh3nLDd3GPLHPIFeTod2AtdSS5NyHJiZAu6+7wYNns48hXbxUN3veRGnNisc0zXSfoI0z2Zvmn6U9BGmezN80/SuPmNLuToZzZmma6T9BGmezN80/SnoI0z2Zvmn6U8xpdxoZzZmma6T9BGmezN80/SnoI0z2Zvmn6U8xpdxoZzZmma6T9BGmezN80/SnoI0z2Zvmn6U8xpdxoZzZmutOjf+ybL+7p/lUe9BGmezN80/Spzo+lpbQR28WdyJAi5OTgcuPbWLa9phWilEtFWPZSlK88uKUpQClKUApSlAKUrxazDK8Ei27iOYoercqGAccsg8CDyPnQFbf0iP7Pg/vI/wBN61/9HD+rvf44/wDxeq42y23v7oG1vWB6mU5Xq0QrIuVPFR5149ltsL2zLR2UhQzMoKhEcuwyFHrKePHsr21s0vD7vF/o53zc65pWo2VtLiO1jF3KZbgjelYhQAzcdwBQAFXl+p7a29eK1Z2OgpSlQBSlKAUpSgFKUoBSlYzQGaVjNM0BmlYzWc0ApWM1nNAKGlKApHp52GxjU4V54S5A7+SS/wCSn/DXh6Cdh+tmOozL6kJ3YAeTS9r+IQfzPhV6X9kk0TwyKGSRSjqeRVhgivlo+lR20EdvCu7HGoVR4DtJ7STkk9pJrYtrkqO7++xXTm57BWaxmmaxljNKZpQClYzTNAZpTNKAUpSgPBrlrLJbyx28gilZCI5CMhGI4HH/AN7OdVVZ6rqc2gzlJ925sbl1lcnMrxW4DMu/2sD3/iC4POrkqu9jNPaaz1eFcAy312ils7uXXdB4dgPPHjWilJKLbXBohn41RtVv7KxuLGaOBmh6yYlt3fdkACgbjDd/EcHtI7q0uia7qN3pmo200/UXdm4zMd1DugMzRllwF/AfXHYRUh1TYi/+z2lrZ3wt0t4QjkBg0rgAZ4fsjHAeJrb7D7GfYrd45n+0TTyGW4kYZDseQweYA7+0mr64KPLjjGeJFiKXm1l7FBo19csI4XfdvOa5MilUkYcgm762Ow+6vloWtX7S6O0sjbt1NcvIhOCyEO0eRz3Ahyo7OHhU8202ZF/ZS2pbcLgFHxnddGDKcd2RjyJrSbIbBTQXBvL26a8uAhjiJBCRI34sAnmfIVCnDQ3ZXzj82/v6FiO3ei7QtLMY76BRvF+qVwxQOSVT1oSQMcBk18dT2l1KTQbbUYpgskDs11ww0gjlKDgPVI9peGfdip5s7sy9vdX9wzhvtcyuoGcqiJgAk9uSeA5ACtfabDyJosmml0MkiSjf49WGmkZu7JAzzx2VO9ji6WGuXbIsSywuDJDHIeBdFYjuLKDUJinvY9elhEwlt7i3MoUjItig3UyueGW+PJ7VqcWdv1caRg5CKFB790AZr9CEAlgACcZOOJxy49tZ1K1yxWuxV5qMsWp6dPOBdQPiOdhvBeuDHPDB3ccV9nPhitVDq1/LoM5+0mG60+4ZJHJy8qwEEIWPEsScdu/ugH8RqW6jsbddZqE1tcLDLevFuPhiY44YlVv8bEHyHjy9ewux7WUEkdxKLiWaczySEcC53cHB7cjOe81odSFnJW5O3xn4K2NJr1nrVzFaS2ksds32YNOjNgmZwpYbpRhgY4d2TXn07UNSvdCieGeNLrrWE08jbm7HDK+TwUjPqqDkYxnvrd7a7N6hdSobO9FpGi4KgNvO5PEkjhgDGPfWn03ovuItJu9Pa5Ej3DZVvWEaDeUtw4nLEHPfwopR0K9uK5A1Vvd61ZXdk15dRz29zcLCQm4Qd8ZB/q1I4ZIIPZ41br5wcc+zuzUc2g2Wa4FgquFW0uUmYkHLLFGwwB3kkc+Qz5VJRXGpNTs7K/YlFJ63Br9vJAsl8ii5uRFHuEEK7ksM5izuDB4ZPdyqT7X6Nrcl08tlcxxQhFVE3vWYqMsxUxsAxYkc+WKlG0ezf2qazk3gBbXHXnnlsIwCjs/FjiewGt6RXR1uDSX4Fiprnbe8fSLDUd8LuXSre4G7voshTs4BT+0O8jsGK/Ee0N6/2WcSt1VxrTIgGQJLbGI8f9LCucciSDUt07YELo7aW75Lo4ZwOAkkYtvAHsViMd+K1+yXRvPDcR3N9eNdtAu7bpgiOLIA3wCfxboxy/XhV9dOz+f8IszT3mq6w9/f6dblA5YTRzs3qQ25XCxqCpw7YA5cDvnxEp6LtoJ7uxLXQ+/hleCQ4AJaMjiQOAbjg47RXk1rYu8c3EttdLbzXM6s8gDZWCJN2KEH3lmPeccq22wWy72Fs0UsvXSyTPNJJgjeeQ8Tx49n65qs5QcMWvj+eGQiSVoNiv8A87/3q4/9qWlK4L2v4J5m+oKUrk+JINZpSnNgwazSlWApSlAYpSlGBWBSlQgZrNKUApSlSDFBSlV5gUFKU5oH/9k="/>
          <p:cNvSpPr>
            <a:spLocks noChangeAspect="1" noChangeArrowheads="1"/>
          </p:cNvSpPr>
          <p:nvPr/>
        </p:nvSpPr>
        <p:spPr bwMode="auto">
          <a:xfrm>
            <a:off x="9685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59400" name="AutoShape 8" descr="data:image/jpg;base64,/9j/4AAQSkZJRgABAQAAAQABAAD/2wCEAAkGBhESERURExQUFRUVGRgZFBYWFhYXFRoYFRcXFBkYGBYXHCYgFyUjGxcUIC8gJCcpLCwsFx4xNTAqNSYrLCkBCQoKDgwMDQwPDTUYHhgpKSkpKSkpKSkpKSkpKSkpKSkpKSkpKSkpKSkpKSkpKSkpKSkpKSkpKSkpKSkpKSkpKf/AABEIAHgAoAMBIgACEQEDEQH/xAAcAAEAAgIDAQAAAAAAAAAAAAAABQYEBwECCAP/xAA9EAABAwIEAgcFBAoDAQAAAAABAAIDBBEFBhIhEzEHFyJBUWGRFDJTcYEzNUJ0IzRSYnJ1obGztISywST/xAAVAQEBAAAAAAAAAAAAAAAAAAAAAf/EABURAQEAAAAAAAAAAAAAAAAAAAAR/9oADAMBAAIRAxEAPwDeKIiAiIgIiICLi6XQcoiICIiAi4JS6DlFwCuUBERAREQEREBEXBQcrq51uah8bzXT0wOp2p/cxu7j9FVZ5K3EO04+z03gOzKfmg650zPIJGuoHiWVuzmA3CxsqZzl47jiDuE47MadgpygwSKIBsLN++QjteqV+UWSN/StDv3iO16oLhFMHAOaQQeRC7rWkVJW0BL6d/Fh/EyQ9oD90KzZfz1T1IsbxP5Fj9jfyQWVcXWLX4nFC3VI9rR3XNr/ACVPqs4VFU4xUUdhydJILNt+6UFizHjcEMTmySBpcOyL7krWD84YoLMey0F9pbfh+atFFleJjtcznTy9+rtNB8lLOwR0g3HZ7mfh9EEnl7GYJ4hwpA+w333upda2q8mOifxKV7opBuG7iM/NSGEdILmOEFazhyftj7I/VBeUXyp6hj2hzHBwPIg3C+qAiIgIiIMWuxGKJpdI9rQN9zuqZVZrqaxxiomaWcnSu7JHmL81i9JGVjI01Jkc4sILYxe1hzUxgFX7TBG5gDW2AsNtwN72+SDAwvLUULtbyZ5r7vdzBVjhw9zyC8rPpsOa3zWWAg+UFK1o2C+hC7IgwaymYO0SG+Z2WtM11UE8hipotc4P2tjYeYIVq6QMvPqoHBspZpFw0X3KjMmVLJaYRRtDXR9mTbtE+N0FQbS1kLmPrXGqibzafw/LxWwMAxWGqj0wERtH4DYH0UkzLrQL+t9wtdS4QKjEHvgcYmw2Ooe67x5INrUuGtaFmhqwsLqC5gB3IABPis5B8ZqYO5qFxbL7JWlsjQ9vdfuVgXBCDWrcNrKFxfSuMsY5wuvYDyVly7nmCpGlx4cg2c12wv5E81OVNCHbjYrWWdsMbUVrIGdktbcvbtuPGyDarTfkuyg8rOc2Jsbna9I95TiAiIgxa6hbI1zSL3BHrsqRkQup55aJwsGHUy/mrbmSufDTSSM95rSQvMk3SXXmpM+2u9jYHuQergVyvMXXTinl6FcddOKeXoUV6eReYeunFPL0KddOKeXoUR6akiDua12yI4fifhFPvfu1Fap66cU8vQqOxrpMr6oNEluyQ4EA32Qeks2Y17PSueN3Os1o83bf+qGyzl50UDYyLucS97tvxbrQuIdJtfO5heQeHyFtvqs1nTBiYNwR6IPTlLThgsF915i66cU8vQp104p5ehQenVxdeYuunFPL0K566cU8vQoPS9XVCNjnu5NFz9FQssUxkfNVPG73nh/wrT1f0u4lNG6J1tLhY7K29EGcp5pmwTe40Wbsg3Xh9KGNFhzWYukTrgFd0BERB8KyEPYWuFweYWscX6PYy8lkIAK2qupjBQac6uh8MJ1dD4YW4uEPBOEPBBp3q6HwwnV0Phhbi4Q8E4Q8EWtPdXQ+GE6uhY/owtw8IeAVUz1niPDWNc+Mua7a4QrUmAZVEk07Awdkqxt6OwR9mFXss9KVPDUzvMd+M8aR4dy37RFr42u021AG3zQrUvV0PhhcdXI+GFuLhDwThDwQrTvV0Phhc9XQ+GFuHhDwThDwQrTvV0PhqSwDJJikDgzT5raHCHguRGPBCvlRxkNAK+6IiCIVF1mZKaKoipZJA2abeJhDu1a/fa3cdie5BKIoFmd6Izy0wmHFhD3SM0uuBGLvsSLOsPC6xsJ6R8NqZWwQ1AdI/wBxpa9t7C9gXNAJtvbyQWdFW2dIeHGOaUVDdFOWtmOl4LS8lrRYi5uQQLDuK+8WdaF0rIGztMkjnMY2zu09jWuc25Fr2c1BOoqhJ0sYS1xaaoAg2N2SgAg23Om1r96lY830bqs0IlHtAvePS4HZus2cRY7EHYoJpV/O+XGVlJJC4XNrt+YUjjONQ0sRnnfojaQC6xPvGw2aCeai5M+4eHQMNQ29S1roNn2eJHFjd7WF3AixI5INLdF3RpK+uc6ojIjgP4u891l6KYwAADYDkq5T4zQU888AktMxhmmYdZIY0ai4XFjYEbC67O6QcPFM2r444DnmMPDXntgElpbpuNgeYQWNFAUOeqGaCWpjnDooPtXaX3bcXF2lt/QLHwrpIw2plbBDUB0j76W6JG3sNVgXNA5An6ILOiwcXxiGlidPO/RG22p1ieZAGzQTzUNQ9JOGzNlfHUBwhbrlOiTstuG3sW77kbBBZ0VZw7pHw2fWI6gHhsdK+7XttGzdzu00Xt5LszpBw86Txx2jCB2Xjeo1mLm3bVodz8N+aCyIqviPSXhkEj4palrJI3Fr2Fr9QIFzcBvLfnyVkgma9oe0gtcAWkbggi4IPfcIPoqpnf7bDPzzf9eoVrVZzpRTPdRSRRul4FWySRrS0O0GOWMuGogbF4PyugwsY+/KD8vV/wB4l9s7AcfDD3+2t3/49QpHFMtcapjqmyujfFFNE2zQftg3t797S0G3eomiyHUe0QzVOIT1IgcZI43Rxsbr0uYHEsFzYOKCO6RcCZFFNVAuL6ifD2vBI0gQThrdO199ZvdRcX61H/O5v9Vy2DmbLza2ndTuc5ly1zXt95r43B7HAHY2IGxVcwTo0fDUNnlrZagNldUcN0cbGmdzDHxCW73sTtyQRGZsTlnwLE3Su1Fk1TG07CzI6nQwbeAACsmYvvLC/wCKq/wLvVZEY+hqaLiuAqZJZC/SLtM0vGIA77clKV+AiWopqgvINMZCG2FncVnDNz3W5oJGaLU0tPIgj1FlRs04Kykw6jpYy4siqqJrS62ogVDNzYAf0V9UVmLAhVxsjLizRNDLcAG5hkEgb9bWugiMR++qT8rVf5IFNYPgrKYShhceLNJM7URs6U3IFhyUbRZSkbXurZaqSWzZGRROYxrY2yua4gOG7vdA3WZmLB6ioa1sFVJSlpJc6NjHlwtbSdfLfdBVIqt8U2PSsNnxtY9h8HMo3Oad/MBd8TqXSSYFI83c9+px8S6jcSbDzP8AVZeF9HksYrOLWyz+2xGOQujjaQ4s4YeNPMhu1uSlZMotPsP6Q/8AwkFvZHbtCYN/2djfZBPkKqZJ+2xP867/AF6dWuyjMGwIU76l4cXe0TGYgi2kmOOPSPH3AfqgovST+tyfyuu/u1QuI867+HA/+xWyMbydHVT8Z73AGnmp3MAG7ZyLnV3EWVbpeiaQS65cQmlY4wcVhjjbxBSm8TS4bjSfBUda2mYazHHlrS4UsIBIBIDqeckDyNh6K2ZL+7qP8tB/hYo/GMkOmdVvjqXwuqxC15axjrMhZJGW9rmHCQ/KysGFYe2CCKBpJbExkYJ5kMaGAn6BQZSWREBERAREQEREBERAREQEREBERAREQEREH//Z"/>
          <p:cNvSpPr>
            <a:spLocks noChangeAspect="1" noChangeArrowheads="1"/>
          </p:cNvSpPr>
          <p:nvPr/>
        </p:nvSpPr>
        <p:spPr bwMode="auto">
          <a:xfrm>
            <a:off x="9685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srgbClr val="000000"/>
              </a:solidFill>
            </a:endParaRPr>
          </a:p>
        </p:txBody>
      </p:sp>
      <p:pic>
        <p:nvPicPr>
          <p:cNvPr id="1026" name="587715CC-AE71-4BBB-AFD8-AA4FC54D0175" descr="587715CC-AE71-4BBB-AFD8-AA4FC54D01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6856" y="4077072"/>
            <a:ext cx="2592288" cy="1919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http://212.150.243.194/~mzkcoil/files/tmb/127940323533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7954" y="360610"/>
            <a:ext cx="1423117" cy="914400"/>
          </a:xfrm>
          <a:prstGeom prst="rect">
            <a:avLst/>
          </a:prstGeom>
          <a:noFill/>
        </p:spPr>
      </p:pic>
      <p:pic>
        <p:nvPicPr>
          <p:cNvPr id="1030" name="Picture 6" descr="http://www.mash.org.il/image/users/193099/ftp/my_files/COUSTEMRES/memshala1.jpg?id=888380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61246" y="235828"/>
            <a:ext cx="1138675" cy="113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27624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31825" y="2961481"/>
            <a:ext cx="7634288" cy="935038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he-I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rtl="1"/>
            <a:r>
              <a:rPr lang="he-IL" sz="2800" b="1" dirty="0" smtClean="0">
                <a:solidFill>
                  <a:schemeClr val="bg1"/>
                </a:solidFill>
              </a:rPr>
              <a:t>תמונת המצב בענף הבניה 2013</a:t>
            </a:r>
            <a:endParaRPr lang="he-IL" sz="28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408988" y="2961481"/>
            <a:ext cx="865187" cy="935038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he-I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84284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1527" r="1527"/>
          <a:stretch>
            <a:fillRect/>
          </a:stretch>
        </p:blipFill>
        <p:spPr bwMode="auto">
          <a:xfrm>
            <a:off x="272480" y="1196752"/>
            <a:ext cx="9289032" cy="4675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1554" r="3"/>
          <a:stretch>
            <a:fillRect/>
          </a:stretch>
        </p:blipFill>
        <p:spPr bwMode="auto">
          <a:xfrm>
            <a:off x="128464" y="5805264"/>
            <a:ext cx="9577064" cy="425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מלבן 3"/>
          <p:cNvSpPr/>
          <p:nvPr/>
        </p:nvSpPr>
        <p:spPr>
          <a:xfrm>
            <a:off x="416496" y="6309320"/>
            <a:ext cx="770485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1"/>
            <a:r>
              <a:rPr lang="he-IL" sz="1100" dirty="0" smtClean="0">
                <a:solidFill>
                  <a:srgbClr val="000000"/>
                </a:solidFill>
                <a:latin typeface="Calibri"/>
              </a:rPr>
              <a:t>מקור:  מחולל לוחות בנושא בנייה, </a:t>
            </a:r>
            <a:r>
              <a:rPr lang="he-IL" sz="1100" dirty="0" err="1" smtClean="0">
                <a:solidFill>
                  <a:srgbClr val="000000"/>
                </a:solidFill>
                <a:latin typeface="Calibri"/>
              </a:rPr>
              <a:t>למ"ס</a:t>
            </a:r>
            <a:endParaRPr lang="he-IL" sz="1100" dirty="0" smtClean="0">
              <a:solidFill>
                <a:srgbClr val="000000"/>
              </a:solidFill>
              <a:latin typeface="Calibri"/>
            </a:endParaRPr>
          </a:p>
          <a:p>
            <a:pPr rtl="1"/>
            <a:r>
              <a:rPr lang="he-IL" sz="1100" dirty="0" smtClean="0">
                <a:solidFill>
                  <a:srgbClr val="000000"/>
                </a:solidFill>
                <a:latin typeface="Calibri"/>
              </a:rPr>
              <a:t>נתוני 2013: נתונים ארעיים, כולל עד חודש ספטמבר בלבד</a:t>
            </a:r>
          </a:p>
          <a:p>
            <a:pPr rtl="1"/>
            <a:r>
              <a:rPr lang="he-IL" sz="1100" b="1" dirty="0" smtClean="0">
                <a:solidFill>
                  <a:srgbClr val="000000"/>
                </a:solidFill>
                <a:latin typeface="Calibri"/>
              </a:rPr>
              <a:t>צמוד קרקע – 1-2 קומות, בנייה רוויה – 3-7 קומות, מגדלים – 8 קומות ומעלה</a:t>
            </a:r>
          </a:p>
        </p:txBody>
      </p:sp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287338" y="121287"/>
            <a:ext cx="9404350" cy="794064"/>
          </a:xfrm>
        </p:spPr>
        <p:txBody>
          <a:bodyPr/>
          <a:lstStyle/>
          <a:p>
            <a:r>
              <a:rPr lang="he-IL" dirty="0" smtClean="0"/>
              <a:t>מתוך הדירות בבנייה פעילה, </a:t>
            </a:r>
            <a:br>
              <a:rPr lang="he-IL" dirty="0" smtClean="0"/>
            </a:br>
            <a:r>
              <a:rPr lang="he-IL" dirty="0" smtClean="0"/>
              <a:t>יש עלייה גדולה בחלקם של הבניינים הגבוהים </a:t>
            </a:r>
            <a:r>
              <a:rPr lang="he-IL" sz="1800" dirty="0" smtClean="0"/>
              <a:t>(8 קומות ומעלה)</a:t>
            </a:r>
            <a:endParaRPr lang="en-US" sz="1800" dirty="0"/>
          </a:p>
        </p:txBody>
      </p:sp>
      <p:sp>
        <p:nvSpPr>
          <p:cNvPr id="6" name="מלבן 5"/>
          <p:cNvSpPr/>
          <p:nvPr/>
        </p:nvSpPr>
        <p:spPr>
          <a:xfrm>
            <a:off x="2341576" y="980728"/>
            <a:ext cx="52229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400" b="1" u="sng" dirty="0" smtClean="0"/>
              <a:t>מספר דירות בבנייה פעילה לפי סוג בנייה (שיעור מסה"כ, 1995-2013)</a:t>
            </a:r>
            <a:endParaRPr lang="en-US" sz="1400" b="1" u="sng" dirty="0"/>
          </a:p>
        </p:txBody>
      </p:sp>
      <p:sp>
        <p:nvSpPr>
          <p:cNvPr id="8" name="מלבן 7"/>
          <p:cNvSpPr/>
          <p:nvPr/>
        </p:nvSpPr>
        <p:spPr>
          <a:xfrm>
            <a:off x="131554" y="980728"/>
            <a:ext cx="74571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100" b="1" dirty="0" smtClean="0"/>
              <a:t>% מסה"כ</a:t>
            </a:r>
            <a:endParaRPr lang="en-US" sz="1100" b="1" dirty="0"/>
          </a:p>
        </p:txBody>
      </p:sp>
      <p:sp>
        <p:nvSpPr>
          <p:cNvPr id="3" name="סוגר מסולסל שמאלי 2"/>
          <p:cNvSpPr/>
          <p:nvPr/>
        </p:nvSpPr>
        <p:spPr>
          <a:xfrm rot="16200000">
            <a:off x="5986280" y="4684532"/>
            <a:ext cx="221709" cy="2807769"/>
          </a:xfrm>
          <a:prstGeom prst="leftBrac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מלבן 8"/>
          <p:cNvSpPr/>
          <p:nvPr/>
        </p:nvSpPr>
        <p:spPr>
          <a:xfrm>
            <a:off x="5733092" y="6129663"/>
            <a:ext cx="7280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400" b="1" smtClean="0"/>
              <a:t>מגדלים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252930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416496" y="6381328"/>
            <a:ext cx="770485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1"/>
            <a:r>
              <a:rPr lang="he-IL" sz="1100" dirty="0" smtClean="0">
                <a:solidFill>
                  <a:srgbClr val="000000"/>
                </a:solidFill>
                <a:latin typeface="Calibri"/>
              </a:rPr>
              <a:t>מקור: למ"ס</a:t>
            </a:r>
          </a:p>
          <a:p>
            <a:pPr rtl="1"/>
            <a:r>
              <a:rPr lang="he-IL" sz="1100" b="1" dirty="0" smtClean="0">
                <a:solidFill>
                  <a:srgbClr val="000000"/>
                </a:solidFill>
                <a:latin typeface="Calibri"/>
              </a:rPr>
              <a:t>(*) מספר </a:t>
            </a:r>
            <a:r>
              <a:rPr lang="he-IL" sz="1100" b="1" dirty="0">
                <a:solidFill>
                  <a:srgbClr val="000000"/>
                </a:solidFill>
                <a:latin typeface="Calibri"/>
              </a:rPr>
              <a:t>דירות בבנייה פעילה </a:t>
            </a:r>
            <a:r>
              <a:rPr lang="he-IL" sz="1100" b="1" dirty="0" smtClean="0">
                <a:solidFill>
                  <a:srgbClr val="000000"/>
                </a:solidFill>
                <a:latin typeface="Calibri"/>
              </a:rPr>
              <a:t>– דירות בבניינים שנמצאים בתהליך בנייה פעיל, ביוזמה </a:t>
            </a:r>
            <a:r>
              <a:rPr lang="he-IL" sz="1100" b="1" dirty="0">
                <a:solidFill>
                  <a:srgbClr val="000000"/>
                </a:solidFill>
                <a:latin typeface="Calibri"/>
              </a:rPr>
              <a:t>פרטית </a:t>
            </a:r>
            <a:r>
              <a:rPr lang="he-IL" sz="1100" b="1" dirty="0" smtClean="0">
                <a:solidFill>
                  <a:srgbClr val="000000"/>
                </a:solidFill>
                <a:latin typeface="Calibri"/>
              </a:rPr>
              <a:t>וציבורית</a:t>
            </a:r>
          </a:p>
        </p:txBody>
      </p:sp>
      <p:sp>
        <p:nvSpPr>
          <p:cNvPr id="5" name="כותרת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בשנים האחרונות חל גידול במספר הדירות בבנייה פעילה (*)</a:t>
            </a:r>
            <a:endParaRPr lang="en-US" dirty="0"/>
          </a:p>
        </p:txBody>
      </p:sp>
      <p:sp>
        <p:nvSpPr>
          <p:cNvPr id="6" name="מלבן 5"/>
          <p:cNvSpPr/>
          <p:nvPr/>
        </p:nvSpPr>
        <p:spPr>
          <a:xfrm>
            <a:off x="2307100" y="980728"/>
            <a:ext cx="529183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400" b="1" u="sng" dirty="0" smtClean="0"/>
              <a:t>מספר דירות בבנייה פעילה ומספר התחלות בנייה (אלפים, 2005-2012)</a:t>
            </a:r>
            <a:endParaRPr lang="en-US" sz="1400" b="1" u="sng" dirty="0"/>
          </a:p>
        </p:txBody>
      </p:sp>
      <p:sp>
        <p:nvSpPr>
          <p:cNvPr id="8" name="מלבן 7"/>
          <p:cNvSpPr/>
          <p:nvPr/>
        </p:nvSpPr>
        <p:spPr>
          <a:xfrm>
            <a:off x="128464" y="1052736"/>
            <a:ext cx="6431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400" b="1" dirty="0" smtClean="0"/>
              <a:t>אלפים</a:t>
            </a:r>
            <a:endParaRPr lang="en-US" sz="1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33078"/>
            <a:ext cx="9547225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9597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31825" y="2961481"/>
            <a:ext cx="7634288" cy="935038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he-I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rtl="1"/>
            <a:r>
              <a:rPr lang="he-IL" sz="2400" b="1" dirty="0" smtClean="0">
                <a:solidFill>
                  <a:schemeClr val="bg1"/>
                </a:solidFill>
              </a:rPr>
              <a:t>עובדים בענף הבנייה</a:t>
            </a:r>
            <a:endParaRPr lang="he-IL" sz="24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408988" y="2961481"/>
            <a:ext cx="865187" cy="935038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he-I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 dirty="0"/>
          </a:p>
        </p:txBody>
      </p:sp>
      <p:sp>
        <p:nvSpPr>
          <p:cNvPr id="4" name="מלבן 3"/>
          <p:cNvSpPr/>
          <p:nvPr/>
        </p:nvSpPr>
        <p:spPr>
          <a:xfrm>
            <a:off x="2353395" y="3896519"/>
            <a:ext cx="5932884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he-IL" sz="1400" b="1" kern="0" dirty="0">
                <a:solidFill>
                  <a:srgbClr val="1C1C1C"/>
                </a:solidFill>
                <a:latin typeface="Arial"/>
                <a:cs typeface="Arial"/>
              </a:rPr>
              <a:t>ישראלים</a:t>
            </a:r>
          </a:p>
          <a:p>
            <a:pPr marL="285750" indent="-285750" algn="r" rtl="1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he-IL" sz="1400" b="1" kern="0" dirty="0">
                <a:solidFill>
                  <a:srgbClr val="1C1C1C"/>
                </a:solidFill>
                <a:latin typeface="Arial"/>
                <a:cs typeface="Arial"/>
              </a:rPr>
              <a:t>זרים</a:t>
            </a:r>
          </a:p>
          <a:p>
            <a:pPr marL="285750" indent="-285750" algn="r" rtl="1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he-IL" sz="1400" b="1" kern="0" dirty="0">
                <a:solidFill>
                  <a:srgbClr val="1C1C1C"/>
                </a:solidFill>
                <a:latin typeface="Arial"/>
                <a:cs typeface="Arial"/>
              </a:rPr>
              <a:t>פלשתינאים</a:t>
            </a:r>
          </a:p>
          <a:p>
            <a:pPr marL="285750" indent="-285750" algn="r" rtl="1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he-IL" sz="1400" b="1" kern="0" dirty="0" smtClean="0">
                <a:solidFill>
                  <a:srgbClr val="1C1C1C"/>
                </a:solidFill>
                <a:latin typeface="Arial"/>
                <a:cs typeface="Arial"/>
              </a:rPr>
              <a:t>סיכום – הצורך בעובדים</a:t>
            </a:r>
            <a:endParaRPr lang="he-IL" sz="1400" b="1" kern="0" dirty="0">
              <a:solidFill>
                <a:srgbClr val="1C1C1C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7670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72480" y="330926"/>
            <a:ext cx="9404350" cy="443198"/>
          </a:xfrm>
        </p:spPr>
        <p:txBody>
          <a:bodyPr/>
          <a:lstStyle/>
          <a:p>
            <a:r>
              <a:rPr lang="he-IL" dirty="0" smtClean="0"/>
              <a:t>הרכב כוח האדם בענף הבנייה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92107" y="908720"/>
            <a:ext cx="9336088" cy="5472608"/>
          </a:xfrm>
        </p:spPr>
        <p:txBody>
          <a:bodyPr/>
          <a:lstStyle/>
          <a:p>
            <a:r>
              <a:rPr lang="he-IL" sz="1800" b="1" dirty="0" smtClean="0"/>
              <a:t>סה"כ מועסקים כיום (2013) בענף הבניה ישירות כ- 210,000 עובדים</a:t>
            </a:r>
          </a:p>
          <a:p>
            <a:r>
              <a:rPr lang="he-IL" sz="1800" b="1" dirty="0" smtClean="0"/>
              <a:t>עובדים ישראלים</a:t>
            </a:r>
          </a:p>
          <a:p>
            <a:pPr lvl="1"/>
            <a:r>
              <a:rPr lang="he-IL" sz="1800" dirty="0" smtClean="0"/>
              <a:t>מהווים כ- 77% מהעובדים בענף הבנייה, ברובם ערבים-ישראלים</a:t>
            </a:r>
          </a:p>
          <a:p>
            <a:pPr lvl="1"/>
            <a:r>
              <a:rPr lang="he-IL" sz="1800" dirty="0" smtClean="0"/>
              <a:t>מתגוררים בעיקר באזור הצפון, מועסקים לרוב בצפון ובמרכז</a:t>
            </a:r>
          </a:p>
          <a:p>
            <a:pPr lvl="1"/>
            <a:r>
              <a:rPr lang="he-IL" sz="1800" dirty="0" smtClean="0"/>
              <a:t>העובדים הערבים עוסקים בעיקר בעבודות הבנאות הפשוטות ("בלוק על בלוק") בבנייה נמוכה</a:t>
            </a:r>
          </a:p>
          <a:p>
            <a:pPr lvl="1"/>
            <a:r>
              <a:rPr lang="he-IL" sz="1800" dirty="0" smtClean="0"/>
              <a:t>היהודים מועסקים בעיקר כעצמאיים, בעבודות הגמרים (גבס, צבע, חשמל) ובתחום השיפוצים</a:t>
            </a:r>
          </a:p>
          <a:p>
            <a:r>
              <a:rPr lang="he-IL" sz="1800" b="1" dirty="0" smtClean="0"/>
              <a:t>עובדים פלשתינאים</a:t>
            </a:r>
          </a:p>
          <a:p>
            <a:pPr lvl="1"/>
            <a:r>
              <a:rPr lang="he-IL" sz="1800" dirty="0" smtClean="0"/>
              <a:t>מהווים כ- 19% מהעובדים בענף, חלקם ממספר העובדים הולך וגדל מול הצמצום בעובדים הזרים</a:t>
            </a:r>
          </a:p>
          <a:p>
            <a:pPr lvl="1"/>
            <a:r>
              <a:rPr lang="he-IL" sz="1800" dirty="0" smtClean="0"/>
              <a:t>מועסקים בפרויקטים בכל הארץ, לרוב בהפרדה מהעובדים הזרים, עקב חיכוכים</a:t>
            </a:r>
          </a:p>
          <a:p>
            <a:pPr lvl="1"/>
            <a:r>
              <a:rPr lang="he-IL" sz="1800" dirty="0" smtClean="0"/>
              <a:t>עוסקים בעיקר בעבודות הרטובות בשלב השלד, בבנייה נמוכה, שאינה מתועשת</a:t>
            </a:r>
          </a:p>
          <a:p>
            <a:r>
              <a:rPr lang="he-IL" sz="1800" b="1" dirty="0" smtClean="0"/>
              <a:t>עובדים זרים</a:t>
            </a:r>
          </a:p>
          <a:p>
            <a:pPr lvl="1"/>
            <a:r>
              <a:rPr lang="he-IL" sz="1800" dirty="0" smtClean="0"/>
              <a:t>מהווים כ- 4% מהעובדים, ברובם עובדים מסין הנמצאים בישראל מעל 5 שנים, מעטים מבולגריה </a:t>
            </a:r>
          </a:p>
          <a:p>
            <a:pPr lvl="1"/>
            <a:r>
              <a:rPr lang="he-IL" sz="1800" dirty="0" smtClean="0"/>
              <a:t>מועסקים בעיקר </a:t>
            </a:r>
            <a:r>
              <a:rPr lang="he-IL" sz="1800" u="sng" dirty="0" smtClean="0"/>
              <a:t>בעבודות הרטובות בשלב השלד, בבניית מגדלים, המאופיינים בתיעוש ובשיטות בנייה מתקדמות (</a:t>
            </a:r>
            <a:r>
              <a:rPr lang="he-IL" sz="1800" u="sng" dirty="0" err="1" smtClean="0"/>
              <a:t>ברנוביץ</a:t>
            </a:r>
            <a:r>
              <a:rPr lang="he-IL" sz="1800" u="sng" dirty="0" smtClean="0"/>
              <a:t>')</a:t>
            </a:r>
          </a:p>
          <a:p>
            <a:endParaRPr lang="he-IL" sz="1800" dirty="0" smtClean="0"/>
          </a:p>
          <a:p>
            <a:pPr>
              <a:buNone/>
            </a:pPr>
            <a:r>
              <a:rPr lang="he-IL" dirty="0" smtClean="0"/>
              <a:t>בעבודות רטובות נכללים המקצועות: בניית השלד – </a:t>
            </a:r>
            <a:r>
              <a:rPr lang="he-IL" dirty="0" err="1" smtClean="0"/>
              <a:t>ברזלנים</a:t>
            </a:r>
            <a:r>
              <a:rPr lang="he-IL" dirty="0" smtClean="0"/>
              <a:t> וטפסנים, עבודות גמר – רצפים וטייחים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1665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416496" y="6352753"/>
            <a:ext cx="770485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1">
              <a:lnSpc>
                <a:spcPts val="1100"/>
              </a:lnSpc>
            </a:pPr>
            <a:r>
              <a:rPr lang="he-IL" sz="1100" dirty="0" smtClean="0">
                <a:solidFill>
                  <a:srgbClr val="000000"/>
                </a:solidFill>
                <a:latin typeface="Calibri"/>
              </a:rPr>
              <a:t>מקור: משרד הבינוי והשיכון, עובדים זרים – תאגידי העסקת עובדים זרים</a:t>
            </a:r>
          </a:p>
          <a:p>
            <a:pPr rtl="1">
              <a:lnSpc>
                <a:spcPts val="1100"/>
              </a:lnSpc>
            </a:pPr>
            <a:r>
              <a:rPr lang="he-IL" sz="1100" dirty="0" smtClean="0">
                <a:solidFill>
                  <a:srgbClr val="000000"/>
                </a:solidFill>
                <a:latin typeface="Calibri"/>
              </a:rPr>
              <a:t>עובדים פלשתינאים – מכסות עובדים, כולל העובדים באיו"ש</a:t>
            </a:r>
          </a:p>
          <a:p>
            <a:pPr rtl="1">
              <a:lnSpc>
                <a:spcPts val="1100"/>
              </a:lnSpc>
            </a:pPr>
            <a:r>
              <a:rPr lang="he-IL" sz="1100" dirty="0" smtClean="0">
                <a:solidFill>
                  <a:srgbClr val="000000"/>
                </a:solidFill>
                <a:latin typeface="Calibri"/>
              </a:rPr>
              <a:t>"בנאים" כולל את כל קטגורית "בנאים ועובדי בניין" מלבד מנהלי עבודה בבניין ועובדי עבודות רטובות</a:t>
            </a:r>
          </a:p>
        </p:txBody>
      </p:sp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416496" y="57268"/>
            <a:ext cx="9404350" cy="764825"/>
          </a:xfrm>
        </p:spPr>
        <p:txBody>
          <a:bodyPr/>
          <a:lstStyle/>
          <a:p>
            <a:r>
              <a:rPr lang="he-IL" sz="2300" dirty="0" smtClean="0"/>
              <a:t>העובדים הישראלים מתחלקים על פני כ- 15 מקצועות שונים, </a:t>
            </a:r>
            <a:br>
              <a:rPr lang="he-IL" sz="2300" dirty="0" smtClean="0"/>
            </a:br>
            <a:r>
              <a:rPr lang="he-IL" sz="2300" dirty="0" smtClean="0"/>
              <a:t>העובדים הזרים והפלשתינאים משמשים בעיקר לעבודות רטובות</a:t>
            </a:r>
            <a:endParaRPr lang="en-US" sz="2300" dirty="0"/>
          </a:p>
        </p:txBody>
      </p:sp>
      <p:sp>
        <p:nvSpPr>
          <p:cNvPr id="9" name="מלבן 8"/>
          <p:cNvSpPr/>
          <p:nvPr/>
        </p:nvSpPr>
        <p:spPr>
          <a:xfrm>
            <a:off x="3079841" y="881424"/>
            <a:ext cx="428675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400" b="1" u="sng" dirty="0" smtClean="0"/>
              <a:t>מספר עובדים בענף הבנייה לפי מקצועות (אלפים, 2012)</a:t>
            </a:r>
          </a:p>
        </p:txBody>
      </p:sp>
      <p:sp>
        <p:nvSpPr>
          <p:cNvPr id="8" name="מלבן 7"/>
          <p:cNvSpPr/>
          <p:nvPr/>
        </p:nvSpPr>
        <p:spPr>
          <a:xfrm>
            <a:off x="116028" y="5589240"/>
            <a:ext cx="96739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he-IL" sz="1200" b="1" dirty="0" smtClean="0"/>
              <a:t>* לפי הערכות של גורמי הענף מרבית העובדים הפלשתינאים (למעלה מ- 80%)</a:t>
            </a:r>
            <a:r>
              <a:rPr lang="en-US" sz="1200" b="1" dirty="0" smtClean="0"/>
              <a:t> </a:t>
            </a:r>
            <a:r>
              <a:rPr lang="he-IL" sz="1200" b="1" dirty="0" smtClean="0"/>
              <a:t>עובדים בעבודות רטובות. </a:t>
            </a:r>
            <a:r>
              <a:rPr lang="en-US" sz="1200" b="1" dirty="0" smtClean="0"/>
              <a:t/>
            </a:r>
            <a:br>
              <a:rPr lang="en-US" sz="1200" b="1" dirty="0" smtClean="0"/>
            </a:br>
            <a:r>
              <a:rPr lang="he-IL" sz="1200" b="1" dirty="0" smtClean="0"/>
              <a:t>   מאחר ולא קיים מידע על התפלגות המקצועות האחרים הנחנו שכולם עובדים בעבודות רטובות. </a:t>
            </a:r>
          </a:p>
          <a:p>
            <a:pPr algn="r" rtl="1"/>
            <a:r>
              <a:rPr lang="he-IL" sz="1200" b="1" dirty="0" smtClean="0"/>
              <a:t>** לפי נתוני הקבלנים והתאגידים כמעט כל העובדים הזרים (בפרוט, הסינים) עובדים בדיור בעבודות רטובות. </a:t>
            </a:r>
          </a:p>
          <a:p>
            <a:pPr algn="r" rtl="1"/>
            <a:r>
              <a:rPr lang="he-IL" sz="1200" b="1" dirty="0" smtClean="0"/>
              <a:t>***עבודות רטובות כולל את המקצועות: </a:t>
            </a:r>
            <a:r>
              <a:rPr lang="he-IL" sz="1200" b="1" dirty="0" err="1" smtClean="0"/>
              <a:t>ברזלנים</a:t>
            </a:r>
            <a:r>
              <a:rPr lang="he-IL" sz="1200" b="1" dirty="0" smtClean="0"/>
              <a:t> וטפסנים (שלד) טייחים ורצפים (גמר)</a:t>
            </a:r>
          </a:p>
        </p:txBody>
      </p:sp>
      <p:graphicFrame>
        <p:nvGraphicFramePr>
          <p:cNvPr id="10" name="טבלה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17043914"/>
              </p:ext>
            </p:extLst>
          </p:nvPr>
        </p:nvGraphicFramePr>
        <p:xfrm>
          <a:off x="237000" y="1241461"/>
          <a:ext cx="9432000" cy="4275780"/>
        </p:xfrm>
        <a:graphic>
          <a:graphicData uri="http://schemas.openxmlformats.org/drawingml/2006/table">
            <a:tbl>
              <a:tblPr rtl="1"/>
              <a:tblGrid>
                <a:gridCol w="1008000"/>
                <a:gridCol w="2016000"/>
                <a:gridCol w="2016000"/>
                <a:gridCol w="1368000"/>
                <a:gridCol w="1008000"/>
                <a:gridCol w="1008000"/>
                <a:gridCol w="1008000"/>
              </a:tblGrid>
              <a:tr h="41056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 smtClean="0">
                          <a:solidFill>
                            <a:srgbClr val="FFFFFF"/>
                          </a:solidFill>
                          <a:latin typeface="Arial"/>
                        </a:rPr>
                        <a:t>קטגורית העסקה</a:t>
                      </a:r>
                      <a:endParaRPr lang="he-IL" sz="1200" b="1" i="0" u="none" strike="noStrike" dirty="0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>
                      <a:noFill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מקצוע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1" fontAlgn="ctr"/>
                      <a:endParaRPr lang="he-IL" sz="1000" b="1" i="0" u="none" strike="noStrike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ישראלים</a:t>
                      </a:r>
                      <a:br>
                        <a:rPr lang="he-IL" sz="12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</a:br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(יהודים וערבים)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 smtClean="0">
                          <a:solidFill>
                            <a:srgbClr val="FFFFFF"/>
                          </a:solidFill>
                          <a:latin typeface="Arial"/>
                        </a:rPr>
                        <a:t>פלשתינאים</a:t>
                      </a:r>
                      <a:endParaRPr lang="he-IL" sz="1200" b="1" i="0" u="none" strike="noStrike" dirty="0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 smtClean="0">
                          <a:solidFill>
                            <a:srgbClr val="FFFFFF"/>
                          </a:solidFill>
                          <a:latin typeface="Arial"/>
                        </a:rPr>
                        <a:t>זרים</a:t>
                      </a:r>
                      <a:endParaRPr lang="he-IL" sz="1200" b="1" i="0" u="none" strike="noStrike" dirty="0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סה"כ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</a:tr>
              <a:tr h="223675">
                <a:tc rowSpan="10"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עובדים</a:t>
                      </a:r>
                      <a:r>
                        <a:rPr lang="he-IL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מקצועיים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עובדי עבודות רטובות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 smtClean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35 (*)</a:t>
                      </a:r>
                      <a:endParaRPr lang="he-IL" sz="1200" b="0" i="0" u="none" strike="noStrike" kern="1200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 smtClean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7 (**)</a:t>
                      </a:r>
                      <a:endParaRPr lang="he-IL" sz="1200" b="0" i="0" u="none" strike="noStrike" kern="1200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1" i="0" u="none" strike="noStrike" kern="1200" dirty="0" smtClean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54</a:t>
                      </a:r>
                      <a:endParaRPr lang="he-IL" sz="1200" b="1" i="0" u="none" strike="noStrike" kern="1200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223675">
                <a:tc vMerge="1">
                  <a:txBody>
                    <a:bodyPr/>
                    <a:lstStyle/>
                    <a:p>
                      <a:pPr algn="ctr" rtl="1" fontAlgn="ctr"/>
                      <a:endParaRPr lang="he-I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בנאים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endParaRPr lang="he-IL" sz="1200" b="0" i="0" u="none" strike="noStrike" kern="1200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1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vMerge="1">
                  <a:txBody>
                    <a:bodyPr/>
                    <a:lstStyle/>
                    <a:p>
                      <a:pPr algn="ctr" rtl="1" fontAlgn="ctr"/>
                      <a:endParaRPr lang="he-I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חשמלאים </a:t>
                      </a:r>
                      <a:r>
                        <a:rPr lang="he-IL" sz="1200" b="1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ואלקטרונאים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endParaRPr lang="he-IL" sz="1200" b="0" i="0" u="none" strike="noStrike" kern="1200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1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vMerge="1">
                  <a:txBody>
                    <a:bodyPr/>
                    <a:lstStyle/>
                    <a:p>
                      <a:pPr algn="ctr" rtl="1" fontAlgn="ctr"/>
                      <a:endParaRPr lang="he-I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שרברבים ועובדי צנרת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endParaRPr lang="he-IL" sz="1200" b="0" i="0" u="none" strike="noStrike" kern="1200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1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vMerge="1">
                  <a:txBody>
                    <a:bodyPr/>
                    <a:lstStyle/>
                    <a:p>
                      <a:pPr algn="ctr" rtl="1" fontAlgn="ctr"/>
                      <a:endParaRPr lang="he-I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מנהלי עבודה בבניין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endParaRPr lang="he-IL" sz="1200" b="0" i="0" u="none" strike="noStrike" kern="1200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1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vMerge="1">
                  <a:txBody>
                    <a:bodyPr/>
                    <a:lstStyle/>
                    <a:p>
                      <a:pPr algn="ctr" rtl="1" fontAlgn="ctr"/>
                      <a:endParaRPr lang="he-I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מפעילי ציוד חפירה, סלילה והרמה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endParaRPr lang="he-IL" sz="1200" b="0" i="0" u="none" strike="noStrike" kern="1200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1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vMerge="1">
                  <a:txBody>
                    <a:bodyPr/>
                    <a:lstStyle/>
                    <a:p>
                      <a:pPr algn="ctr" rtl="1" fontAlgn="ctr"/>
                      <a:endParaRPr lang="he-I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בעלי מקצועות חופשיים וטכניים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endParaRPr lang="he-IL" sz="1200" b="0" i="0" u="none" strike="noStrike" kern="1200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1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vMerge="1">
                  <a:txBody>
                    <a:bodyPr/>
                    <a:lstStyle/>
                    <a:p>
                      <a:pPr algn="ctr" rtl="1" fontAlgn="ctr"/>
                      <a:endParaRPr lang="he-I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צבעים וסיידים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endParaRPr lang="he-IL" sz="1200" b="0" i="0" u="none" strike="noStrike" kern="1200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1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vMerge="1">
                  <a:txBody>
                    <a:bodyPr/>
                    <a:lstStyle/>
                    <a:p>
                      <a:pPr algn="ctr" rtl="1" fontAlgn="ctr"/>
                      <a:endParaRPr lang="he-I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פחחים, רתכים, מסגרים ועובדים במוצרי מתכת מוגמרים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1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vMerge="1">
                  <a:txBody>
                    <a:bodyPr/>
                    <a:lstStyle/>
                    <a:p>
                      <a:pPr algn="ctr" rtl="1" fontAlgn="ctr"/>
                      <a:endParaRPr lang="he-I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עובדים מקצועיים בתעשייה, בבינוי ועובדים מקצועיים אחרים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200" b="1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מהנדסים ומנהלים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מהנדסים ואדריכלים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0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vMerge="1">
                  <a:txBody>
                    <a:bodyPr/>
                    <a:lstStyle/>
                    <a:p>
                      <a:pPr algn="ctr" rtl="1" fontAlgn="ctr"/>
                      <a:endParaRPr lang="he-I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מנהלים כלליים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0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עובדים בלתי 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מקצועיים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עובדי פקידות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0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vMerge="1">
                  <a:txBody>
                    <a:bodyPr/>
                    <a:lstStyle/>
                    <a:p>
                      <a:pPr algn="ctr" rtl="1" fontAlgn="ctr"/>
                      <a:endParaRPr lang="he-IL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08000" algn="r" rtl="1" fontAlgn="ctr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עובדים בלתי מקצועיים בבינוי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 fontAlgn="ctr"/>
                      <a:endParaRPr lang="he-IL" sz="10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gridSpan="3">
                  <a:txBody>
                    <a:bodyPr/>
                    <a:lstStyle/>
                    <a:p>
                      <a:pPr algn="r" rtl="1" fontAlgn="ctr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    אחר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gridSpan="3">
                  <a:txBody>
                    <a:bodyPr/>
                    <a:lstStyle/>
                    <a:p>
                      <a:pPr algn="r" rtl="1" fontAlgn="ctr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   סה"כ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150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193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45">
                <a:tc gridSpan="2">
                  <a:txBody>
                    <a:bodyPr/>
                    <a:lstStyle/>
                    <a:p>
                      <a:pPr algn="ctr" rtl="1" fontAlgn="b"/>
                      <a:endParaRPr lang="he-IL" sz="1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1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1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1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1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1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18000" marB="1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675">
                <a:tc gridSpan="3">
                  <a:txBody>
                    <a:bodyPr/>
                    <a:lstStyle/>
                    <a:p>
                      <a:pPr algn="r" rtl="1" fontAlgn="ctr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% </a:t>
                      </a:r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מסה"כ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78%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18%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4%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100%</a:t>
                      </a:r>
                    </a:p>
                  </a:txBody>
                  <a:tcPr marL="0" marR="0" marT="18000" marB="18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7010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8186" y="1782012"/>
            <a:ext cx="4777342" cy="4167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43607" y="121287"/>
            <a:ext cx="9405937" cy="794064"/>
          </a:xfrm>
        </p:spPr>
        <p:txBody>
          <a:bodyPr/>
          <a:lstStyle/>
          <a:p>
            <a:r>
              <a:rPr lang="he-IL" dirty="0" smtClean="0"/>
              <a:t>מ- 2007 הייתה תחלופה של עובדים זרים בפלשתינאים </a:t>
            </a:r>
            <a:br>
              <a:rPr lang="he-IL" dirty="0" smtClean="0"/>
            </a:br>
            <a:r>
              <a:rPr lang="he-IL" dirty="0" smtClean="0"/>
              <a:t>מספר העובדים הישראלים לא השתנה, למרות הגידול בסך העובדים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382216" y="6399804"/>
            <a:ext cx="6947048" cy="424409"/>
          </a:xfrm>
          <a:prstGeom prst="rect">
            <a:avLst/>
          </a:prstGeom>
        </p:spPr>
        <p:txBody>
          <a:bodyPr wrap="none" anchor="ctr">
            <a:noAutofit/>
          </a:bodyPr>
          <a:lstStyle/>
          <a:p>
            <a:pPr rtl="1"/>
            <a:r>
              <a:rPr lang="he-IL" sz="1100" dirty="0" smtClean="0"/>
              <a:t>מקור: משרד הבינוי והשיכון, לוחות מסכמים</a:t>
            </a:r>
          </a:p>
          <a:p>
            <a:pPr rtl="1"/>
            <a:r>
              <a:rPr lang="he-IL" sz="1100" dirty="0" smtClean="0"/>
              <a:t>* תושבי שטחים, עובדים זרים – אומדני האגף על פי מכסות היתרים להעסקת פלסטינים וזרים הנקבעות בהחלטות ממשלה</a:t>
            </a:r>
          </a:p>
          <a:p>
            <a:pPr rtl="1"/>
            <a:r>
              <a:rPr lang="he-IL" sz="1100" dirty="0" smtClean="0"/>
              <a:t>כולל היתרים שניתנו להעסקת פלסטינים בבנייה </a:t>
            </a:r>
            <a:r>
              <a:rPr lang="he-IL" sz="1100" dirty="0" err="1" smtClean="0"/>
              <a:t>באיו"ש</a:t>
            </a:r>
            <a:r>
              <a:rPr lang="he-IL" sz="1100" dirty="0" smtClean="0"/>
              <a:t> – ב- </a:t>
            </a:r>
            <a:r>
              <a:rPr lang="en-US" sz="1100" dirty="0" smtClean="0"/>
              <a:t>Q1/2013</a:t>
            </a:r>
            <a:r>
              <a:rPr lang="he-IL" sz="1100" dirty="0" smtClean="0"/>
              <a:t> – 11.8 היתרים</a:t>
            </a:r>
          </a:p>
        </p:txBody>
      </p:sp>
      <p:sp>
        <p:nvSpPr>
          <p:cNvPr id="8" name="מלבן 7"/>
          <p:cNvSpPr/>
          <p:nvPr/>
        </p:nvSpPr>
        <p:spPr>
          <a:xfrm>
            <a:off x="1424608" y="980728"/>
            <a:ext cx="7056784" cy="307777"/>
          </a:xfrm>
          <a:prstGeom prst="rect">
            <a:avLst/>
          </a:prstGeom>
        </p:spPr>
        <p:txBody>
          <a:bodyPr wrap="none" anchor="ctr">
            <a:noAutofit/>
          </a:bodyPr>
          <a:lstStyle/>
          <a:p>
            <a:pPr algn="ctr" rtl="1"/>
            <a:r>
              <a:rPr lang="he-IL" sz="1400" b="1" u="sng" dirty="0" smtClean="0"/>
              <a:t>היקפי מועסקים בענף הבנייה (אלפים, 2007, 2013)</a:t>
            </a:r>
            <a:endParaRPr lang="en-US" sz="1400" b="1" u="sng" dirty="0"/>
          </a:p>
        </p:txBody>
      </p:sp>
      <p:sp>
        <p:nvSpPr>
          <p:cNvPr id="4" name="מלבן 3"/>
          <p:cNvSpPr/>
          <p:nvPr/>
        </p:nvSpPr>
        <p:spPr>
          <a:xfrm>
            <a:off x="349821" y="5642664"/>
            <a:ext cx="949972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r" rtl="1" eaLnBrk="0" hangingPunct="0">
              <a:spcBef>
                <a:spcPts val="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he-IL" sz="1400" kern="0" dirty="0" smtClean="0">
                <a:solidFill>
                  <a:srgbClr val="1C1C1C"/>
                </a:solidFill>
                <a:latin typeface="Arial"/>
                <a:cs typeface="Arial"/>
              </a:rPr>
              <a:t>מספר העובדים הזרים מבוסס על מכסות עובדים על פי החלטות הממשלה</a:t>
            </a:r>
          </a:p>
          <a:p>
            <a:pPr marL="342900" lvl="0" indent="-342900" algn="r" rtl="1" eaLnBrk="0" hangingPunct="0">
              <a:spcBef>
                <a:spcPts val="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he-IL" sz="1400" dirty="0" smtClean="0"/>
              <a:t>על פי החלטת ממשלה, סוכם על ביטול הדרגתי של מכסת העובדים הזרים בענף והשארת עובדים מומחים בלבד</a:t>
            </a:r>
          </a:p>
          <a:p>
            <a:pPr marL="342900" lvl="0" indent="-342900" algn="r" rtl="1" eaLnBrk="0" hangingPunct="0">
              <a:spcBef>
                <a:spcPts val="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he-IL" sz="1400" dirty="0" smtClean="0"/>
              <a:t>בפועל יישום ההחלטה נדחה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528" y="1798748"/>
            <a:ext cx="4137080" cy="407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מלבן 2"/>
          <p:cNvSpPr/>
          <p:nvPr/>
        </p:nvSpPr>
        <p:spPr>
          <a:xfrm>
            <a:off x="6288665" y="1340768"/>
            <a:ext cx="18325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sz="1400" b="1" u="sng" dirty="0" smtClean="0"/>
              <a:t>2013</a:t>
            </a:r>
          </a:p>
          <a:p>
            <a:pPr algn="ctr"/>
            <a:r>
              <a:rPr lang="he-IL" sz="1400" b="1" u="sng" dirty="0" smtClean="0"/>
              <a:t>סה"כ 211,600 עובדים</a:t>
            </a:r>
            <a:endParaRPr lang="en-US" sz="1400" dirty="0"/>
          </a:p>
        </p:txBody>
      </p:sp>
      <p:sp>
        <p:nvSpPr>
          <p:cNvPr id="11" name="מלבן 10"/>
          <p:cNvSpPr/>
          <p:nvPr/>
        </p:nvSpPr>
        <p:spPr>
          <a:xfrm>
            <a:off x="1856793" y="1340768"/>
            <a:ext cx="18325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sz="1400" b="1" u="sng" dirty="0" smtClean="0"/>
              <a:t>2007</a:t>
            </a:r>
          </a:p>
          <a:p>
            <a:pPr algn="ctr"/>
            <a:r>
              <a:rPr lang="he-IL" sz="1400" b="1" u="sng" dirty="0" smtClean="0"/>
              <a:t>סה"כ 183,000 עובדים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126795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287338" y="121288"/>
            <a:ext cx="9404350" cy="794064"/>
          </a:xfrm>
        </p:spPr>
        <p:txBody>
          <a:bodyPr/>
          <a:lstStyle/>
          <a:p>
            <a:r>
              <a:rPr lang="he-IL" dirty="0" smtClean="0"/>
              <a:t>ניכרת תחליפיות בין הצמצום במספר העובדים הישראלים והזרים </a:t>
            </a:r>
            <a:br>
              <a:rPr lang="he-IL" dirty="0" smtClean="0"/>
            </a:br>
            <a:r>
              <a:rPr lang="he-IL" dirty="0" smtClean="0"/>
              <a:t>והגידול במספר העובדים הפלשתינאים</a:t>
            </a:r>
            <a:endParaRPr lang="en-US" dirty="0"/>
          </a:p>
        </p:txBody>
      </p:sp>
      <p:sp>
        <p:nvSpPr>
          <p:cNvPr id="6" name="מלבן 5"/>
          <p:cNvSpPr/>
          <p:nvPr/>
        </p:nvSpPr>
        <p:spPr>
          <a:xfrm>
            <a:off x="1424608" y="980728"/>
            <a:ext cx="7056784" cy="307777"/>
          </a:xfrm>
          <a:prstGeom prst="rect">
            <a:avLst/>
          </a:prstGeom>
        </p:spPr>
        <p:txBody>
          <a:bodyPr wrap="none" anchor="ctr">
            <a:noAutofit/>
          </a:bodyPr>
          <a:lstStyle/>
          <a:p>
            <a:pPr algn="ctr" rtl="1"/>
            <a:r>
              <a:rPr lang="he-IL" sz="1400" b="1" u="sng" dirty="0" smtClean="0"/>
              <a:t>עובדים ישראלים וזרים בעבודות רטובות בענף הבנייה (אלפים, 2005-2012)</a:t>
            </a:r>
            <a:endParaRPr lang="en-US" sz="1400" b="1" u="sng" dirty="0"/>
          </a:p>
        </p:txBody>
      </p:sp>
      <p:sp>
        <p:nvSpPr>
          <p:cNvPr id="7" name="מלבן 6"/>
          <p:cNvSpPr/>
          <p:nvPr/>
        </p:nvSpPr>
        <p:spPr>
          <a:xfrm>
            <a:off x="349435" y="1104999"/>
            <a:ext cx="6431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400" b="1" dirty="0" smtClean="0"/>
              <a:t>אלפים</a:t>
            </a:r>
            <a:endParaRPr lang="en-US" sz="1400" dirty="0"/>
          </a:p>
        </p:txBody>
      </p:sp>
      <p:sp>
        <p:nvSpPr>
          <p:cNvPr id="13" name="מלבן 12"/>
          <p:cNvSpPr/>
          <p:nvPr/>
        </p:nvSpPr>
        <p:spPr>
          <a:xfrm>
            <a:off x="416496" y="6381328"/>
            <a:ext cx="770485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1"/>
            <a:r>
              <a:rPr lang="he-IL" sz="1100" dirty="0" smtClean="0">
                <a:solidFill>
                  <a:srgbClr val="000000"/>
                </a:solidFill>
                <a:latin typeface="Calibri"/>
              </a:rPr>
              <a:t>מקור: מספר עובדים – תאגידי העסקת עובדים זרים, מספר עובדים ישראלים – משרד הבינוי והשיכון</a:t>
            </a:r>
          </a:p>
          <a:p>
            <a:pPr rtl="1"/>
            <a:r>
              <a:rPr lang="he-IL" sz="1100" dirty="0" smtClean="0">
                <a:solidFill>
                  <a:srgbClr val="000000"/>
                </a:solidFill>
                <a:latin typeface="Calibri"/>
              </a:rPr>
              <a:t>נתוני העובדים הזרים כוללים את כל העובדים שהועסקו בפועל בתאגידי ההעסקה, על סמך תלושי שכר ואגרות, כולל עובדים ש"הולבנו"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150" y="1278091"/>
            <a:ext cx="9540875" cy="504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2776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373063" y="6495147"/>
            <a:ext cx="77048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1">
              <a:lnSpc>
                <a:spcPts val="1200"/>
              </a:lnSpc>
            </a:pPr>
            <a:r>
              <a:rPr lang="he-IL" sz="1100" dirty="0" smtClean="0">
                <a:solidFill>
                  <a:srgbClr val="000000"/>
                </a:solidFill>
                <a:latin typeface="Calibri"/>
              </a:rPr>
              <a:t>מקור: למ"ס, </a:t>
            </a:r>
            <a:r>
              <a:rPr lang="he-IL" sz="1100" dirty="0" smtClean="0"/>
              <a:t>התחלת הבנייה וגמר הבנייה ברבע הראשון של 2013</a:t>
            </a:r>
            <a:endParaRPr lang="en-US" sz="1100" u="sng" dirty="0" smtClean="0"/>
          </a:p>
        </p:txBody>
      </p:sp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287338" y="304030"/>
            <a:ext cx="9404350" cy="428579"/>
          </a:xfrm>
        </p:spPr>
        <p:txBody>
          <a:bodyPr/>
          <a:lstStyle/>
          <a:p>
            <a:r>
              <a:rPr lang="he-IL" sz="2300" dirty="0" smtClean="0"/>
              <a:t>מאמצע 2011 חלה ירידה של כ- 15% במספר התחלות הבנייה</a:t>
            </a:r>
            <a:endParaRPr lang="en-US" sz="2300" dirty="0"/>
          </a:p>
        </p:txBody>
      </p:sp>
      <p:pic>
        <p:nvPicPr>
          <p:cNvPr id="4167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2008" y="836712"/>
            <a:ext cx="10065568" cy="5300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1150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416496" y="6381328"/>
            <a:ext cx="770485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1"/>
            <a:r>
              <a:rPr lang="he-IL" sz="1100" dirty="0" smtClean="0">
                <a:solidFill>
                  <a:srgbClr val="000000"/>
                </a:solidFill>
                <a:latin typeface="Calibri"/>
              </a:rPr>
              <a:t>מקור:  מחולל לוחות בנושא בנייה, למ"ס</a:t>
            </a:r>
          </a:p>
          <a:p>
            <a:pPr rtl="1"/>
            <a:r>
              <a:rPr lang="he-IL" sz="1100" b="1" dirty="0" smtClean="0">
                <a:solidFill>
                  <a:srgbClr val="000000"/>
                </a:solidFill>
                <a:latin typeface="Calibri"/>
              </a:rPr>
              <a:t>צמוד קרקע – 1-2 קומות, בנייה רוויה – 3-7 קומות, מגדלים – 8 קומות ומעלה</a:t>
            </a:r>
          </a:p>
        </p:txBody>
      </p:sp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301178" y="121287"/>
            <a:ext cx="9404350" cy="794064"/>
          </a:xfrm>
        </p:spPr>
        <p:txBody>
          <a:bodyPr/>
          <a:lstStyle/>
          <a:p>
            <a:r>
              <a:rPr lang="he-IL" sz="2300" dirty="0" smtClean="0"/>
              <a:t>בין 2011 ל- 2012 חלה ירידה של כ- 50% בהתחלות הבנייה במגדלים</a:t>
            </a:r>
            <a:br>
              <a:rPr lang="he-IL" sz="2300" dirty="0" smtClean="0"/>
            </a:br>
            <a:r>
              <a:rPr lang="he-IL" sz="2300" dirty="0" smtClean="0"/>
              <a:t>לפי נתוני רבעון ראשון 2013 המגמה נמשכת</a:t>
            </a:r>
            <a:endParaRPr lang="en-US" sz="2300" dirty="0"/>
          </a:p>
        </p:txBody>
      </p:sp>
      <p:sp>
        <p:nvSpPr>
          <p:cNvPr id="6" name="מלבן 5"/>
          <p:cNvSpPr/>
          <p:nvPr/>
        </p:nvSpPr>
        <p:spPr>
          <a:xfrm>
            <a:off x="3050114" y="980728"/>
            <a:ext cx="380584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400" b="1" u="sng" dirty="0" smtClean="0"/>
              <a:t>התחלות בנייה 2011-2012, לפי סוג בנייה (אלפים)</a:t>
            </a:r>
            <a:endParaRPr lang="en-US" sz="1400" b="1" u="sng" dirty="0"/>
          </a:p>
        </p:txBody>
      </p:sp>
      <p:sp>
        <p:nvSpPr>
          <p:cNvPr id="8" name="מלבן 7"/>
          <p:cNvSpPr/>
          <p:nvPr/>
        </p:nvSpPr>
        <p:spPr>
          <a:xfrm>
            <a:off x="488504" y="991761"/>
            <a:ext cx="5774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אלפים</a:t>
            </a:r>
            <a:endParaRPr lang="en-US" sz="1200" b="1" dirty="0"/>
          </a:p>
        </p:txBody>
      </p:sp>
      <p:graphicFrame>
        <p:nvGraphicFramePr>
          <p:cNvPr id="15" name="טבלה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64817013"/>
              </p:ext>
            </p:extLst>
          </p:nvPr>
        </p:nvGraphicFramePr>
        <p:xfrm>
          <a:off x="140478" y="5967942"/>
          <a:ext cx="9421034" cy="365760"/>
        </p:xfrm>
        <a:graphic>
          <a:graphicData uri="http://schemas.openxmlformats.org/drawingml/2006/table">
            <a:tbl>
              <a:tblPr rtl="1"/>
              <a:tblGrid>
                <a:gridCol w="2179694"/>
                <a:gridCol w="2232176"/>
                <a:gridCol w="2223500"/>
                <a:gridCol w="2054926"/>
                <a:gridCol w="730738"/>
              </a:tblGrid>
              <a:tr h="45720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16%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66%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13%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12%-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% 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שינוי</a:t>
                      </a:r>
                    </a:p>
                    <a:p>
                      <a:pPr algn="ctr" rtl="1" fontAlgn="b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09'-12'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 t="93935"/>
          <a:stretch>
            <a:fillRect/>
          </a:stretch>
        </p:blipFill>
        <p:spPr bwMode="auto">
          <a:xfrm>
            <a:off x="358775" y="5733256"/>
            <a:ext cx="9191625" cy="288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מלבן 11"/>
          <p:cNvSpPr/>
          <p:nvPr/>
        </p:nvSpPr>
        <p:spPr>
          <a:xfrm>
            <a:off x="1864889" y="5414049"/>
            <a:ext cx="5164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2011</a:t>
            </a:r>
            <a:endParaRPr lang="he-IL" sz="1200" dirty="0"/>
          </a:p>
        </p:txBody>
      </p:sp>
      <p:sp>
        <p:nvSpPr>
          <p:cNvPr id="13" name="מלבן 12"/>
          <p:cNvSpPr/>
          <p:nvPr/>
        </p:nvSpPr>
        <p:spPr>
          <a:xfrm>
            <a:off x="2243757" y="5414049"/>
            <a:ext cx="5245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2012</a:t>
            </a:r>
            <a:endParaRPr lang="he-IL" sz="1200" dirty="0"/>
          </a:p>
        </p:txBody>
      </p:sp>
      <p:sp>
        <p:nvSpPr>
          <p:cNvPr id="25" name="מלבן 24"/>
          <p:cNvSpPr/>
          <p:nvPr/>
        </p:nvSpPr>
        <p:spPr>
          <a:xfrm>
            <a:off x="1469902" y="5414049"/>
            <a:ext cx="5245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2010</a:t>
            </a:r>
            <a:endParaRPr lang="he-IL" sz="1200" dirty="0"/>
          </a:p>
        </p:txBody>
      </p:sp>
      <p:sp>
        <p:nvSpPr>
          <p:cNvPr id="26" name="מלבן 25"/>
          <p:cNvSpPr/>
          <p:nvPr/>
        </p:nvSpPr>
        <p:spPr>
          <a:xfrm>
            <a:off x="1057877" y="5414049"/>
            <a:ext cx="5245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2009</a:t>
            </a:r>
            <a:endParaRPr lang="he-IL" sz="1200" dirty="0"/>
          </a:p>
        </p:txBody>
      </p:sp>
      <p:sp>
        <p:nvSpPr>
          <p:cNvPr id="28" name="מלבן 27"/>
          <p:cNvSpPr/>
          <p:nvPr/>
        </p:nvSpPr>
        <p:spPr>
          <a:xfrm>
            <a:off x="4042580" y="5414049"/>
            <a:ext cx="5164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2011</a:t>
            </a:r>
            <a:endParaRPr lang="he-IL" sz="1200" dirty="0"/>
          </a:p>
        </p:txBody>
      </p:sp>
      <p:sp>
        <p:nvSpPr>
          <p:cNvPr id="29" name="מלבן 28"/>
          <p:cNvSpPr/>
          <p:nvPr/>
        </p:nvSpPr>
        <p:spPr>
          <a:xfrm>
            <a:off x="4421448" y="5414049"/>
            <a:ext cx="5245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2012</a:t>
            </a:r>
            <a:endParaRPr lang="he-IL" sz="1200" dirty="0"/>
          </a:p>
        </p:txBody>
      </p:sp>
      <p:sp>
        <p:nvSpPr>
          <p:cNvPr id="30" name="מלבן 29"/>
          <p:cNvSpPr/>
          <p:nvPr/>
        </p:nvSpPr>
        <p:spPr>
          <a:xfrm>
            <a:off x="3647593" y="5414049"/>
            <a:ext cx="5245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2010</a:t>
            </a:r>
            <a:endParaRPr lang="he-IL" sz="1200" dirty="0"/>
          </a:p>
        </p:txBody>
      </p:sp>
      <p:sp>
        <p:nvSpPr>
          <p:cNvPr id="31" name="מלבן 30"/>
          <p:cNvSpPr/>
          <p:nvPr/>
        </p:nvSpPr>
        <p:spPr>
          <a:xfrm>
            <a:off x="3235568" y="5414049"/>
            <a:ext cx="5245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2009</a:t>
            </a:r>
            <a:endParaRPr lang="he-IL" sz="1200" dirty="0"/>
          </a:p>
        </p:txBody>
      </p:sp>
      <p:sp>
        <p:nvSpPr>
          <p:cNvPr id="32" name="מלבן 31"/>
          <p:cNvSpPr/>
          <p:nvPr/>
        </p:nvSpPr>
        <p:spPr>
          <a:xfrm>
            <a:off x="6252167" y="5414049"/>
            <a:ext cx="5164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2011</a:t>
            </a:r>
            <a:endParaRPr lang="he-IL" sz="1200" dirty="0"/>
          </a:p>
        </p:txBody>
      </p:sp>
      <p:sp>
        <p:nvSpPr>
          <p:cNvPr id="33" name="מלבן 32"/>
          <p:cNvSpPr/>
          <p:nvPr/>
        </p:nvSpPr>
        <p:spPr>
          <a:xfrm>
            <a:off x="6631035" y="5414049"/>
            <a:ext cx="5245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2012</a:t>
            </a:r>
            <a:endParaRPr lang="he-IL" sz="1200" dirty="0"/>
          </a:p>
        </p:txBody>
      </p:sp>
      <p:sp>
        <p:nvSpPr>
          <p:cNvPr id="34" name="מלבן 33"/>
          <p:cNvSpPr/>
          <p:nvPr/>
        </p:nvSpPr>
        <p:spPr>
          <a:xfrm>
            <a:off x="5857180" y="5414049"/>
            <a:ext cx="5245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2010</a:t>
            </a:r>
            <a:endParaRPr lang="he-IL" sz="1200" dirty="0"/>
          </a:p>
        </p:txBody>
      </p:sp>
      <p:sp>
        <p:nvSpPr>
          <p:cNvPr id="35" name="מלבן 34"/>
          <p:cNvSpPr/>
          <p:nvPr/>
        </p:nvSpPr>
        <p:spPr>
          <a:xfrm>
            <a:off x="5445155" y="5414049"/>
            <a:ext cx="5245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2009</a:t>
            </a:r>
            <a:endParaRPr lang="he-IL" sz="1200" dirty="0"/>
          </a:p>
        </p:txBody>
      </p:sp>
      <p:sp>
        <p:nvSpPr>
          <p:cNvPr id="36" name="מלבן 35"/>
          <p:cNvSpPr/>
          <p:nvPr/>
        </p:nvSpPr>
        <p:spPr>
          <a:xfrm>
            <a:off x="8424308" y="5414049"/>
            <a:ext cx="5164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2011</a:t>
            </a:r>
            <a:endParaRPr lang="he-IL" sz="1200" dirty="0"/>
          </a:p>
        </p:txBody>
      </p:sp>
      <p:sp>
        <p:nvSpPr>
          <p:cNvPr id="37" name="מלבן 36"/>
          <p:cNvSpPr/>
          <p:nvPr/>
        </p:nvSpPr>
        <p:spPr>
          <a:xfrm>
            <a:off x="8803176" y="5414049"/>
            <a:ext cx="5245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2012</a:t>
            </a:r>
            <a:endParaRPr lang="he-IL" sz="1200" dirty="0"/>
          </a:p>
        </p:txBody>
      </p:sp>
      <p:sp>
        <p:nvSpPr>
          <p:cNvPr id="38" name="מלבן 37"/>
          <p:cNvSpPr/>
          <p:nvPr/>
        </p:nvSpPr>
        <p:spPr>
          <a:xfrm>
            <a:off x="8029321" y="5414049"/>
            <a:ext cx="5245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2010</a:t>
            </a:r>
            <a:endParaRPr lang="he-IL" sz="1200" dirty="0"/>
          </a:p>
        </p:txBody>
      </p:sp>
      <p:sp>
        <p:nvSpPr>
          <p:cNvPr id="39" name="מלבן 38"/>
          <p:cNvSpPr/>
          <p:nvPr/>
        </p:nvSpPr>
        <p:spPr>
          <a:xfrm>
            <a:off x="7617296" y="5414049"/>
            <a:ext cx="5245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1200" b="1" dirty="0" smtClean="0"/>
              <a:t>2009</a:t>
            </a:r>
            <a:endParaRPr lang="he-IL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001"/>
          <a:stretch/>
        </p:blipFill>
        <p:spPr bwMode="auto">
          <a:xfrm>
            <a:off x="412168" y="1159363"/>
            <a:ext cx="9139238" cy="4337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6439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31825" y="2961481"/>
            <a:ext cx="7634288" cy="935038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he-I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rtl="1"/>
            <a:r>
              <a:rPr lang="he-IL" sz="2400" b="1" dirty="0" smtClean="0">
                <a:solidFill>
                  <a:schemeClr val="bg1"/>
                </a:solidFill>
              </a:rPr>
              <a:t>סיכום תמונת המצב וההמלצות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408988" y="2961481"/>
            <a:ext cx="865187" cy="935038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he-I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7512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סיכום תמונת המצב והמלצות </a:t>
            </a:r>
            <a:r>
              <a:rPr lang="he-IL" sz="1600" dirty="0" smtClean="0"/>
              <a:t>(1 מתוך 3)</a:t>
            </a:r>
            <a:endParaRPr lang="he-IL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472" y="908720"/>
            <a:ext cx="9427723" cy="532824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he-IL" sz="1800" dirty="0" smtClean="0"/>
              <a:t>בענף הבניה יש כ- 210 אלף עובדים, מתוכם כ- 165 אלף ישראלים, כ- 6 אלף זרים והיתר פלשתינאים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lang="he-IL" sz="1800" dirty="0" smtClean="0"/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he-IL" sz="1800" dirty="0" smtClean="0"/>
              <a:t>העובדים הזרים והפלשתינאים מועסקים בעיקר בעבודות הרטובות בשלב בניית השלד. </a:t>
            </a:r>
            <a:r>
              <a:rPr lang="he-IL" sz="1800" u="sng" dirty="0" smtClean="0"/>
              <a:t>לעובדים הזרים מקצועיות גבוהה בבניית שלד במגדלים רבי-קומות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lang="he-IL" sz="1800" dirty="0" smtClean="0"/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he-IL" sz="1800" dirty="0" smtClean="0"/>
              <a:t>ב- 2005 היו בענף כ- 20 אלף עובדים זרים, ברובם סינים. מאז יש ירידה מתמשכת במספרם, הנובעת מהחלטת ממשלה לצמצם את מכסות העובדים הזרים, כדי להגדיל את תעסוקת הישראלים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lang="he-IL" sz="1800" u="sng" dirty="0" smtClean="0"/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he-IL" sz="1800" u="sng" dirty="0" smtClean="0"/>
              <a:t>למרות צמצום המכסות, ניכר כי אין תחלופה בין מספר העובדים הזרים ובין מספר העובדים הישראלים העוסקים בעבודות הרטובות</a:t>
            </a:r>
            <a:r>
              <a:rPr lang="he-IL" sz="1800" dirty="0" smtClean="0"/>
              <a:t>. את מקומם של העובדים הזרים תופסים העובדים הפלשתינאים, שיעילותם ומקצועיותם פחותה בהשוואה לסינים</a:t>
            </a:r>
          </a:p>
        </p:txBody>
      </p:sp>
    </p:spTree>
    <p:extLst>
      <p:ext uri="{BB962C8B-B14F-4D97-AF65-F5344CB8AC3E}">
        <p14:creationId xmlns:p14="http://schemas.microsoft.com/office/powerpoint/2010/main" xmlns="" val="161354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סיכום תמונת המצב והמלצות </a:t>
            </a:r>
            <a:r>
              <a:rPr lang="he-IL" sz="1600" dirty="0" smtClean="0"/>
              <a:t>(2 מתוך 3)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2107" y="908720"/>
            <a:ext cx="9336088" cy="532824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he-IL" sz="1800" dirty="0" smtClean="0"/>
              <a:t>בין השנים 2005 ל- 2011 חל גידול של כ- 4,000 יח"ד בכל שנה במספר התחלות הבניה, לשיא של 45 אלף ב- 2011, כתוצאה, מספר הדירות בבניה פעילה ב- 2012 הגיע לשיא של 82 אלף דירות</a:t>
            </a:r>
          </a:p>
          <a:p>
            <a:pPr>
              <a:lnSpc>
                <a:spcPct val="150000"/>
              </a:lnSpc>
            </a:pPr>
            <a:endParaRPr lang="he-IL" sz="1800" dirty="0" smtClean="0"/>
          </a:p>
          <a:p>
            <a:pPr>
              <a:lnSpc>
                <a:spcPct val="150000"/>
              </a:lnSpc>
            </a:pPr>
            <a:r>
              <a:rPr lang="he-IL" sz="1800" dirty="0" smtClean="0"/>
              <a:t>הגידול במספר התחלות הבניה, לווה </a:t>
            </a:r>
            <a:r>
              <a:rPr lang="he-IL" sz="1800" u="sng" dirty="0" smtClean="0"/>
              <a:t>בשינוי בהרכב הבניה ובפונקצית הייצור של הענף </a:t>
            </a:r>
            <a:r>
              <a:rPr lang="he-IL" sz="1800" dirty="0" smtClean="0"/>
              <a:t>- חל גידול משמעותי במספר הדירות הנבנות במגדלים על פני בנייה רוויה. שיטות הבנייה המיועדות לבנייה לגובה הגדילו את התיעוש בענף, וכתוצאה מכך את היקף ההשקעה בציוד ואת מלאי ההון</a:t>
            </a:r>
          </a:p>
          <a:p>
            <a:pPr>
              <a:lnSpc>
                <a:spcPct val="150000"/>
              </a:lnSpc>
            </a:pPr>
            <a:endParaRPr lang="he-IL" sz="1800" u="sng" dirty="0" smtClean="0"/>
          </a:p>
          <a:p>
            <a:pPr>
              <a:lnSpc>
                <a:spcPct val="150000"/>
              </a:lnSpc>
            </a:pPr>
            <a:r>
              <a:rPr lang="he-IL" sz="1800" u="sng" dirty="0" smtClean="0"/>
              <a:t>מאז אמצע 2011 חלה ירידה של קרוב ל- 15%במספר התחלות הבניה </a:t>
            </a:r>
            <a:r>
              <a:rPr lang="he-IL" sz="1800" dirty="0" smtClean="0"/>
              <a:t>- עיקר  הירידה הינה בבניית מגדלים מעל 16 קומות, שמספר הדירות הנבנות בהן ירד בחצי. </a:t>
            </a:r>
            <a:r>
              <a:rPr lang="he-IL" sz="1800" u="sng" dirty="0" smtClean="0"/>
              <a:t>אחד הגורמים המרכזיים לעצירה בבניית מגדלים הינו המחסור בעובדים מיומנים</a:t>
            </a:r>
            <a:r>
              <a:rPr lang="he-IL" sz="1800" dirty="0" smtClean="0"/>
              <a:t>. הקבלנים מעדיפים לדחות התחלות בניה, כדי לא כדי לא להאריך את משך הבניה </a:t>
            </a:r>
            <a:r>
              <a:rPr lang="he-IL" sz="1800" dirty="0" err="1" smtClean="0"/>
              <a:t>ולהקלע</a:t>
            </a:r>
            <a:r>
              <a:rPr lang="he-IL" sz="1800" dirty="0" smtClean="0"/>
              <a:t> לפיגורים וקנסות עקב מחסור בעובדים</a:t>
            </a:r>
          </a:p>
          <a:p>
            <a:pPr>
              <a:lnSpc>
                <a:spcPct val="150000"/>
              </a:lnSpc>
            </a:pPr>
            <a:endParaRPr lang="he-IL" sz="1800" dirty="0" smtClean="0"/>
          </a:p>
          <a:p>
            <a:pPr>
              <a:lnSpc>
                <a:spcPct val="150000"/>
              </a:lnSpc>
            </a:pPr>
            <a:endParaRPr lang="he-IL" sz="1800" b="1" u="sng" dirty="0" smtClean="0"/>
          </a:p>
        </p:txBody>
      </p:sp>
    </p:spTree>
    <p:extLst>
      <p:ext uri="{BB962C8B-B14F-4D97-AF65-F5344CB8AC3E}">
        <p14:creationId xmlns:p14="http://schemas.microsoft.com/office/powerpoint/2010/main" xmlns="" val="50126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סיכום תמונת המצב והמלצות </a:t>
            </a:r>
            <a:r>
              <a:rPr lang="he-IL" sz="1600" dirty="0" smtClean="0"/>
              <a:t>(3 מתוך 3)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2107" y="908720"/>
            <a:ext cx="9336088" cy="532824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he-IL" sz="1800" dirty="0" smtClean="0">
                <a:solidFill>
                  <a:schemeClr val="tx1"/>
                </a:solidFill>
              </a:rPr>
              <a:t>לפי החישוב שערכנו, קיים מחסור של כ- 10,000 עובדים מיומנים בעבודות רטובות בבניה גבוהה, כדי שניתן יהיה לעמוד בקצב התחלות בניה של כ- 45,000 </a:t>
            </a:r>
            <a:r>
              <a:rPr lang="he-IL" sz="1800" dirty="0" err="1" smtClean="0">
                <a:solidFill>
                  <a:schemeClr val="tx1"/>
                </a:solidFill>
              </a:rPr>
              <a:t>יח"ד</a:t>
            </a:r>
            <a:r>
              <a:rPr lang="he-IL" sz="1800" dirty="0" smtClean="0">
                <a:solidFill>
                  <a:schemeClr val="tx1"/>
                </a:solidFill>
              </a:rPr>
              <a:t> בשנה, שחלקם הגדול הינו במגדלים</a:t>
            </a:r>
          </a:p>
          <a:p>
            <a:pPr>
              <a:lnSpc>
                <a:spcPct val="150000"/>
              </a:lnSpc>
            </a:pPr>
            <a:endParaRPr lang="he-IL" sz="1800" b="1" u="sng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he-IL" sz="1800" b="1" u="sng" dirty="0" smtClean="0">
                <a:solidFill>
                  <a:schemeClr val="tx1"/>
                </a:solidFill>
              </a:rPr>
              <a:t>אנו ממליצים </a:t>
            </a:r>
          </a:p>
          <a:p>
            <a:pPr>
              <a:lnSpc>
                <a:spcPct val="150000"/>
              </a:lnSpc>
            </a:pPr>
            <a:r>
              <a:rPr lang="he-IL" sz="1800" b="1" dirty="0" smtClean="0">
                <a:solidFill>
                  <a:schemeClr val="tx1"/>
                </a:solidFill>
              </a:rPr>
              <a:t>להחזיר את מכסות העובדים הזרים בענף ל- 15,000 (כפי שהיה בשנת 2007)</a:t>
            </a:r>
            <a:r>
              <a:rPr lang="en-US" sz="1800" b="1" dirty="0" smtClean="0">
                <a:solidFill>
                  <a:schemeClr val="tx1"/>
                </a:solidFill>
              </a:rPr>
              <a:t> </a:t>
            </a:r>
            <a:r>
              <a:rPr lang="he-IL" sz="1800" b="1" dirty="0" smtClean="0">
                <a:solidFill>
                  <a:schemeClr val="tx1"/>
                </a:solidFill>
              </a:rPr>
              <a:t>לעומת 8,000 כיום </a:t>
            </a:r>
          </a:p>
          <a:p>
            <a:pPr>
              <a:lnSpc>
                <a:spcPct val="150000"/>
              </a:lnSpc>
            </a:pPr>
            <a:r>
              <a:rPr lang="he-IL" sz="1800" b="1" dirty="0" smtClean="0">
                <a:solidFill>
                  <a:schemeClr val="tx1"/>
                </a:solidFill>
              </a:rPr>
              <a:t>לפעול בתכליתיות לבניית המנגנונים שיאפשרו הבאת עובדים מתאימים, לביצוע עבודות רטובות בבניה גבוהה</a:t>
            </a:r>
          </a:p>
          <a:p>
            <a:pPr>
              <a:lnSpc>
                <a:spcPct val="150000"/>
              </a:lnSpc>
            </a:pPr>
            <a:r>
              <a:rPr lang="he-IL" sz="1800" b="1" dirty="0" smtClean="0">
                <a:solidFill>
                  <a:schemeClr val="tx1"/>
                </a:solidFill>
              </a:rPr>
              <a:t>כל עוד מספר העובדים הזרים לא גדל, לא לצמצם את מספר העובדים הקיימים</a:t>
            </a:r>
          </a:p>
          <a:p>
            <a:pPr>
              <a:lnSpc>
                <a:spcPct val="150000"/>
              </a:lnSpc>
            </a:pPr>
            <a:r>
              <a:rPr lang="he-IL" sz="1800" b="1" dirty="0" smtClean="0">
                <a:solidFill>
                  <a:schemeClr val="tx1"/>
                </a:solidFill>
              </a:rPr>
              <a:t>לערוך בחינה חוזרת של המצב בעוד שנתיים ולעדכן את המדיניות בהתאם</a:t>
            </a:r>
          </a:p>
        </p:txBody>
      </p:sp>
    </p:spTree>
    <p:extLst>
      <p:ext uri="{BB962C8B-B14F-4D97-AF65-F5344CB8AC3E}">
        <p14:creationId xmlns:p14="http://schemas.microsoft.com/office/powerpoint/2010/main" xmlns="" val="22356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3"/>
</p:tagLst>
</file>

<file path=ppt/theme/theme1.xml><?xml version="1.0" encoding="utf-8"?>
<a:theme xmlns:a="http://schemas.openxmlformats.org/drawingml/2006/main" name="Hebrew Template">
  <a:themeElements>
    <a:clrScheme name="Rotem New Template-hebrew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Hebrew Template">
  <a:themeElements>
    <a:clrScheme name="התאמה אישית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0070C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Hebrew Template">
  <a:themeElements>
    <a:clrScheme name="Rotem New Template-hebrew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Rotem New Template-hebrew">
  <a:themeElements>
    <a:clrScheme name="Rotem New Template-hebrew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Hebrew Template">
  <a:themeElements>
    <a:clrScheme name="התאמה אישית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0070C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Hebrew Template">
  <a:themeElements>
    <a:clrScheme name="התאמה אישית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0070C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Hebrew Template">
  <a:themeElements>
    <a:clrScheme name="התאמה אישית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0070C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Hebrew Template">
  <a:themeElements>
    <a:clrScheme name="התאמה אישית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0070C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Hebrew Template">
  <a:themeElements>
    <a:clrScheme name="התאמה אישית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0070C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Hebrew Template">
  <a:themeElements>
    <a:clrScheme name="התאמה אישית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0070C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29_Rotem New Template-hebrew">
  <a:themeElements>
    <a:clrScheme name="Rotem New Template-hebrew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23_Rotem New Template-hebrew">
  <a:themeElements>
    <a:clrScheme name="Rotem New Template-hebrew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7_Rotem New Template-hebrew">
  <a:themeElements>
    <a:clrScheme name="Rotem New Template-hebrew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1_Rotem New Template-hebrew">
  <a:themeElements>
    <a:clrScheme name="Rotem New Template-hebrew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9_Hebrew Template">
  <a:themeElements>
    <a:clrScheme name="התאמה אישית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0070C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0_Hebrew Template">
  <a:themeElements>
    <a:clrScheme name="Rotem New Template-hebrew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21_Rotem New Template-hebrew">
  <a:themeElements>
    <a:clrScheme name="Rotem New Template-hebrew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1_Hebrew Template">
  <a:themeElements>
    <a:clrScheme name="התאמה אישית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0070C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2_Hebrew Template">
  <a:themeElements>
    <a:clrScheme name="התאמה אישית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0070C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3_Hebrew Template">
  <a:themeElements>
    <a:clrScheme name="Rotem New Template-hebrew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14_Hebrew Template">
  <a:themeElements>
    <a:clrScheme name="התאמה אישית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0070C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10_Rotem New Template-hebrew">
  <a:themeElements>
    <a:clrScheme name="Rotem New Template-hebrew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12_Rotem New Template-hebrew">
  <a:themeElements>
    <a:clrScheme name="Rotem New Template-hebrew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15_Hebrew Templat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0070C0"/>
      </a:folHlink>
    </a:clrScheme>
    <a:fontScheme name="12_Hebrew Templat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12_Hebrew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Hebrew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Hebrew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Hebrew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Hebrew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Hebrew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Hebrew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Hebrew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Hebrew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Hebrew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Hebrew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Hebrew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Hebrew Template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Hebrew Template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Hebrew Template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9_Rotem New Template-hebrew">
  <a:themeElements>
    <a:clrScheme name="Rotem 2012">
      <a:dk1>
        <a:sysClr val="windowText" lastClr="000000"/>
      </a:dk1>
      <a:lt1>
        <a:sysClr val="window" lastClr="FFFFFF"/>
      </a:lt1>
      <a:dk2>
        <a:srgbClr val="F2F2F2"/>
      </a:dk2>
      <a:lt2>
        <a:srgbClr val="FFFFFF"/>
      </a:lt2>
      <a:accent1>
        <a:srgbClr val="003366"/>
      </a:accent1>
      <a:accent2>
        <a:srgbClr val="779FB7"/>
      </a:accent2>
      <a:accent3>
        <a:srgbClr val="FFB64B"/>
      </a:accent3>
      <a:accent4>
        <a:srgbClr val="FFCC99"/>
      </a:accent4>
      <a:accent5>
        <a:srgbClr val="808080"/>
      </a:accent5>
      <a:accent6>
        <a:srgbClr val="B2B2B2"/>
      </a:accent6>
      <a:hlink>
        <a:srgbClr val="666699"/>
      </a:hlink>
      <a:folHlink>
        <a:srgbClr val="9898BA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3D1F6F2-E33F-4440-B0C7-565ED3BC22E5}"/>
</file>

<file path=customXml/itemProps2.xml><?xml version="1.0" encoding="utf-8"?>
<ds:datastoreItem xmlns:ds="http://schemas.openxmlformats.org/officeDocument/2006/customXml" ds:itemID="{F4A5B107-E7CD-4A25-8E69-C790DEB8557F}"/>
</file>

<file path=customXml/itemProps3.xml><?xml version="1.0" encoding="utf-8"?>
<ds:datastoreItem xmlns:ds="http://schemas.openxmlformats.org/officeDocument/2006/customXml" ds:itemID="{0B385958-EE93-494F-ACDC-E03896E89D12}"/>
</file>

<file path=docProps/app.xml><?xml version="1.0" encoding="utf-8"?>
<Properties xmlns="http://schemas.openxmlformats.org/officeDocument/2006/extended-properties" xmlns:vt="http://schemas.openxmlformats.org/officeDocument/2006/docPropsVTypes">
  <Template>Hebrew Template</Template>
  <TotalTime>31057</TotalTime>
  <Words>1129</Words>
  <Application>Microsoft Office PowerPoint</Application>
  <PresentationFormat>A4 Paper (210x297 mm)‎</PresentationFormat>
  <Paragraphs>211</Paragraphs>
  <Slides>15</Slides>
  <Notes>7</Notes>
  <HiddenSlides>0</HiddenSlides>
  <MMClips>0</MMClips>
  <ScaleCrop>false</ScaleCrop>
  <HeadingPairs>
    <vt:vector size="4" baseType="variant">
      <vt:variant>
        <vt:lpstr>ערכת נושא</vt:lpstr>
      </vt:variant>
      <vt:variant>
        <vt:i4>25</vt:i4>
      </vt:variant>
      <vt:variant>
        <vt:lpstr>כותרות שקופיות</vt:lpstr>
      </vt:variant>
      <vt:variant>
        <vt:i4>15</vt:i4>
      </vt:variant>
    </vt:vector>
  </HeadingPairs>
  <TitlesOfParts>
    <vt:vector size="40" baseType="lpstr">
      <vt:lpstr>Hebrew Template</vt:lpstr>
      <vt:lpstr>1_Hebrew Template</vt:lpstr>
      <vt:lpstr>3_Hebrew Template</vt:lpstr>
      <vt:lpstr>3_Rotem New Template-hebrew</vt:lpstr>
      <vt:lpstr>2_Hebrew Template</vt:lpstr>
      <vt:lpstr>4_Hebrew Template</vt:lpstr>
      <vt:lpstr>5_Hebrew Template</vt:lpstr>
      <vt:lpstr>6_Hebrew Template</vt:lpstr>
      <vt:lpstr>7_Hebrew Template</vt:lpstr>
      <vt:lpstr>8_Hebrew Template</vt:lpstr>
      <vt:lpstr>29_Rotem New Template-hebrew</vt:lpstr>
      <vt:lpstr>23_Rotem New Template-hebrew</vt:lpstr>
      <vt:lpstr>17_Rotem New Template-hebrew</vt:lpstr>
      <vt:lpstr>11_Rotem New Template-hebrew</vt:lpstr>
      <vt:lpstr>9_Hebrew Template</vt:lpstr>
      <vt:lpstr>10_Hebrew Template</vt:lpstr>
      <vt:lpstr>21_Rotem New Template-hebrew</vt:lpstr>
      <vt:lpstr>11_Hebrew Template</vt:lpstr>
      <vt:lpstr>12_Hebrew Template</vt:lpstr>
      <vt:lpstr>13_Hebrew Template</vt:lpstr>
      <vt:lpstr>14_Hebrew Template</vt:lpstr>
      <vt:lpstr>10_Rotem New Template-hebrew</vt:lpstr>
      <vt:lpstr>12_Rotem New Template-hebrew</vt:lpstr>
      <vt:lpstr>15_Hebrew Template</vt:lpstr>
      <vt:lpstr>9_Rotem New Template-hebrew</vt:lpstr>
      <vt:lpstr>הצגה לוועדה לבחינת בעיית העובדים הזרים</vt:lpstr>
      <vt:lpstr>שקופית 2</vt:lpstr>
      <vt:lpstr>מתוך הדירות בבנייה פעילה,  יש עלייה גדולה בחלקם של הבניינים הגבוהים (8 קומות ומעלה)</vt:lpstr>
      <vt:lpstr>בשנים האחרונות חל גידול במספר הדירות בבנייה פעילה (*)</vt:lpstr>
      <vt:lpstr>שקופית 5</vt:lpstr>
      <vt:lpstr>הרכב כוח האדם בענף הבנייה</vt:lpstr>
      <vt:lpstr>העובדים הישראלים מתחלקים על פני כ- 15 מקצועות שונים,  העובדים הזרים והפלשתינאים משמשים בעיקר לעבודות רטובות</vt:lpstr>
      <vt:lpstr>מ- 2007 הייתה תחלופה של עובדים זרים בפלשתינאים  מספר העובדים הישראלים לא השתנה, למרות הגידול בסך העובדים</vt:lpstr>
      <vt:lpstr>ניכרת תחליפיות בין הצמצום במספר העובדים הישראלים והזרים  והגידול במספר העובדים הפלשתינאים</vt:lpstr>
      <vt:lpstr>מאמצע 2011 חלה ירידה של כ- 15% במספר התחלות הבנייה</vt:lpstr>
      <vt:lpstr>בין 2011 ל- 2012 חלה ירידה של כ- 50% בהתחלות הבנייה במגדלים לפי נתוני רבעון ראשון 2013 המגמה נמשכת</vt:lpstr>
      <vt:lpstr>שקופית 12</vt:lpstr>
      <vt:lpstr>סיכום תמונת המצב והמלצות (1 מתוך 3)</vt:lpstr>
      <vt:lpstr>סיכום תמונת המצב והמלצות (2 מתוך 3)</vt:lpstr>
      <vt:lpstr>סיכום תמונת המצב והמלצות (3 מתוך 3)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כנסת - הטמעת תרבות ותהליכי עבודה של תכנון, בקרה ומדידה</dc:title>
  <dc:creator>yana</dc:creator>
  <cp:lastModifiedBy>oshrat</cp:lastModifiedBy>
  <cp:revision>6323</cp:revision>
  <cp:lastPrinted>2013-07-16T12:37:29Z</cp:lastPrinted>
  <dcterms:created xsi:type="dcterms:W3CDTF">2011-09-26T12:16:25Z</dcterms:created>
  <dcterms:modified xsi:type="dcterms:W3CDTF">2014-02-25T17:18:45Z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