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1.xml" ContentType="application/vnd.openxmlformats-officedocument.presentationml.slide+xml"/>
  <Override PartName="/ppt/slides/slide5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8"/>
  </p:notesMasterIdLst>
  <p:sldIdLst>
    <p:sldId id="299" r:id="rId2"/>
    <p:sldId id="261" r:id="rId3"/>
    <p:sldId id="312" r:id="rId4"/>
    <p:sldId id="310" r:id="rId5"/>
    <p:sldId id="311" r:id="rId6"/>
    <p:sldId id="267" r:id="rId7"/>
    <p:sldId id="268" r:id="rId8"/>
    <p:sldId id="282" r:id="rId9"/>
    <p:sldId id="270" r:id="rId10"/>
    <p:sldId id="271" r:id="rId11"/>
    <p:sldId id="277" r:id="rId12"/>
    <p:sldId id="272" r:id="rId13"/>
    <p:sldId id="278" r:id="rId14"/>
    <p:sldId id="279" r:id="rId15"/>
    <p:sldId id="280" r:id="rId16"/>
    <p:sldId id="281" r:id="rId17"/>
    <p:sldId id="283" r:id="rId18"/>
    <p:sldId id="284" r:id="rId19"/>
    <p:sldId id="285" r:id="rId20"/>
    <p:sldId id="304" r:id="rId21"/>
    <p:sldId id="287" r:id="rId22"/>
    <p:sldId id="288" r:id="rId23"/>
    <p:sldId id="308" r:id="rId24"/>
    <p:sldId id="306" r:id="rId25"/>
    <p:sldId id="305" r:id="rId26"/>
    <p:sldId id="307" r:id="rId2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1" d="100"/>
          <a:sy n="81" d="100"/>
        </p:scale>
        <p:origin x="-156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35" Type="http://schemas.openxmlformats.org/officeDocument/2006/relationships/customXml" Target="../customXml/item3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4ECFA40-DCF0-4F8A-AD91-6C0A64018A30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289BE7E-D414-4D0A-A21C-11FBA3D4F44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5275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4108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7000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91472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2349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5986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32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4244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1774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8363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0929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9192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F48F1-3CE7-4FD9-BC87-AE79F8A957E5}" type="datetimeFigureOut">
              <a:rPr lang="he-IL" smtClean="0"/>
              <a:t>י"ד/אייר/תשע"ד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F1EAF-8448-4D42-961F-1A28CBB879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2392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מציין מיקום טקסט 1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107504" y="2060848"/>
            <a:ext cx="8964488" cy="4248472"/>
          </a:xfrm>
          <a:prstGeom prst="rect">
            <a:avLst/>
          </a:prstGeom>
          <a:solidFill>
            <a:srgbClr val="0070C0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spcBef>
                <a:spcPct val="20000"/>
              </a:spcBef>
              <a:defRPr/>
            </a:pPr>
            <a:r>
              <a:rPr lang="he-IL" sz="4000" b="1" i="1" dirty="0"/>
              <a:t>עיבודים סטטיסטיים לדוח שנת </a:t>
            </a:r>
            <a:r>
              <a:rPr lang="he-IL" sz="4000" b="1" i="1" dirty="0" smtClean="0"/>
              <a:t>2012 </a:t>
            </a:r>
            <a:r>
              <a:rPr lang="he-IL" sz="4000" b="1" i="1" dirty="0"/>
              <a:t>של בטוח </a:t>
            </a:r>
            <a:r>
              <a:rPr lang="he-IL" sz="4000" b="1" i="1" dirty="0" smtClean="0"/>
              <a:t>לאומי</a:t>
            </a:r>
          </a:p>
          <a:p>
            <a:pPr lvl="0" algn="ctr">
              <a:spcBef>
                <a:spcPct val="20000"/>
              </a:spcBef>
              <a:defRPr/>
            </a:pPr>
            <a:endParaRPr lang="he-IL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  <a:p>
            <a:r>
              <a:rPr lang="he-IL" sz="2400" b="1" i="1" dirty="0" smtClean="0"/>
              <a:t>דניאל חדד</a:t>
            </a:r>
            <a:endParaRPr lang="en-US" sz="2400" b="1" i="1" dirty="0"/>
          </a:p>
          <a:p>
            <a:r>
              <a:rPr lang="he-IL" sz="2400" b="1" i="1" dirty="0" smtClean="0"/>
              <a:t>מנכ"ל המוסד </a:t>
            </a:r>
            <a:r>
              <a:rPr lang="he-IL" sz="2400" b="1" i="1" dirty="0"/>
              <a:t>לבטיחות </a:t>
            </a:r>
            <a:r>
              <a:rPr lang="he-IL" sz="2400" b="1" i="1" dirty="0" err="1"/>
              <a:t>ולגיהות</a:t>
            </a:r>
            <a:endParaRPr lang="he-IL" sz="2400" b="1" i="1" dirty="0"/>
          </a:p>
          <a:p>
            <a:endParaRPr lang="he-IL" sz="2400" b="1" i="1" dirty="0"/>
          </a:p>
          <a:p>
            <a:r>
              <a:rPr lang="he-IL" sz="2400" b="1" i="1" dirty="0" smtClean="0"/>
              <a:t>מרץ 2014</a:t>
            </a:r>
            <a:endParaRPr lang="en-US" sz="2400" b="1" i="1" dirty="0"/>
          </a:p>
          <a:p>
            <a:pPr lvl="0" algn="ctr">
              <a:spcBef>
                <a:spcPct val="20000"/>
              </a:spcBef>
              <a:defRPr/>
            </a:pPr>
            <a:endParaRPr lang="he-IL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</p:txBody>
      </p:sp>
      <p:pic>
        <p:nvPicPr>
          <p:cNvPr id="9" name="Picture 2" descr="C:\Users\Sarai.f\AppData\Local\Microsoft\Windows\Temporary Internet Files\Content.Outlook\0KRSN0W5\bg 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120" y="188640"/>
            <a:ext cx="4027608" cy="1872208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6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846640" cy="792088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הקדמה</a:t>
            </a: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496944" cy="4032448"/>
          </a:xfrm>
        </p:spPr>
        <p:txBody>
          <a:bodyPr>
            <a:noAutofit/>
          </a:bodyPr>
          <a:lstStyle/>
          <a:p>
            <a:pPr marL="342900" lvl="0" indent="-342900" algn="r">
              <a:buFont typeface="Arial" panose="020B0604020202020204" pitchFamily="34" charset="0"/>
              <a:buChar char="•"/>
            </a:pPr>
            <a:r>
              <a:rPr lang="he-IL" sz="2400" dirty="0" smtClean="0">
                <a:solidFill>
                  <a:schemeClr val="tx1"/>
                </a:solidFill>
              </a:rPr>
              <a:t>ניתוח זה מתבסס בעיקרו על </a:t>
            </a:r>
            <a:r>
              <a:rPr lang="he-IL" sz="2400" dirty="0">
                <a:solidFill>
                  <a:schemeClr val="tx1"/>
                </a:solidFill>
              </a:rPr>
              <a:t>הנתונים שפורסמו בדו"ח השנתי של הבטוח הלאומי לשנת 2012</a:t>
            </a:r>
            <a:r>
              <a:rPr lang="he-IL" sz="2400" dirty="0" smtClean="0">
                <a:solidFill>
                  <a:schemeClr val="tx1"/>
                </a:solidFill>
              </a:rPr>
              <a:t>.</a:t>
            </a:r>
          </a:p>
          <a:p>
            <a:pPr marL="342900" lvl="0" indent="-342900" algn="r">
              <a:buFont typeface="Arial" panose="020B0604020202020204" pitchFamily="34" charset="0"/>
              <a:buChar char="•"/>
            </a:pPr>
            <a:r>
              <a:rPr lang="he-IL" sz="2400" dirty="0" smtClean="0">
                <a:solidFill>
                  <a:schemeClr val="tx1"/>
                </a:solidFill>
              </a:rPr>
              <a:t>הניתוח מתבסס גם על נתונים שפורסמו ע"י </a:t>
            </a:r>
            <a:r>
              <a:rPr lang="he-IL" sz="2400" dirty="0">
                <a:solidFill>
                  <a:schemeClr val="tx1"/>
                </a:solidFill>
              </a:rPr>
              <a:t>הבטוח הלאומי </a:t>
            </a:r>
            <a:r>
              <a:rPr lang="he-IL" sz="2400" dirty="0" smtClean="0">
                <a:solidFill>
                  <a:schemeClr val="tx1"/>
                </a:solidFill>
              </a:rPr>
              <a:t>בדו"ח של רבעון רביעי - שנת 2013.</a:t>
            </a:r>
            <a:endParaRPr lang="en-US" sz="2400" dirty="0">
              <a:solidFill>
                <a:schemeClr val="tx1"/>
              </a:solidFill>
            </a:endParaRPr>
          </a:p>
          <a:p>
            <a:pPr marL="342900" lvl="0" indent="-342900" algn="r">
              <a:buFont typeface="Arial" panose="020B0604020202020204" pitchFamily="34" charset="0"/>
              <a:buChar char="•"/>
            </a:pPr>
            <a:r>
              <a:rPr lang="he-IL" sz="2400" dirty="0" smtClean="0">
                <a:solidFill>
                  <a:schemeClr val="tx1"/>
                </a:solidFill>
              </a:rPr>
              <a:t>הניתוח </a:t>
            </a:r>
            <a:r>
              <a:rPr lang="he-IL" sz="2400" dirty="0">
                <a:solidFill>
                  <a:schemeClr val="tx1"/>
                </a:solidFill>
              </a:rPr>
              <a:t>כולל גרפים לגבי </a:t>
            </a:r>
            <a:r>
              <a:rPr lang="he-IL" sz="2400" dirty="0" smtClean="0">
                <a:solidFill>
                  <a:schemeClr val="tx1"/>
                </a:solidFill>
              </a:rPr>
              <a:t>נתונים נבחרים ומתחתם מוצגות מסקנות </a:t>
            </a:r>
            <a:r>
              <a:rPr lang="he-IL" sz="2400" dirty="0">
                <a:solidFill>
                  <a:schemeClr val="tx1"/>
                </a:solidFill>
              </a:rPr>
              <a:t>והמלצות </a:t>
            </a:r>
            <a:r>
              <a:rPr lang="he-IL" sz="2400" dirty="0" smtClean="0">
                <a:solidFill>
                  <a:schemeClr val="tx1"/>
                </a:solidFill>
              </a:rPr>
              <a:t>לפעולה.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28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דמי פגיעה וימי אי כושר – התפלגויות כלליות</a:t>
            </a: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1259632" y="6093296"/>
            <a:ext cx="7632848" cy="657672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r>
              <a:rPr lang="he-IL" sz="2000" dirty="0">
                <a:solidFill>
                  <a:schemeClr val="tx1"/>
                </a:solidFill>
              </a:rPr>
              <a:t>בין 2011 ל – 2012 נרשמה עלייה של 3.2% במספר מקבלי דמי פגיעה (מספר מקבלי דמי הפגיעה גדל במקביל לגידול במספר המועסקים במשק).</a:t>
            </a:r>
            <a:endParaRPr lang="en-US" sz="2000" dirty="0">
              <a:solidFill>
                <a:schemeClr val="tx1"/>
              </a:solidFill>
            </a:endParaRPr>
          </a:p>
          <a:p>
            <a:endParaRPr lang="he-IL" sz="2000" dirty="0">
              <a:solidFill>
                <a:schemeClr val="tx1"/>
              </a:solidFill>
            </a:endParaRPr>
          </a:p>
        </p:txBody>
      </p:sp>
      <p:pic>
        <p:nvPicPr>
          <p:cNvPr id="1026" name="תרשים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8568952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363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דמי פגיעה וימי אי כושר – התפלגויות כלליות - המשך</a:t>
            </a: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1259632" y="6093296"/>
            <a:ext cx="6336704" cy="657672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r>
              <a:rPr lang="he-IL" sz="2000" dirty="0">
                <a:solidFill>
                  <a:schemeClr val="tx1"/>
                </a:solidFill>
              </a:rPr>
              <a:t>בין 2011 ל – 2012 נרשמה עליה  של 4.7% במספר ימי אי-כושר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4</a:t>
            </a:fld>
            <a:endParaRPr lang="he-IL" dirty="0"/>
          </a:p>
        </p:txBody>
      </p:sp>
      <p:pic>
        <p:nvPicPr>
          <p:cNvPr id="2050" name="תרשים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4" y="980728"/>
            <a:ext cx="8793738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16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דמי פגיעה וימי אי כושר – התפלגויות כלליות - המשך</a:t>
            </a: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1259632" y="6093296"/>
            <a:ext cx="6336704" cy="657672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/>
            <a:r>
              <a:rPr lang="he-IL" sz="2000" dirty="0">
                <a:solidFill>
                  <a:schemeClr val="tx1"/>
                </a:solidFill>
              </a:rPr>
              <a:t>בין 2011 ל – 2012 נרשמה עליה  של 1.4% במספר ימי אי-כושר הממוצעים לנפגע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5</a:t>
            </a:fld>
            <a:endParaRPr lang="he-IL" dirty="0"/>
          </a:p>
        </p:txBody>
      </p:sp>
      <p:pic>
        <p:nvPicPr>
          <p:cNvPr id="3074" name="תרשים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784976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762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תושבות</a:t>
            </a: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683568" y="5589240"/>
            <a:ext cx="8136904" cy="1161728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chemeClr val="tx1"/>
                </a:solidFill>
              </a:rPr>
              <a:t>שיעור </a:t>
            </a:r>
            <a:r>
              <a:rPr lang="he-IL" sz="1400" dirty="0">
                <a:solidFill>
                  <a:schemeClr val="tx1"/>
                </a:solidFill>
              </a:rPr>
              <a:t>מקבלי דמי פגיעה בקרב העובדים הזרים ותושבי השטחים היה נמוך בכל השנים משיעורם של </a:t>
            </a:r>
            <a:r>
              <a:rPr lang="he-IL" sz="1400" dirty="0" smtClean="0">
                <a:solidFill>
                  <a:schemeClr val="tx1"/>
                </a:solidFill>
              </a:rPr>
              <a:t>הישראלים, למרות הענפים </a:t>
            </a:r>
            <a:r>
              <a:rPr lang="he-IL" sz="1400" dirty="0">
                <a:solidFill>
                  <a:schemeClr val="tx1"/>
                </a:solidFill>
              </a:rPr>
              <a:t>הכלכליים המסוכנים למדי (חקלאות ובנייה) שהם מועסקים בהם. </a:t>
            </a:r>
            <a:endParaRPr lang="he-IL" sz="1400" dirty="0" smtClean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chemeClr val="tx1"/>
                </a:solidFill>
              </a:rPr>
              <a:t>השיעור </a:t>
            </a:r>
            <a:r>
              <a:rPr lang="he-IL" sz="1400" dirty="0">
                <a:solidFill>
                  <a:schemeClr val="tx1"/>
                </a:solidFill>
              </a:rPr>
              <a:t>הנמוך משקף ככל הנראה תת דיווח של אוכלוסייה זו על פגיעות בעבודה, הנובע כנראה מהחשש לאבד את מקום העבודה אם ייעדרו עקב תאונה </a:t>
            </a:r>
            <a:r>
              <a:rPr lang="he-IL" sz="1400" dirty="0" smtClean="0">
                <a:solidFill>
                  <a:schemeClr val="tx1"/>
                </a:solidFill>
              </a:rPr>
              <a:t>(-</a:t>
            </a:r>
            <a:r>
              <a:rPr lang="he-IL" sz="1400" dirty="0">
                <a:solidFill>
                  <a:schemeClr val="tx1"/>
                </a:solidFill>
              </a:rPr>
              <a:t>עקב היותם עובדים על בסיס שכר יומי), ממעמדם הלא חוקי ומחשש לגורלם אם ייוודע דבר שהותם בארץ ללא היתר, ואולי גם מהעדר מידע על הזכויות המגיעות </a:t>
            </a:r>
            <a:r>
              <a:rPr lang="he-IL" sz="1400" dirty="0" smtClean="0">
                <a:solidFill>
                  <a:schemeClr val="tx1"/>
                </a:solidFill>
              </a:rPr>
              <a:t>להם.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6</a:t>
            </a:fld>
            <a:endParaRPr lang="he-IL" dirty="0"/>
          </a:p>
        </p:txBody>
      </p:sp>
      <p:pic>
        <p:nvPicPr>
          <p:cNvPr id="5122" name="Chart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8928992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963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תושבות - המשך</a:t>
            </a: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683568" y="5589240"/>
            <a:ext cx="8136904" cy="1161728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בשנת 2012 ממוצע ימי האי-כושר של עובדים זרים היה נמוך מזה של תושבי ישראל – 6.3 ימים לעומת 36.1 ימים בהתאמה – אף שהוא היה צפוי להיות גבוה יותר, בגלל ענפי העיסוק שלהם. </a:t>
            </a:r>
            <a:endParaRPr lang="en-US" sz="1400" dirty="0">
              <a:solidFill>
                <a:schemeClr val="tx1"/>
              </a:solidFill>
            </a:endParaRP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ממוצע ימי האי-כושר של העובדים תושבי השטחים (יהודה ושומרון) נשאר גבוה למדי (46.5 ימים בממוצע לנפגע), אף שעיסוקם דומה לזה של העובדים </a:t>
            </a:r>
            <a:r>
              <a:rPr lang="he-IL" sz="1400" dirty="0" smtClean="0">
                <a:solidFill>
                  <a:schemeClr val="tx1"/>
                </a:solidFill>
              </a:rPr>
              <a:t>הזרים.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7</a:t>
            </a:fld>
            <a:endParaRPr lang="he-IL" dirty="0"/>
          </a:p>
        </p:txBody>
      </p:sp>
      <p:pic>
        <p:nvPicPr>
          <p:cNvPr id="6146" name="Chart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89248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555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ענף כלכלי  - שכירים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8</a:t>
            </a:fld>
            <a:endParaRPr lang="he-IL" dirty="0"/>
          </a:p>
        </p:txBody>
      </p:sp>
      <p:pic>
        <p:nvPicPr>
          <p:cNvPr id="7172" name="תרשים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8640960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כותרת משנה 4"/>
          <p:cNvSpPr txBox="1">
            <a:spLocks/>
          </p:cNvSpPr>
          <p:nvPr/>
        </p:nvSpPr>
        <p:spPr>
          <a:xfrm>
            <a:off x="660660" y="5162688"/>
            <a:ext cx="8136904" cy="513656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>
            <a:lvl1pPr marL="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he-IL" sz="1400" dirty="0">
                <a:solidFill>
                  <a:schemeClr val="tx1"/>
                </a:solidFill>
              </a:rPr>
              <a:t>אחוזי הפגיעות הגדולים ביותר נרשמו לפי התפלגות הענפים הכלכליים הבאה (פרט לענף השירותים בו קבצנו ענפים רבים) ומכאן שיש לתת דגש יתר למאמצי מניעה בענפים כלכליים אלו:</a:t>
            </a:r>
            <a:endParaRPr lang="en-US" sz="1400" dirty="0">
              <a:solidFill>
                <a:schemeClr val="tx1"/>
              </a:solidFill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843083"/>
              </p:ext>
            </p:extLst>
          </p:nvPr>
        </p:nvGraphicFramePr>
        <p:xfrm>
          <a:off x="1403648" y="5716096"/>
          <a:ext cx="5678170" cy="109728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41625"/>
                <a:gridCol w="2836545"/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ענף כלכלי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אחוזי נפגעים מהסה"כ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בתעשייה וחרושת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18%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מסחר ותיקון כלי רכב מנועיים ואופנועים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16%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 smtClean="0">
                          <a:effectLst/>
                        </a:rPr>
                        <a:t>בינוי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16%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307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7759"/>
            <a:ext cx="8206680" cy="792088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ענף כלכלי - שכירים</a:t>
            </a: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683568" y="4900286"/>
            <a:ext cx="8136904" cy="513656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lvl="0"/>
            <a:r>
              <a:rPr lang="he-IL" sz="1400" dirty="0">
                <a:solidFill>
                  <a:schemeClr val="tx1"/>
                </a:solidFill>
              </a:rPr>
              <a:t>כאשר מקבצים ענפים רבים תחת ענף השירותים, מבחינת חומרת הפגיעה (הנמדדת לפי מספר ימי אי-כושר לעבודה), הפגיעות החמורות ביותר משויכות לענפים הבאים ומכאן שיש לתת דגש יתר למאמצי מניעה בענפים כלכליים אלו: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243460"/>
            <a:ext cx="2133600" cy="365125"/>
          </a:xfrm>
        </p:spPr>
        <p:txBody>
          <a:bodyPr/>
          <a:lstStyle/>
          <a:p>
            <a:fld id="{759F1EAF-8448-4D42-961F-1A28CBB879C8}" type="slidenum">
              <a:rPr lang="he-IL" smtClean="0"/>
              <a:t>9</a:t>
            </a:fld>
            <a:endParaRPr lang="he-IL" dirty="0"/>
          </a:p>
        </p:txBody>
      </p:sp>
      <p:pic>
        <p:nvPicPr>
          <p:cNvPr id="8195" name="תרשים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95830"/>
            <a:ext cx="8640960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552688"/>
              </p:ext>
            </p:extLst>
          </p:nvPr>
        </p:nvGraphicFramePr>
        <p:xfrm>
          <a:off x="1259632" y="5404342"/>
          <a:ext cx="5678170" cy="137160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41625"/>
                <a:gridCol w="2836545"/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ענף כלכלי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אחוז  ימי אי-כושר בענף יחסית לכלל הענפים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תיקון כלי רכב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16%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תעשיה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16%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בינוי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14%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018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1470025"/>
          </a:xfr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ענף כלכלי 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496944" cy="4032448"/>
          </a:xfrm>
        </p:spPr>
        <p:txBody>
          <a:bodyPr>
            <a:noAutofit/>
          </a:bodyPr>
          <a:lstStyle/>
          <a:p>
            <a:pPr lvl="0" algn="r"/>
            <a:r>
              <a:rPr lang="he-IL" sz="2400" dirty="0">
                <a:solidFill>
                  <a:schemeClr val="tx1"/>
                </a:solidFill>
              </a:rPr>
              <a:t>ההקבצה בוצעה לפי הטבלה </a:t>
            </a:r>
            <a:r>
              <a:rPr lang="he-IL" sz="2400" dirty="0" smtClean="0">
                <a:solidFill>
                  <a:schemeClr val="tx1"/>
                </a:solidFill>
              </a:rPr>
              <a:t>הבאה:</a:t>
            </a:r>
          </a:p>
          <a:p>
            <a:pPr marL="342900" lvl="0" indent="-342900" algn="r">
              <a:buFont typeface="Arial" panose="020B0604020202020204" pitchFamily="34" charset="0"/>
              <a:buChar char="•"/>
            </a:pPr>
            <a:endParaRPr lang="he-IL" sz="2400" dirty="0" smtClean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10</a:t>
            </a:fld>
            <a:endParaRPr lang="he-IL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376480"/>
              </p:ext>
            </p:extLst>
          </p:nvPr>
        </p:nvGraphicFramePr>
        <p:xfrm>
          <a:off x="323528" y="1844821"/>
          <a:ext cx="8568952" cy="466493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284476"/>
                <a:gridCol w="4284476"/>
              </a:tblGrid>
              <a:tr h="1007608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הקבצת ענף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ענף כלכלי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3586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חקלאות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חקלאות, ייעור ודיג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3586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בניה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כרייה וחציבה 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3586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תעשיה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תעשייה וחרושת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אספקת חשמל, גז, קיטור ומיזוג אוויר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33586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בניה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בינוי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606974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תיקון כלי רכב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</a:t>
                      </a: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מסחר </a:t>
                      </a:r>
                      <a:r>
                        <a:rPr lang="he-IL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סיטונאי </a:t>
                      </a: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וקמעוני, תיקון כלי רכב מנועיים ואופנועים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  <a:tr h="1506440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שירותים</a:t>
                      </a:r>
                      <a:endParaRPr lang="en-US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אספקת מים, שירותי ביוב, טיפול באשפה ובפסולת ושירותי </a:t>
                      </a:r>
                      <a:r>
                        <a:rPr lang="he-IL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טיהור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תחבורה, אחסנה, דואר ובלדרות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אירוח ואוכל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מידע ותקשורת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שירותים פיננסיים ושירותי ביטוח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פעילויות בנדל“ן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שירותים מקצועיים, מדעיים וטכניים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ניהול ותמיכה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</a:t>
                      </a:r>
                      <a:r>
                        <a:rPr lang="he-IL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מינהל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 מקומי, </a:t>
                      </a:r>
                      <a:r>
                        <a:rPr lang="he-IL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מינהל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 ציבורי וביטחון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חובה של הביטוח הלאומי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חינוך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בריאות ושירותי רווחה וסעד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 אמנות, בידור ופנאי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; </a:t>
                      </a:r>
                      <a:r>
                        <a:rPr lang="he-IL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שירותים אחרים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126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מין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11</a:t>
            </a:fld>
            <a:endParaRPr lang="he-IL" dirty="0"/>
          </a:p>
        </p:txBody>
      </p:sp>
      <p:pic>
        <p:nvPicPr>
          <p:cNvPr id="1026" name="Chart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8640960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447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מין -המשך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683568" y="5589240"/>
            <a:ext cx="8136904" cy="1161728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חלקן של הנשים בכלל המקבלים נמוך בהשוואה לחלקן בסך המשתכרים בשוק העבודה לנוכח אופי העיסוקים שלהן (הפחות מסוכן יחסית לזה של הגברים).</a:t>
            </a:r>
            <a:endParaRPr lang="en-US" sz="1400" dirty="0">
              <a:solidFill>
                <a:schemeClr val="tx1"/>
              </a:solidFill>
            </a:endParaRPr>
          </a:p>
          <a:p>
            <a:pPr algn="r"/>
            <a:r>
              <a:rPr lang="he-IL" sz="1400" dirty="0">
                <a:solidFill>
                  <a:schemeClr val="tx1"/>
                </a:solidFill>
              </a:rPr>
              <a:t>מסקנות והמלצות: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למרות </a:t>
            </a:r>
            <a:r>
              <a:rPr lang="he-IL" sz="1400" dirty="0" smtClean="0">
                <a:solidFill>
                  <a:schemeClr val="tx1"/>
                </a:solidFill>
              </a:rPr>
              <a:t>העלייה </a:t>
            </a:r>
            <a:r>
              <a:rPr lang="he-IL" sz="1400" dirty="0">
                <a:solidFill>
                  <a:schemeClr val="tx1"/>
                </a:solidFill>
              </a:rPr>
              <a:t>בחלקן של הנשים במקבלי דמי הפגיעה, המסה המשמעותית באוכלוסיית מקבלי דמי הפגיעה היא של גברים, ובה יש למקד בשלב זה את מירב מאמצי המניעה.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12</a:t>
            </a:fld>
            <a:endParaRPr lang="he-IL" dirty="0"/>
          </a:p>
        </p:txBody>
      </p:sp>
      <p:pic>
        <p:nvPicPr>
          <p:cNvPr id="10243" name="Chart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64096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514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מין - 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683568" y="5589240"/>
            <a:ext cx="8136904" cy="1161728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חלקן של הנשים בכלל המקבלים נמוך בהשוואה לחלקן בסך המשתכרים בשוק העבודה לנוכח אופי העיסוקים שלהן (הפחות מסוכן יחסית לזה של הגברים).</a:t>
            </a:r>
            <a:endParaRPr lang="en-US" sz="1400" dirty="0">
              <a:solidFill>
                <a:schemeClr val="tx1"/>
              </a:solidFill>
            </a:endParaRPr>
          </a:p>
          <a:p>
            <a:pPr algn="r"/>
            <a:r>
              <a:rPr lang="he-IL" sz="1400" dirty="0">
                <a:solidFill>
                  <a:schemeClr val="tx1"/>
                </a:solidFill>
              </a:rPr>
              <a:t>מסקנות והמלצות: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למרות </a:t>
            </a:r>
            <a:r>
              <a:rPr lang="he-IL" sz="1400" dirty="0" smtClean="0">
                <a:solidFill>
                  <a:schemeClr val="tx1"/>
                </a:solidFill>
              </a:rPr>
              <a:t>העלייה </a:t>
            </a:r>
            <a:r>
              <a:rPr lang="he-IL" sz="1400" dirty="0">
                <a:solidFill>
                  <a:schemeClr val="tx1"/>
                </a:solidFill>
              </a:rPr>
              <a:t>בחלקן של הנשים במקבלי דמי הפגיעה, המסה המשמעותית באוכלוסיית מקבלי דמי הפגיעה היא של גברים, ובה יש למקד בשלב זה את מירב מאמצי המניעה.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13</a:t>
            </a:fld>
            <a:endParaRPr lang="he-IL" dirty="0"/>
          </a:p>
        </p:txBody>
      </p:sp>
      <p:pic>
        <p:nvPicPr>
          <p:cNvPr id="10243" name="Chart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64096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847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מין - 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827584" y="6021288"/>
            <a:ext cx="8136904" cy="729680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בכל הגילאים פרט למעל גיל 65 יש רב לשיעור הגברים מקבלי דמי הפגיעה.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בין הגברים, אוכלוסיית מקבלי דמי הפגיעה הדומיננטית ביותר הינה בגילאים 18-24 ובה יש למקד בשלב זה את מירב מאמצי </a:t>
            </a:r>
            <a:r>
              <a:rPr lang="he-IL" sz="1400" dirty="0" smtClean="0">
                <a:solidFill>
                  <a:schemeClr val="tx1"/>
                </a:solidFill>
              </a:rPr>
              <a:t>המניעה.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14</a:t>
            </a:fld>
            <a:endParaRPr lang="he-IL" dirty="0"/>
          </a:p>
        </p:txBody>
      </p:sp>
      <p:pic>
        <p:nvPicPr>
          <p:cNvPr id="11266" name="תרשים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8712968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527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מין - 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8280920" cy="1233736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בגילאים הצעירים יותר (עד גיל 34) הגברים מהווים כ – 70% ובמבוגרים יותר (59-45) הם מהווים רק כ – 60% מכלל המקבלים.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בכל הגילאים פרט למעל גיל 65 יש רב לשיעור הגברים מקבלי דמי הפגיעה.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בין הגברים, קבוצת הגילאים 18-24 הינה הדומיננטית ביותר מבחינת שעורה מכלל אוכלוסיית הגברים המקבלים דמי פגיעה ובה יש למקד בשלב זה את מירב מאמצי המניעה</a:t>
            </a:r>
            <a:r>
              <a:rPr lang="he-IL" sz="1400" dirty="0" smtClean="0">
                <a:solidFill>
                  <a:schemeClr val="tx1"/>
                </a:solidFill>
              </a:rPr>
              <a:t>.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15</a:t>
            </a:fld>
            <a:endParaRPr lang="he-IL" dirty="0"/>
          </a:p>
        </p:txBody>
      </p:sp>
      <p:pic>
        <p:nvPicPr>
          <p:cNvPr id="12290" name="תרשים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036496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197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מקום הפגיעה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>
          <a:xfrm>
            <a:off x="755576" y="5373216"/>
            <a:ext cx="8280920" cy="1484784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מרבית תאונות העבודה אינו קשור בתאונות דרכים</a:t>
            </a:r>
            <a:r>
              <a:rPr lang="he-IL" sz="14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מספר תאונות הדרכים במסגרת העבודה היווה ב - 2012 כ - 7% מכלל תאונות העבודה. 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chemeClr val="tx1"/>
                </a:solidFill>
              </a:rPr>
              <a:t>תאונות </a:t>
            </a:r>
            <a:r>
              <a:rPr lang="he-IL" sz="1400" dirty="0">
                <a:solidFill>
                  <a:schemeClr val="tx1"/>
                </a:solidFill>
              </a:rPr>
              <a:t>דרכים (בזמן העבודה או בדרך אליה או ממנה) היוו בשנת 2006 כ - 20.4% מכלל תאונות העבודה ואילו בשנת 2012 שיעורן עלה ל - 23.1% מהן.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מספר תאונות הדרכים בדרך לעבודה גדל בשנים 2012-2006 </a:t>
            </a:r>
            <a:r>
              <a:rPr lang="he-IL" sz="1400" dirty="0" err="1">
                <a:solidFill>
                  <a:schemeClr val="tx1"/>
                </a:solidFill>
              </a:rPr>
              <a:t>מכ</a:t>
            </a:r>
            <a:r>
              <a:rPr lang="he-IL" sz="1400" dirty="0">
                <a:solidFill>
                  <a:schemeClr val="tx1"/>
                </a:solidFill>
              </a:rPr>
              <a:t> - 14.4% מכלל הפגיעות בעבודה עד כ - 16.1%.</a:t>
            </a:r>
            <a:endParaRPr lang="en-US" sz="1400" dirty="0">
              <a:solidFill>
                <a:schemeClr val="tx1"/>
              </a:solidFill>
            </a:endParaRP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chemeClr val="tx1"/>
                </a:solidFill>
              </a:rPr>
              <a:t>יש </a:t>
            </a:r>
            <a:r>
              <a:rPr lang="he-IL" sz="1400" dirty="0">
                <a:solidFill>
                  <a:schemeClr val="tx1"/>
                </a:solidFill>
              </a:rPr>
              <a:t>לתת דגש לפעולות שיביאו להפחתה בתאונות דרכים (בזמן העבודה או בדרך אליה או ממנה).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16</a:t>
            </a:fld>
            <a:endParaRPr lang="he-IL" dirty="0"/>
          </a:p>
        </p:txBody>
      </p:sp>
      <p:pic>
        <p:nvPicPr>
          <p:cNvPr id="1026" name="Chart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8856984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244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13892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גורם הפגיעה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209593"/>
            <a:ext cx="2133600" cy="365125"/>
          </a:xfrm>
        </p:spPr>
        <p:txBody>
          <a:bodyPr/>
          <a:lstStyle/>
          <a:p>
            <a:fld id="{759F1EAF-8448-4D42-961F-1A28CBB879C8}" type="slidenum">
              <a:rPr lang="he-IL" smtClean="0"/>
              <a:t>17</a:t>
            </a:fld>
            <a:endParaRPr lang="he-IL" dirty="0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1963"/>
            <a:ext cx="8784976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755576" y="4506379"/>
            <a:ext cx="8136904" cy="513656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lvl="0"/>
            <a:r>
              <a:rPr lang="he-IL" sz="1400" dirty="0">
                <a:solidFill>
                  <a:schemeClr val="tx1"/>
                </a:solidFill>
              </a:rPr>
              <a:t>הגורמים השכיחים להעלאת ימי אי הכושר בשנת 2011 מפורטים מטה ולפיכך יש למקד בשלב זה את מירב מאמצי המניעה בגורמים אלו:</a:t>
            </a:r>
            <a:endParaRPr lang="en-US" sz="1400" dirty="0">
              <a:solidFill>
                <a:schemeClr val="tx1"/>
              </a:solidFill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032372"/>
              </p:ext>
            </p:extLst>
          </p:nvPr>
        </p:nvGraphicFramePr>
        <p:xfrm>
          <a:off x="1547664" y="5082443"/>
          <a:ext cx="5678170" cy="164592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41625"/>
                <a:gridCol w="2836545"/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גורם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אחוז מסך כל הגורמים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תאונות דרכים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26%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נפילה (מפיגום, סולם או מנוף; מבניין או מבנה; החלקה או מעידה במדרגות; החלקה או מעידה במישור)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24%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פגיעה מגופים (נופלים, לוחצים, מכים).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17%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572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02603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גורם הפגיעה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 - </a:t>
            </a: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198304"/>
            <a:ext cx="2133600" cy="365125"/>
          </a:xfrm>
        </p:spPr>
        <p:txBody>
          <a:bodyPr/>
          <a:lstStyle/>
          <a:p>
            <a:fld id="{759F1EAF-8448-4D42-961F-1A28CBB879C8}" type="slidenum">
              <a:rPr lang="he-IL" smtClean="0"/>
              <a:t>18</a:t>
            </a:fld>
            <a:endParaRPr lang="he-IL" dirty="0"/>
          </a:p>
        </p:txBody>
      </p:sp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755576" y="4927138"/>
            <a:ext cx="8136904" cy="801688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lvl="0"/>
            <a:r>
              <a:rPr lang="he-IL" sz="1400" dirty="0">
                <a:solidFill>
                  <a:schemeClr val="tx1"/>
                </a:solidFill>
              </a:rPr>
              <a:t>הטבלה מטה מציגה את הגורמים בעלי "התרומה" הגבוהה ביותר בחומרת הפגיעה - </a:t>
            </a:r>
            <a:r>
              <a:rPr lang="he-IL" sz="1400" dirty="0" smtClean="0">
                <a:solidFill>
                  <a:schemeClr val="tx1"/>
                </a:solidFill>
              </a:rPr>
              <a:t>הנמדדת </a:t>
            </a:r>
            <a:r>
              <a:rPr lang="he-IL" sz="1400" dirty="0">
                <a:solidFill>
                  <a:schemeClr val="tx1"/>
                </a:solidFill>
              </a:rPr>
              <a:t>בכמות ממוצעת של ימי אי כושר. לפיכך יש למקד בשלב זה את מירב מאמצי המניעה גם במחלות מקצוע ומאמץ יתר (-מעבר לנפילות ולגורמים האחרים שהוזכרו בנקודה הקודמת).</a:t>
            </a: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78666"/>
            <a:ext cx="8928991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812101"/>
              </p:ext>
            </p:extLst>
          </p:nvPr>
        </p:nvGraphicFramePr>
        <p:xfrm>
          <a:off x="1619672" y="5723634"/>
          <a:ext cx="5678170" cy="109728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41625"/>
                <a:gridCol w="2836545"/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גורם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כמות ממוצעת של ימי אי כושר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מחלות מקצוע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51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נפילות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41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ומאמץ יתר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38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273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36470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גורם הפגיעה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 - </a:t>
            </a: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232171"/>
            <a:ext cx="2133600" cy="365125"/>
          </a:xfrm>
        </p:spPr>
        <p:txBody>
          <a:bodyPr/>
          <a:lstStyle/>
          <a:p>
            <a:fld id="{759F1EAF-8448-4D42-961F-1A28CBB879C8}" type="slidenum">
              <a:rPr lang="he-IL" smtClean="0"/>
              <a:t>19</a:t>
            </a:fld>
            <a:endParaRPr lang="he-IL" dirty="0"/>
          </a:p>
        </p:txBody>
      </p:sp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755576" y="4312933"/>
            <a:ext cx="8136904" cy="801688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lvl="0"/>
            <a:r>
              <a:rPr lang="he-IL" sz="1400" dirty="0">
                <a:solidFill>
                  <a:schemeClr val="tx1"/>
                </a:solidFill>
              </a:rPr>
              <a:t>הגורמים השכיחים להעלאת ימי אי הכושר בשנת 2011 מפורטים מטה ולפיכך יש למקד בשלב זה את מירב מאמצי המניעה בגורמים אלו:</a:t>
            </a: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52" y="712534"/>
            <a:ext cx="8389628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645566"/>
              </p:ext>
            </p:extLst>
          </p:nvPr>
        </p:nvGraphicFramePr>
        <p:xfrm>
          <a:off x="1763688" y="5105021"/>
          <a:ext cx="5678170" cy="164592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41625"/>
                <a:gridCol w="2836545"/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גורם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אחוז מסך כל הגורמים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נפילה (מפיגום, סולם או מנוף; מבניין או מבנה; החלקה או מעידה במדרגות; החלקה או מעידה במישור)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27%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תאונות דרכים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26%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פגיעה מגופים (נופלים, לוחצים, מכים).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16%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465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59048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מהות הפגיעה 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20</a:t>
            </a:fld>
            <a:endParaRPr lang="he-IL" dirty="0"/>
          </a:p>
        </p:txBody>
      </p:sp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683568" y="4794411"/>
            <a:ext cx="8136904" cy="648072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lvl="0"/>
            <a:r>
              <a:rPr lang="he-IL" sz="1400" dirty="0">
                <a:solidFill>
                  <a:schemeClr val="tx1"/>
                </a:solidFill>
              </a:rPr>
              <a:t>התפלגות מקבלי דמי פגיעה לפי מהות הפגיעה כמעט לא השתנתה בין השנים. התוצאות השכיחות הן </a:t>
            </a:r>
            <a:r>
              <a:rPr lang="he-IL" sz="1400" dirty="0" smtClean="0">
                <a:solidFill>
                  <a:schemeClr val="tx1"/>
                </a:solidFill>
              </a:rPr>
              <a:t>הימחצות (30%) ומכה </a:t>
            </a:r>
            <a:r>
              <a:rPr lang="he-IL" sz="1400" dirty="0">
                <a:solidFill>
                  <a:schemeClr val="tx1"/>
                </a:solidFill>
              </a:rPr>
              <a:t>יבשה (17%). </a:t>
            </a:r>
            <a:r>
              <a:rPr lang="he-IL" sz="1400" dirty="0" smtClean="0">
                <a:solidFill>
                  <a:schemeClr val="tx1"/>
                </a:solidFill>
              </a:rPr>
              <a:t>הטבלה </a:t>
            </a:r>
            <a:r>
              <a:rPr lang="he-IL" sz="1400" dirty="0">
                <a:solidFill>
                  <a:schemeClr val="tx1"/>
                </a:solidFill>
              </a:rPr>
              <a:t>מטה מציגה את אברי הגוף בעלי "התרומה" הגבוהה ביותר ליצירת אירועי דמי </a:t>
            </a:r>
            <a:r>
              <a:rPr lang="he-IL" sz="1400" dirty="0" smtClean="0">
                <a:solidFill>
                  <a:schemeClr val="tx1"/>
                </a:solidFill>
              </a:rPr>
              <a:t>פגיעה.</a:t>
            </a: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35111"/>
            <a:ext cx="8928992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520609"/>
              </p:ext>
            </p:extLst>
          </p:nvPr>
        </p:nvGraphicFramePr>
        <p:xfrm>
          <a:off x="1835696" y="5463343"/>
          <a:ext cx="5678170" cy="137160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41625"/>
                <a:gridCol w="2836545"/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איבר בגוף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"תרומה" באחוזים להיעדרות שמקבלי דמי פגיעה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שלד ושרירים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13%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גפיים עליונות - שבר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9%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גפיים עליונות - חתך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6%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544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2291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מהות הפגיעה  - 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107992"/>
            <a:ext cx="2133600" cy="365125"/>
          </a:xfrm>
        </p:spPr>
        <p:txBody>
          <a:bodyPr/>
          <a:lstStyle/>
          <a:p>
            <a:fld id="{759F1EAF-8448-4D42-961F-1A28CBB879C8}" type="slidenum">
              <a:rPr lang="he-IL" smtClean="0"/>
              <a:t>21</a:t>
            </a:fld>
            <a:endParaRPr lang="he-IL" dirty="0"/>
          </a:p>
        </p:txBody>
      </p:sp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611560" y="4140233"/>
            <a:ext cx="8136904" cy="648072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lvl="0"/>
            <a:r>
              <a:rPr lang="he-IL" sz="1400" dirty="0">
                <a:solidFill>
                  <a:schemeClr val="tx1"/>
                </a:solidFill>
              </a:rPr>
              <a:t>מבחינת חומרת הפגיעה (הנמדדת לפי מספר ימי אי-כושר) הפציעות הקשות מתוארות מטה. לפיכך, יש לפעול להגברת המודעות והאמצעים הנגישים למיגון הגפיים, הגו, הגולגולת ועמוד </a:t>
            </a:r>
            <a:r>
              <a:rPr lang="he-IL" sz="1400" dirty="0" err="1">
                <a:solidFill>
                  <a:schemeClr val="tx1"/>
                </a:solidFill>
              </a:rPr>
              <a:t>השידרה</a:t>
            </a:r>
            <a:r>
              <a:rPr lang="he-IL" sz="1400" dirty="0">
                <a:solidFill>
                  <a:schemeClr val="tx1"/>
                </a:solidFill>
              </a:rPr>
              <a:t>. לגבי הפגיעה במערכת כלי הדם, יש לחדד את הסיבות לפציעות אלו (- ייתכן וחלקן קשור לפגיעות הקודמות שתוארו בסעיף זה).</a:t>
            </a: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354"/>
            <a:ext cx="9144000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014230"/>
              </p:ext>
            </p:extLst>
          </p:nvPr>
        </p:nvGraphicFramePr>
        <p:xfrm>
          <a:off x="1547664" y="4859430"/>
          <a:ext cx="5678170" cy="192024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41625"/>
                <a:gridCol w="2836545"/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מהות הפגיעה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מספר ימי אי-כושר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שבר בגפה תחתונה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65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פגיעה במערכת כלי הדם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64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שבר בגפה העליונה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59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שבר בגו או בגולגולת או פגיעה בעמוד השדרה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59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פריקה ללא שבר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52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302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לפי מהות הפגיעה  - 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22</a:t>
            </a:fld>
            <a:endParaRPr lang="he-IL" dirty="0"/>
          </a:p>
        </p:txBody>
      </p:sp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827584" y="6093296"/>
            <a:ext cx="8136904" cy="648072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lvl="0"/>
            <a:r>
              <a:rPr lang="he-IL" sz="1400" dirty="0">
                <a:solidFill>
                  <a:schemeClr val="tx1"/>
                </a:solidFill>
              </a:rPr>
              <a:t>לסך ימי אי כושר תורמות בעיקר הפגיעות הבאות: הימחצות, מכה </a:t>
            </a:r>
            <a:r>
              <a:rPr lang="he-IL" sz="1400" dirty="0" err="1">
                <a:solidFill>
                  <a:schemeClr val="tx1"/>
                </a:solidFill>
              </a:rPr>
              <a:t>יבישה</a:t>
            </a:r>
            <a:r>
              <a:rPr lang="he-IL" sz="1400" dirty="0">
                <a:solidFill>
                  <a:schemeClr val="tx1"/>
                </a:solidFill>
              </a:rPr>
              <a:t> ופגיעה בשלד ובשרירים. לפיכך יש לפיכך יש לפעול להגברת המודעות והאמצעים הנגישים למיגון מפני </a:t>
            </a:r>
            <a:r>
              <a:rPr lang="he-IL" sz="1400" dirty="0" err="1">
                <a:solidFill>
                  <a:schemeClr val="tx1"/>
                </a:solidFill>
              </a:rPr>
              <a:t>ארועים</a:t>
            </a:r>
            <a:r>
              <a:rPr lang="he-IL" sz="1400" dirty="0">
                <a:solidFill>
                  <a:schemeClr val="tx1"/>
                </a:solidFill>
              </a:rPr>
              <a:t> אלו</a:t>
            </a: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9050771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233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תשלומי גמלאות נפגעי </a:t>
            </a:r>
            <a:r>
              <a:rPr lang="he-IL" sz="3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עבודה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23</a:t>
            </a:fld>
            <a:endParaRPr lang="he-IL" dirty="0"/>
          </a:p>
        </p:txBody>
      </p:sp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899592" y="6093296"/>
            <a:ext cx="8136904" cy="720080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שעור התשלומים בענף נפגעי עבודה (כולל תשלומים לדמי פגיעה, גמלאות נכות, גמלאות תלויים, הוצאות ריפוי והוצאות שיקום) עולה בעקביות מאז 2008.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מכאן שיש הגיון כלכלי להשקיע במניעת התאונות המביאות למצב זה.</a:t>
            </a: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8928992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521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תשלומי גמלאות נפגעי </a:t>
            </a:r>
            <a:r>
              <a:rPr lang="he-IL" sz="3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עבודה - 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24</a:t>
            </a:fld>
            <a:endParaRPr lang="he-IL" dirty="0"/>
          </a:p>
        </p:txBody>
      </p:sp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827584" y="5949280"/>
            <a:ext cx="8136904" cy="792087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chemeClr val="tx1"/>
                </a:solidFill>
              </a:rPr>
              <a:t>אחוז </a:t>
            </a:r>
            <a:r>
              <a:rPr lang="he-IL" sz="1400" dirty="0">
                <a:solidFill>
                  <a:schemeClr val="tx1"/>
                </a:solidFill>
              </a:rPr>
              <a:t>דמי הפגיעה מסה"כ תשלומי הגמלאות עומד בין השנים </a:t>
            </a:r>
            <a:r>
              <a:rPr lang="he-IL" sz="1400" dirty="0" smtClean="0">
                <a:solidFill>
                  <a:schemeClr val="tx1"/>
                </a:solidFill>
              </a:rPr>
              <a:t>2008-2013 </a:t>
            </a:r>
            <a:r>
              <a:rPr lang="he-IL" sz="1400" dirty="0">
                <a:solidFill>
                  <a:schemeClr val="tx1"/>
                </a:solidFill>
              </a:rPr>
              <a:t>על הטווח שבין 11%-12%.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המשמעות היא שכל שנה משולמים לפחות 11% הוצאות לטובת תשלומי גמלאות </a:t>
            </a:r>
            <a:r>
              <a:rPr lang="he-IL" sz="1400" b="1" u="sng" dirty="0">
                <a:solidFill>
                  <a:schemeClr val="tx1"/>
                </a:solidFill>
              </a:rPr>
              <a:t>חדשים</a:t>
            </a:r>
            <a:r>
              <a:rPr lang="he-IL" sz="1400" dirty="0">
                <a:solidFill>
                  <a:schemeClr val="tx1"/>
                </a:solidFill>
              </a:rPr>
              <a:t> (חלק מתשלומים אלו אף ימשיכו ויהיו קבועים שכן חלקם יגרור תשלום שנתי </a:t>
            </a:r>
            <a:r>
              <a:rPr lang="he-IL" sz="1400" dirty="0" smtClean="0">
                <a:solidFill>
                  <a:schemeClr val="tx1"/>
                </a:solidFill>
              </a:rPr>
              <a:t>קבוע </a:t>
            </a:r>
            <a:r>
              <a:rPr lang="he-IL" sz="1400" dirty="0">
                <a:solidFill>
                  <a:schemeClr val="tx1"/>
                </a:solidFill>
              </a:rPr>
              <a:t>בגין גמלאות נכות \ תלויים).</a:t>
            </a: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9036496" cy="4968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79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התפלגויות תשלומי גמלאות נפגעי עבודה </a:t>
            </a:r>
            <a:r>
              <a:rPr lang="he-IL" sz="3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- המשך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25</a:t>
            </a:fld>
            <a:endParaRPr lang="he-IL" dirty="0"/>
          </a:p>
        </p:txBody>
      </p:sp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827584" y="6021288"/>
            <a:ext cx="8136904" cy="836712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chemeClr val="tx1"/>
                </a:solidFill>
              </a:rPr>
              <a:t>אחוז </a:t>
            </a:r>
            <a:r>
              <a:rPr lang="he-IL" sz="1400" dirty="0">
                <a:solidFill>
                  <a:schemeClr val="tx1"/>
                </a:solidFill>
              </a:rPr>
              <a:t>מקבלי דמי הפגיעה השנתי מסה"כ מקבלי הגמלאות עומד בין השנים </a:t>
            </a:r>
            <a:r>
              <a:rPr lang="he-IL" sz="1400" dirty="0" smtClean="0">
                <a:solidFill>
                  <a:schemeClr val="tx1"/>
                </a:solidFill>
              </a:rPr>
              <a:t>2008-2013 </a:t>
            </a:r>
            <a:r>
              <a:rPr lang="he-IL" sz="1400" dirty="0">
                <a:solidFill>
                  <a:schemeClr val="tx1"/>
                </a:solidFill>
              </a:rPr>
              <a:t>על הטווח שבין 58%-61%.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chemeClr val="tx1"/>
                </a:solidFill>
              </a:rPr>
              <a:t>אחוז מקבלי דמי הפגיעה השנתי מסה"כ המועסקים עומד בין השנים </a:t>
            </a:r>
            <a:r>
              <a:rPr lang="he-IL" sz="1400" dirty="0" smtClean="0">
                <a:solidFill>
                  <a:schemeClr val="tx1"/>
                </a:solidFill>
              </a:rPr>
              <a:t>2008-2013 </a:t>
            </a:r>
            <a:r>
              <a:rPr lang="he-IL" sz="1400" dirty="0">
                <a:solidFill>
                  <a:schemeClr val="tx1"/>
                </a:solidFill>
              </a:rPr>
              <a:t>על הטווח שבין 1.8%-1.9</a:t>
            </a:r>
            <a:r>
              <a:rPr lang="he-IL" sz="1400" dirty="0" smtClean="0">
                <a:solidFill>
                  <a:schemeClr val="tx1"/>
                </a:solidFill>
              </a:rPr>
              <a:t>%.</a:t>
            </a: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51665"/>
            <a:ext cx="8784976" cy="5069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566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8206680" cy="792088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r>
              <a:rPr lang="he-IL" sz="32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>מספר מקבלי גמלאות נכות כולל תשלומים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  <a:t/>
            </a:r>
            <a:b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+mn-cs"/>
              </a:rPr>
            </a:br>
            <a:endParaRPr lang="he-IL" sz="32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Calibri" pitchFamily="34" charset="0"/>
              <a:cs typeface="+mn-cs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F1EAF-8448-4D42-961F-1A28CBB879C8}" type="slidenum">
              <a:rPr lang="he-IL" smtClean="0"/>
              <a:t>26</a:t>
            </a:fld>
            <a:endParaRPr lang="he-IL" dirty="0"/>
          </a:p>
        </p:txBody>
      </p:sp>
      <p:sp>
        <p:nvSpPr>
          <p:cNvPr id="8" name="כותרת משנה 4"/>
          <p:cNvSpPr>
            <a:spLocks noGrp="1"/>
          </p:cNvSpPr>
          <p:nvPr>
            <p:ph type="subTitle" idx="1"/>
          </p:nvPr>
        </p:nvSpPr>
        <p:spPr>
          <a:xfrm>
            <a:off x="827584" y="5805264"/>
            <a:ext cx="8136904" cy="1052736"/>
          </a:xfrm>
          <a:solidFill>
            <a:srgbClr val="FFFF00"/>
          </a:solidFill>
        </p:spPr>
        <p:txBody>
          <a:bodyPr vert="horz" lIns="91440" tIns="45720" rIns="91440" bIns="45720" rtlCol="1">
            <a:noAutofit/>
          </a:bodyPr>
          <a:lstStyle/>
          <a:p>
            <a:pPr lvl="0" algn="r"/>
            <a:r>
              <a:rPr lang="he-IL" sz="1400" dirty="0">
                <a:solidFill>
                  <a:schemeClr val="tx1"/>
                </a:solidFill>
              </a:rPr>
              <a:t>מדי שנה </a:t>
            </a:r>
            <a:r>
              <a:rPr lang="he-IL" sz="1400" dirty="0" smtClean="0">
                <a:solidFill>
                  <a:schemeClr val="tx1"/>
                </a:solidFill>
              </a:rPr>
              <a:t>מתווספים בממוצע:</a:t>
            </a: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chemeClr val="tx1"/>
                </a:solidFill>
              </a:rPr>
              <a:t>כ- 2000 נכים מתאונות עבודה</a:t>
            </a:r>
          </a:p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chemeClr val="tx1"/>
                </a:solidFill>
              </a:rPr>
              <a:t>כ – 131 מיליון ₪ לטובת תשלום לנכים מתאונות עבודה</a:t>
            </a:r>
            <a:endParaRPr lang="en-US" sz="1400" dirty="0">
              <a:solidFill>
                <a:schemeClr val="tx1"/>
              </a:solidFill>
            </a:endParaRPr>
          </a:p>
          <a:p>
            <a:pPr marL="285750" lvl="0" indent="-285750" algn="r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7251"/>
            <a:ext cx="4572000" cy="4753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90753"/>
            <a:ext cx="4320480" cy="4770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885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94500E6-DBA1-414B-B4EE-9A8A9502C178}"/>
</file>

<file path=customXml/itemProps2.xml><?xml version="1.0" encoding="utf-8"?>
<ds:datastoreItem xmlns:ds="http://schemas.openxmlformats.org/officeDocument/2006/customXml" ds:itemID="{5E74DE6F-5D00-4BF4-9AA1-C9DD215C99D3}"/>
</file>

<file path=customXml/itemProps3.xml><?xml version="1.0" encoding="utf-8"?>
<ds:datastoreItem xmlns:ds="http://schemas.openxmlformats.org/officeDocument/2006/customXml" ds:itemID="{CADE1966-1A61-4D76-995B-833F54CB3C89}"/>
</file>

<file path=docProps/app.xml><?xml version="1.0" encoding="utf-8"?>
<Properties xmlns="http://schemas.openxmlformats.org/officeDocument/2006/extended-properties" xmlns:vt="http://schemas.openxmlformats.org/officeDocument/2006/docPropsVTypes">
  <TotalTime>5057</TotalTime>
  <Words>1427</Words>
  <Application>Microsoft Office PowerPoint</Application>
  <PresentationFormat>‫הצגה על המסך (4:3)</PresentationFormat>
  <Paragraphs>174</Paragraphs>
  <Slides>26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26</vt:i4>
      </vt:variant>
    </vt:vector>
  </HeadingPairs>
  <TitlesOfParts>
    <vt:vector size="27" baseType="lpstr">
      <vt:lpstr>ערכת נושא Office</vt:lpstr>
      <vt:lpstr>מצגת של PowerPoint</vt:lpstr>
      <vt:lpstr>הקדמה</vt:lpstr>
      <vt:lpstr>דמי פגיעה וימי אי כושר – התפלגויות כלליות</vt:lpstr>
      <vt:lpstr>דמי פגיעה וימי אי כושר – התפלגויות כלליות - המשך</vt:lpstr>
      <vt:lpstr>דמי פגיעה וימי אי כושר – התפלגויות כלליות - המשך</vt:lpstr>
      <vt:lpstr>התפלגויות לפי תושבות</vt:lpstr>
      <vt:lpstr>התפלגויות לפי תושבות - המשך</vt:lpstr>
      <vt:lpstr>התפלגויות לפי ענף כלכלי  - שכירים</vt:lpstr>
      <vt:lpstr>התפלגויות לפי ענף כלכלי - שכירים</vt:lpstr>
      <vt:lpstr>התפלגויות לפי ענף כלכלי </vt:lpstr>
      <vt:lpstr>התפלגויות לפי מין </vt:lpstr>
      <vt:lpstr>התפלגויות לפי מין -המשך </vt:lpstr>
      <vt:lpstr>התפלגויות לפי מין - המשך </vt:lpstr>
      <vt:lpstr>התפלגויות לפי מין - המשך </vt:lpstr>
      <vt:lpstr>התפלגויות לפי מין - המשך </vt:lpstr>
      <vt:lpstr> התפלגויות לפי מקום הפגיעה </vt:lpstr>
      <vt:lpstr> התפלגויות לפי גורם הפגיעה </vt:lpstr>
      <vt:lpstr> התפלגויות לפי גורם הפגיעה - המשך </vt:lpstr>
      <vt:lpstr> התפלגויות לפי גורם הפגיעה - המשך </vt:lpstr>
      <vt:lpstr> התפלגויות לפי מהות הפגיעה  </vt:lpstr>
      <vt:lpstr> התפלגויות לפי מהות הפגיעה  - המשך </vt:lpstr>
      <vt:lpstr> התפלגויות לפי מהות הפגיעה  - המשך </vt:lpstr>
      <vt:lpstr> התפלגויות תשלומי גמלאות נפגעי עבודה </vt:lpstr>
      <vt:lpstr> התפלגויות תשלומי גמלאות נפגעי עבודה - המשך </vt:lpstr>
      <vt:lpstr> התפלגויות תשלומי גמלאות נפגעי עבודה - המשך </vt:lpstr>
      <vt:lpstr> מספר מקבלי גמלאות נכות כולל תשלומים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Amir Shaked - meda</dc:creator>
  <cp:lastModifiedBy>Alon Pal - Miktso'ot</cp:lastModifiedBy>
  <cp:revision>38</cp:revision>
  <dcterms:created xsi:type="dcterms:W3CDTF">2014-01-15T13:54:53Z</dcterms:created>
  <dcterms:modified xsi:type="dcterms:W3CDTF">2014-05-14T08:15:38Z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