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3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6"/>
  </p:notesMasterIdLst>
  <p:sldIdLst>
    <p:sldId id="390" r:id="rId2"/>
    <p:sldId id="471" r:id="rId3"/>
    <p:sldId id="470" r:id="rId4"/>
    <p:sldId id="473" r:id="rId5"/>
    <p:sldId id="420" r:id="rId6"/>
    <p:sldId id="474" r:id="rId7"/>
    <p:sldId id="466" r:id="rId8"/>
    <p:sldId id="467" r:id="rId9"/>
    <p:sldId id="475" r:id="rId10"/>
    <p:sldId id="476" r:id="rId11"/>
    <p:sldId id="427" r:id="rId12"/>
    <p:sldId id="442" r:id="rId13"/>
    <p:sldId id="460" r:id="rId14"/>
    <p:sldId id="464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99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43" autoAdjust="0"/>
    <p:restoredTop sz="73623" autoAdjust="0"/>
  </p:normalViewPr>
  <p:slideViewPr>
    <p:cSldViewPr>
      <p:cViewPr>
        <p:scale>
          <a:sx n="99" d="100"/>
          <a:sy n="99" d="100"/>
        </p:scale>
        <p:origin x="-1086" y="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214BD0-081A-41BD-BBFB-BADE48B6C28E}" type="datetimeFigureOut">
              <a:rPr lang="en-US" smtClean="0"/>
              <a:pPr/>
              <a:t>3/18/2016</a:t>
            </a:fld>
            <a:endParaRPr lang="en-US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BDB4E7-6760-4EE8-A809-DC0D6BAA645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49007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DB4E7-6760-4EE8-A809-DC0D6BAA645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97212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CF98CE4-8BA9-4193-8BD2-BE80AE08CA90}" type="datetimeFigureOut">
              <a:rPr lang="en-US" smtClean="0"/>
              <a:pPr/>
              <a:t>3/18/2016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F834FD9F-2C93-4E88-86E6-4982E31092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CF98CE4-8BA9-4193-8BD2-BE80AE08CA90}" type="datetimeFigureOut">
              <a:rPr lang="en-US" smtClean="0"/>
              <a:pPr/>
              <a:t>3/18/2016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F834FD9F-2C93-4E88-86E6-4982E31092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CF98CE4-8BA9-4193-8BD2-BE80AE08CA90}" type="datetimeFigureOut">
              <a:rPr lang="en-US" smtClean="0"/>
              <a:pPr/>
              <a:t>3/18/2016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F834FD9F-2C93-4E88-86E6-4982E31092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CF98CE4-8BA9-4193-8BD2-BE80AE08CA90}" type="datetimeFigureOut">
              <a:rPr lang="en-US" smtClean="0"/>
              <a:pPr/>
              <a:t>3/18/2016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F834FD9F-2C93-4E88-86E6-4982E31092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CF98CE4-8BA9-4193-8BD2-BE80AE08CA90}" type="datetimeFigureOut">
              <a:rPr lang="en-US" smtClean="0"/>
              <a:pPr/>
              <a:t>3/18/2016</a:t>
            </a:fld>
            <a:endParaRPr lang="en-US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F834FD9F-2C93-4E88-86E6-4982E31092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CF98CE4-8BA9-4193-8BD2-BE80AE08CA90}" type="datetimeFigureOut">
              <a:rPr lang="en-US" smtClean="0"/>
              <a:pPr/>
              <a:t>3/18/2016</a:t>
            </a:fld>
            <a:endParaRPr lang="en-US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F834FD9F-2C93-4E88-86E6-4982E31092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CF98CE4-8BA9-4193-8BD2-BE80AE08CA90}" type="datetimeFigureOut">
              <a:rPr lang="en-US" smtClean="0"/>
              <a:pPr/>
              <a:t>3/18/2016</a:t>
            </a:fld>
            <a:endParaRPr lang="en-US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F834FD9F-2C93-4E88-86E6-4982E31092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CF98CE4-8BA9-4193-8BD2-BE80AE08CA90}" type="datetimeFigureOut">
              <a:rPr lang="en-US" smtClean="0"/>
              <a:pPr/>
              <a:t>3/18/2016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F834FD9F-2C93-4E88-86E6-4982E31092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עם פינה יחידה חתוכה ומעוגלת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משולש ישר-זווית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CF98CE4-8BA9-4193-8BD2-BE80AE08CA90}" type="datetimeFigureOut">
              <a:rPr lang="en-US" smtClean="0"/>
              <a:pPr/>
              <a:t>3/18/2016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F834FD9F-2C93-4E88-86E6-4982E310924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10" name="צורה חופשית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צורה חופשית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CF98CE4-8BA9-4193-8BD2-BE80AE08CA90}" type="datetimeFigureOut">
              <a:rPr lang="en-US" smtClean="0"/>
              <a:pPr/>
              <a:t>3/18/2016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F834FD9F-2C93-4E88-86E6-4982E31092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CF98CE4-8BA9-4193-8BD2-BE80AE08CA90}" type="datetimeFigureOut">
              <a:rPr lang="en-US" smtClean="0"/>
              <a:pPr/>
              <a:t>3/18/2016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F834FD9F-2C93-4E88-86E6-4982E31092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צורה חופשית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צורה חופשית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צורה חופשית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  <p:sp>
        <p:nvSpPr>
          <p:cNvPr id="14" name="TextBox 13"/>
          <p:cNvSpPr txBox="1"/>
          <p:nvPr userDrawn="1"/>
        </p:nvSpPr>
        <p:spPr>
          <a:xfrm>
            <a:off x="2015757" y="6324600"/>
            <a:ext cx="43924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1600" dirty="0" smtClean="0"/>
              <a:t>מציגה: </a:t>
            </a:r>
            <a:r>
              <a:rPr lang="he-IL" sz="1600" b="1" dirty="0" smtClean="0"/>
              <a:t>דר' אמל ח'אזן</a:t>
            </a:r>
            <a:r>
              <a:rPr lang="he-IL" sz="1600" dirty="0" smtClean="0"/>
              <a:t>, מנהלת בית הספר  | 23.03.2016</a:t>
            </a:r>
            <a:endParaRPr lang="en-US" sz="1600" dirty="0"/>
          </a:p>
        </p:txBody>
      </p:sp>
      <p:pic>
        <p:nvPicPr>
          <p:cNvPr id="15" name="Picture 14" descr="C:\Users\amal khazin\Desktop\amal-khazin.jpg"/>
          <p:cNvPicPr>
            <a:picLocks noChangeAspect="1" noChangeArrowheads="1"/>
          </p:cNvPicPr>
          <p:nvPr userDrawn="1"/>
        </p:nvPicPr>
        <p:blipFill rotWithShape="1">
          <a:blip r:embed="rId13" cstate="print"/>
          <a:srcRect l="36041" r="40962" b="7178"/>
          <a:stretch/>
        </p:blipFill>
        <p:spPr bwMode="auto">
          <a:xfrm>
            <a:off x="6395745" y="6108797"/>
            <a:ext cx="734010" cy="74920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 userDrawn="1"/>
        </p:nvSpPr>
        <p:spPr>
          <a:xfrm>
            <a:off x="2267744" y="6623710"/>
            <a:ext cx="3960440" cy="45719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2483768" y="476672"/>
            <a:ext cx="42563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6" name="מלבן 5"/>
          <p:cNvSpPr/>
          <p:nvPr/>
        </p:nvSpPr>
        <p:spPr>
          <a:xfrm>
            <a:off x="5746244" y="583199"/>
            <a:ext cx="23596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600" dirty="0" smtClean="0">
                <a:solidFill>
                  <a:prstClr val="black"/>
                </a:solidFill>
                <a:latin typeface="Optima LT"/>
                <a:ea typeface="Calibri" pitchFamily="34" charset="0"/>
                <a:cs typeface="Arial" pitchFamily="34" charset="0"/>
              </a:rPr>
              <a:t>י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91680" y="2372438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e-IL" dirty="0" smtClean="0"/>
              <a:t>בית הספר לסיעוד נצרת ע"י בית חולים נצרת אי.מ.</a:t>
            </a:r>
            <a:r>
              <a:rPr lang="he-IL" dirty="0" err="1" smtClean="0"/>
              <a:t>מ</a:t>
            </a:r>
            <a:r>
              <a:rPr lang="he-IL" dirty="0" smtClean="0"/>
              <a:t>.ס 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979712" y="5662498"/>
            <a:ext cx="5472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2000" dirty="0" smtClean="0"/>
              <a:t>מציגה: </a:t>
            </a:r>
            <a:r>
              <a:rPr lang="he-IL" sz="2000" b="1" dirty="0" smtClean="0"/>
              <a:t>דר' אמל ח'אזן</a:t>
            </a:r>
            <a:r>
              <a:rPr lang="he-IL" sz="2000" dirty="0" smtClean="0"/>
              <a:t>, מנהלת בית הספר  | </a:t>
            </a:r>
            <a:r>
              <a:rPr lang="he-IL" sz="2000" dirty="0" smtClean="0"/>
              <a:t>22.03.2016</a:t>
            </a:r>
            <a:endParaRPr lang="en-US" sz="2000" dirty="0"/>
          </a:p>
        </p:txBody>
      </p:sp>
      <p:pic>
        <p:nvPicPr>
          <p:cNvPr id="10" name="Picture 9" descr="C:\Users\amal khazin\Desktop\amal-khazin.jpg"/>
          <p:cNvPicPr>
            <a:picLocks noChangeAspect="1" noChangeArrowheads="1"/>
          </p:cNvPicPr>
          <p:nvPr/>
        </p:nvPicPr>
        <p:blipFill rotWithShape="1">
          <a:blip r:embed="rId3" cstate="print"/>
          <a:srcRect l="36041" r="40962" b="7178"/>
          <a:stretch/>
        </p:blipFill>
        <p:spPr bwMode="auto">
          <a:xfrm>
            <a:off x="3837990" y="930781"/>
            <a:ext cx="1468019" cy="1498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2286933" y="4514724"/>
            <a:ext cx="43541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he-IL" sz="2000" dirty="0">
                <a:solidFill>
                  <a:srgbClr val="0070C0"/>
                </a:solidFill>
              </a:rPr>
              <a:t>הצגה בפני וועדת הכנסת </a:t>
            </a:r>
            <a:r>
              <a:rPr lang="he-IL" sz="2000" dirty="0" smtClean="0">
                <a:solidFill>
                  <a:srgbClr val="0070C0"/>
                </a:solidFill>
              </a:rPr>
              <a:t>לקידום מעמד האישה </a:t>
            </a:r>
            <a:r>
              <a:rPr lang="he-IL" sz="2000" i="1" dirty="0" err="1" smtClean="0">
                <a:solidFill>
                  <a:srgbClr val="0070C0"/>
                </a:solidFill>
              </a:rPr>
              <a:t>ושיויון</a:t>
            </a:r>
            <a:r>
              <a:rPr lang="he-IL" sz="2000" dirty="0" smtClean="0">
                <a:solidFill>
                  <a:srgbClr val="0070C0"/>
                </a:solidFill>
              </a:rPr>
              <a:t> מגדרי</a:t>
            </a:r>
            <a:endParaRPr lang="he-IL" sz="2000" dirty="0">
              <a:solidFill>
                <a:srgbClr val="0070C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835695" y="4454014"/>
            <a:ext cx="53285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1619672" y="3245531"/>
            <a:ext cx="5904656" cy="1238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900"/>
              </a:lnSpc>
            </a:pPr>
            <a:r>
              <a:rPr lang="he-IL" sz="3200" b="1" dirty="0">
                <a:solidFill>
                  <a:srgbClr val="0070C0"/>
                </a:solidFill>
              </a:rPr>
              <a:t>מקצוע הסיעוד</a:t>
            </a:r>
          </a:p>
          <a:p>
            <a:pPr algn="ctr">
              <a:lnSpc>
                <a:spcPts val="2900"/>
              </a:lnSpc>
            </a:pPr>
            <a:r>
              <a:rPr lang="he-IL" sz="3200" dirty="0">
                <a:solidFill>
                  <a:srgbClr val="0070C0"/>
                </a:solidFill>
              </a:rPr>
              <a:t>מנוף אמיתי לשילוב </a:t>
            </a:r>
            <a:r>
              <a:rPr lang="he-IL" sz="3200" dirty="0" smtClean="0">
                <a:solidFill>
                  <a:srgbClr val="0070C0"/>
                </a:solidFill>
              </a:rPr>
              <a:t>נשות </a:t>
            </a:r>
            <a:r>
              <a:rPr lang="he-IL" sz="3200" dirty="0">
                <a:solidFill>
                  <a:srgbClr val="0070C0"/>
                </a:solidFill>
              </a:rPr>
              <a:t>האוכלוסיה הערבית במעגל התעסוקה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0" y="6093642"/>
            <a:ext cx="9143999" cy="71663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384"/>
            <a:ext cx="9144000" cy="697081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339752" y="568061"/>
            <a:ext cx="2952328" cy="5641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he-IL" sz="2400" b="1" dirty="0" smtClean="0">
                <a:solidFill>
                  <a:srgbClr val="0070C0"/>
                </a:solidFill>
              </a:rPr>
              <a:t>בית הספר לסיעוד נצרת</a:t>
            </a:r>
          </a:p>
          <a:p>
            <a:pPr algn="r">
              <a:lnSpc>
                <a:spcPts val="1800"/>
              </a:lnSpc>
            </a:pPr>
            <a:r>
              <a:rPr lang="he-IL" dirty="0" smtClean="0">
                <a:solidFill>
                  <a:srgbClr val="0070C0"/>
                </a:solidFill>
              </a:rPr>
              <a:t>ע"י  בית  חולים  נצרת  אי.מ.מ.ס 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5" name="Picture 4" descr="C:\Users\amal khazin\Desktop\amal-khazin.jpg"/>
          <p:cNvPicPr>
            <a:picLocks noChangeAspect="1" noChangeArrowheads="1"/>
          </p:cNvPicPr>
          <p:nvPr/>
        </p:nvPicPr>
        <p:blipFill rotWithShape="1">
          <a:blip r:embed="rId3" cstate="print"/>
          <a:srcRect l="36041" r="40962" b="7178"/>
          <a:stretch/>
        </p:blipFill>
        <p:spPr bwMode="auto">
          <a:xfrm>
            <a:off x="5508104" y="188640"/>
            <a:ext cx="1296144" cy="13229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11560" y="1196752"/>
            <a:ext cx="777686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3200" b="1" dirty="0" smtClean="0"/>
              <a:t>מתחילים במספרים: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he-IL" sz="2000" dirty="0" smtClean="0"/>
              <a:t>כ- </a:t>
            </a:r>
            <a:r>
              <a:rPr lang="he-IL" sz="2000" b="1" dirty="0" smtClean="0"/>
              <a:t>47</a:t>
            </a:r>
            <a:r>
              <a:rPr lang="he-IL" sz="2000" dirty="0" smtClean="0"/>
              <a:t>% מסה"כ האוכלוסייה בצפון הם ערבים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he-IL" sz="2000" dirty="0" smtClean="0"/>
              <a:t>ב"ח נצרת משרת אוכלוסיה של כ- </a:t>
            </a:r>
            <a:r>
              <a:rPr lang="he-IL" sz="2000" b="1" dirty="0" smtClean="0"/>
              <a:t>350,000 תושבים </a:t>
            </a:r>
            <a:r>
              <a:rPr lang="he-IL" sz="2000" dirty="0" smtClean="0"/>
              <a:t>– חלק אינטגראלי מהם מהציבור הערבי 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he-IL" sz="2000" dirty="0" smtClean="0"/>
              <a:t>קהל הפונים ללימודי סיעוד </a:t>
            </a:r>
            <a:r>
              <a:rPr lang="he-IL" sz="2000" dirty="0" err="1" smtClean="0"/>
              <a:t>בבי"הס</a:t>
            </a:r>
            <a:r>
              <a:rPr lang="he-IL" sz="2000" dirty="0" smtClean="0"/>
              <a:t> בא בעיקר </a:t>
            </a:r>
            <a:r>
              <a:rPr lang="he-IL" sz="2000" b="1" dirty="0" smtClean="0"/>
              <a:t>מקרב ה</a:t>
            </a:r>
            <a:r>
              <a:rPr lang="he-IL" sz="2000" dirty="0" smtClean="0"/>
              <a:t>אוכלוסייה הערבית 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he-IL" sz="2000" dirty="0" smtClean="0"/>
              <a:t>נרשמים מדי שנה </a:t>
            </a:r>
            <a:r>
              <a:rPr lang="he-IL" sz="2000" b="1" dirty="0" smtClean="0"/>
              <a:t>250-300 סטודנט </a:t>
            </a:r>
            <a:r>
              <a:rPr lang="he-IL" sz="2000" dirty="0" smtClean="0"/>
              <a:t>ומתקבלים כ 80-100 בלבד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he-IL" sz="2000" dirty="0" smtClean="0"/>
              <a:t>קיבולת ב"הס בין שנה א' ב' וג' - </a:t>
            </a:r>
            <a:r>
              <a:rPr lang="he-IL" sz="2000" b="1" dirty="0" smtClean="0"/>
              <a:t>250 סטודנט 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he-IL" sz="2000" dirty="0" smtClean="0"/>
              <a:t>הנשים מהוות יותר </a:t>
            </a:r>
            <a:r>
              <a:rPr lang="he-IL" sz="2000" b="1" dirty="0" smtClean="0"/>
              <a:t>מ 80%</a:t>
            </a:r>
            <a:r>
              <a:rPr lang="he-IL" sz="2000" dirty="0" smtClean="0"/>
              <a:t> </a:t>
            </a:r>
            <a:r>
              <a:rPr lang="he-IL" sz="2000" b="1" dirty="0" smtClean="0"/>
              <a:t>מהסטודנטים</a:t>
            </a:r>
            <a:r>
              <a:rPr lang="he-IL" sz="2000" dirty="0" smtClean="0"/>
              <a:t> של ביה"ס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he-IL" sz="2000" dirty="0" smtClean="0"/>
              <a:t>(שיעור תעסוקת נשים ערביות בישראל עומד על כ- </a:t>
            </a:r>
            <a:r>
              <a:rPr lang="he-IL" sz="2000" b="1" dirty="0" smtClean="0"/>
              <a:t>32.3%)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he-IL" sz="2000" b="1" dirty="0" smtClean="0"/>
              <a:t>אחוז הצלחה במבחן הממשלתי</a:t>
            </a:r>
            <a:r>
              <a:rPr lang="he-IL" sz="2000" dirty="0" smtClean="0"/>
              <a:t>: מגיע </a:t>
            </a:r>
            <a:r>
              <a:rPr lang="he-IL" sz="2000" b="1" dirty="0" smtClean="0"/>
              <a:t>ל 90% -98%</a:t>
            </a:r>
            <a:r>
              <a:rPr lang="he-IL" sz="2000" dirty="0" smtClean="0"/>
              <a:t> </a:t>
            </a:r>
          </a:p>
          <a:p>
            <a:pPr marL="800100" lvl="1" indent="-342900" algn="r" rtl="1">
              <a:buFont typeface="Arial" panose="020B0604020202020204" pitchFamily="34" charset="0"/>
              <a:buChar char="•"/>
            </a:pPr>
            <a:r>
              <a:rPr lang="he-IL" sz="2000" dirty="0" smtClean="0"/>
              <a:t>ממוצע ציון בית הספר בבחינה הממשלתית  מהגבוהים  בקרב יתר המוסדות שמלמדות מקצוע הסיעוד כולל מכללות.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he-IL" sz="2000" dirty="0" smtClean="0">
                <a:latin typeface="Calibri" pitchFamily="34" charset="0"/>
                <a:ea typeface="Calibri" pitchFamily="34" charset="0"/>
              </a:rPr>
              <a:t>הבוגרים שלנו </a:t>
            </a:r>
            <a:r>
              <a:rPr lang="he-IL" sz="2000" b="1" dirty="0" smtClean="0">
                <a:latin typeface="Calibri" pitchFamily="34" charset="0"/>
                <a:ea typeface="Calibri" pitchFamily="34" charset="0"/>
              </a:rPr>
              <a:t>נקלטים לעבודה במוסדות הבראות בכל רחבי הארץ</a:t>
            </a:r>
            <a:r>
              <a:rPr lang="he-IL" sz="2000" dirty="0" smtClean="0">
                <a:latin typeface="Calibri" pitchFamily="34" charset="0"/>
                <a:ea typeface="Calibri" pitchFamily="34" charset="0"/>
              </a:rPr>
              <a:t>. לא ידוע לנו על אף מובטל מקרב בוגרנו.</a:t>
            </a:r>
            <a:endParaRPr lang="he-IL" sz="2000" dirty="0" smtClean="0">
              <a:latin typeface="Arial" pitchFamily="34" charset="0"/>
            </a:endParaRP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he-IL" sz="2000" dirty="0" smtClean="0"/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5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הסבר ענן 4"/>
          <p:cNvSpPr/>
          <p:nvPr/>
        </p:nvSpPr>
        <p:spPr>
          <a:xfrm>
            <a:off x="683568" y="1052736"/>
            <a:ext cx="7992888" cy="345638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he-IL" sz="3600" dirty="0" smtClean="0"/>
              <a:t>משפחות הסטודנטים מעדיפות שבנותיהן ילמדו אצלנו בעיקר ממניעים תרבותיים </a:t>
            </a:r>
          </a:p>
          <a:p>
            <a:pPr algn="ctr" rtl="1"/>
            <a:r>
              <a:rPr lang="he-IL" sz="3600" dirty="0" smtClean="0"/>
              <a:t>וגם בגלל רמת הלימודים הגבוהה</a:t>
            </a:r>
            <a:endParaRPr lang="he-IL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124744"/>
            <a:ext cx="777686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3200" dirty="0" smtClean="0"/>
              <a:t>הרוב </a:t>
            </a:r>
            <a:r>
              <a:rPr lang="he-IL" sz="3200" dirty="0"/>
              <a:t>המכריע של </a:t>
            </a:r>
            <a:r>
              <a:rPr lang="he-IL" sz="3200" dirty="0" smtClean="0"/>
              <a:t>הסטודנטים באים מיישובים ערביים קטנים עם </a:t>
            </a:r>
            <a:endParaRPr lang="he-IL" sz="3200" b="1" dirty="0" smtClean="0"/>
          </a:p>
          <a:p>
            <a:pPr algn="r" rtl="1"/>
            <a:r>
              <a:rPr lang="he-IL" sz="3200" b="1" dirty="0" smtClean="0"/>
              <a:t>פרופיל סוציו-אקונומי נמוך</a:t>
            </a:r>
          </a:p>
          <a:p>
            <a:pPr algn="r" rtl="1"/>
            <a:r>
              <a:rPr lang="he-IL" sz="3200" b="1" dirty="0" smtClean="0"/>
              <a:t>ונחשבים כשומרי מסורת...</a:t>
            </a:r>
            <a:r>
              <a:rPr lang="he-IL" sz="3200" b="1" dirty="0"/>
              <a:t/>
            </a:r>
            <a:br>
              <a:rPr lang="he-IL" sz="3200" b="1" dirty="0"/>
            </a:br>
            <a:r>
              <a:rPr lang="he-IL" sz="3200" b="1" dirty="0" smtClean="0"/>
              <a:t>מעדיפים אותנו כי: </a:t>
            </a:r>
            <a:r>
              <a:rPr lang="he-IL" sz="3200" dirty="0"/>
              <a:t/>
            </a:r>
            <a:br>
              <a:rPr lang="he-IL" sz="3200" dirty="0"/>
            </a:br>
            <a:r>
              <a:rPr lang="he-IL" sz="3200" dirty="0" smtClean="0"/>
              <a:t>	</a:t>
            </a:r>
            <a:r>
              <a:rPr lang="he-IL" sz="2800" dirty="0" smtClean="0"/>
              <a:t>האווירה </a:t>
            </a:r>
            <a:r>
              <a:rPr lang="he-IL" sz="2800" dirty="0"/>
              <a:t>המקומית ותרבות </a:t>
            </a:r>
            <a:r>
              <a:rPr lang="he-IL" sz="2800" dirty="0" smtClean="0"/>
              <a:t>בה"ס </a:t>
            </a:r>
            <a:r>
              <a:rPr lang="he-IL" sz="2800" dirty="0"/>
              <a:t>אינם זרים </a:t>
            </a:r>
            <a:r>
              <a:rPr lang="he-IL" sz="2800" dirty="0" smtClean="0"/>
              <a:t>	לסטודנט </a:t>
            </a:r>
            <a:r>
              <a:rPr lang="he-IL" sz="2800" dirty="0"/>
              <a:t>החדש </a:t>
            </a:r>
            <a:r>
              <a:rPr lang="he-IL" sz="2800" dirty="0" smtClean="0"/>
              <a:t>והוא </a:t>
            </a:r>
            <a:r>
              <a:rPr lang="he-IL" sz="2800" dirty="0"/>
              <a:t>מרגיש </a:t>
            </a:r>
            <a:r>
              <a:rPr lang="he-IL" sz="2800" dirty="0" smtClean="0"/>
              <a:t>כמו במשפחה</a:t>
            </a:r>
            <a:r>
              <a:rPr lang="he-IL" sz="2800" dirty="0"/>
              <a:t>.</a:t>
            </a:r>
            <a:br>
              <a:rPr lang="he-IL" sz="2800" dirty="0"/>
            </a:br>
            <a:r>
              <a:rPr lang="he-IL" sz="2800" dirty="0" smtClean="0"/>
              <a:t>	הורי הסטודנטים </a:t>
            </a:r>
            <a:r>
              <a:rPr lang="he-IL" sz="2800" dirty="0"/>
              <a:t>מרגישים בנוח ובביטחון יותר </a:t>
            </a:r>
            <a:r>
              <a:rPr lang="he-IL" sz="2800" dirty="0" smtClean="0"/>
              <a:t>	כאשר </a:t>
            </a:r>
            <a:r>
              <a:rPr lang="he-IL" sz="2800" dirty="0"/>
              <a:t>הבת שלהם לומדת אצלנו מטעמי נוחיות </a:t>
            </a:r>
            <a:r>
              <a:rPr lang="he-IL" sz="2800" dirty="0" smtClean="0"/>
              <a:t>	חברתית </a:t>
            </a:r>
            <a:r>
              <a:rPr lang="he-IL" sz="2800" dirty="0"/>
              <a:t>ותקציבית.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8100392" y="3789040"/>
            <a:ext cx="194522" cy="1951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8090216" y="4647029"/>
            <a:ext cx="194522" cy="1951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143000"/>
          </a:xfrm>
        </p:spPr>
        <p:txBody>
          <a:bodyPr/>
          <a:lstStyle/>
          <a:p>
            <a:pPr algn="ctr"/>
            <a:r>
              <a:rPr lang="he-IL" b="1" dirty="0" smtClean="0">
                <a:cs typeface="+mn-cs"/>
              </a:rPr>
              <a:t>מה אומרים הסטודנטים שלנו?</a:t>
            </a:r>
            <a:endParaRPr lang="en-US" b="1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4625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5148064" y="2492896"/>
            <a:ext cx="3312368" cy="2520280"/>
          </a:xfrm>
        </p:spPr>
        <p:txBody>
          <a:bodyPr>
            <a:normAutofit fontScale="90000"/>
          </a:bodyPr>
          <a:lstStyle/>
          <a:p>
            <a:pPr algn="ctr" rtl="1">
              <a:lnSpc>
                <a:spcPts val="3200"/>
              </a:lnSpc>
            </a:pPr>
            <a:r>
              <a:rPr lang="he-IL" sz="2700" u="sng" dirty="0" smtClean="0">
                <a:solidFill>
                  <a:schemeClr val="tx1"/>
                </a:solidFill>
                <a:cs typeface="+mn-cs"/>
              </a:rPr>
              <a:t>סמיר עווד:</a:t>
            </a:r>
            <a:r>
              <a:rPr lang="en-US" sz="2400" dirty="0" smtClean="0">
                <a:solidFill>
                  <a:schemeClr val="tx1"/>
                </a:solidFill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cs typeface="+mn-cs"/>
              </a:rPr>
            </a:br>
            <a:r>
              <a:rPr lang="he-IL" sz="2400" dirty="0" smtClean="0">
                <a:solidFill>
                  <a:schemeClr val="tx1"/>
                </a:solidFill>
                <a:cs typeface="+mn-cs"/>
              </a:rPr>
              <a:t> </a:t>
            </a:r>
            <a:r>
              <a:rPr lang="en-US" sz="2400" dirty="0" smtClean="0">
                <a:solidFill>
                  <a:schemeClr val="tx1"/>
                </a:solidFill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cs typeface="+mn-cs"/>
              </a:rPr>
            </a:br>
            <a:r>
              <a:rPr lang="he-IL" sz="3600" dirty="0" smtClean="0">
                <a:solidFill>
                  <a:schemeClr val="tx1"/>
                </a:solidFill>
                <a:cs typeface="+mn-cs"/>
              </a:rPr>
              <a:t>"</a:t>
            </a:r>
            <a:r>
              <a:rPr lang="he-IL" sz="4000" dirty="0" smtClean="0">
                <a:solidFill>
                  <a:schemeClr val="tx1"/>
                </a:solidFill>
                <a:cs typeface="+mn-cs"/>
              </a:rPr>
              <a:t>אני מרגיש שייכות. מקבלים אותי באשר אני ועוזרים לי מכל הלב ומתייחסים אלי </a:t>
            </a:r>
            <a:br>
              <a:rPr lang="he-IL" sz="4000" dirty="0" smtClean="0">
                <a:solidFill>
                  <a:schemeClr val="tx1"/>
                </a:solidFill>
                <a:cs typeface="+mn-cs"/>
              </a:rPr>
            </a:br>
            <a:r>
              <a:rPr lang="he-IL" sz="4000" dirty="0" smtClean="0">
                <a:solidFill>
                  <a:schemeClr val="tx1"/>
                </a:solidFill>
                <a:cs typeface="+mn-cs"/>
              </a:rPr>
              <a:t>כבן אדם".</a:t>
            </a:r>
            <a:endParaRPr lang="he-IL" sz="2200" dirty="0"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932" y="1124744"/>
            <a:ext cx="3780877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124744"/>
            <a:ext cx="3376443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כותרת 3"/>
          <p:cNvSpPr>
            <a:spLocks noGrp="1"/>
          </p:cNvSpPr>
          <p:nvPr>
            <p:ph type="title"/>
          </p:nvPr>
        </p:nvSpPr>
        <p:spPr>
          <a:xfrm>
            <a:off x="611560" y="2924944"/>
            <a:ext cx="3960440" cy="2520280"/>
          </a:xfrm>
        </p:spPr>
        <p:txBody>
          <a:bodyPr>
            <a:normAutofit fontScale="90000"/>
          </a:bodyPr>
          <a:lstStyle/>
          <a:p>
            <a:pPr algn="ctr" rtl="1">
              <a:lnSpc>
                <a:spcPts val="3200"/>
              </a:lnSpc>
            </a:pPr>
            <a:r>
              <a:rPr lang="he-IL" sz="2700" u="sng" dirty="0" smtClean="0">
                <a:solidFill>
                  <a:schemeClr val="tx1"/>
                </a:solidFill>
                <a:cs typeface="+mn-cs"/>
              </a:rPr>
              <a:t>גיהאד סאלח:</a:t>
            </a:r>
            <a:br>
              <a:rPr lang="he-IL" sz="2700" u="sng" dirty="0" smtClean="0">
                <a:solidFill>
                  <a:schemeClr val="tx1"/>
                </a:solidFill>
                <a:cs typeface="+mn-cs"/>
              </a:rPr>
            </a:br>
            <a:r>
              <a:rPr lang="he-IL" sz="2400" dirty="0" smtClean="0">
                <a:solidFill>
                  <a:schemeClr val="tx1"/>
                </a:solidFill>
                <a:cs typeface="+mn-cs"/>
              </a:rPr>
              <a:t> </a:t>
            </a:r>
            <a:r>
              <a:rPr lang="en-US" sz="2400" dirty="0" smtClean="0">
                <a:solidFill>
                  <a:schemeClr val="tx1"/>
                </a:solidFill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cs typeface="+mn-cs"/>
              </a:rPr>
            </a:br>
            <a:r>
              <a:rPr lang="he-IL" sz="3600" dirty="0" smtClean="0">
                <a:solidFill>
                  <a:schemeClr val="tx1"/>
                </a:solidFill>
                <a:cs typeface="+mn-cs"/>
              </a:rPr>
              <a:t>"</a:t>
            </a:r>
            <a:r>
              <a:rPr lang="he-IL" sz="4000" dirty="0" smtClean="0">
                <a:solidFill>
                  <a:schemeClr val="tx1"/>
                </a:solidFill>
                <a:cs typeface="+mn-cs"/>
              </a:rPr>
              <a:t>העדפתי </a:t>
            </a:r>
            <a:r>
              <a:rPr lang="he-IL" sz="4000" dirty="0" err="1" smtClean="0">
                <a:solidFill>
                  <a:schemeClr val="tx1"/>
                </a:solidFill>
                <a:cs typeface="+mn-cs"/>
              </a:rPr>
              <a:t>בה"ס</a:t>
            </a:r>
            <a:r>
              <a:rPr lang="he-IL" sz="4000" dirty="0" smtClean="0">
                <a:solidFill>
                  <a:schemeClr val="tx1"/>
                </a:solidFill>
                <a:cs typeface="+mn-cs"/>
              </a:rPr>
              <a:t> </a:t>
            </a:r>
            <a:r>
              <a:rPr lang="he-IL" sz="4000" dirty="0">
                <a:solidFill>
                  <a:schemeClr val="tx1"/>
                </a:solidFill>
                <a:cs typeface="+mn-cs"/>
              </a:rPr>
              <a:t>נצרת בזכות הקרבה הפיזית למקום מגוריי.  המורים מקשיבים לבעיות </a:t>
            </a:r>
            <a:r>
              <a:rPr lang="he-IL" sz="4000" dirty="0" smtClean="0">
                <a:solidFill>
                  <a:schemeClr val="tx1"/>
                </a:solidFill>
                <a:cs typeface="+mn-cs"/>
              </a:rPr>
              <a:t>שלי, </a:t>
            </a:r>
            <a:r>
              <a:rPr lang="he-IL" sz="4000" dirty="0">
                <a:solidFill>
                  <a:schemeClr val="tx1"/>
                </a:solidFill>
                <a:cs typeface="+mn-cs"/>
              </a:rPr>
              <a:t>מבינים את התרבות שלי ומסיעים </a:t>
            </a:r>
            <a:r>
              <a:rPr lang="he-IL" sz="4000" dirty="0" smtClean="0">
                <a:solidFill>
                  <a:schemeClr val="tx1"/>
                </a:solidFill>
                <a:cs typeface="+mn-cs"/>
              </a:rPr>
              <a:t>לי בפתרון הבעיות האישיות".</a:t>
            </a:r>
            <a:endParaRPr lang="he-IL" sz="2200" dirty="0"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3"/>
          <p:cNvSpPr>
            <a:spLocks noGrp="1"/>
          </p:cNvSpPr>
          <p:nvPr>
            <p:ph type="title"/>
          </p:nvPr>
        </p:nvSpPr>
        <p:spPr>
          <a:xfrm>
            <a:off x="683568" y="2852936"/>
            <a:ext cx="3960440" cy="2520280"/>
          </a:xfrm>
        </p:spPr>
        <p:txBody>
          <a:bodyPr>
            <a:normAutofit fontScale="90000"/>
          </a:bodyPr>
          <a:lstStyle/>
          <a:p>
            <a:pPr lvl="0" algn="ctr" rtl="1">
              <a:lnSpc>
                <a:spcPts val="3200"/>
              </a:lnSpc>
            </a:pPr>
            <a:r>
              <a:rPr lang="he-IL" altLang="zh-CN" sz="2800" u="sng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David" pitchFamily="34" charset="-79"/>
              </a:rPr>
              <a:t>רואנד פחמאוי</a:t>
            </a:r>
            <a:r>
              <a:rPr lang="he-IL" altLang="zh-CN" sz="32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David" pitchFamily="34" charset="-79"/>
              </a:rPr>
              <a:t>:</a:t>
            </a:r>
            <a:br>
              <a:rPr lang="he-IL" altLang="zh-CN" sz="32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David" pitchFamily="34" charset="-79"/>
              </a:rPr>
            </a:br>
            <a:r>
              <a:rPr lang="he-IL" sz="2400" dirty="0" smtClean="0">
                <a:solidFill>
                  <a:schemeClr val="tx1"/>
                </a:solidFill>
                <a:cs typeface="+mn-cs"/>
              </a:rPr>
              <a:t> </a:t>
            </a:r>
            <a:r>
              <a:rPr lang="en-US" sz="2400" dirty="0" smtClean="0">
                <a:solidFill>
                  <a:schemeClr val="tx1"/>
                </a:solidFill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cs typeface="+mn-cs"/>
              </a:rPr>
            </a:br>
            <a:r>
              <a:rPr lang="he-IL" sz="3600" dirty="0" smtClean="0">
                <a:solidFill>
                  <a:schemeClr val="tx1"/>
                </a:solidFill>
                <a:cs typeface="+mn-cs"/>
              </a:rPr>
              <a:t>"</a:t>
            </a:r>
            <a:r>
              <a:rPr lang="he-IL" sz="4000" dirty="0">
                <a:solidFill>
                  <a:schemeClr val="tx1"/>
                </a:solidFill>
                <a:cs typeface="+mn-cs"/>
              </a:rPr>
              <a:t>אבא שלי </a:t>
            </a:r>
            <a:r>
              <a:rPr lang="he-IL" sz="4000" dirty="0" smtClean="0">
                <a:solidFill>
                  <a:schemeClr val="tx1"/>
                </a:solidFill>
                <a:cs typeface="+mn-cs"/>
              </a:rPr>
              <a:t>כל </a:t>
            </a:r>
            <a:r>
              <a:rPr lang="he-IL" sz="4000" dirty="0">
                <a:solidFill>
                  <a:schemeClr val="tx1"/>
                </a:solidFill>
                <a:cs typeface="+mn-cs"/>
              </a:rPr>
              <a:t>הזמן </a:t>
            </a:r>
            <a:r>
              <a:rPr lang="he-IL" sz="4000" dirty="0" smtClean="0">
                <a:solidFill>
                  <a:schemeClr val="tx1"/>
                </a:solidFill>
                <a:cs typeface="+mn-cs"/>
              </a:rPr>
              <a:t>דחף </a:t>
            </a:r>
            <a:r>
              <a:rPr lang="he-IL" sz="4000" dirty="0">
                <a:solidFill>
                  <a:schemeClr val="tx1"/>
                </a:solidFill>
                <a:cs typeface="+mn-cs"/>
              </a:rPr>
              <a:t>אותי ללמוד בב"הס הזה </a:t>
            </a:r>
            <a:r>
              <a:rPr lang="he-IL" sz="4000" dirty="0" smtClean="0">
                <a:solidFill>
                  <a:schemeClr val="tx1"/>
                </a:solidFill>
                <a:cs typeface="+mn-cs"/>
              </a:rPr>
              <a:t>משום שחברים שלו למדו בו, ובאמת </a:t>
            </a:r>
            <a:r>
              <a:rPr lang="he-IL" sz="4000" dirty="0">
                <a:solidFill>
                  <a:schemeClr val="tx1"/>
                </a:solidFill>
                <a:cs typeface="+mn-cs"/>
              </a:rPr>
              <a:t>ההמלצה הייתה במקומה ולא התאכזבתי</a:t>
            </a:r>
            <a:r>
              <a:rPr lang="he-IL" sz="4000" dirty="0" smtClean="0">
                <a:solidFill>
                  <a:schemeClr val="tx1"/>
                </a:solidFill>
                <a:cs typeface="+mn-cs"/>
              </a:rPr>
              <a:t>!"</a:t>
            </a:r>
            <a:endParaRPr lang="he-IL" sz="2200" dirty="0">
              <a:cs typeface="+mn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3419" y="1052736"/>
            <a:ext cx="3651151" cy="4824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92759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3"/>
          <p:cNvSpPr>
            <a:spLocks noGrp="1"/>
          </p:cNvSpPr>
          <p:nvPr>
            <p:ph type="title"/>
          </p:nvPr>
        </p:nvSpPr>
        <p:spPr>
          <a:xfrm>
            <a:off x="4370959" y="2204864"/>
            <a:ext cx="3960440" cy="2520280"/>
          </a:xfrm>
        </p:spPr>
        <p:txBody>
          <a:bodyPr>
            <a:normAutofit/>
          </a:bodyPr>
          <a:lstStyle/>
          <a:p>
            <a:pPr algn="ctr" rtl="1">
              <a:lnSpc>
                <a:spcPts val="3200"/>
              </a:lnSpc>
            </a:pPr>
            <a:r>
              <a:rPr lang="he-IL" altLang="zh-CN" sz="2800" u="sng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David" pitchFamily="34" charset="-79"/>
              </a:rPr>
              <a:t>שדה עזיזה:</a:t>
            </a:r>
            <a:br>
              <a:rPr lang="he-IL" altLang="zh-CN" sz="2800" u="sng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David" pitchFamily="34" charset="-79"/>
              </a:rPr>
            </a:br>
            <a:r>
              <a:rPr lang="he-IL" sz="2400" dirty="0" smtClean="0">
                <a:solidFill>
                  <a:schemeClr val="tx1"/>
                </a:solidFill>
                <a:cs typeface="+mn-cs"/>
              </a:rPr>
              <a:t> </a:t>
            </a:r>
            <a:r>
              <a:rPr lang="en-US" sz="2400" dirty="0" smtClean="0">
                <a:solidFill>
                  <a:schemeClr val="tx1"/>
                </a:solidFill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cs typeface="+mn-cs"/>
              </a:rPr>
            </a:br>
            <a:r>
              <a:rPr lang="he-IL" sz="3600" dirty="0" smtClean="0">
                <a:solidFill>
                  <a:schemeClr val="tx1"/>
                </a:solidFill>
                <a:cs typeface="+mn-cs"/>
              </a:rPr>
              <a:t>"בחרתי בביה"ס הזה במיוחד שאחוז ההצלחה במבחן הממשלתי גבוה מאוד</a:t>
            </a:r>
            <a:r>
              <a:rPr lang="he-IL" sz="4000" dirty="0" smtClean="0">
                <a:solidFill>
                  <a:schemeClr val="tx1"/>
                </a:solidFill>
                <a:cs typeface="+mn-cs"/>
              </a:rPr>
              <a:t>"</a:t>
            </a:r>
            <a:endParaRPr lang="he-IL" sz="2200" dirty="0">
              <a:cs typeface="+mn-cs"/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340768"/>
            <a:ext cx="3378538" cy="4464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10938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1534683"/>
          </a:xfrm>
        </p:spPr>
        <p:txBody>
          <a:bodyPr>
            <a:noAutofit/>
          </a:bodyPr>
          <a:lstStyle/>
          <a:p>
            <a:pPr algn="ctr"/>
            <a:r>
              <a:rPr lang="he-IL" sz="3600" b="1" dirty="0" smtClean="0">
                <a:cs typeface="+mn-cs"/>
              </a:rPr>
              <a:t>האתגר המרכזי שלנו:</a:t>
            </a:r>
            <a:r>
              <a:rPr lang="he-IL" sz="2800" dirty="0" smtClean="0">
                <a:cs typeface="+mn-cs"/>
              </a:rPr>
              <a:t/>
            </a:r>
            <a:br>
              <a:rPr lang="he-IL" sz="2800" dirty="0" smtClean="0">
                <a:cs typeface="+mn-cs"/>
              </a:rPr>
            </a:br>
            <a:r>
              <a:rPr lang="he-IL" sz="2800" b="1" dirty="0" smtClean="0">
                <a:cs typeface="+mn-cs"/>
              </a:rPr>
              <a:t>עד היום אין לנו הכרה אקדמית בביה"ס</a:t>
            </a:r>
            <a:r>
              <a:rPr lang="he-IL" sz="2800" dirty="0" smtClean="0">
                <a:cs typeface="+mn-cs"/>
              </a:rPr>
              <a:t/>
            </a:r>
            <a:br>
              <a:rPr lang="he-IL" sz="2800" dirty="0" smtClean="0">
                <a:cs typeface="+mn-cs"/>
              </a:rPr>
            </a:br>
            <a:r>
              <a:rPr lang="he-IL" sz="2800" dirty="0" smtClean="0">
                <a:cs typeface="+mn-cs"/>
              </a:rPr>
              <a:t>בה"ס בקושי עומד בהוצאות הלימודים ורואה במשימה כשליחות</a:t>
            </a:r>
            <a:endParaRPr lang="en-US" sz="2800" dirty="0">
              <a:cs typeface="+mn-cs"/>
            </a:endParaRPr>
          </a:p>
        </p:txBody>
      </p:sp>
      <p:pic>
        <p:nvPicPr>
          <p:cNvPr id="3074" name="Picture 2" descr="C:\Users\amal khazin\Pictures\SON students\Nazareth students 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996952"/>
            <a:ext cx="4115730" cy="27500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C:\Users\amal khazin\Pictures\SON students\photo of B.C 6 taking Dem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9258" y="2970247"/>
            <a:ext cx="4413176" cy="2769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195736" y="1412776"/>
            <a:ext cx="4176464" cy="648072"/>
          </a:xfrm>
        </p:spPr>
        <p:txBody>
          <a:bodyPr>
            <a:normAutofit fontScale="90000"/>
          </a:bodyPr>
          <a:lstStyle/>
          <a:p>
            <a:pPr algn="r"/>
            <a:r>
              <a:rPr lang="he-IL" dirty="0" smtClean="0">
                <a:cs typeface="+mn-cs"/>
              </a:rPr>
              <a:t>מה אנחנו מצפים?</a:t>
            </a:r>
            <a:endParaRPr lang="en-US" dirty="0">
              <a:cs typeface="+mn-cs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25860" y="2420888"/>
            <a:ext cx="8856984" cy="2880120"/>
            <a:chOff x="-1836712" y="1844824"/>
            <a:chExt cx="11293440" cy="3672408"/>
          </a:xfrm>
        </p:grpSpPr>
        <p:pic>
          <p:nvPicPr>
            <p:cNvPr id="4" name="תמונה 3" descr="nurse_2458317b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1836712" y="1844824"/>
              <a:ext cx="5883444" cy="367240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" name="Picture 5" descr="C:\Users\amal khazin\AppData\Local\Microsoft\Windows\Temporary Internet Files\Content.Outlook\J2ZD3USL\תמונה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139952" y="1865717"/>
              <a:ext cx="5316776" cy="365151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464496"/>
          </a:xfrm>
        </p:spPr>
        <p:txBody>
          <a:bodyPr>
            <a:normAutofit lnSpcReduction="10000"/>
          </a:bodyPr>
          <a:lstStyle/>
          <a:p>
            <a:pPr marL="742950" indent="-742950" algn="r" rtl="1">
              <a:buFont typeface="+mj-lt"/>
              <a:buAutoNum type="arabicPeriod"/>
            </a:pPr>
            <a:r>
              <a:rPr lang="he-IL" sz="3600" b="1" dirty="0" smtClean="0"/>
              <a:t>קידום ההחלטה לאישור שלוחה למוסד אקדמי להענקת תואר ראשון במקצוע הסיעוד</a:t>
            </a:r>
          </a:p>
          <a:p>
            <a:pPr marL="742950" indent="-742950" algn="r" rtl="1">
              <a:buFont typeface="+mj-lt"/>
              <a:buAutoNum type="arabicPeriod"/>
            </a:pPr>
            <a:r>
              <a:rPr lang="he-IL" sz="3600" b="1" dirty="0" smtClean="0"/>
              <a:t>פתרון מתאים למוגבלות התקציבית של </a:t>
            </a:r>
            <a:r>
              <a:rPr lang="he-IL" sz="3600" b="1" dirty="0" err="1" smtClean="0"/>
              <a:t>בה"ס</a:t>
            </a:r>
            <a:r>
              <a:rPr lang="he-IL" sz="3600" b="1" dirty="0" smtClean="0"/>
              <a:t> – תקצוב</a:t>
            </a:r>
          </a:p>
          <a:p>
            <a:pPr marL="742950" indent="-742950" algn="r" rtl="1">
              <a:buFont typeface="+mj-lt"/>
              <a:buAutoNum type="arabicPeriod"/>
            </a:pPr>
            <a:r>
              <a:rPr lang="he-IL" sz="3600" b="1" dirty="0" smtClean="0"/>
              <a:t>הבטחת המשך תכנית ההסמכה הנוכחית (קיימת שנים רבות) עד אישור הענקת תואר אקדמי</a:t>
            </a:r>
          </a:p>
          <a:p>
            <a:pPr marL="742950" indent="-742950" algn="r" rtl="1">
              <a:buFont typeface="+mj-lt"/>
              <a:buAutoNum type="arabicPeriod"/>
            </a:pPr>
            <a:endParaRPr lang="he-IL" sz="3600" b="1" dirty="0" smtClean="0"/>
          </a:p>
          <a:p>
            <a:pPr marL="742950" indent="-742950" algn="r" rtl="1">
              <a:buFont typeface="+mj-lt"/>
              <a:buAutoNum type="arabicPeriod"/>
            </a:pPr>
            <a:endParaRPr lang="he-IL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Pictures\thank_you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68152" y="1054359"/>
            <a:ext cx="6263837" cy="4653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הסבר ענן 3"/>
          <p:cNvSpPr/>
          <p:nvPr/>
        </p:nvSpPr>
        <p:spPr>
          <a:xfrm>
            <a:off x="5292080" y="1772816"/>
            <a:ext cx="2736304" cy="1728192"/>
          </a:xfrm>
          <a:prstGeom prst="cloudCallout">
            <a:avLst>
              <a:gd name="adj1" fmla="val 42819"/>
              <a:gd name="adj2" fmla="val 76358"/>
            </a:avLst>
          </a:prstGeom>
          <a:solidFill>
            <a:srgbClr val="FF99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THANK </a:t>
            </a:r>
            <a:r>
              <a:rPr lang="he-IL" sz="3200" dirty="0" smtClean="0"/>
              <a:t> </a:t>
            </a:r>
            <a:r>
              <a:rPr lang="en-US" sz="3200" dirty="0" smtClean="0"/>
              <a:t>YOU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זרימ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6DFF5ED-2B67-429E-BC5C-4A96222FEDB6}"/>
</file>

<file path=customXml/itemProps2.xml><?xml version="1.0" encoding="utf-8"?>
<ds:datastoreItem xmlns:ds="http://schemas.openxmlformats.org/officeDocument/2006/customXml" ds:itemID="{F8262191-241D-48D5-9ED3-67B244CC71E1}"/>
</file>

<file path=customXml/itemProps3.xml><?xml version="1.0" encoding="utf-8"?>
<ds:datastoreItem xmlns:ds="http://schemas.openxmlformats.org/officeDocument/2006/customXml" ds:itemID="{7B74959B-7A58-4DE6-8EF8-B7913D081609}"/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1673</TotalTime>
  <Words>267</Words>
  <Application>Microsoft Office PowerPoint</Application>
  <PresentationFormat>‫הצגה על המסך (4:3)</PresentationFormat>
  <Paragraphs>37</Paragraphs>
  <Slides>14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14</vt:i4>
      </vt:variant>
    </vt:vector>
  </HeadingPairs>
  <TitlesOfParts>
    <vt:vector size="15" baseType="lpstr">
      <vt:lpstr>זרימה</vt:lpstr>
      <vt:lpstr>שקופית 1</vt:lpstr>
      <vt:lpstr>שקופית 2</vt:lpstr>
      <vt:lpstr>שקופית 3</vt:lpstr>
      <vt:lpstr>שקופית 4</vt:lpstr>
      <vt:lpstr>שקופית 5</vt:lpstr>
      <vt:lpstr>מה אומרים הסטודנטים שלנו?</vt:lpstr>
      <vt:lpstr>סמיר עווד:   "אני מרגיש שייכות. מקבלים אותי באשר אני ועוזרים לי מכל הלב ומתייחסים אלי  כבן אדם".</vt:lpstr>
      <vt:lpstr>גיהאד סאלח:   "העדפתי בה"ס נצרת בזכות הקרבה הפיזית למקום מגוריי.  המורים מקשיבים לבעיות שלי, מבינים את התרבות שלי ומסיעים לי בפתרון הבעיות האישיות".</vt:lpstr>
      <vt:lpstr>רואנד פחמאוי:   "אבא שלי כל הזמן דחף אותי ללמוד בב"הס הזה משום שחברים שלו למדו בו, ובאמת ההמלצה הייתה במקומה ולא התאכזבתי!"</vt:lpstr>
      <vt:lpstr>שדה עזיזה:   "בחרתי בביה"ס הזה במיוחד שאחוז ההצלחה במבחן הממשלתי גבוה מאוד"</vt:lpstr>
      <vt:lpstr>האתגר המרכזי שלנו: עד היום אין לנו הכרה אקדמית בביה"ס בה"ס בקושי עומד בהוצאות הלימודים ורואה במשימה כשליחות</vt:lpstr>
      <vt:lpstr>מה אנחנו מצפים?</vt:lpstr>
      <vt:lpstr>שקופית 13</vt:lpstr>
      <vt:lpstr>שקופית 14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דעה קדומה</dc:title>
  <dc:creator>Nadeen Ajaj</dc:creator>
  <cp:lastModifiedBy>amal khazin</cp:lastModifiedBy>
  <cp:revision>278</cp:revision>
  <dcterms:created xsi:type="dcterms:W3CDTF">2016-02-01T11:07:02Z</dcterms:created>
  <dcterms:modified xsi:type="dcterms:W3CDTF">2016-03-18T15:00:45Z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