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3.xml" ContentType="application/vnd.openxmlformats-officedocument.presentationml.slide+xml"/>
  <Override PartName="/ppt/slides/slide19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.xml" ContentType="application/vnd.openxmlformats-officedocument.presentationml.notesSlid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layout1.xml" ContentType="application/vnd.openxmlformats-officedocument.drawingml.diagramLayout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7" r:id="rId2"/>
    <p:sldId id="288" r:id="rId3"/>
    <p:sldId id="260" r:id="rId4"/>
    <p:sldId id="265" r:id="rId5"/>
    <p:sldId id="266" r:id="rId6"/>
    <p:sldId id="262" r:id="rId7"/>
    <p:sldId id="304" r:id="rId8"/>
    <p:sldId id="291" r:id="rId9"/>
    <p:sldId id="276" r:id="rId10"/>
    <p:sldId id="303" r:id="rId11"/>
    <p:sldId id="302" r:id="rId12"/>
    <p:sldId id="287" r:id="rId13"/>
    <p:sldId id="299" r:id="rId14"/>
    <p:sldId id="284" r:id="rId15"/>
    <p:sldId id="296" r:id="rId16"/>
    <p:sldId id="294" r:id="rId17"/>
    <p:sldId id="297" r:id="rId18"/>
    <p:sldId id="300" r:id="rId19"/>
    <p:sldId id="301" r:id="rId20"/>
    <p:sldId id="306" r:id="rId21"/>
    <p:sldId id="274" r:id="rId22"/>
    <p:sldId id="305" r:id="rId23"/>
  </p:sldIdLst>
  <p:sldSz cx="9144000" cy="6858000" type="screen4x3"/>
  <p:notesSz cx="6769100" cy="9906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752" autoAdjust="0"/>
    <p:restoredTop sz="94716" autoAdjust="0"/>
  </p:normalViewPr>
  <p:slideViewPr>
    <p:cSldViewPr>
      <p:cViewPr>
        <p:scale>
          <a:sx n="76" d="100"/>
          <a:sy n="76" d="100"/>
        </p:scale>
        <p:origin x="-2634" y="-8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70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6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oiuser\Documents\&#1496;&#1499;&#1504;&#1493;&#1500;&#1493;&#1490;&#1497;&#1492;%20&#1493;&#1489;&#1504;&#1511;&#1488;&#1493;&#1514;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1495;&#1493;&#1489;&#1512;&#1514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495;&#1493;&#1489;&#1512;&#1514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2461885326581657E-2"/>
          <c:y val="2.7664796664142895E-2"/>
          <c:w val="0.94593424742717647"/>
          <c:h val="0.877826771653543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גיליון1!$B$3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4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גיליון1!$A$4:$A$8</c:f>
              <c:strCache>
                <c:ptCount val="5"/>
                <c:pt idx="0">
                  <c:v>סניף</c:v>
                </c:pt>
                <c:pt idx="1">
                  <c:v>ATM</c:v>
                </c:pt>
                <c:pt idx="2">
                  <c:v>דיגיטל</c:v>
                </c:pt>
                <c:pt idx="3">
                  <c:v>מובייל</c:v>
                </c:pt>
                <c:pt idx="4">
                  <c:v>אחר</c:v>
                </c:pt>
              </c:strCache>
            </c:strRef>
          </c:cat>
          <c:val>
            <c:numRef>
              <c:f>גיליון1!$B$4:$B$8</c:f>
              <c:numCache>
                <c:formatCode>General</c:formatCode>
                <c:ptCount val="5"/>
                <c:pt idx="0">
                  <c:v>48</c:v>
                </c:pt>
                <c:pt idx="1">
                  <c:v>21</c:v>
                </c:pt>
                <c:pt idx="2">
                  <c:v>20</c:v>
                </c:pt>
                <c:pt idx="3">
                  <c:v>9</c:v>
                </c:pt>
                <c:pt idx="4">
                  <c:v>2</c:v>
                </c:pt>
              </c:numCache>
            </c:numRef>
          </c:val>
        </c:ser>
        <c:ser>
          <c:idx val="1"/>
          <c:order val="1"/>
          <c:tx>
            <c:strRef>
              <c:f>גיליון1!$C$3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גיליון1!$A$4:$A$8</c:f>
              <c:strCache>
                <c:ptCount val="5"/>
                <c:pt idx="0">
                  <c:v>סניף</c:v>
                </c:pt>
                <c:pt idx="1">
                  <c:v>ATM</c:v>
                </c:pt>
                <c:pt idx="2">
                  <c:v>דיגיטל</c:v>
                </c:pt>
                <c:pt idx="3">
                  <c:v>מובייל</c:v>
                </c:pt>
                <c:pt idx="4">
                  <c:v>אחר</c:v>
                </c:pt>
              </c:strCache>
            </c:strRef>
          </c:cat>
          <c:val>
            <c:numRef>
              <c:f>גיליון1!$C$4:$C$8</c:f>
              <c:numCache>
                <c:formatCode>General</c:formatCode>
                <c:ptCount val="5"/>
                <c:pt idx="0">
                  <c:v>30</c:v>
                </c:pt>
                <c:pt idx="1">
                  <c:v>28</c:v>
                </c:pt>
                <c:pt idx="2">
                  <c:v>28</c:v>
                </c:pt>
                <c:pt idx="3">
                  <c:v>12</c:v>
                </c:pt>
                <c:pt idx="4">
                  <c:v>2</c:v>
                </c:pt>
              </c:numCache>
            </c:numRef>
          </c:val>
        </c:ser>
        <c:ser>
          <c:idx val="2"/>
          <c:order val="2"/>
          <c:tx>
            <c:strRef>
              <c:f>גיליון1!$D$3</c:f>
              <c:strCache>
                <c:ptCount val="1"/>
                <c:pt idx="0">
                  <c:v>2015F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4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גיליון1!$A$4:$A$8</c:f>
              <c:strCache>
                <c:ptCount val="5"/>
                <c:pt idx="0">
                  <c:v>סניף</c:v>
                </c:pt>
                <c:pt idx="1">
                  <c:v>ATM</c:v>
                </c:pt>
                <c:pt idx="2">
                  <c:v>דיגיטל</c:v>
                </c:pt>
                <c:pt idx="3">
                  <c:v>מובייל</c:v>
                </c:pt>
                <c:pt idx="4">
                  <c:v>אחר</c:v>
                </c:pt>
              </c:strCache>
            </c:strRef>
          </c:cat>
          <c:val>
            <c:numRef>
              <c:f>גיליון1!$D$4:$D$8</c:f>
              <c:numCache>
                <c:formatCode>General</c:formatCode>
                <c:ptCount val="5"/>
                <c:pt idx="0">
                  <c:v>5</c:v>
                </c:pt>
                <c:pt idx="1">
                  <c:v>25</c:v>
                </c:pt>
                <c:pt idx="2">
                  <c:v>34</c:v>
                </c:pt>
                <c:pt idx="3">
                  <c:v>34</c:v>
                </c:pt>
                <c:pt idx="4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3475584"/>
        <c:axId val="93477120"/>
      </c:barChart>
      <c:catAx>
        <c:axId val="934755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he-IL"/>
          </a:p>
        </c:txPr>
        <c:crossAx val="93477120"/>
        <c:crosses val="autoZero"/>
        <c:auto val="1"/>
        <c:lblAlgn val="ctr"/>
        <c:lblOffset val="100"/>
        <c:noMultiLvlLbl val="0"/>
      </c:catAx>
      <c:valAx>
        <c:axId val="934771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3475584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0.75283691675583797"/>
          <c:y val="6.0296433534043542E-2"/>
          <c:w val="0.2012652833895649"/>
          <c:h val="0.21274015748031497"/>
        </c:manualLayout>
      </c:layout>
      <c:overlay val="0"/>
      <c:txPr>
        <a:bodyPr/>
        <a:lstStyle/>
        <a:p>
          <a:pPr>
            <a:defRPr sz="2400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893525836064902"/>
          <c:y val="0.18008689270215769"/>
          <c:w val="0.81895461717959916"/>
          <c:h val="0.693409886264216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גיליון1!$B$6</c:f>
              <c:strCache>
                <c:ptCount val="1"/>
                <c:pt idx="0">
                  <c:v>עלות פעולה בערוץ ישיר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8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גיליון1!$C$4:$N$4</c:f>
              <c:strCache>
                <c:ptCount val="12"/>
                <c:pt idx="0">
                  <c:v>פועלים</c:v>
                </c:pt>
                <c:pt idx="1">
                  <c:v>לאומי</c:v>
                </c:pt>
                <c:pt idx="2">
                  <c:v>דיסקונט</c:v>
                </c:pt>
                <c:pt idx="3">
                  <c:v>מזרחי</c:v>
                </c:pt>
                <c:pt idx="4">
                  <c:v>בינלאומי</c:v>
                </c:pt>
                <c:pt idx="5">
                  <c:v>איגוד</c:v>
                </c:pt>
                <c:pt idx="6">
                  <c:v>מרכנתיל</c:v>
                </c:pt>
                <c:pt idx="7">
                  <c:v>החייל</c:v>
                </c:pt>
                <c:pt idx="8">
                  <c:v>מסד</c:v>
                </c:pt>
                <c:pt idx="9">
                  <c:v>יהב</c:v>
                </c:pt>
                <c:pt idx="10">
                  <c:v>פאג"י</c:v>
                </c:pt>
                <c:pt idx="11">
                  <c:v>ערבי ישראלי</c:v>
                </c:pt>
              </c:strCache>
            </c:strRef>
          </c:cat>
          <c:val>
            <c:numRef>
              <c:f>גיליון1!$C$6:$N$6</c:f>
              <c:numCache>
                <c:formatCode>General</c:formatCode>
                <c:ptCount val="12"/>
                <c:pt idx="0">
                  <c:v>1.35</c:v>
                </c:pt>
                <c:pt idx="1">
                  <c:v>1.65</c:v>
                </c:pt>
                <c:pt idx="2">
                  <c:v>1.85</c:v>
                </c:pt>
                <c:pt idx="3">
                  <c:v>1.76</c:v>
                </c:pt>
                <c:pt idx="4">
                  <c:v>1.8</c:v>
                </c:pt>
                <c:pt idx="5">
                  <c:v>2.9</c:v>
                </c:pt>
                <c:pt idx="6">
                  <c:v>2</c:v>
                </c:pt>
                <c:pt idx="7">
                  <c:v>2.5</c:v>
                </c:pt>
                <c:pt idx="8">
                  <c:v>2.5</c:v>
                </c:pt>
                <c:pt idx="9">
                  <c:v>1.2</c:v>
                </c:pt>
                <c:pt idx="10">
                  <c:v>2.5</c:v>
                </c:pt>
                <c:pt idx="11">
                  <c:v>1.65</c:v>
                </c:pt>
              </c:numCache>
            </c:numRef>
          </c:val>
        </c:ser>
        <c:ser>
          <c:idx val="1"/>
          <c:order val="1"/>
          <c:tx>
            <c:strRef>
              <c:f>גיליון1!$B$7</c:f>
              <c:strCache>
                <c:ptCount val="1"/>
                <c:pt idx="0">
                  <c:v>עלות פעולה באמצעות פקיד/ עמלת מינימום  חודשית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8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גיליון1!$C$4:$N$4</c:f>
              <c:strCache>
                <c:ptCount val="12"/>
                <c:pt idx="0">
                  <c:v>פועלים</c:v>
                </c:pt>
                <c:pt idx="1">
                  <c:v>לאומי</c:v>
                </c:pt>
                <c:pt idx="2">
                  <c:v>דיסקונט</c:v>
                </c:pt>
                <c:pt idx="3">
                  <c:v>מזרחי</c:v>
                </c:pt>
                <c:pt idx="4">
                  <c:v>בינלאומי</c:v>
                </c:pt>
                <c:pt idx="5">
                  <c:v>איגוד</c:v>
                </c:pt>
                <c:pt idx="6">
                  <c:v>מרכנתיל</c:v>
                </c:pt>
                <c:pt idx="7">
                  <c:v>החייל</c:v>
                </c:pt>
                <c:pt idx="8">
                  <c:v>מסד</c:v>
                </c:pt>
                <c:pt idx="9">
                  <c:v>יהב</c:v>
                </c:pt>
                <c:pt idx="10">
                  <c:v>פאג"י</c:v>
                </c:pt>
                <c:pt idx="11">
                  <c:v>ערבי ישראלי</c:v>
                </c:pt>
              </c:strCache>
            </c:strRef>
          </c:cat>
          <c:val>
            <c:numRef>
              <c:f>גיליון1!$C$7:$N$7</c:f>
              <c:numCache>
                <c:formatCode>General</c:formatCode>
                <c:ptCount val="12"/>
                <c:pt idx="0">
                  <c:v>6.5</c:v>
                </c:pt>
                <c:pt idx="1">
                  <c:v>5.5</c:v>
                </c:pt>
                <c:pt idx="2">
                  <c:v>5.9</c:v>
                </c:pt>
                <c:pt idx="3">
                  <c:v>6.8</c:v>
                </c:pt>
                <c:pt idx="4">
                  <c:v>6.3</c:v>
                </c:pt>
                <c:pt idx="5">
                  <c:v>5.9</c:v>
                </c:pt>
                <c:pt idx="6">
                  <c:v>6.4</c:v>
                </c:pt>
                <c:pt idx="7">
                  <c:v>6.9</c:v>
                </c:pt>
                <c:pt idx="8">
                  <c:v>7.5</c:v>
                </c:pt>
                <c:pt idx="9">
                  <c:v>4</c:v>
                </c:pt>
                <c:pt idx="10">
                  <c:v>6.5</c:v>
                </c:pt>
                <c:pt idx="11">
                  <c:v>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0604160"/>
        <c:axId val="100605952"/>
      </c:barChart>
      <c:catAx>
        <c:axId val="100604160"/>
        <c:scaling>
          <c:orientation val="maxMin"/>
        </c:scaling>
        <c:delete val="0"/>
        <c:axPos val="b"/>
        <c:majorTickMark val="out"/>
        <c:minorTickMark val="none"/>
        <c:tickLblPos val="nextTo"/>
        <c:crossAx val="100605952"/>
        <c:crosses val="autoZero"/>
        <c:auto val="1"/>
        <c:lblAlgn val="ctr"/>
        <c:lblOffset val="100"/>
        <c:noMultiLvlLbl val="0"/>
      </c:catAx>
      <c:valAx>
        <c:axId val="100605952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100604160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7.5477141195329379E-3"/>
          <c:y val="2.244910498160137E-3"/>
          <c:w val="0.55869305838100158"/>
          <c:h val="0.15532594331623972"/>
        </c:manualLayout>
      </c:layout>
      <c:overlay val="0"/>
      <c:txPr>
        <a:bodyPr/>
        <a:lstStyle/>
        <a:p>
          <a:pPr>
            <a:defRPr sz="1600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653664017639503E-2"/>
          <c:y val="1.900576656861579E-2"/>
          <c:w val="0.9435061215386602"/>
          <c:h val="0.86381806635410741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"/>
            <c:invertIfNegative val="0"/>
            <c:bubble3D val="0"/>
            <c:spPr>
              <a:solidFill>
                <a:srgbClr val="FFCC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0070C0"/>
              </a:solidFill>
            </c:spPr>
          </c:dPt>
          <c:dPt>
            <c:idx val="3"/>
            <c:invertIfNegative val="0"/>
            <c:bubble3D val="0"/>
            <c:spPr>
              <a:pattFill prst="pct30">
                <a:fgClr>
                  <a:srgbClr val="00B0F0"/>
                </a:fgClr>
                <a:bgClr>
                  <a:schemeClr val="bg1"/>
                </a:bgClr>
              </a:pattFill>
              <a:ln>
                <a:noFill/>
              </a:ln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  <c:spPr>
              <a:solidFill>
                <a:srgbClr val="FF6600"/>
              </a:solidFill>
            </c:spPr>
          </c:dPt>
          <c:dPt>
            <c:idx val="7"/>
            <c:invertIfNegative val="0"/>
            <c:bubble3D val="0"/>
          </c:dPt>
          <c:dPt>
            <c:idx val="8"/>
            <c:invertIfNegative val="0"/>
            <c:bubble3D val="0"/>
          </c:dPt>
          <c:dLbls>
            <c:numFmt formatCode="#,##0.0" sourceLinked="0"/>
            <c:txPr>
              <a:bodyPr/>
              <a:lstStyle/>
              <a:p>
                <a:pPr>
                  <a:defRPr sz="18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(גיליון2!$A$3,גיליון2!$A$5:$A$12)</c:f>
              <c:strCache>
                <c:ptCount val="9"/>
                <c:pt idx="0">
                  <c:v>Discount</c:v>
                </c:pt>
                <c:pt idx="1">
                  <c:v>Fibi</c:v>
                </c:pt>
                <c:pt idx="2">
                  <c:v>Leumi</c:v>
                </c:pt>
                <c:pt idx="3">
                  <c:v>(5) Israel</c:v>
                </c:pt>
                <c:pt idx="4">
                  <c:v>Hapoalim</c:v>
                </c:pt>
                <c:pt idx="5">
                  <c:v>(63) Western Europe</c:v>
                </c:pt>
                <c:pt idx="6">
                  <c:v>Mizrahi-Tfahot</c:v>
                </c:pt>
                <c:pt idx="7">
                  <c:v>(92) OECD</c:v>
                </c:pt>
                <c:pt idx="8">
                  <c:v>(288) ALL</c:v>
                </c:pt>
              </c:strCache>
            </c:strRef>
          </c:cat>
          <c:val>
            <c:numRef>
              <c:f>(גיליון2!$B$3,גיליון2!$B$5:$B$12)</c:f>
              <c:numCache>
                <c:formatCode>0.0</c:formatCode>
                <c:ptCount val="9"/>
                <c:pt idx="0">
                  <c:v>79.410713103856139</c:v>
                </c:pt>
                <c:pt idx="1">
                  <c:v>74.717875971023858</c:v>
                </c:pt>
                <c:pt idx="2">
                  <c:v>72.736029055393658</c:v>
                </c:pt>
                <c:pt idx="3">
                  <c:v>70.216456888429747</c:v>
                </c:pt>
                <c:pt idx="4">
                  <c:v>65.462132377921876</c:v>
                </c:pt>
                <c:pt idx="5">
                  <c:v>60.004285714285714</c:v>
                </c:pt>
                <c:pt idx="6">
                  <c:v>59.526087796017045</c:v>
                </c:pt>
                <c:pt idx="7">
                  <c:v>57.001521739130439</c:v>
                </c:pt>
                <c:pt idx="8">
                  <c:v>51.55104166666667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0747520"/>
        <c:axId val="100761600"/>
      </c:barChart>
      <c:catAx>
        <c:axId val="100747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0761600"/>
        <c:crosses val="autoZero"/>
        <c:auto val="1"/>
        <c:lblAlgn val="ctr"/>
        <c:lblOffset val="100"/>
        <c:noMultiLvlLbl val="0"/>
      </c:catAx>
      <c:valAx>
        <c:axId val="100761600"/>
        <c:scaling>
          <c:orientation val="minMax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crossAx val="10074752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96A77C-2667-4D17-A3CF-0E5B877609E8}" type="doc">
      <dgm:prSet loTypeId="urn:microsoft.com/office/officeart/2009/3/layout/DescendingProcess" loCatId="process" qsTypeId="urn:microsoft.com/office/officeart/2005/8/quickstyle/3d6" qsCatId="3D" csTypeId="urn:microsoft.com/office/officeart/2005/8/colors/accent3_3" csCatId="accent3" phldr="1"/>
      <dgm:spPr/>
      <dgm:t>
        <a:bodyPr/>
        <a:lstStyle/>
        <a:p>
          <a:pPr rtl="1"/>
          <a:endParaRPr lang="he-IL"/>
        </a:p>
      </dgm:t>
    </dgm:pt>
    <dgm:pt modelId="{C44FF7F6-63F1-459F-9ACB-61DD7D3CB85A}">
      <dgm:prSet phldrT="[טקסט]" custT="1"/>
      <dgm:spPr/>
      <dgm:t>
        <a:bodyPr/>
        <a:lstStyle/>
        <a:p>
          <a:pPr rtl="1"/>
          <a:r>
            <a:rPr lang="he-IL" sz="2800" dirty="0" smtClean="0"/>
            <a:t>כ-6 ש"ח</a:t>
          </a:r>
          <a:endParaRPr lang="he-IL" sz="2800" dirty="0"/>
        </a:p>
      </dgm:t>
    </dgm:pt>
    <dgm:pt modelId="{2A0802FC-7771-4CD0-AE3E-93E8F370A1D3}" type="parTrans" cxnId="{333C9093-FA48-4A7A-B49B-F36BA5E15762}">
      <dgm:prSet/>
      <dgm:spPr/>
      <dgm:t>
        <a:bodyPr/>
        <a:lstStyle/>
        <a:p>
          <a:pPr rtl="1"/>
          <a:endParaRPr lang="he-IL"/>
        </a:p>
      </dgm:t>
    </dgm:pt>
    <dgm:pt modelId="{20CD56BC-C1EC-4722-9F47-E941186E7C0C}" type="sibTrans" cxnId="{333C9093-FA48-4A7A-B49B-F36BA5E15762}">
      <dgm:prSet/>
      <dgm:spPr/>
      <dgm:t>
        <a:bodyPr/>
        <a:lstStyle/>
        <a:p>
          <a:pPr rtl="1"/>
          <a:endParaRPr lang="he-IL"/>
        </a:p>
      </dgm:t>
    </dgm:pt>
    <dgm:pt modelId="{35F4988D-B163-4FF5-B94E-E389AE039568}">
      <dgm:prSet phldrT="[טקסט]" custT="1"/>
      <dgm:spPr/>
      <dgm:t>
        <a:bodyPr/>
        <a:lstStyle/>
        <a:p>
          <a:pPr rtl="1"/>
          <a:r>
            <a:rPr lang="he-IL" sz="2800" dirty="0" smtClean="0"/>
            <a:t>כ-1.5 ש"ח</a:t>
          </a:r>
          <a:endParaRPr lang="he-IL" sz="2800" dirty="0"/>
        </a:p>
      </dgm:t>
    </dgm:pt>
    <dgm:pt modelId="{DE957E10-2F39-400E-AC3C-154D78E191CE}" type="parTrans" cxnId="{E095F7C0-00E0-428E-87D6-A70F156EB4C6}">
      <dgm:prSet/>
      <dgm:spPr/>
      <dgm:t>
        <a:bodyPr/>
        <a:lstStyle/>
        <a:p>
          <a:pPr rtl="1"/>
          <a:endParaRPr lang="he-IL"/>
        </a:p>
      </dgm:t>
    </dgm:pt>
    <dgm:pt modelId="{F0A751C6-8B9F-4774-A8AE-5F5705F13DFA}" type="sibTrans" cxnId="{E095F7C0-00E0-428E-87D6-A70F156EB4C6}">
      <dgm:prSet/>
      <dgm:spPr/>
      <dgm:t>
        <a:bodyPr/>
        <a:lstStyle/>
        <a:p>
          <a:pPr rtl="1"/>
          <a:endParaRPr lang="he-IL"/>
        </a:p>
      </dgm:t>
    </dgm:pt>
    <dgm:pt modelId="{28E09897-9BF9-4683-92C6-67ABF54E7A82}" type="pres">
      <dgm:prSet presAssocID="{4596A77C-2667-4D17-A3CF-0E5B877609E8}" presName="Name0" presStyleCnt="0">
        <dgm:presLayoutVars>
          <dgm:chMax val="7"/>
          <dgm:chPref val="5"/>
        </dgm:presLayoutVars>
      </dgm:prSet>
      <dgm:spPr/>
      <dgm:t>
        <a:bodyPr/>
        <a:lstStyle/>
        <a:p>
          <a:pPr rtl="1"/>
          <a:endParaRPr lang="he-IL"/>
        </a:p>
      </dgm:t>
    </dgm:pt>
    <dgm:pt modelId="{2AE4774F-F65E-4B36-B33D-325C4D21222D}" type="pres">
      <dgm:prSet presAssocID="{4596A77C-2667-4D17-A3CF-0E5B877609E8}" presName="arrowNode" presStyleLbl="node1" presStyleIdx="0" presStyleCnt="1" custFlipHor="1" custLinFactNeighborX="10424" custLinFactNeighborY="-3626"/>
      <dgm:spPr>
        <a:solidFill>
          <a:srgbClr val="0070C0"/>
        </a:solidFill>
      </dgm:spPr>
      <dgm:t>
        <a:bodyPr/>
        <a:lstStyle/>
        <a:p>
          <a:pPr rtl="1"/>
          <a:endParaRPr lang="he-IL"/>
        </a:p>
      </dgm:t>
    </dgm:pt>
    <dgm:pt modelId="{98966C6C-247F-4737-9343-526EFA65C4DB}" type="pres">
      <dgm:prSet presAssocID="{C44FF7F6-63F1-459F-9ACB-61DD7D3CB85A}" presName="txNode1" presStyleLbl="revTx" presStyleIdx="0" presStyleCnt="2" custLinFactX="49962" custLinFactNeighborX="100000" custLinFactNeighborY="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80084C4-1220-4830-8C9E-415208BB73D9}" type="pres">
      <dgm:prSet presAssocID="{35F4988D-B163-4FF5-B94E-E389AE039568}" presName="txNode2" presStyleLbl="revTx" presStyleIdx="1" presStyleCnt="2" custLinFactNeighborX="-91836" custLinFactNeighborY="2456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095F7C0-00E0-428E-87D6-A70F156EB4C6}" srcId="{4596A77C-2667-4D17-A3CF-0E5B877609E8}" destId="{35F4988D-B163-4FF5-B94E-E389AE039568}" srcOrd="1" destOrd="0" parTransId="{DE957E10-2F39-400E-AC3C-154D78E191CE}" sibTransId="{F0A751C6-8B9F-4774-A8AE-5F5705F13DFA}"/>
    <dgm:cxn modelId="{7CF6596C-E27C-4299-AEC7-F12B33862C22}" type="presOf" srcId="{35F4988D-B163-4FF5-B94E-E389AE039568}" destId="{380084C4-1220-4830-8C9E-415208BB73D9}" srcOrd="0" destOrd="0" presId="urn:microsoft.com/office/officeart/2009/3/layout/DescendingProcess"/>
    <dgm:cxn modelId="{6AF11F9F-187E-4417-83F8-27E8E5E7C5E3}" type="presOf" srcId="{C44FF7F6-63F1-459F-9ACB-61DD7D3CB85A}" destId="{98966C6C-247F-4737-9343-526EFA65C4DB}" srcOrd="0" destOrd="0" presId="urn:microsoft.com/office/officeart/2009/3/layout/DescendingProcess"/>
    <dgm:cxn modelId="{A894DFBB-8212-47E7-8303-4A547D0BF68F}" type="presOf" srcId="{4596A77C-2667-4D17-A3CF-0E5B877609E8}" destId="{28E09897-9BF9-4683-92C6-67ABF54E7A82}" srcOrd="0" destOrd="0" presId="urn:microsoft.com/office/officeart/2009/3/layout/DescendingProcess"/>
    <dgm:cxn modelId="{333C9093-FA48-4A7A-B49B-F36BA5E15762}" srcId="{4596A77C-2667-4D17-A3CF-0E5B877609E8}" destId="{C44FF7F6-63F1-459F-9ACB-61DD7D3CB85A}" srcOrd="0" destOrd="0" parTransId="{2A0802FC-7771-4CD0-AE3E-93E8F370A1D3}" sibTransId="{20CD56BC-C1EC-4722-9F47-E941186E7C0C}"/>
    <dgm:cxn modelId="{B76025EA-9759-4AEC-A4ED-5CE9ECFA6B1F}" type="presParOf" srcId="{28E09897-9BF9-4683-92C6-67ABF54E7A82}" destId="{2AE4774F-F65E-4B36-B33D-325C4D21222D}" srcOrd="0" destOrd="0" presId="urn:microsoft.com/office/officeart/2009/3/layout/DescendingProcess"/>
    <dgm:cxn modelId="{1A9E1123-71FC-4DF0-9C67-15B529E4FEBD}" type="presParOf" srcId="{28E09897-9BF9-4683-92C6-67ABF54E7A82}" destId="{98966C6C-247F-4737-9343-526EFA65C4DB}" srcOrd="1" destOrd="0" presId="urn:microsoft.com/office/officeart/2009/3/layout/DescendingProcess"/>
    <dgm:cxn modelId="{FC04CAB9-3912-4EBD-ADD5-B6096496A95E}" type="presParOf" srcId="{28E09897-9BF9-4683-92C6-67ABF54E7A82}" destId="{380084C4-1220-4830-8C9E-415208BB73D9}" srcOrd="2" destOrd="0" presId="urn:microsoft.com/office/officeart/2009/3/layout/DescendingProces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E4774F-F65E-4B36-B33D-325C4D21222D}">
      <dsp:nvSpPr>
        <dsp:cNvPr id="0" name=""/>
        <dsp:cNvSpPr/>
      </dsp:nvSpPr>
      <dsp:spPr>
        <a:xfrm rot="17203626" flipH="1">
          <a:off x="1148121" y="831083"/>
          <a:ext cx="3605371" cy="2514296"/>
        </a:xfrm>
        <a:prstGeom prst="swooshArrow">
          <a:avLst>
            <a:gd name="adj1" fmla="val 16310"/>
            <a:gd name="adj2" fmla="val 31370"/>
          </a:avLst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8966C6C-247F-4737-9343-526EFA65C4DB}">
      <dsp:nvSpPr>
        <dsp:cNvPr id="0" name=""/>
        <dsp:cNvSpPr/>
      </dsp:nvSpPr>
      <dsp:spPr>
        <a:xfrm>
          <a:off x="3096346" y="0"/>
          <a:ext cx="1699820" cy="668234"/>
        </a:xfrm>
        <a:prstGeom prst="rect">
          <a:avLst/>
        </a:prstGeom>
        <a:solidFill>
          <a:schemeClr val="lt1">
            <a:alpha val="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kern="1200" dirty="0" smtClean="0"/>
            <a:t>כ-6 ש"ח</a:t>
          </a:r>
          <a:endParaRPr lang="he-IL" sz="2800" kern="1200" dirty="0"/>
        </a:p>
      </dsp:txBody>
      <dsp:txXfrm>
        <a:off x="3096346" y="0"/>
        <a:ext cx="1699820" cy="668234"/>
      </dsp:txXfrm>
    </dsp:sp>
    <dsp:sp modelId="{380084C4-1220-4830-8C9E-415208BB73D9}">
      <dsp:nvSpPr>
        <dsp:cNvPr id="0" name=""/>
        <dsp:cNvSpPr/>
      </dsp:nvSpPr>
      <dsp:spPr>
        <a:xfrm>
          <a:off x="734792" y="3508229"/>
          <a:ext cx="2297055" cy="668234"/>
        </a:xfrm>
        <a:prstGeom prst="rect">
          <a:avLst/>
        </a:prstGeom>
        <a:solidFill>
          <a:schemeClr val="lt1">
            <a:alpha val="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kern="1200" dirty="0" smtClean="0"/>
            <a:t>כ-1.5 ש"ח</a:t>
          </a:r>
          <a:endParaRPr lang="he-IL" sz="2800" kern="1200" dirty="0"/>
        </a:p>
      </dsp:txBody>
      <dsp:txXfrm>
        <a:off x="734792" y="3508229"/>
        <a:ext cx="2297055" cy="668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0.06667</cdr:x>
      <cdr:y>0.09394</cdr:y>
    </cdr:from>
    <cdr:to>
      <cdr:x>0.54167</cdr:x>
      <cdr:y>0.14657</cdr:y>
    </cdr:to>
    <cdr:sp macro="" textlink="">
      <cdr:nvSpPr>
        <cdr:cNvPr id="2" name="מלבן 1"/>
        <cdr:cNvSpPr/>
      </cdr:nvSpPr>
      <cdr:spPr>
        <a:xfrm xmlns:a="http://schemas.openxmlformats.org/drawingml/2006/main">
          <a:off x="576064" y="514071"/>
          <a:ext cx="4104456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he-IL" sz="1600" dirty="0" smtClean="0">
              <a:solidFill>
                <a:schemeClr val="tx1"/>
              </a:solidFill>
            </a:rPr>
            <a:t>עלות פעולה על ידי פקיד</a:t>
          </a:r>
          <a:endParaRPr lang="he-IL" sz="1600" dirty="0">
            <a:solidFill>
              <a:schemeClr val="tx1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824" y="0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68" y="0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l">
              <a:defRPr sz="1200"/>
            </a:lvl1pPr>
          </a:lstStyle>
          <a:p>
            <a:fld id="{EE53F372-DB35-4D06-BB16-37EA58A054F7}" type="datetimeFigureOut">
              <a:rPr lang="he-IL" smtClean="0"/>
              <a:t>ט"ו/טבת/תשע"ו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35824" y="9408981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68" y="9408981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l">
              <a:defRPr sz="1200"/>
            </a:lvl1pPr>
          </a:lstStyle>
          <a:p>
            <a:fld id="{E7D28D23-D596-4CE3-A06B-0C96B8D84FD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905334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824" y="0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68" y="0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l">
              <a:defRPr sz="1200"/>
            </a:lvl1pPr>
          </a:lstStyle>
          <a:p>
            <a:fld id="{A58CBA9F-89D9-4E3F-A1A3-2D7E6A2E18A3}" type="datetimeFigureOut">
              <a:rPr lang="he-IL" smtClean="0"/>
              <a:t>ט"ו/טבת/תשע"ו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66" tIns="45583" rIns="91166" bIns="45583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6910" y="4705350"/>
            <a:ext cx="5415280" cy="4457700"/>
          </a:xfrm>
          <a:prstGeom prst="rect">
            <a:avLst/>
          </a:prstGeom>
        </p:spPr>
        <p:txBody>
          <a:bodyPr vert="horz" lIns="91166" tIns="45583" rIns="91166" bIns="45583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35824" y="9408981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68" y="9408981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l">
              <a:defRPr sz="1200"/>
            </a:lvl1pPr>
          </a:lstStyle>
          <a:p>
            <a:fld id="{95065BBE-5CD4-460F-B904-2393CD1046F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0456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65BBE-5CD4-460F-B904-2393CD1046F4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591796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65BBE-5CD4-460F-B904-2393CD1046F4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100593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65BBE-5CD4-460F-B904-2393CD1046F4}" type="slidenum">
              <a:rPr lang="he-IL" smtClean="0">
                <a:solidFill>
                  <a:prstClr val="black"/>
                </a:solidFill>
              </a:rPr>
              <a:pPr/>
              <a:t>11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1003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65BBE-5CD4-460F-B904-2393CD1046F4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50451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65BBE-5CD4-460F-B904-2393CD1046F4}" type="slidenum">
              <a:rPr lang="he-IL" smtClean="0"/>
              <a:t>21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9642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65BBE-5CD4-460F-B904-2393CD1046F4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964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5438B-4EB8-448A-AF0F-2EF10F06E34D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8286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12A0A-1AE4-4002-A1D3-D61A2BE30324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241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0186-CBAB-4E32-A81B-D41FD8ACE4A6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20788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0AF0B-5830-40E5-87C3-A23367A4EFD7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0595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D9D3D-C3A1-42F4-9FD8-92729DEBB0D4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82304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17BE2-93F5-4CAA-B0B9-C24202F8D787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7729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1A91D-52F6-4F58-8EB8-C55D3CD1C0E8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4535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18F6-CB1D-49FD-93D7-F282B29EE1BA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5966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D7A62-A6C1-48E4-A2DA-5F7A8440B42E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9927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F767-4AC4-493A-BCE7-7096366D0786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33383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1FE46-16E0-4231-911C-299FE786B381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1487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39A9D-2073-4178-8770-755C6096113F}" type="datetime8">
              <a:rPr lang="he-IL" smtClean="0"/>
              <a:t>27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5BEB1-3247-4C37-BF37-83714B660E0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22669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cid:image002.jpg@01CF80E3.FE6AFE3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cid:image002.jpg@01CF80E3.FE6AFE3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9" descr="Presentation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כותרת 1"/>
          <p:cNvSpPr>
            <a:spLocks noGrp="1"/>
          </p:cNvSpPr>
          <p:nvPr>
            <p:ph type="ctrTitle"/>
          </p:nvPr>
        </p:nvSpPr>
        <p:spPr>
          <a:xfrm>
            <a:off x="683568" y="2924944"/>
            <a:ext cx="8278688" cy="1470025"/>
          </a:xfrm>
        </p:spPr>
        <p:txBody>
          <a:bodyPr>
            <a:normAutofit fontScale="90000"/>
          </a:bodyPr>
          <a:lstStyle/>
          <a:p>
            <a:r>
              <a:rPr lang="he-IL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unPenh" panose="01010101010101010101" pitchFamily="2" charset="0"/>
                <a:cs typeface="+mn-cs"/>
              </a:rPr>
              <a:t>שינוי בפני הבנקאות - </a:t>
            </a:r>
            <a:br>
              <a:rPr lang="he-IL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unPenh" panose="01010101010101010101" pitchFamily="2" charset="0"/>
                <a:cs typeface="+mn-cs"/>
              </a:rPr>
            </a:br>
            <a:r>
              <a:rPr lang="he-IL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unPenh" panose="01010101010101010101" pitchFamily="2" charset="0"/>
                <a:cs typeface="+mn-cs"/>
              </a:rPr>
              <a:t>הגברת השימוש באמצעים טכנולוגיים</a:t>
            </a:r>
            <a:br>
              <a:rPr lang="he-IL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unPenh" panose="01010101010101010101" pitchFamily="2" charset="0"/>
                <a:cs typeface="+mn-cs"/>
              </a:rPr>
            </a:br>
            <a:r>
              <a:rPr lang="he-IL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unPenh" panose="01010101010101010101" pitchFamily="2" charset="0"/>
                <a:cs typeface="+mn-cs"/>
              </a:rPr>
              <a:t>התייעלות הבנקים וסגירת סניפים</a:t>
            </a:r>
            <a:r>
              <a:rPr lang="he-IL" b="1" dirty="0" smtClean="0">
                <a:latin typeface="DaunPenh" panose="01010101010101010101" pitchFamily="2" charset="0"/>
                <a:cs typeface="+mn-cs"/>
              </a:rPr>
              <a:t/>
            </a:r>
            <a:br>
              <a:rPr lang="he-IL" b="1" dirty="0" smtClean="0">
                <a:latin typeface="DaunPenh" panose="01010101010101010101" pitchFamily="2" charset="0"/>
                <a:cs typeface="+mn-cs"/>
              </a:rPr>
            </a:br>
            <a:r>
              <a:rPr lang="he-IL" b="1" dirty="0" smtClean="0">
                <a:latin typeface="DaunPenh" panose="01010101010101010101" pitchFamily="2" charset="0"/>
                <a:cs typeface="+mn-cs"/>
              </a:rPr>
              <a:t/>
            </a:r>
            <a:br>
              <a:rPr lang="he-IL" b="1" dirty="0" smtClean="0">
                <a:latin typeface="DaunPenh" panose="01010101010101010101" pitchFamily="2" charset="0"/>
                <a:cs typeface="+mn-cs"/>
              </a:rPr>
            </a:br>
            <a:r>
              <a:rPr lang="he-IL" b="1" dirty="0" smtClean="0">
                <a:latin typeface="DaunPenh" panose="01010101010101010101" pitchFamily="2" charset="0"/>
                <a:cs typeface="+mn-cs"/>
              </a:rPr>
              <a:t/>
            </a:r>
            <a:br>
              <a:rPr lang="he-IL" b="1" dirty="0" smtClean="0">
                <a:latin typeface="DaunPenh" panose="01010101010101010101" pitchFamily="2" charset="0"/>
                <a:cs typeface="+mn-cs"/>
              </a:rPr>
            </a:br>
            <a:r>
              <a:rPr lang="he-IL" sz="2700" b="1" dirty="0" smtClean="0">
                <a:latin typeface="DaunPenh" panose="01010101010101010101" pitchFamily="2" charset="0"/>
                <a:cs typeface="+mn-cs"/>
              </a:rPr>
              <a:t/>
            </a:r>
            <a:br>
              <a:rPr lang="he-IL" sz="2700" b="1" dirty="0" smtClean="0">
                <a:latin typeface="DaunPenh" panose="01010101010101010101" pitchFamily="2" charset="0"/>
                <a:cs typeface="+mn-cs"/>
              </a:rPr>
            </a:br>
            <a:r>
              <a:rPr lang="he-IL" sz="2700" b="1" dirty="0" smtClean="0">
                <a:latin typeface="DaunPenh" panose="01010101010101010101" pitchFamily="2" charset="0"/>
                <a:cs typeface="+mn-cs"/>
              </a:rPr>
              <a:t>ד"ר חדוה בר</a:t>
            </a:r>
            <a:br>
              <a:rPr lang="he-IL" sz="2700" b="1" dirty="0" smtClean="0">
                <a:latin typeface="DaunPenh" panose="01010101010101010101" pitchFamily="2" charset="0"/>
                <a:cs typeface="+mn-cs"/>
              </a:rPr>
            </a:br>
            <a:r>
              <a:rPr lang="he-IL" sz="2700" b="1" dirty="0" smtClean="0">
                <a:latin typeface="DaunPenh" panose="01010101010101010101" pitchFamily="2" charset="0"/>
                <a:cs typeface="+mn-cs"/>
              </a:rPr>
              <a:t>המפקחת </a:t>
            </a:r>
            <a:r>
              <a:rPr lang="he-IL" sz="2700" b="1" dirty="0" smtClean="0">
                <a:latin typeface="DaunPenh" panose="01010101010101010101" pitchFamily="2" charset="0"/>
                <a:cs typeface="+mn-cs"/>
              </a:rPr>
              <a:t>על הבנקים</a:t>
            </a:r>
            <a:r>
              <a:rPr lang="he-IL" sz="3100" b="1" dirty="0" smtClean="0">
                <a:latin typeface="DaunPenh" panose="01010101010101010101" pitchFamily="2" charset="0"/>
                <a:cs typeface="+mn-cs"/>
              </a:rPr>
              <a:t/>
            </a:r>
            <a:br>
              <a:rPr lang="he-IL" sz="3100" b="1" dirty="0" smtClean="0">
                <a:latin typeface="DaunPenh" panose="01010101010101010101" pitchFamily="2" charset="0"/>
                <a:cs typeface="+mn-cs"/>
              </a:rPr>
            </a:br>
            <a:r>
              <a:rPr lang="he-IL" sz="3100" b="1" dirty="0" smtClean="0">
                <a:latin typeface="DaunPenh" panose="01010101010101010101" pitchFamily="2" charset="0"/>
                <a:cs typeface="+mn-cs"/>
              </a:rPr>
              <a:t/>
            </a:r>
            <a:br>
              <a:rPr lang="he-IL" sz="3100" b="1" dirty="0" smtClean="0">
                <a:latin typeface="DaunPenh" panose="01010101010101010101" pitchFamily="2" charset="0"/>
                <a:cs typeface="+mn-cs"/>
              </a:rPr>
            </a:br>
            <a:r>
              <a:rPr lang="he-IL" sz="2000" b="1" dirty="0" smtClean="0">
                <a:latin typeface="DaunPenh" panose="01010101010101010101" pitchFamily="2" charset="0"/>
                <a:cs typeface="+mn-cs"/>
              </a:rPr>
              <a:t>הועדה לפניות הציבור, 28 בדצמבר, 2015 </a:t>
            </a:r>
            <a:endParaRPr lang="he-IL" sz="2000" b="1" dirty="0">
              <a:latin typeface="DaunPenh" panose="01010101010101010101" pitchFamily="2" charset="0"/>
              <a:cs typeface="+mn-cs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7270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908720"/>
            <a:ext cx="8964488" cy="52565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4800" b="1" dirty="0" smtClean="0"/>
              <a:t>בעולם ובישראל מתרחש שינוי </a:t>
            </a:r>
            <a:r>
              <a:rPr lang="he-IL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משמעותי</a:t>
            </a:r>
            <a:r>
              <a:rPr lang="he-IL" sz="5600" b="1" dirty="0" smtClean="0"/>
              <a:t> </a:t>
            </a:r>
            <a:r>
              <a:rPr lang="he-IL" sz="4800" b="1" dirty="0" smtClean="0"/>
              <a:t>בבנקאות: </a:t>
            </a:r>
          </a:p>
          <a:p>
            <a:pPr marL="0" indent="0" algn="ctr">
              <a:buNone/>
            </a:pPr>
            <a:endParaRPr lang="he-IL" sz="5600" b="1" dirty="0" smtClean="0">
              <a:solidFill>
                <a:srgbClr val="00B0F0"/>
              </a:solidFill>
            </a:endParaRPr>
          </a:p>
          <a:p>
            <a:pPr marL="0" indent="0" algn="ctr">
              <a:buNone/>
            </a:pPr>
            <a:r>
              <a:rPr lang="he-IL" sz="5600" b="1" dirty="0" smtClean="0">
                <a:solidFill>
                  <a:srgbClr val="00B0F0"/>
                </a:solidFill>
              </a:rPr>
              <a:t>שירותי הבנקאות עוברים </a:t>
            </a:r>
            <a:r>
              <a:rPr lang="he-IL" sz="5600" b="1" dirty="0">
                <a:solidFill>
                  <a:srgbClr val="00B0F0"/>
                </a:solidFill>
              </a:rPr>
              <a:t>ל</a:t>
            </a:r>
            <a:r>
              <a:rPr lang="he-IL" sz="5600" b="1" dirty="0" smtClean="0">
                <a:solidFill>
                  <a:srgbClr val="00B0F0"/>
                </a:solidFill>
              </a:rPr>
              <a:t>אמצעים </a:t>
            </a:r>
            <a:r>
              <a:rPr lang="he-IL" sz="65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ישירים וטכנולוגים</a:t>
            </a:r>
            <a:endParaRPr lang="he-IL" sz="65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14485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700808"/>
            <a:ext cx="8507288" cy="4425355"/>
          </a:xfrm>
        </p:spPr>
        <p:txBody>
          <a:bodyPr>
            <a:normAutofit fontScale="92500" lnSpcReduction="20000"/>
          </a:bodyPr>
          <a:lstStyle/>
          <a:p>
            <a:r>
              <a:rPr lang="he-IL" b="1" dirty="0" smtClean="0">
                <a:solidFill>
                  <a:srgbClr val="00B0F0"/>
                </a:solidFill>
              </a:rPr>
              <a:t>עוברים </a:t>
            </a:r>
            <a:r>
              <a:rPr lang="he-IL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לבנקאות ישירה</a:t>
            </a:r>
            <a:r>
              <a:rPr lang="he-IL" b="1" dirty="0" smtClean="0">
                <a:solidFill>
                  <a:srgbClr val="00B0F0"/>
                </a:solidFill>
              </a:rPr>
              <a:t>:</a:t>
            </a:r>
          </a:p>
          <a:p>
            <a:pPr lvl="1"/>
            <a:r>
              <a:rPr lang="he-IL" dirty="0" smtClean="0"/>
              <a:t>אינטרנט</a:t>
            </a:r>
          </a:p>
          <a:p>
            <a:pPr lvl="1"/>
            <a:r>
              <a:rPr lang="he-IL" dirty="0" smtClean="0"/>
              <a:t>מכשירים אוטומטיים</a:t>
            </a:r>
          </a:p>
          <a:p>
            <a:pPr lvl="1"/>
            <a:r>
              <a:rPr lang="he-IL" b="1" dirty="0" smtClean="0"/>
              <a:t>טלפונים החכמים (מובייל) </a:t>
            </a:r>
          </a:p>
          <a:p>
            <a:pPr lvl="1"/>
            <a:r>
              <a:rPr lang="he-IL" dirty="0"/>
              <a:t>בעולם עוברים </a:t>
            </a:r>
            <a:r>
              <a:rPr lang="he-IL" b="1" dirty="0" smtClean="0"/>
              <a:t>לבנקים שהם דיגיטליים באופן מלא </a:t>
            </a:r>
            <a:r>
              <a:rPr lang="he-IL" dirty="0" smtClean="0"/>
              <a:t>(</a:t>
            </a:r>
            <a:r>
              <a:rPr lang="en-US" dirty="0" smtClean="0"/>
              <a:t>Online-Only Banks</a:t>
            </a:r>
            <a:r>
              <a:rPr lang="he-IL" dirty="0" smtClean="0"/>
              <a:t>)</a:t>
            </a:r>
          </a:p>
          <a:p>
            <a:pPr lvl="1"/>
            <a:endParaRPr lang="he-IL" dirty="0" smtClean="0"/>
          </a:p>
          <a:p>
            <a:pPr lvl="1"/>
            <a:r>
              <a:rPr lang="he-IL" dirty="0" smtClean="0"/>
              <a:t>וגם למוקדים טלפוניים</a:t>
            </a:r>
          </a:p>
          <a:p>
            <a:endParaRPr lang="he-IL" b="1" dirty="0">
              <a:solidFill>
                <a:srgbClr val="00B0F0"/>
              </a:solidFill>
            </a:endParaRPr>
          </a:p>
          <a:p>
            <a:r>
              <a:rPr lang="he-IL" b="1" dirty="0" smtClean="0">
                <a:solidFill>
                  <a:srgbClr val="00B0F0"/>
                </a:solidFill>
              </a:rPr>
              <a:t>מבצעים הרבה </a:t>
            </a:r>
            <a:r>
              <a:rPr lang="he-IL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פחות</a:t>
            </a:r>
            <a:r>
              <a:rPr lang="he-IL" b="1" dirty="0" smtClean="0">
                <a:solidFill>
                  <a:srgbClr val="00B0F0"/>
                </a:solidFill>
              </a:rPr>
              <a:t> פעילות באמצעות </a:t>
            </a:r>
            <a:r>
              <a:rPr lang="he-IL" sz="35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הסניף</a:t>
            </a:r>
          </a:p>
          <a:p>
            <a:endParaRPr lang="he-IL" dirty="0"/>
          </a:p>
          <a:p>
            <a:pPr marL="914400" lvl="2" indent="0">
              <a:buNone/>
            </a:pPr>
            <a:endParaRPr lang="he-IL" dirty="0" smtClean="0"/>
          </a:p>
          <a:p>
            <a:pPr marL="0" indent="0">
              <a:buNone/>
            </a:pPr>
            <a:endParaRPr lang="he-IL" dirty="0"/>
          </a:p>
        </p:txBody>
      </p:sp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הלקוחות משנים את טעמיהם</a:t>
            </a:r>
            <a:endParaRPr lang="he-I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55405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כותרת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9036496" cy="1143000"/>
          </a:xfrm>
        </p:spPr>
        <p:txBody>
          <a:bodyPr>
            <a:normAutofit/>
          </a:bodyPr>
          <a:lstStyle/>
          <a:p>
            <a:r>
              <a:rPr lang="he-IL" sz="3200" b="1" dirty="0" smtClean="0">
                <a:cs typeface="+mn-cs"/>
              </a:rPr>
              <a:t>הלקוחות עוברים </a:t>
            </a:r>
            <a:r>
              <a:rPr lang="he-I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לבנקאות ישירה</a:t>
            </a:r>
            <a:r>
              <a:rPr lang="he-IL" sz="3200" b="1" dirty="0" smtClean="0">
                <a:cs typeface="+mn-cs"/>
              </a:rPr>
              <a:t>: </a:t>
            </a:r>
            <a:br>
              <a:rPr lang="he-IL" sz="3200" b="1" dirty="0" smtClean="0">
                <a:cs typeface="+mn-cs"/>
              </a:rPr>
            </a:br>
            <a:r>
              <a:rPr lang="he-IL" sz="2700" b="1" dirty="0">
                <a:cs typeface="+mn-cs"/>
              </a:rPr>
              <a:t>המצב בעולם: </a:t>
            </a:r>
            <a:r>
              <a:rPr lang="he-IL" sz="2700" b="1" dirty="0" smtClean="0">
                <a:cs typeface="+mn-cs"/>
              </a:rPr>
              <a:t>אחוז הממשקים של הלקוח עם הבנק</a:t>
            </a:r>
            <a:endParaRPr lang="he-IL" sz="2700" b="1" dirty="0">
              <a:cs typeface="+mn-cs"/>
            </a:endParaRPr>
          </a:p>
        </p:txBody>
      </p:sp>
      <p:cxnSp>
        <p:nvCxnSpPr>
          <p:cNvPr id="11" name="מחבר חץ ישר 10"/>
          <p:cNvCxnSpPr/>
          <p:nvPr/>
        </p:nvCxnSpPr>
        <p:spPr>
          <a:xfrm>
            <a:off x="2051720" y="2204864"/>
            <a:ext cx="432048" cy="295232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מציין מיקום של מספר שקופית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4</a:t>
            </a:fld>
            <a:endParaRPr lang="he-IL"/>
          </a:p>
        </p:txBody>
      </p:sp>
      <p:sp>
        <p:nvSpPr>
          <p:cNvPr id="8" name="TextBox 5"/>
          <p:cNvSpPr txBox="1"/>
          <p:nvPr/>
        </p:nvSpPr>
        <p:spPr>
          <a:xfrm>
            <a:off x="1619672" y="6488668"/>
            <a:ext cx="712879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/>
              <a:t>מקור: </a:t>
            </a:r>
            <a:r>
              <a:rPr lang="en-US" dirty="0" smtClean="0"/>
              <a:t>Goldman Sachs, 2015</a:t>
            </a:r>
            <a:endParaRPr lang="he-IL" dirty="0"/>
          </a:p>
        </p:txBody>
      </p:sp>
      <p:cxnSp>
        <p:nvCxnSpPr>
          <p:cNvPr id="3" name="מחבר חץ ישר 2"/>
          <p:cNvCxnSpPr/>
          <p:nvPr/>
        </p:nvCxnSpPr>
        <p:spPr>
          <a:xfrm flipV="1">
            <a:off x="6012160" y="3429000"/>
            <a:ext cx="720080" cy="1897676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מחבר חץ ישר 8"/>
          <p:cNvCxnSpPr/>
          <p:nvPr/>
        </p:nvCxnSpPr>
        <p:spPr>
          <a:xfrm flipV="1">
            <a:off x="4499992" y="3284984"/>
            <a:ext cx="576064" cy="1350150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791815"/>
              </p:ext>
            </p:extLst>
          </p:nvPr>
        </p:nvGraphicFramePr>
        <p:xfrm>
          <a:off x="755576" y="1869226"/>
          <a:ext cx="8208912" cy="4643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47250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35113"/>
            <a:ext cx="9324528" cy="1143000"/>
          </a:xfrm>
        </p:spPr>
        <p:txBody>
          <a:bodyPr>
            <a:normAutofit fontScale="90000"/>
          </a:bodyPr>
          <a:lstStyle/>
          <a:p>
            <a:r>
              <a:rPr lang="he-IL" sz="3600" b="1" dirty="0" smtClean="0">
                <a:cs typeface="+mn-cs"/>
              </a:rPr>
              <a:t>כתוצאה בנקים בעולם </a:t>
            </a:r>
            <a:r>
              <a:rPr lang="he-I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סוגרים אחוז גבוה מהסניפים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/>
            </a:r>
            <a:b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r>
              <a:rPr lang="he-IL" sz="2700" b="1" dirty="0" smtClean="0">
                <a:cs typeface="+mn-cs"/>
              </a:rPr>
              <a:t>באירופה, ארה"ב, אוסטרליה...</a:t>
            </a:r>
            <a:endParaRPr lang="he-IL" sz="2700" b="1" dirty="0">
              <a:cs typeface="+mn-cs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7672A-282A-45CE-AAD7-A79B3C210650}" type="slidenum">
              <a:rPr lang="he-IL" smtClean="0"/>
              <a:t>5</a:t>
            </a:fld>
            <a:endParaRPr lang="he-I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11646">
            <a:off x="141667" y="1220008"/>
            <a:ext cx="8779601" cy="14883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</p:pic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>
          <a:xfrm>
            <a:off x="248551" y="4581128"/>
            <a:ext cx="8229600" cy="2049091"/>
          </a:xfrm>
          <a:ln>
            <a:noFill/>
          </a:ln>
        </p:spPr>
        <p:txBody>
          <a:bodyPr>
            <a:normAutofit fontScale="92500" lnSpcReduction="20000"/>
          </a:bodyPr>
          <a:lstStyle/>
          <a:p>
            <a:pPr marL="0" indent="0" algn="l" rtl="0" fontAlgn="base">
              <a:buNone/>
            </a:pPr>
            <a:r>
              <a:rPr lang="en-US" b="1" dirty="0" smtClean="0">
                <a:solidFill>
                  <a:srgbClr val="FF0000"/>
                </a:solidFill>
              </a:rPr>
              <a:t>BBC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800" b="1" dirty="0" smtClean="0"/>
              <a:t>July </a:t>
            </a:r>
            <a:r>
              <a:rPr lang="en-US" sz="2800" b="1" dirty="0"/>
              <a:t>15, </a:t>
            </a:r>
            <a:r>
              <a:rPr lang="en-US" sz="2800" b="1" dirty="0" smtClean="0"/>
              <a:t>2015</a:t>
            </a:r>
          </a:p>
          <a:p>
            <a:pPr marL="0" indent="0" algn="l" rtl="0" fontAlgn="base">
              <a:buNone/>
            </a:pPr>
            <a:r>
              <a:rPr lang="en-US" sz="2000" b="1" cap="all" dirty="0" smtClean="0"/>
              <a:t>WRITTEN BY </a:t>
            </a:r>
            <a:r>
              <a:rPr lang="en-US" sz="2000" b="1" u="sng" dirty="0" smtClean="0"/>
              <a:t> Shelly Banjo</a:t>
            </a:r>
            <a:endParaRPr lang="en-US" b="1" dirty="0"/>
          </a:p>
          <a:p>
            <a:pPr marL="0" indent="0" algn="l" rtl="0" fontAlgn="base">
              <a:buNone/>
            </a:pPr>
            <a:r>
              <a:rPr lang="en-US" sz="3600" b="1" dirty="0"/>
              <a:t>A fifth of Bank of America branches are gone and more closures are coming</a:t>
            </a:r>
          </a:p>
          <a:p>
            <a:pPr algn="l"/>
            <a:endParaRPr lang="he-IL" sz="3600" b="1" dirty="0"/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1475656" y="2708921"/>
            <a:ext cx="7668344" cy="2448272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 vert="horz" lIns="91440" tIns="45720" rIns="91440" bIns="45720" rtlCol="1">
            <a:normAutofit fontScale="90000" lnSpcReduction="1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 fontAlgn="base">
              <a:buFont typeface="Arial" pitchFamily="34" charset="0"/>
              <a:buNone/>
            </a:pPr>
            <a:r>
              <a:rPr lang="en-US" sz="2100" dirty="0" smtClean="0">
                <a:solidFill>
                  <a:srgbClr val="FF0000"/>
                </a:solidFill>
              </a:rPr>
              <a:t>BUSINESS DAY</a:t>
            </a:r>
            <a:r>
              <a:rPr lang="en-US" sz="2100" dirty="0" smtClean="0"/>
              <a:t/>
            </a:r>
            <a:br>
              <a:rPr lang="en-US" sz="2100" dirty="0" smtClean="0"/>
            </a:br>
            <a:r>
              <a:rPr lang="en-US" dirty="0" smtClean="0">
                <a:latin typeface="Bodoni MT Black" panose="02070A03080606020203" pitchFamily="18" charset="0"/>
              </a:rPr>
              <a:t>Bank closing branches as customers go digital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1600" dirty="0"/>
              <a:t>S</a:t>
            </a:r>
            <a:r>
              <a:rPr lang="en-US" sz="1600" dirty="0" smtClean="0"/>
              <a:t>eptember 24, 2015</a:t>
            </a:r>
            <a:br>
              <a:rPr lang="en-US" sz="1600" dirty="0" smtClean="0"/>
            </a:br>
            <a:r>
              <a:rPr lang="en-US" sz="1600" dirty="0" smtClean="0"/>
              <a:t>Clancy </a:t>
            </a:r>
            <a:r>
              <a:rPr lang="en-US" sz="1600" dirty="0" err="1" smtClean="0"/>
              <a:t>Yeates</a:t>
            </a:r>
            <a:r>
              <a:rPr lang="en-US" sz="1600" dirty="0" smtClean="0"/>
              <a:t> Carolyn Cummins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200" dirty="0" smtClean="0"/>
              <a:t>Westpac, ANZ Bank and National Australia Bank all reduced the number of branches in the past year, figures published on Wednesday by the Australian Prudential Regulation Authority show.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239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 descr="cid:image002.jpg@01CF80E3.FE6AFE30"/>
          <p:cNvPicPr/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251520" y="188640"/>
            <a:ext cx="1228674" cy="700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מחבר ישר 4"/>
          <p:cNvCxnSpPr/>
          <p:nvPr/>
        </p:nvCxnSpPr>
        <p:spPr>
          <a:xfrm flipV="1">
            <a:off x="251520" y="1340766"/>
            <a:ext cx="8496944" cy="7201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כותרת 1"/>
          <p:cNvSpPr txBox="1">
            <a:spLocks/>
          </p:cNvSpPr>
          <p:nvPr/>
        </p:nvSpPr>
        <p:spPr>
          <a:xfrm>
            <a:off x="107504" y="233771"/>
            <a:ext cx="9036496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3600" b="1" dirty="0" smtClean="0">
                <a:cs typeface="+mn-cs"/>
              </a:rPr>
              <a:t>בישראל רואים </a:t>
            </a:r>
            <a:r>
              <a:rPr lang="he-I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ירידה מתונה בלבד</a:t>
            </a:r>
            <a:r>
              <a:rPr lang="he-IL" sz="3600" b="1" dirty="0" smtClean="0">
                <a:cs typeface="+mn-cs"/>
              </a:rPr>
              <a:t> בסניפים בשנים האחרונות</a:t>
            </a:r>
            <a:endParaRPr lang="he-IL" sz="3600" b="1" dirty="0">
              <a:cs typeface="+mn-cs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6</a:t>
            </a:fld>
            <a:endParaRPr lang="he-IL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486775" cy="484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אליפסה 8"/>
          <p:cNvSpPr/>
          <p:nvPr/>
        </p:nvSpPr>
        <p:spPr>
          <a:xfrm>
            <a:off x="7092280" y="2924944"/>
            <a:ext cx="1537546" cy="57606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TextBox 9"/>
          <p:cNvSpPr txBox="1"/>
          <p:nvPr/>
        </p:nvSpPr>
        <p:spPr>
          <a:xfrm>
            <a:off x="686916" y="3356992"/>
            <a:ext cx="5328592" cy="203132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he-IL" b="1" dirty="0">
                <a:solidFill>
                  <a:srgbClr val="00B0F0"/>
                </a:solidFill>
              </a:rPr>
              <a:t>בשנתיים האחרונות </a:t>
            </a:r>
            <a:r>
              <a:rPr lang="he-IL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נסגרו</a:t>
            </a:r>
            <a:r>
              <a:rPr lang="he-IL" b="1" dirty="0">
                <a:solidFill>
                  <a:srgbClr val="00B0F0"/>
                </a:solidFill>
              </a:rPr>
              <a:t> בארץ 77 סניפים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ונפתחו</a:t>
            </a:r>
            <a:r>
              <a:rPr lang="he-IL" b="1" dirty="0">
                <a:solidFill>
                  <a:srgbClr val="00B0F0"/>
                </a:solidFill>
              </a:rPr>
              <a:t> 31 סניפים חדשים.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b="1" dirty="0">
                <a:solidFill>
                  <a:srgbClr val="00B0F0"/>
                </a:solidFill>
              </a:rPr>
              <a:t>עמדות </a:t>
            </a:r>
            <a:r>
              <a:rPr lang="he-IL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טלר</a:t>
            </a:r>
            <a:r>
              <a:rPr lang="he-IL" b="1" dirty="0">
                <a:solidFill>
                  <a:srgbClr val="00B0F0"/>
                </a:solidFill>
              </a:rPr>
              <a:t> נסגרות בסניפים</a:t>
            </a:r>
            <a:endParaRPr lang="he-IL" dirty="0">
              <a:solidFill>
                <a:srgbClr val="00B0F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he-IL" dirty="0">
              <a:solidFill>
                <a:srgbClr val="00B0F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he-IL" dirty="0" smtClean="0">
                <a:solidFill>
                  <a:srgbClr val="00B0F0"/>
                </a:solidFill>
              </a:rPr>
              <a:t>רוב </a:t>
            </a:r>
            <a:r>
              <a:rPr lang="he-IL" dirty="0">
                <a:solidFill>
                  <a:srgbClr val="00B0F0"/>
                </a:solidFill>
              </a:rPr>
              <a:t>הסגירות הן </a:t>
            </a:r>
            <a:r>
              <a:rPr lang="he-IL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בערים הגדולות </a:t>
            </a:r>
            <a:r>
              <a:rPr lang="he-IL" dirty="0">
                <a:solidFill>
                  <a:srgbClr val="00B0F0"/>
                </a:solidFill>
              </a:rPr>
              <a:t>(85%)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רוב הפתיחות</a:t>
            </a:r>
            <a:r>
              <a:rPr lang="he-IL" dirty="0">
                <a:solidFill>
                  <a:srgbClr val="00B0F0"/>
                </a:solidFill>
              </a:rPr>
              <a:t> (77%) בוצעו בערים בינוניות </a:t>
            </a:r>
            <a:r>
              <a:rPr lang="he-IL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ובפריפריה</a:t>
            </a:r>
            <a:endParaRPr lang="he-IL" dirty="0">
              <a:solidFill>
                <a:srgbClr val="00B0F0"/>
              </a:solidFill>
            </a:endParaRP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1429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 descr="cid:image002.jpg@01CF80E3.FE6AFE30"/>
          <p:cNvPicPr/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251520" y="188640"/>
            <a:ext cx="1228674" cy="700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מחבר ישר 4"/>
          <p:cNvCxnSpPr/>
          <p:nvPr/>
        </p:nvCxnSpPr>
        <p:spPr>
          <a:xfrm flipV="1">
            <a:off x="251520" y="1340766"/>
            <a:ext cx="8496944" cy="7201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כותרת 1"/>
          <p:cNvSpPr txBox="1">
            <a:spLocks/>
          </p:cNvSpPr>
          <p:nvPr/>
        </p:nvSpPr>
        <p:spPr>
          <a:xfrm>
            <a:off x="472741" y="17502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3600" b="1" dirty="0" smtClean="0">
                <a:cs typeface="+mn-cs"/>
              </a:rPr>
              <a:t>כמות המכשירים האוטומטיים בישראל </a:t>
            </a:r>
            <a:r>
              <a:rPr lang="he-I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במגמת עליה משמעותית</a:t>
            </a:r>
            <a:endParaRPr lang="he-I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7</a:t>
            </a:fld>
            <a:endParaRPr lang="he-IL"/>
          </a:p>
        </p:txBody>
      </p:sp>
      <p:pic>
        <p:nvPicPr>
          <p:cNvPr id="1026" name="תרשים 1" descr="image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38690"/>
            <a:ext cx="7416824" cy="5274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8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556792"/>
            <a:ext cx="8964488" cy="46085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5600" b="1" dirty="0" smtClean="0"/>
              <a:t>הטכנולוגיה </a:t>
            </a:r>
            <a:r>
              <a:rPr lang="he-IL" sz="8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מאפשרת</a:t>
            </a:r>
            <a:r>
              <a:rPr lang="he-IL" sz="5600" b="1" dirty="0" smtClean="0"/>
              <a:t>: </a:t>
            </a:r>
          </a:p>
          <a:p>
            <a:pPr marL="0" indent="0" algn="ctr">
              <a:buNone/>
            </a:pPr>
            <a:endParaRPr lang="he-IL" sz="5600" b="1" dirty="0" smtClean="0">
              <a:solidFill>
                <a:srgbClr val="00B0F0"/>
              </a:solidFill>
            </a:endParaRPr>
          </a:p>
          <a:p>
            <a:pPr marL="0" indent="0" algn="ctr">
              <a:buNone/>
            </a:pPr>
            <a:endParaRPr lang="he-IL" sz="65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he-IL" dirty="0" smtClean="0">
              <a:solidFill>
                <a:srgbClr val="0070C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03002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341" y="620688"/>
            <a:ext cx="8892480" cy="1080120"/>
          </a:xfrm>
        </p:spPr>
        <p:txBody>
          <a:bodyPr>
            <a:noAutofit/>
          </a:bodyPr>
          <a:lstStyle/>
          <a:p>
            <a:r>
              <a:rPr lang="he-IL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הגדלת </a:t>
            </a:r>
            <a:r>
              <a:rPr lang="he-IL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התחרות</a:t>
            </a:r>
            <a:endParaRPr lang="he-IL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988840"/>
            <a:ext cx="8712968" cy="5112568"/>
          </a:xfrm>
        </p:spPr>
        <p:txBody>
          <a:bodyPr>
            <a:normAutofit fontScale="92500" lnSpcReduction="20000"/>
          </a:bodyPr>
          <a:lstStyle/>
          <a:p>
            <a:r>
              <a:rPr lang="he-IL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דרך הסרת חסם מרכזי לתחרות –  סניפים:  </a:t>
            </a:r>
            <a:r>
              <a:rPr lang="he-I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</a:t>
            </a:r>
            <a:r>
              <a:rPr lang="he-IL" sz="3600" b="1" dirty="0" smtClean="0"/>
              <a:t>קטנת יתרונות לגודל</a:t>
            </a:r>
          </a:p>
          <a:p>
            <a:endParaRPr lang="he-IL" sz="3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he-IL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ע"י חיזוק שחקנים קטנים </a:t>
            </a:r>
            <a:r>
              <a:rPr lang="he-IL" b="1" dirty="0" smtClean="0">
                <a:solidFill>
                  <a:srgbClr val="00B0F0"/>
                </a:solidFill>
              </a:rPr>
              <a:t>ללא רשת סניפים גדולה:</a:t>
            </a:r>
          </a:p>
          <a:p>
            <a:pPr lvl="1"/>
            <a:r>
              <a:rPr lang="he-IL" dirty="0" smtClean="0"/>
              <a:t>חברות כרטיסי אשראי</a:t>
            </a:r>
          </a:p>
          <a:p>
            <a:pPr lvl="1"/>
            <a:r>
              <a:rPr lang="he-IL" dirty="0" smtClean="0"/>
              <a:t>גופים חוץ-בנקאיים</a:t>
            </a:r>
          </a:p>
          <a:p>
            <a:pPr lvl="1"/>
            <a:r>
              <a:rPr lang="en-US" dirty="0" smtClean="0"/>
              <a:t>PTP</a:t>
            </a:r>
          </a:p>
          <a:p>
            <a:pPr lvl="1"/>
            <a:endParaRPr lang="en-US" dirty="0"/>
          </a:p>
          <a:p>
            <a:r>
              <a:rPr lang="he-IL" b="1" dirty="0" smtClean="0">
                <a:solidFill>
                  <a:srgbClr val="00B0F0"/>
                </a:solidFill>
              </a:rPr>
              <a:t>דרך </a:t>
            </a:r>
            <a:r>
              <a:rPr lang="he-IL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העברת המידע והכוח ללקוח </a:t>
            </a:r>
            <a:r>
              <a:rPr lang="he-IL" b="1" dirty="0" smtClean="0">
                <a:solidFill>
                  <a:srgbClr val="00B0F0"/>
                </a:solidFill>
              </a:rPr>
              <a:t>באמצעות:</a:t>
            </a:r>
          </a:p>
          <a:p>
            <a:pPr lvl="1"/>
            <a:r>
              <a:rPr lang="he-IL" dirty="0"/>
              <a:t>הקלת </a:t>
            </a:r>
            <a:r>
              <a:rPr lang="he-IL" b="1" dirty="0"/>
              <a:t>האפשרות להעביר מידע </a:t>
            </a:r>
            <a:r>
              <a:rPr lang="he-IL" dirty="0"/>
              <a:t>ולקבל הצעות</a:t>
            </a:r>
          </a:p>
          <a:p>
            <a:pPr lvl="1"/>
            <a:r>
              <a:rPr lang="he-IL" dirty="0"/>
              <a:t>הקלת היכולת </a:t>
            </a:r>
            <a:r>
              <a:rPr lang="he-IL" b="1" dirty="0"/>
              <a:t>להשוות הצעות</a:t>
            </a:r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9</a:t>
            </a:fld>
            <a:endParaRPr lang="he-IL"/>
          </a:p>
        </p:txBody>
      </p:sp>
      <p:sp>
        <p:nvSpPr>
          <p:cNvPr id="5" name="TextBox 4"/>
          <p:cNvSpPr txBox="1"/>
          <p:nvPr/>
        </p:nvSpPr>
        <p:spPr>
          <a:xfrm>
            <a:off x="5364088" y="0"/>
            <a:ext cx="37799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B0F0"/>
                </a:solidFill>
              </a:rPr>
              <a:t>הטכנולוגיה מאפשרת:</a:t>
            </a:r>
            <a:endParaRPr lang="he-IL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826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189402" y="937432"/>
            <a:ext cx="9234772" cy="56693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he-IL" sz="5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/>
              </a:rPr>
              <a:t>הורדת </a:t>
            </a:r>
            <a:r>
              <a:rPr lang="he-IL" sz="5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/>
              </a:rPr>
              <a:t>מחירים </a:t>
            </a:r>
            <a:r>
              <a:rPr lang="he-IL" sz="3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/>
              </a:rPr>
              <a:t>משמעותית </a:t>
            </a:r>
            <a:r>
              <a:rPr lang="he-IL" sz="37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/>
              </a:rPr>
              <a:t>ומיידית</a:t>
            </a:r>
            <a:r>
              <a:rPr lang="he-IL" sz="37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/>
              </a:rPr>
              <a:t> </a:t>
            </a:r>
            <a:r>
              <a:rPr lang="he-IL" sz="3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/>
              </a:rPr>
              <a:t>ללקוח  </a:t>
            </a:r>
            <a:br>
              <a:rPr lang="he-IL" sz="3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/>
              </a:rPr>
            </a:br>
            <a:r>
              <a:rPr lang="he-IL" sz="3000" b="1" dirty="0">
                <a:solidFill>
                  <a:prstClr val="black"/>
                </a:solidFill>
                <a:ea typeface="+mn-ea"/>
                <a:cs typeface="Arial"/>
              </a:rPr>
              <a:t>ביחס לפעילות בסניף</a:t>
            </a:r>
            <a:br>
              <a:rPr lang="he-IL" sz="3000" b="1" dirty="0">
                <a:solidFill>
                  <a:prstClr val="black"/>
                </a:solidFill>
                <a:ea typeface="+mn-ea"/>
                <a:cs typeface="Arial"/>
              </a:rPr>
            </a:br>
            <a:endParaRPr lang="he-IL" sz="3200" b="1" dirty="0">
              <a:cs typeface="+mn-cs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10</a:t>
            </a:fld>
            <a:endParaRPr lang="he-IL"/>
          </a:p>
        </p:txBody>
      </p:sp>
      <p:grpSp>
        <p:nvGrpSpPr>
          <p:cNvPr id="21" name="קבוצה 20"/>
          <p:cNvGrpSpPr/>
          <p:nvPr/>
        </p:nvGrpSpPr>
        <p:grpSpPr>
          <a:xfrm>
            <a:off x="0" y="4008684"/>
            <a:ext cx="3180706" cy="2629159"/>
            <a:chOff x="285945" y="4242184"/>
            <a:chExt cx="2785170" cy="2629159"/>
          </a:xfrm>
        </p:grpSpPr>
        <p:sp>
          <p:nvSpPr>
            <p:cNvPr id="22" name="צורה חופשית 21"/>
            <p:cNvSpPr/>
            <p:nvPr/>
          </p:nvSpPr>
          <p:spPr>
            <a:xfrm>
              <a:off x="717532" y="4242184"/>
              <a:ext cx="902017" cy="902021"/>
            </a:xfrm>
            <a:custGeom>
              <a:avLst/>
              <a:gdLst>
                <a:gd name="connsiteX0" fmla="*/ 0 w 902017"/>
                <a:gd name="connsiteY0" fmla="*/ 451011 h 902021"/>
                <a:gd name="connsiteX1" fmla="*/ 451009 w 902017"/>
                <a:gd name="connsiteY1" fmla="*/ 0 h 902021"/>
                <a:gd name="connsiteX2" fmla="*/ 902018 w 902017"/>
                <a:gd name="connsiteY2" fmla="*/ 451011 h 902021"/>
                <a:gd name="connsiteX3" fmla="*/ 451009 w 902017"/>
                <a:gd name="connsiteY3" fmla="*/ 902022 h 902021"/>
                <a:gd name="connsiteX4" fmla="*/ 0 w 902017"/>
                <a:gd name="connsiteY4" fmla="*/ 451011 h 902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2017" h="902021">
                  <a:moveTo>
                    <a:pt x="0" y="451011"/>
                  </a:moveTo>
                  <a:cubicBezTo>
                    <a:pt x="0" y="201925"/>
                    <a:pt x="201924" y="0"/>
                    <a:pt x="451009" y="0"/>
                  </a:cubicBezTo>
                  <a:cubicBezTo>
                    <a:pt x="700094" y="0"/>
                    <a:pt x="902018" y="201925"/>
                    <a:pt x="902018" y="451011"/>
                  </a:cubicBezTo>
                  <a:cubicBezTo>
                    <a:pt x="902018" y="700097"/>
                    <a:pt x="700094" y="902022"/>
                    <a:pt x="451009" y="902022"/>
                  </a:cubicBezTo>
                  <a:cubicBezTo>
                    <a:pt x="201924" y="902022"/>
                    <a:pt x="0" y="700097"/>
                    <a:pt x="0" y="451011"/>
                  </a:cubicBez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alpha val="50000"/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85437" tIns="185438" rIns="185437" bIns="185438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kern="1200" dirty="0" smtClean="0"/>
                <a:t>הפקדת מזומן</a:t>
              </a:r>
              <a:endParaRPr lang="he-IL" sz="1400" kern="1200" dirty="0"/>
            </a:p>
          </p:txBody>
        </p:sp>
        <p:sp>
          <p:nvSpPr>
            <p:cNvPr id="25" name="צורה חופשית 24"/>
            <p:cNvSpPr/>
            <p:nvPr/>
          </p:nvSpPr>
          <p:spPr>
            <a:xfrm>
              <a:off x="1839423" y="4275302"/>
              <a:ext cx="902017" cy="902021"/>
            </a:xfrm>
            <a:custGeom>
              <a:avLst/>
              <a:gdLst>
                <a:gd name="connsiteX0" fmla="*/ 0 w 902017"/>
                <a:gd name="connsiteY0" fmla="*/ 451011 h 902021"/>
                <a:gd name="connsiteX1" fmla="*/ 451009 w 902017"/>
                <a:gd name="connsiteY1" fmla="*/ 0 h 902021"/>
                <a:gd name="connsiteX2" fmla="*/ 902018 w 902017"/>
                <a:gd name="connsiteY2" fmla="*/ 451011 h 902021"/>
                <a:gd name="connsiteX3" fmla="*/ 451009 w 902017"/>
                <a:gd name="connsiteY3" fmla="*/ 902022 h 902021"/>
                <a:gd name="connsiteX4" fmla="*/ 0 w 902017"/>
                <a:gd name="connsiteY4" fmla="*/ 451011 h 902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2017" h="902021">
                  <a:moveTo>
                    <a:pt x="0" y="451011"/>
                  </a:moveTo>
                  <a:cubicBezTo>
                    <a:pt x="0" y="201925"/>
                    <a:pt x="201924" y="0"/>
                    <a:pt x="451009" y="0"/>
                  </a:cubicBezTo>
                  <a:cubicBezTo>
                    <a:pt x="700094" y="0"/>
                    <a:pt x="902018" y="201925"/>
                    <a:pt x="902018" y="451011"/>
                  </a:cubicBezTo>
                  <a:cubicBezTo>
                    <a:pt x="902018" y="700097"/>
                    <a:pt x="700094" y="902022"/>
                    <a:pt x="451009" y="902022"/>
                  </a:cubicBezTo>
                  <a:cubicBezTo>
                    <a:pt x="201924" y="902022"/>
                    <a:pt x="0" y="700097"/>
                    <a:pt x="0" y="451011"/>
                  </a:cubicBez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alpha val="50000"/>
                <a:hueOff val="0"/>
                <a:satOff val="0"/>
                <a:lumOff val="0"/>
                <a:alphaOff val="0"/>
              </a:schemeClr>
            </a:fillRef>
            <a:effectRef idx="3">
              <a:schemeClr val="accent5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85437" tIns="185438" rIns="185437" bIns="185438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kern="1200" dirty="0" smtClean="0"/>
                <a:t>העברה בנקאית</a:t>
              </a:r>
              <a:endParaRPr lang="he-IL" sz="1400" kern="1200" dirty="0"/>
            </a:p>
          </p:txBody>
        </p:sp>
        <p:sp>
          <p:nvSpPr>
            <p:cNvPr id="27" name="צורה חופשית 26"/>
            <p:cNvSpPr/>
            <p:nvPr/>
          </p:nvSpPr>
          <p:spPr>
            <a:xfrm>
              <a:off x="699032" y="5260932"/>
              <a:ext cx="902017" cy="902021"/>
            </a:xfrm>
            <a:custGeom>
              <a:avLst/>
              <a:gdLst>
                <a:gd name="connsiteX0" fmla="*/ 0 w 902017"/>
                <a:gd name="connsiteY0" fmla="*/ 451011 h 902021"/>
                <a:gd name="connsiteX1" fmla="*/ 451009 w 902017"/>
                <a:gd name="connsiteY1" fmla="*/ 0 h 902021"/>
                <a:gd name="connsiteX2" fmla="*/ 902018 w 902017"/>
                <a:gd name="connsiteY2" fmla="*/ 451011 h 902021"/>
                <a:gd name="connsiteX3" fmla="*/ 451009 w 902017"/>
                <a:gd name="connsiteY3" fmla="*/ 902022 h 902021"/>
                <a:gd name="connsiteX4" fmla="*/ 0 w 902017"/>
                <a:gd name="connsiteY4" fmla="*/ 451011 h 902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2017" h="902021">
                  <a:moveTo>
                    <a:pt x="0" y="451011"/>
                  </a:moveTo>
                  <a:cubicBezTo>
                    <a:pt x="0" y="201925"/>
                    <a:pt x="201924" y="0"/>
                    <a:pt x="451009" y="0"/>
                  </a:cubicBezTo>
                  <a:cubicBezTo>
                    <a:pt x="700094" y="0"/>
                    <a:pt x="902018" y="201925"/>
                    <a:pt x="902018" y="451011"/>
                  </a:cubicBezTo>
                  <a:cubicBezTo>
                    <a:pt x="902018" y="700097"/>
                    <a:pt x="700094" y="902022"/>
                    <a:pt x="451009" y="902022"/>
                  </a:cubicBezTo>
                  <a:cubicBezTo>
                    <a:pt x="201924" y="902022"/>
                    <a:pt x="0" y="700097"/>
                    <a:pt x="0" y="451011"/>
                  </a:cubicBezTo>
                  <a:close/>
                </a:path>
              </a:pathLst>
            </a:custGeom>
            <a:solidFill>
              <a:srgbClr val="FFE48F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85437" tIns="185438" rIns="185437" bIns="185438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kern="1200" dirty="0" smtClean="0"/>
                <a:t>הפקדת שיקים</a:t>
              </a:r>
              <a:endParaRPr lang="he-IL" sz="1400" kern="1200" dirty="0"/>
            </a:p>
          </p:txBody>
        </p:sp>
        <p:sp>
          <p:nvSpPr>
            <p:cNvPr id="28" name="צורה חופשית 27"/>
            <p:cNvSpPr/>
            <p:nvPr/>
          </p:nvSpPr>
          <p:spPr>
            <a:xfrm>
              <a:off x="1775214" y="5304296"/>
              <a:ext cx="902017" cy="902021"/>
            </a:xfrm>
            <a:custGeom>
              <a:avLst/>
              <a:gdLst>
                <a:gd name="connsiteX0" fmla="*/ 0 w 902017"/>
                <a:gd name="connsiteY0" fmla="*/ 451011 h 902021"/>
                <a:gd name="connsiteX1" fmla="*/ 451009 w 902017"/>
                <a:gd name="connsiteY1" fmla="*/ 0 h 902021"/>
                <a:gd name="connsiteX2" fmla="*/ 902018 w 902017"/>
                <a:gd name="connsiteY2" fmla="*/ 451011 h 902021"/>
                <a:gd name="connsiteX3" fmla="*/ 451009 w 902017"/>
                <a:gd name="connsiteY3" fmla="*/ 902022 h 902021"/>
                <a:gd name="connsiteX4" fmla="*/ 0 w 902017"/>
                <a:gd name="connsiteY4" fmla="*/ 451011 h 902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2017" h="902021">
                  <a:moveTo>
                    <a:pt x="0" y="451011"/>
                  </a:moveTo>
                  <a:cubicBezTo>
                    <a:pt x="0" y="201925"/>
                    <a:pt x="201924" y="0"/>
                    <a:pt x="451009" y="0"/>
                  </a:cubicBezTo>
                  <a:cubicBezTo>
                    <a:pt x="700094" y="0"/>
                    <a:pt x="902018" y="201925"/>
                    <a:pt x="902018" y="451011"/>
                  </a:cubicBezTo>
                  <a:cubicBezTo>
                    <a:pt x="902018" y="700097"/>
                    <a:pt x="700094" y="902022"/>
                    <a:pt x="451009" y="902022"/>
                  </a:cubicBezTo>
                  <a:cubicBezTo>
                    <a:pt x="201924" y="902022"/>
                    <a:pt x="0" y="700097"/>
                    <a:pt x="0" y="451011"/>
                  </a:cubicBez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alpha val="50000"/>
                <a:hueOff val="0"/>
                <a:satOff val="0"/>
                <a:lumOff val="0"/>
                <a:alphaOff val="0"/>
              </a:schemeClr>
            </a:fillRef>
            <a:effectRef idx="3">
              <a:schemeClr val="accent3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85437" tIns="185438" rIns="185437" bIns="185438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kern="1200" dirty="0" smtClean="0"/>
                <a:t>משיכת מזומן</a:t>
              </a:r>
              <a:endParaRPr lang="he-IL" sz="1400" kern="1200" dirty="0"/>
            </a:p>
          </p:txBody>
        </p:sp>
        <p:sp>
          <p:nvSpPr>
            <p:cNvPr id="31" name="צורה חופשית 30"/>
            <p:cNvSpPr/>
            <p:nvPr/>
          </p:nvSpPr>
          <p:spPr>
            <a:xfrm>
              <a:off x="285945" y="6258842"/>
              <a:ext cx="2785170" cy="612501"/>
            </a:xfrm>
            <a:custGeom>
              <a:avLst/>
              <a:gdLst>
                <a:gd name="connsiteX0" fmla="*/ 0 w 2629308"/>
                <a:gd name="connsiteY0" fmla="*/ 0 h 612501"/>
                <a:gd name="connsiteX1" fmla="*/ 2629308 w 2629308"/>
                <a:gd name="connsiteY1" fmla="*/ 0 h 612501"/>
                <a:gd name="connsiteX2" fmla="*/ 2629308 w 2629308"/>
                <a:gd name="connsiteY2" fmla="*/ 612501 h 612501"/>
                <a:gd name="connsiteX3" fmla="*/ 0 w 2629308"/>
                <a:gd name="connsiteY3" fmla="*/ 612501 h 612501"/>
                <a:gd name="connsiteX4" fmla="*/ 0 w 2629308"/>
                <a:gd name="connsiteY4" fmla="*/ 0 h 612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9308" h="612501">
                  <a:moveTo>
                    <a:pt x="0" y="0"/>
                  </a:moveTo>
                  <a:lnTo>
                    <a:pt x="2629308" y="0"/>
                  </a:lnTo>
                  <a:lnTo>
                    <a:pt x="2629308" y="612501"/>
                  </a:lnTo>
                  <a:lnTo>
                    <a:pt x="0" y="61250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0490" tIns="110490" rIns="110490" bIns="110490" numCol="1" spcCol="1270" anchor="ctr" anchorCtr="0">
              <a:noAutofit/>
            </a:bodyPr>
            <a:lstStyle/>
            <a:p>
              <a:pPr lvl="0" algn="ctr" defTabSz="1289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2900" kern="1200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j-cs"/>
                </a:rPr>
                <a:t>בערוץ ישיר של הבנק</a:t>
              </a:r>
              <a:endParaRPr lang="he-IL" sz="2900" kern="12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endParaRPr>
            </a:p>
          </p:txBody>
        </p:sp>
      </p:grpSp>
      <p:grpSp>
        <p:nvGrpSpPr>
          <p:cNvPr id="3" name="קבוצה 2"/>
          <p:cNvGrpSpPr/>
          <p:nvPr/>
        </p:nvGrpSpPr>
        <p:grpSpPr>
          <a:xfrm>
            <a:off x="4777853" y="1220900"/>
            <a:ext cx="4903894" cy="3271912"/>
            <a:chOff x="5220072" y="885220"/>
            <a:chExt cx="4903894" cy="3271912"/>
          </a:xfrm>
        </p:grpSpPr>
        <p:sp>
          <p:nvSpPr>
            <p:cNvPr id="5" name="מלבן 4"/>
            <p:cNvSpPr/>
            <p:nvPr/>
          </p:nvSpPr>
          <p:spPr>
            <a:xfrm>
              <a:off x="5220072" y="885220"/>
              <a:ext cx="4903894" cy="3271912"/>
            </a:xfrm>
            <a:prstGeom prst="rect">
              <a:avLst/>
            </a:prstGeom>
            <a:noFill/>
          </p:spPr>
        </p:sp>
        <p:sp>
          <p:nvSpPr>
            <p:cNvPr id="6" name="צורה חופשית 5"/>
            <p:cNvSpPr/>
            <p:nvPr/>
          </p:nvSpPr>
          <p:spPr>
            <a:xfrm>
              <a:off x="6687190" y="1371481"/>
              <a:ext cx="902017" cy="902021"/>
            </a:xfrm>
            <a:custGeom>
              <a:avLst/>
              <a:gdLst>
                <a:gd name="connsiteX0" fmla="*/ 0 w 902017"/>
                <a:gd name="connsiteY0" fmla="*/ 451011 h 902021"/>
                <a:gd name="connsiteX1" fmla="*/ 451009 w 902017"/>
                <a:gd name="connsiteY1" fmla="*/ 0 h 902021"/>
                <a:gd name="connsiteX2" fmla="*/ 902018 w 902017"/>
                <a:gd name="connsiteY2" fmla="*/ 451011 h 902021"/>
                <a:gd name="connsiteX3" fmla="*/ 451009 w 902017"/>
                <a:gd name="connsiteY3" fmla="*/ 902022 h 902021"/>
                <a:gd name="connsiteX4" fmla="*/ 0 w 902017"/>
                <a:gd name="connsiteY4" fmla="*/ 451011 h 902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2017" h="902021">
                  <a:moveTo>
                    <a:pt x="0" y="451011"/>
                  </a:moveTo>
                  <a:cubicBezTo>
                    <a:pt x="0" y="201925"/>
                    <a:pt x="201924" y="0"/>
                    <a:pt x="451009" y="0"/>
                  </a:cubicBezTo>
                  <a:cubicBezTo>
                    <a:pt x="700094" y="0"/>
                    <a:pt x="902018" y="201925"/>
                    <a:pt x="902018" y="451011"/>
                  </a:cubicBezTo>
                  <a:cubicBezTo>
                    <a:pt x="902018" y="700097"/>
                    <a:pt x="700094" y="902022"/>
                    <a:pt x="451009" y="902022"/>
                  </a:cubicBezTo>
                  <a:cubicBezTo>
                    <a:pt x="201924" y="902022"/>
                    <a:pt x="0" y="700097"/>
                    <a:pt x="0" y="451011"/>
                  </a:cubicBez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alpha val="50000"/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85437" tIns="185438" rIns="185437" bIns="185438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kern="1200" dirty="0" smtClean="0"/>
                <a:t>הפקדת מזומן</a:t>
              </a:r>
              <a:endParaRPr lang="he-IL" sz="1400" kern="1200" dirty="0"/>
            </a:p>
          </p:txBody>
        </p:sp>
        <p:sp>
          <p:nvSpPr>
            <p:cNvPr id="11" name="צורה חופשית 10"/>
            <p:cNvSpPr/>
            <p:nvPr/>
          </p:nvSpPr>
          <p:spPr>
            <a:xfrm>
              <a:off x="7754980" y="1371482"/>
              <a:ext cx="902017" cy="902021"/>
            </a:xfrm>
            <a:custGeom>
              <a:avLst/>
              <a:gdLst>
                <a:gd name="connsiteX0" fmla="*/ 0 w 902017"/>
                <a:gd name="connsiteY0" fmla="*/ 451011 h 902021"/>
                <a:gd name="connsiteX1" fmla="*/ 451009 w 902017"/>
                <a:gd name="connsiteY1" fmla="*/ 0 h 902021"/>
                <a:gd name="connsiteX2" fmla="*/ 902018 w 902017"/>
                <a:gd name="connsiteY2" fmla="*/ 451011 h 902021"/>
                <a:gd name="connsiteX3" fmla="*/ 451009 w 902017"/>
                <a:gd name="connsiteY3" fmla="*/ 902022 h 902021"/>
                <a:gd name="connsiteX4" fmla="*/ 0 w 902017"/>
                <a:gd name="connsiteY4" fmla="*/ 451011 h 902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2017" h="902021">
                  <a:moveTo>
                    <a:pt x="0" y="451011"/>
                  </a:moveTo>
                  <a:cubicBezTo>
                    <a:pt x="0" y="201925"/>
                    <a:pt x="201924" y="0"/>
                    <a:pt x="451009" y="0"/>
                  </a:cubicBezTo>
                  <a:cubicBezTo>
                    <a:pt x="700094" y="0"/>
                    <a:pt x="902018" y="201925"/>
                    <a:pt x="902018" y="451011"/>
                  </a:cubicBezTo>
                  <a:cubicBezTo>
                    <a:pt x="902018" y="700097"/>
                    <a:pt x="700094" y="902022"/>
                    <a:pt x="451009" y="902022"/>
                  </a:cubicBezTo>
                  <a:cubicBezTo>
                    <a:pt x="201924" y="902022"/>
                    <a:pt x="0" y="700097"/>
                    <a:pt x="0" y="451011"/>
                  </a:cubicBez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alpha val="50000"/>
                <a:hueOff val="0"/>
                <a:satOff val="0"/>
                <a:lumOff val="0"/>
                <a:alphaOff val="0"/>
              </a:schemeClr>
            </a:fillRef>
            <a:effectRef idx="3">
              <a:schemeClr val="accent5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85437" tIns="185438" rIns="185437" bIns="185438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kern="1200" dirty="0" smtClean="0"/>
                <a:t>העברה בנקאית</a:t>
              </a:r>
              <a:endParaRPr lang="he-IL" sz="1400" kern="1200" dirty="0"/>
            </a:p>
          </p:txBody>
        </p:sp>
        <p:sp>
          <p:nvSpPr>
            <p:cNvPr id="16" name="צורה חופשית 15"/>
            <p:cNvSpPr/>
            <p:nvPr/>
          </p:nvSpPr>
          <p:spPr>
            <a:xfrm>
              <a:off x="6711272" y="2375877"/>
              <a:ext cx="902017" cy="902021"/>
            </a:xfrm>
            <a:custGeom>
              <a:avLst/>
              <a:gdLst>
                <a:gd name="connsiteX0" fmla="*/ 0 w 902017"/>
                <a:gd name="connsiteY0" fmla="*/ 451011 h 902021"/>
                <a:gd name="connsiteX1" fmla="*/ 451009 w 902017"/>
                <a:gd name="connsiteY1" fmla="*/ 0 h 902021"/>
                <a:gd name="connsiteX2" fmla="*/ 902018 w 902017"/>
                <a:gd name="connsiteY2" fmla="*/ 451011 h 902021"/>
                <a:gd name="connsiteX3" fmla="*/ 451009 w 902017"/>
                <a:gd name="connsiteY3" fmla="*/ 902022 h 902021"/>
                <a:gd name="connsiteX4" fmla="*/ 0 w 902017"/>
                <a:gd name="connsiteY4" fmla="*/ 451011 h 902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2017" h="902021">
                  <a:moveTo>
                    <a:pt x="0" y="451011"/>
                  </a:moveTo>
                  <a:cubicBezTo>
                    <a:pt x="0" y="201925"/>
                    <a:pt x="201924" y="0"/>
                    <a:pt x="451009" y="0"/>
                  </a:cubicBezTo>
                  <a:cubicBezTo>
                    <a:pt x="700094" y="0"/>
                    <a:pt x="902018" y="201925"/>
                    <a:pt x="902018" y="451011"/>
                  </a:cubicBezTo>
                  <a:cubicBezTo>
                    <a:pt x="902018" y="700097"/>
                    <a:pt x="700094" y="902022"/>
                    <a:pt x="451009" y="902022"/>
                  </a:cubicBezTo>
                  <a:cubicBezTo>
                    <a:pt x="201924" y="902022"/>
                    <a:pt x="0" y="700097"/>
                    <a:pt x="0" y="451011"/>
                  </a:cubicBezTo>
                  <a:close/>
                </a:path>
              </a:pathLst>
            </a:custGeom>
            <a:solidFill>
              <a:srgbClr val="FFE48F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85437" tIns="185438" rIns="185437" bIns="185438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kern="1200" dirty="0" smtClean="0"/>
                <a:t>הפקדת שיקים</a:t>
              </a:r>
              <a:endParaRPr lang="he-IL" sz="1400" kern="1200" dirty="0"/>
            </a:p>
          </p:txBody>
        </p:sp>
        <p:sp>
          <p:nvSpPr>
            <p:cNvPr id="17" name="צורה חופשית 16"/>
            <p:cNvSpPr/>
            <p:nvPr/>
          </p:nvSpPr>
          <p:spPr>
            <a:xfrm>
              <a:off x="7754980" y="2354963"/>
              <a:ext cx="902017" cy="902021"/>
            </a:xfrm>
            <a:custGeom>
              <a:avLst/>
              <a:gdLst>
                <a:gd name="connsiteX0" fmla="*/ 0 w 902017"/>
                <a:gd name="connsiteY0" fmla="*/ 451011 h 902021"/>
                <a:gd name="connsiteX1" fmla="*/ 451009 w 902017"/>
                <a:gd name="connsiteY1" fmla="*/ 0 h 902021"/>
                <a:gd name="connsiteX2" fmla="*/ 902018 w 902017"/>
                <a:gd name="connsiteY2" fmla="*/ 451011 h 902021"/>
                <a:gd name="connsiteX3" fmla="*/ 451009 w 902017"/>
                <a:gd name="connsiteY3" fmla="*/ 902022 h 902021"/>
                <a:gd name="connsiteX4" fmla="*/ 0 w 902017"/>
                <a:gd name="connsiteY4" fmla="*/ 451011 h 902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2017" h="902021">
                  <a:moveTo>
                    <a:pt x="0" y="451011"/>
                  </a:moveTo>
                  <a:cubicBezTo>
                    <a:pt x="0" y="201925"/>
                    <a:pt x="201924" y="0"/>
                    <a:pt x="451009" y="0"/>
                  </a:cubicBezTo>
                  <a:cubicBezTo>
                    <a:pt x="700094" y="0"/>
                    <a:pt x="902018" y="201925"/>
                    <a:pt x="902018" y="451011"/>
                  </a:cubicBezTo>
                  <a:cubicBezTo>
                    <a:pt x="902018" y="700097"/>
                    <a:pt x="700094" y="902022"/>
                    <a:pt x="451009" y="902022"/>
                  </a:cubicBezTo>
                  <a:cubicBezTo>
                    <a:pt x="201924" y="902022"/>
                    <a:pt x="0" y="700097"/>
                    <a:pt x="0" y="451011"/>
                  </a:cubicBez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alpha val="50000"/>
                <a:hueOff val="0"/>
                <a:satOff val="0"/>
                <a:lumOff val="0"/>
                <a:alphaOff val="0"/>
              </a:schemeClr>
            </a:fillRef>
            <a:effectRef idx="3">
              <a:schemeClr val="accent3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85437" tIns="185438" rIns="185437" bIns="185438" numCol="1" spcCol="1270" anchor="ctr" anchorCtr="0">
              <a:noAutofit/>
            </a:bodyPr>
            <a:lstStyle/>
            <a:p>
              <a:pPr lvl="0" algn="ctr" defTabSz="6223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400" kern="1200" dirty="0" smtClean="0"/>
                <a:t>משיכת מזומן</a:t>
              </a:r>
              <a:endParaRPr lang="he-IL" sz="1400" kern="1200" dirty="0"/>
            </a:p>
          </p:txBody>
        </p:sp>
        <p:sp>
          <p:nvSpPr>
            <p:cNvPr id="20" name="צורה חופשית 19"/>
            <p:cNvSpPr/>
            <p:nvPr/>
          </p:nvSpPr>
          <p:spPr>
            <a:xfrm>
              <a:off x="6357364" y="3355022"/>
              <a:ext cx="2629308" cy="612501"/>
            </a:xfrm>
            <a:custGeom>
              <a:avLst/>
              <a:gdLst>
                <a:gd name="connsiteX0" fmla="*/ 0 w 2629308"/>
                <a:gd name="connsiteY0" fmla="*/ 0 h 612501"/>
                <a:gd name="connsiteX1" fmla="*/ 2629308 w 2629308"/>
                <a:gd name="connsiteY1" fmla="*/ 0 h 612501"/>
                <a:gd name="connsiteX2" fmla="*/ 2629308 w 2629308"/>
                <a:gd name="connsiteY2" fmla="*/ 612501 h 612501"/>
                <a:gd name="connsiteX3" fmla="*/ 0 w 2629308"/>
                <a:gd name="connsiteY3" fmla="*/ 612501 h 612501"/>
                <a:gd name="connsiteX4" fmla="*/ 0 w 2629308"/>
                <a:gd name="connsiteY4" fmla="*/ 0 h 612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9308" h="612501">
                  <a:moveTo>
                    <a:pt x="0" y="0"/>
                  </a:moveTo>
                  <a:lnTo>
                    <a:pt x="2629308" y="0"/>
                  </a:lnTo>
                  <a:lnTo>
                    <a:pt x="2629308" y="612501"/>
                  </a:lnTo>
                  <a:lnTo>
                    <a:pt x="0" y="61250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0490" tIns="110490" rIns="110490" bIns="110490" numCol="1" spcCol="1270" anchor="ctr" anchorCtr="0">
              <a:noAutofit/>
            </a:bodyPr>
            <a:lstStyle/>
            <a:p>
              <a:pPr lvl="0" algn="ctr" defTabSz="12890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2900" kern="1200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j-cs"/>
                </a:rPr>
                <a:t>בדלפק</a:t>
              </a:r>
              <a:endParaRPr lang="he-IL" sz="2900" kern="12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endParaRPr>
            </a:p>
          </p:txBody>
        </p:sp>
      </p:grpSp>
      <p:graphicFrame>
        <p:nvGraphicFramePr>
          <p:cNvPr id="12" name="דיאגרמה 11"/>
          <p:cNvGraphicFramePr/>
          <p:nvPr>
            <p:extLst>
              <p:ext uri="{D42A27DB-BD31-4B8C-83A1-F6EECF244321}">
                <p14:modId xmlns:p14="http://schemas.microsoft.com/office/powerpoint/2010/main" val="3206381227"/>
              </p:ext>
            </p:extLst>
          </p:nvPr>
        </p:nvGraphicFramePr>
        <p:xfrm>
          <a:off x="1907704" y="1560001"/>
          <a:ext cx="5688632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גל 14"/>
          <p:cNvSpPr/>
          <p:nvPr/>
        </p:nvSpPr>
        <p:spPr>
          <a:xfrm>
            <a:off x="1403648" y="2204864"/>
            <a:ext cx="3024336" cy="115533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 rot="522756">
            <a:off x="1969832" y="2314904"/>
            <a:ext cx="1810949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b="1" dirty="0" smtClean="0">
                <a:solidFill>
                  <a:schemeClr val="bg1"/>
                </a:solidFill>
                <a:cs typeface="+mj-cs"/>
              </a:rPr>
              <a:t>עמלות נמוכות </a:t>
            </a:r>
            <a:r>
              <a:rPr lang="he-IL" sz="2400" b="1" dirty="0" err="1" smtClean="0">
                <a:solidFill>
                  <a:schemeClr val="bg1"/>
                </a:solidFill>
                <a:cs typeface="+mj-cs"/>
              </a:rPr>
              <a:t>בכ</a:t>
            </a:r>
            <a:r>
              <a:rPr lang="he-IL" sz="2400" b="1" dirty="0" smtClean="0">
                <a:solidFill>
                  <a:schemeClr val="bg1"/>
                </a:solidFill>
                <a:cs typeface="+mj-cs"/>
              </a:rPr>
              <a:t> - 75%</a:t>
            </a:r>
            <a:endParaRPr lang="he-IL" sz="24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64088" y="0"/>
            <a:ext cx="37799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B0F0"/>
                </a:solidFill>
              </a:rPr>
              <a:t>  הטכנולוגיה מאפשרת:</a:t>
            </a:r>
            <a:endParaRPr lang="he-IL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91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5" grpId="0" animBg="1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7672A-282A-45CE-AAD7-A79B3C21065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1953240"/>
              </p:ext>
            </p:extLst>
          </p:nvPr>
        </p:nvGraphicFramePr>
        <p:xfrm>
          <a:off x="0" y="1385392"/>
          <a:ext cx="864096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כותרת 1"/>
          <p:cNvSpPr txBox="1">
            <a:spLocks noGrp="1"/>
          </p:cNvSpPr>
          <p:nvPr>
            <p:ph type="title"/>
          </p:nvPr>
        </p:nvSpPr>
        <p:spPr>
          <a:xfrm>
            <a:off x="179512" y="461665"/>
            <a:ext cx="8856984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 fontScale="90000"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הורדת מחירים </a:t>
            </a:r>
            <a:r>
              <a:rPr lang="he-I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משמעותית </a:t>
            </a:r>
            <a:r>
              <a:rPr lang="he-IL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ומיידית</a:t>
            </a:r>
            <a:r>
              <a:rPr lang="he-I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 ללקוח </a:t>
            </a:r>
            <a:r>
              <a:rPr lang="he-IL" sz="3200" b="1" dirty="0" smtClean="0">
                <a:cs typeface="+mn-cs"/>
              </a:rPr>
              <a:t>ביחס לפעילות בסניף</a:t>
            </a:r>
            <a:endParaRPr lang="he-IL" sz="3200" b="1" dirty="0"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64088" y="0"/>
            <a:ext cx="37799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B0F0"/>
                </a:solidFill>
              </a:rPr>
              <a:t>הטכנולוגיה מאפשרת:</a:t>
            </a:r>
            <a:endParaRPr lang="he-IL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93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12</a:t>
            </a:fld>
            <a:endParaRPr lang="he-IL" dirty="0"/>
          </a:p>
        </p:txBody>
      </p:sp>
      <p:sp>
        <p:nvSpPr>
          <p:cNvPr id="6" name="כותרת 1"/>
          <p:cNvSpPr>
            <a:spLocks noGrp="1"/>
          </p:cNvSpPr>
          <p:nvPr>
            <p:ph type="title"/>
          </p:nvPr>
        </p:nvSpPr>
        <p:spPr>
          <a:xfrm>
            <a:off x="0" y="908720"/>
            <a:ext cx="9144000" cy="1143000"/>
          </a:xfrm>
        </p:spPr>
        <p:txBody>
          <a:bodyPr>
            <a:noAutofit/>
          </a:bodyPr>
          <a:lstStyle/>
          <a:p>
            <a:r>
              <a:rPr lang="he-IL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זמינות ונוחות ללקוח </a:t>
            </a:r>
            <a:r>
              <a:rPr lang="he-I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בצריכת השירותים</a:t>
            </a:r>
            <a:br>
              <a:rPr lang="he-I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endParaRPr lang="he-IL" sz="2400" b="1" dirty="0"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0"/>
            <a:ext cx="37799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B0F0"/>
                </a:solidFill>
              </a:rPr>
              <a:t>הטכנולוגיה מאפשרת:</a:t>
            </a:r>
            <a:endParaRPr lang="he-IL" sz="2400" b="1" dirty="0">
              <a:solidFill>
                <a:srgbClr val="00B0F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2132856"/>
            <a:ext cx="8856984" cy="3993307"/>
          </a:xfrm>
        </p:spPr>
        <p:txBody>
          <a:bodyPr>
            <a:normAutofit/>
          </a:bodyPr>
          <a:lstStyle/>
          <a:p>
            <a:endParaRPr lang="he-IL" dirty="0"/>
          </a:p>
          <a:p>
            <a:r>
              <a:rPr lang="he-I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המוקדים הטלפונים</a:t>
            </a: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he-IL" b="1" dirty="0" smtClean="0">
                <a:solidFill>
                  <a:srgbClr val="00B0F0"/>
                </a:solidFill>
              </a:rPr>
              <a:t>פעילות בשעות ארוכות</a:t>
            </a:r>
          </a:p>
          <a:p>
            <a:endParaRPr lang="he-IL" dirty="0"/>
          </a:p>
          <a:p>
            <a:r>
              <a:rPr lang="he-IL" dirty="0" smtClean="0"/>
              <a:t>זמינות </a:t>
            </a:r>
            <a:r>
              <a:rPr lang="he-I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הבנקאות </a:t>
            </a:r>
            <a:r>
              <a:rPr lang="he-I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במובייל\ אינטרנט</a:t>
            </a:r>
            <a:r>
              <a:rPr lang="he-IL" dirty="0" smtClean="0"/>
              <a:t>:   </a:t>
            </a:r>
            <a:r>
              <a:rPr lang="he-IL" b="1" dirty="0" smtClean="0">
                <a:solidFill>
                  <a:srgbClr val="00B0F0"/>
                </a:solidFill>
              </a:rPr>
              <a:t>7</a:t>
            </a:r>
            <a:r>
              <a:rPr lang="en-US" b="1" dirty="0" smtClean="0">
                <a:solidFill>
                  <a:srgbClr val="00B0F0"/>
                </a:solidFill>
              </a:rPr>
              <a:t>/</a:t>
            </a:r>
            <a:r>
              <a:rPr lang="he-IL" b="1" dirty="0" smtClean="0">
                <a:solidFill>
                  <a:srgbClr val="00B0F0"/>
                </a:solidFill>
              </a:rPr>
              <a:t>24</a:t>
            </a:r>
          </a:p>
          <a:p>
            <a:endParaRPr lang="he-IL" b="1" dirty="0">
              <a:solidFill>
                <a:srgbClr val="00B0F0"/>
              </a:solidFill>
            </a:endParaRPr>
          </a:p>
          <a:p>
            <a:r>
              <a:rPr lang="he-IL" b="1" dirty="0" smtClean="0"/>
              <a:t>אפשרות לצרוך שירותים </a:t>
            </a:r>
            <a:r>
              <a:rPr lang="he-IL" b="1" dirty="0" smtClean="0">
                <a:solidFill>
                  <a:srgbClr val="00B0F0"/>
                </a:solidFill>
              </a:rPr>
              <a:t>במגוון ערוצים</a:t>
            </a:r>
          </a:p>
        </p:txBody>
      </p:sp>
    </p:spTree>
    <p:extLst>
      <p:ext uri="{BB962C8B-B14F-4D97-AF65-F5344CB8AC3E}">
        <p14:creationId xmlns:p14="http://schemas.microsoft.com/office/powerpoint/2010/main" val="110608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13</a:t>
            </a:fld>
            <a:endParaRPr lang="he-IL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4332"/>
            <a:ext cx="9028469" cy="2360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כותרת 1"/>
          <p:cNvSpPr>
            <a:spLocks noGrp="1"/>
          </p:cNvSpPr>
          <p:nvPr>
            <p:ph type="title"/>
          </p:nvPr>
        </p:nvSpPr>
        <p:spPr>
          <a:xfrm>
            <a:off x="-9578" y="845840"/>
            <a:ext cx="9153578" cy="1143000"/>
          </a:xfrm>
        </p:spPr>
        <p:txBody>
          <a:bodyPr>
            <a:noAutofit/>
          </a:bodyPr>
          <a:lstStyle/>
          <a:p>
            <a:r>
              <a:rPr lang="he-I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שליטה</a:t>
            </a:r>
            <a:r>
              <a:rPr lang="he-IL" sz="3600" b="1" dirty="0" smtClean="0">
                <a:cs typeface="+mn-cs"/>
              </a:rPr>
              <a:t> גבוהה יותר של הלקוח </a:t>
            </a:r>
            <a:r>
              <a:rPr lang="he-I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במצבו הפיננסי</a:t>
            </a:r>
            <a:br>
              <a:rPr lang="he-I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endParaRPr lang="he-IL" sz="2400" b="1" dirty="0"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5731132"/>
            <a:ext cx="792088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b="1" dirty="0" smtClean="0"/>
              <a:t>Source</a:t>
            </a:r>
            <a:r>
              <a:rPr lang="en-US" dirty="0" smtClean="0"/>
              <a:t>: </a:t>
            </a:r>
            <a:r>
              <a:rPr lang="en-US" dirty="0"/>
              <a:t>Board of Governors Federal Reserve </a:t>
            </a:r>
            <a:r>
              <a:rPr lang="en-US" dirty="0" smtClean="0"/>
              <a:t>System, “Consumer and Mobile Financial Services 2015”, </a:t>
            </a:r>
            <a:endParaRPr lang="he-IL" dirty="0"/>
          </a:p>
        </p:txBody>
      </p:sp>
      <p:sp>
        <p:nvSpPr>
          <p:cNvPr id="2" name="TextBox 1"/>
          <p:cNvSpPr txBox="1"/>
          <p:nvPr/>
        </p:nvSpPr>
        <p:spPr>
          <a:xfrm>
            <a:off x="139737" y="2254252"/>
            <a:ext cx="856895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/>
              <a:t>הלקוחות מגיבים ל</a:t>
            </a:r>
            <a:r>
              <a:rPr lang="he-I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התראות שבנקים שולחים</a:t>
            </a:r>
            <a:r>
              <a:rPr lang="he-IL" sz="2400" b="1" dirty="0"/>
              <a:t> ומצמצמים את המינוס</a:t>
            </a:r>
            <a:endParaRPr lang="he-IL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5364088" y="0"/>
            <a:ext cx="37799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B0F0"/>
                </a:solidFill>
              </a:rPr>
              <a:t>הטכנולוגיה מאפשרת:</a:t>
            </a:r>
            <a:endParaRPr lang="he-IL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347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10530"/>
              </p:ext>
            </p:extLst>
          </p:nvPr>
        </p:nvGraphicFramePr>
        <p:xfrm>
          <a:off x="430213" y="6165850"/>
          <a:ext cx="8497887" cy="548640"/>
        </p:xfrm>
        <a:graphic>
          <a:graphicData uri="http://schemas.openxmlformats.org/drawingml/2006/table">
            <a:tbl>
              <a:tblPr/>
              <a:tblGrid>
                <a:gridCol w="593451"/>
                <a:gridCol w="7580784"/>
                <a:gridCol w="323652"/>
              </a:tblGrid>
              <a:tr h="159808">
                <a:tc>
                  <a:txBody>
                    <a:bodyPr/>
                    <a:lstStyle/>
                    <a:p>
                      <a:pPr algn="l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מחושב כיחס שבין סך ההוצאות התפעוליות לבין הכנסות הריבית נטו וסך כל ההכנסות שאינן מריבית.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1)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59808">
                <a:tc gridSpan="2">
                  <a:txBody>
                    <a:bodyPr/>
                    <a:lstStyle/>
                    <a:p>
                      <a:pPr algn="r" rtl="1" fontAlgn="b"/>
                      <a:endParaRPr lang="he-IL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59808">
                <a:tc gridSpan="2">
                  <a:txBody>
                    <a:bodyPr/>
                    <a:lstStyle/>
                    <a:p>
                      <a:pPr algn="r" rtl="1" fontAlgn="b"/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המקור: נתוני המדינות הזרות -</a:t>
                      </a:r>
                      <a:r>
                        <a:rPr lang="en-US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Bankscope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</a:t>
                      </a:r>
                      <a:r>
                        <a:rPr lang="en-U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e-IL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;</a:t>
                      </a:r>
                      <a:r>
                        <a:rPr lang="he-IL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נתוני ישראל - דוחות כספיים לציבור ועיבודי הפיקוח על הבנקים.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0" y="1219264"/>
            <a:ext cx="9158741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 sz="1200" b="1" i="0" u="none" strike="noStrike" kern="1200" baseline="0">
                <a:solidFill>
                  <a:srgbClr val="1F497D"/>
                </a:solidFill>
                <a:latin typeface="+mn-lt"/>
                <a:ea typeface="+mn-ea"/>
                <a:cs typeface="+mn-cs"/>
              </a:defRPr>
            </a:pPr>
            <a:r>
              <a:rPr lang="he-IL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מדד חוסר היעילות</a:t>
            </a:r>
            <a:r>
              <a:rPr lang="he-IL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he-IL" sz="1400" dirty="0" smtClean="0">
                <a:solidFill>
                  <a:srgbClr val="002060"/>
                </a:solidFill>
              </a:rPr>
              <a:t>ממוצע 2012-2014.     יחס גבוה =  יעילות נמוכה</a:t>
            </a:r>
            <a:endParaRPr lang="he-IL" sz="1400" dirty="0">
              <a:solidFill>
                <a:srgbClr val="002060"/>
              </a:solidFill>
            </a:endParaRPr>
          </a:p>
        </p:txBody>
      </p:sp>
      <p:graphicFrame>
        <p:nvGraphicFramePr>
          <p:cNvPr id="6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67705585"/>
              </p:ext>
            </p:extLst>
          </p:nvPr>
        </p:nvGraphicFramePr>
        <p:xfrm>
          <a:off x="517533" y="2060848"/>
          <a:ext cx="8511804" cy="40778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אליפסה 2"/>
          <p:cNvSpPr/>
          <p:nvPr/>
        </p:nvSpPr>
        <p:spPr>
          <a:xfrm>
            <a:off x="3491880" y="2416238"/>
            <a:ext cx="792088" cy="7247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אליפסה 6"/>
          <p:cNvSpPr/>
          <p:nvPr/>
        </p:nvSpPr>
        <p:spPr>
          <a:xfrm>
            <a:off x="7092280" y="2905905"/>
            <a:ext cx="792088" cy="81112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כותרת 1"/>
          <p:cNvSpPr>
            <a:spLocks noGrp="1"/>
          </p:cNvSpPr>
          <p:nvPr>
            <p:ph type="title"/>
          </p:nvPr>
        </p:nvSpPr>
        <p:spPr>
          <a:xfrm>
            <a:off x="464570" y="620688"/>
            <a:ext cx="8229600" cy="944626"/>
          </a:xfrm>
        </p:spPr>
        <p:txBody>
          <a:bodyPr>
            <a:noAutofit/>
          </a:bodyPr>
          <a:lstStyle/>
          <a:p>
            <a:r>
              <a:rPr lang="he-IL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התייעלות</a:t>
            </a:r>
            <a:r>
              <a:rPr lang="he-IL" sz="3600" b="1" dirty="0" smtClean="0">
                <a:cs typeface="+mn-cs"/>
              </a:rPr>
              <a:t> </a:t>
            </a:r>
            <a:r>
              <a:rPr lang="he-I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נדרשת של </a:t>
            </a:r>
            <a:r>
              <a:rPr lang="he-I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הבנקים</a:t>
            </a:r>
            <a:endParaRPr lang="he-IL" sz="3600" b="1" dirty="0">
              <a:cs typeface="+mn-cs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14</a:t>
            </a:fld>
            <a:endParaRPr lang="he-IL"/>
          </a:p>
        </p:txBody>
      </p:sp>
      <p:sp>
        <p:nvSpPr>
          <p:cNvPr id="10" name="TextBox 9"/>
          <p:cNvSpPr txBox="1"/>
          <p:nvPr/>
        </p:nvSpPr>
        <p:spPr>
          <a:xfrm>
            <a:off x="5364088" y="0"/>
            <a:ext cx="37799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B0F0"/>
                </a:solidFill>
              </a:rPr>
              <a:t>הטכנולוגיה מאפשרת:</a:t>
            </a:r>
            <a:endParaRPr lang="he-IL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732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Graphic spid="6" grpId="0">
        <p:bldAsOne/>
      </p:bldGraphic>
      <p:bldP spid="3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556792"/>
            <a:ext cx="8964488" cy="46085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5600" b="1" dirty="0" smtClean="0"/>
              <a:t>הטכנולוגיה </a:t>
            </a:r>
          </a:p>
          <a:p>
            <a:pPr marL="0" indent="0" algn="ctr">
              <a:buNone/>
            </a:pPr>
            <a:r>
              <a:rPr lang="he-IL" sz="8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יוצרת אתגרים</a:t>
            </a:r>
            <a:r>
              <a:rPr lang="he-IL" sz="5600" b="1" dirty="0" smtClean="0"/>
              <a:t>: </a:t>
            </a:r>
          </a:p>
          <a:p>
            <a:pPr marL="0" indent="0" algn="ctr">
              <a:buNone/>
            </a:pPr>
            <a:endParaRPr lang="he-IL" sz="5600" b="1" dirty="0" smtClean="0">
              <a:solidFill>
                <a:srgbClr val="00B0F0"/>
              </a:solidFill>
            </a:endParaRPr>
          </a:p>
          <a:p>
            <a:pPr marL="0" indent="0" algn="ctr">
              <a:buNone/>
            </a:pPr>
            <a:endParaRPr lang="he-IL" sz="65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he-IL" dirty="0" smtClean="0">
              <a:solidFill>
                <a:srgbClr val="0070C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9994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815" y="836712"/>
            <a:ext cx="9144000" cy="1080120"/>
          </a:xfrm>
        </p:spPr>
        <p:txBody>
          <a:bodyPr>
            <a:noAutofit/>
          </a:bodyPr>
          <a:lstStyle/>
          <a:p>
            <a:r>
              <a:rPr lang="he-I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לאוכלוסיות מסוימות   ובניהול הסיכונים</a:t>
            </a:r>
            <a:endParaRPr lang="he-I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2708920"/>
            <a:ext cx="9036496" cy="3816424"/>
          </a:xfrm>
        </p:spPr>
        <p:txBody>
          <a:bodyPr>
            <a:normAutofit/>
          </a:bodyPr>
          <a:lstStyle/>
          <a:p>
            <a:r>
              <a:rPr lang="he-IL" b="1" dirty="0" smtClean="0"/>
              <a:t>אוכלוסיות שהשינוי פחות מתאים להן</a:t>
            </a:r>
            <a:r>
              <a:rPr lang="he-IL" b="1" dirty="0" smtClean="0">
                <a:solidFill>
                  <a:srgbClr val="00B0F0"/>
                </a:solidFill>
              </a:rPr>
              <a:t>: </a:t>
            </a:r>
            <a:r>
              <a:rPr lang="he-IL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מבוגרים, חסרי נגישות לטלפון חכם ועוד, שזכאיות לשירותים</a:t>
            </a:r>
            <a:endParaRPr lang="he-IL" b="1" dirty="0" smtClean="0">
              <a:solidFill>
                <a:srgbClr val="00B0F0"/>
              </a:solidFill>
            </a:endParaRPr>
          </a:p>
          <a:p>
            <a:endParaRPr lang="he-IL" b="1" dirty="0" smtClean="0">
              <a:solidFill>
                <a:srgbClr val="00B0F0"/>
              </a:solidFill>
            </a:endParaRPr>
          </a:p>
          <a:p>
            <a:endParaRPr lang="he-IL" b="1" dirty="0">
              <a:solidFill>
                <a:srgbClr val="00B0F0"/>
              </a:solidFill>
            </a:endParaRPr>
          </a:p>
          <a:p>
            <a:r>
              <a:rPr lang="he-IL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השינוי יוצר עולם סיכונים חדש: </a:t>
            </a:r>
            <a:r>
              <a:rPr lang="he-IL" dirty="0" smtClean="0"/>
              <a:t>סיכוני זליגת מידע בהיקפים גדולים, המשכיות עסקית</a:t>
            </a: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b="1" dirty="0"/>
              <a:t>וסיכונים </a:t>
            </a:r>
            <a:r>
              <a:rPr lang="he-IL" b="1" dirty="0" smtClean="0"/>
              <a:t>חדשים </a:t>
            </a:r>
            <a:endParaRPr lang="he-IL" b="1" dirty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16</a:t>
            </a:fld>
            <a:endParaRPr lang="he-IL"/>
          </a:p>
        </p:txBody>
      </p:sp>
      <p:sp>
        <p:nvSpPr>
          <p:cNvPr id="5" name="TextBox 4"/>
          <p:cNvSpPr txBox="1"/>
          <p:nvPr/>
        </p:nvSpPr>
        <p:spPr>
          <a:xfrm>
            <a:off x="5364088" y="0"/>
            <a:ext cx="37799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B0F0"/>
                </a:solidFill>
              </a:rPr>
              <a:t>הטכנולוגיה יוצרת אתגרים:</a:t>
            </a:r>
            <a:endParaRPr lang="he-IL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635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556792"/>
            <a:ext cx="8964488" cy="46085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8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המדיניות שלנו</a:t>
            </a:r>
          </a:p>
          <a:p>
            <a:pPr marL="0" indent="0" algn="ctr">
              <a:buNone/>
            </a:pPr>
            <a:r>
              <a:rPr lang="he-IL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בפיקוח על הבנקים</a:t>
            </a:r>
            <a:endParaRPr lang="he-IL" sz="4800" b="1" dirty="0" smtClean="0"/>
          </a:p>
          <a:p>
            <a:pPr marL="0" indent="0" algn="ctr">
              <a:buNone/>
            </a:pPr>
            <a:endParaRPr lang="he-IL" sz="5600" b="1" dirty="0" smtClean="0">
              <a:solidFill>
                <a:srgbClr val="00B0F0"/>
              </a:solidFill>
            </a:endParaRPr>
          </a:p>
          <a:p>
            <a:pPr marL="0" indent="0" algn="ctr">
              <a:buNone/>
            </a:pPr>
            <a:endParaRPr lang="he-IL" sz="65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he-IL" dirty="0" smtClean="0">
              <a:solidFill>
                <a:srgbClr val="0070C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1093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429450"/>
            <a:ext cx="9036496" cy="1143000"/>
          </a:xfrm>
        </p:spPr>
        <p:txBody>
          <a:bodyPr>
            <a:normAutofit fontScale="90000"/>
          </a:bodyPr>
          <a:lstStyle/>
          <a:p>
            <a:r>
              <a:rPr lang="he-IL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להסיר חסמים שמעכבים את השינוי</a:t>
            </a:r>
            <a:endParaRPr lang="he-IL" sz="3600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7504" y="1772816"/>
            <a:ext cx="8723312" cy="4713387"/>
          </a:xfrm>
        </p:spPr>
        <p:txBody>
          <a:bodyPr>
            <a:normAutofit fontScale="92500" lnSpcReduction="20000"/>
          </a:bodyPr>
          <a:lstStyle/>
          <a:p>
            <a:r>
              <a:rPr lang="he-IL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זיהינו את החסמים הרגולטוריים לבנקאות ישירה</a:t>
            </a:r>
            <a:endParaRPr lang="he-IL" b="1" dirty="0" smtClean="0">
              <a:solidFill>
                <a:srgbClr val="00B0F0"/>
              </a:solidFill>
            </a:endParaRPr>
          </a:p>
          <a:p>
            <a:pPr marL="457200" lvl="1" indent="0">
              <a:buNone/>
            </a:pPr>
            <a:endParaRPr lang="he-IL" dirty="0" smtClean="0"/>
          </a:p>
          <a:p>
            <a:r>
              <a:rPr lang="he-IL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אנו פועלים להסיר את החסמים</a:t>
            </a:r>
          </a:p>
          <a:p>
            <a:pPr lvl="1"/>
            <a:r>
              <a:rPr lang="he-IL" sz="2400" b="1" dirty="0" smtClean="0"/>
              <a:t>משנים הוראות: 357, 418, 420:</a:t>
            </a:r>
          </a:p>
          <a:p>
            <a:pPr lvl="2"/>
            <a:r>
              <a:rPr lang="he-IL" sz="3200" b="1" dirty="0" smtClean="0"/>
              <a:t>נצמצם את הצורך להגיע לסניף </a:t>
            </a:r>
            <a:r>
              <a:rPr lang="he-IL" b="1" dirty="0" smtClean="0"/>
              <a:t> </a:t>
            </a:r>
            <a:r>
              <a:rPr lang="he-IL" sz="2800" dirty="0" smtClean="0"/>
              <a:t>לדוגמא בפתיחת חשבון, במעבר מבנק לבנק, בהעברת חיובים על פי הרשאה במעבר בנק ועוד</a:t>
            </a:r>
            <a:r>
              <a:rPr lang="he-IL" sz="2800" b="1" dirty="0" smtClean="0"/>
              <a:t>.</a:t>
            </a:r>
          </a:p>
          <a:p>
            <a:pPr lvl="2"/>
            <a:r>
              <a:rPr lang="he-IL" sz="3200" b="1" dirty="0"/>
              <a:t>נקל על ביצוע פעולות וקבלת מידע </a:t>
            </a:r>
            <a:r>
              <a:rPr lang="he-IL" sz="3200" b="1" dirty="0" smtClean="0"/>
              <a:t>באמצעים ישירים</a:t>
            </a:r>
            <a:endParaRPr lang="he-IL" sz="3200" b="1" dirty="0"/>
          </a:p>
          <a:p>
            <a:pPr lvl="2"/>
            <a:r>
              <a:rPr lang="he-IL" sz="3200" b="1" dirty="0" smtClean="0"/>
              <a:t>נפשט תהליכים: </a:t>
            </a:r>
            <a:r>
              <a:rPr lang="he-IL" sz="2800" dirty="0" smtClean="0"/>
              <a:t>לדוגמא נקטין צורך לשלוח פקסים</a:t>
            </a:r>
          </a:p>
          <a:p>
            <a:pPr lvl="2"/>
            <a:r>
              <a:rPr lang="he-IL" sz="3200" b="1" dirty="0" smtClean="0"/>
              <a:t>נאפשר ללקוח להעביר את המידע האישי בקלות </a:t>
            </a:r>
          </a:p>
          <a:p>
            <a:endParaRPr lang="he-IL" b="1" dirty="0"/>
          </a:p>
          <a:p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18</a:t>
            </a:fld>
            <a:endParaRPr lang="he-IL"/>
          </a:p>
        </p:txBody>
      </p:sp>
      <p:sp>
        <p:nvSpPr>
          <p:cNvPr id="5" name="TextBox 4"/>
          <p:cNvSpPr txBox="1"/>
          <p:nvPr/>
        </p:nvSpPr>
        <p:spPr>
          <a:xfrm>
            <a:off x="5364088" y="0"/>
            <a:ext cx="37799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B0F0"/>
                </a:solidFill>
              </a:rPr>
              <a:t>המדיניות שלנו:</a:t>
            </a:r>
            <a:endParaRPr lang="he-IL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40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429450"/>
            <a:ext cx="8229600" cy="1143000"/>
          </a:xfrm>
        </p:spPr>
        <p:txBody>
          <a:bodyPr>
            <a:normAutofit/>
          </a:bodyPr>
          <a:lstStyle/>
          <a:p>
            <a:r>
              <a:rPr lang="he-IL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לדרוש</a:t>
            </a:r>
            <a:endParaRPr lang="he-IL" sz="5400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4968552"/>
          </a:xfrm>
        </p:spPr>
        <p:txBody>
          <a:bodyPr>
            <a:normAutofit fontScale="85000" lnSpcReduction="10000"/>
          </a:bodyPr>
          <a:lstStyle/>
          <a:p>
            <a:endParaRPr lang="he-IL" dirty="0"/>
          </a:p>
          <a:p>
            <a:r>
              <a:rPr lang="he-IL" sz="3300" b="1" dirty="0" smtClean="0">
                <a:solidFill>
                  <a:srgbClr val="00B0F0"/>
                </a:solidFill>
              </a:rPr>
              <a:t>שהבנקים שמצמצמים סניפים או עמדות </a:t>
            </a:r>
            <a:r>
              <a:rPr lang="he-IL" sz="3300" b="1" dirty="0" err="1" smtClean="0">
                <a:solidFill>
                  <a:srgbClr val="00B0F0"/>
                </a:solidFill>
              </a:rPr>
              <a:t>טלרים</a:t>
            </a:r>
            <a:r>
              <a:rPr lang="he-IL" sz="3300" b="1" dirty="0" smtClean="0">
                <a:solidFill>
                  <a:srgbClr val="00B0F0"/>
                </a:solidFill>
              </a:rPr>
              <a:t> יתנו </a:t>
            </a:r>
            <a:r>
              <a:rPr lang="he-IL" sz="33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מענה הולם למגוון האוכלוסיות </a:t>
            </a:r>
            <a:r>
              <a:rPr lang="he-IL" sz="3300" dirty="0" smtClean="0"/>
              <a:t>במעבר ל"עולם הבנקאות החדש</a:t>
            </a:r>
            <a:r>
              <a:rPr lang="he-IL" sz="3300" dirty="0" smtClean="0"/>
              <a:t>"</a:t>
            </a:r>
            <a:endParaRPr lang="he-IL" sz="3300" dirty="0" smtClean="0"/>
          </a:p>
          <a:p>
            <a:pPr lvl="1"/>
            <a:r>
              <a:rPr lang="he-IL" sz="3300" b="1" dirty="0" smtClean="0"/>
              <a:t>דרשנו שהבנקים הרלוונטיים יקבעו מדיניות לנושא</a:t>
            </a:r>
          </a:p>
          <a:p>
            <a:pPr marL="914400" lvl="2" indent="0">
              <a:buNone/>
            </a:pPr>
            <a:r>
              <a:rPr lang="he-IL" sz="3100" dirty="0" smtClean="0"/>
              <a:t>פריסת סניפים, </a:t>
            </a:r>
            <a:r>
              <a:rPr lang="he-IL" sz="3100" dirty="0"/>
              <a:t>פריסת המכשירים </a:t>
            </a:r>
            <a:r>
              <a:rPr lang="he-IL" sz="3100" dirty="0" smtClean="0"/>
              <a:t>האוטומטיים ומגוון </a:t>
            </a:r>
            <a:r>
              <a:rPr lang="he-IL" sz="3100" dirty="0"/>
              <a:t>השירותים שיינתנו </a:t>
            </a:r>
            <a:r>
              <a:rPr lang="he-IL" sz="3100" dirty="0" smtClean="0"/>
              <a:t>באמצעותם, </a:t>
            </a:r>
            <a:r>
              <a:rPr lang="he-IL" sz="3100" dirty="0"/>
              <a:t>עמלות הכרוכות בשימוש במכשירים אוטומטיים שאינם צמודים לסניף בנקאי, תגבור </a:t>
            </a:r>
            <a:r>
              <a:rPr lang="he-IL" sz="3100" dirty="0" smtClean="0"/>
              <a:t>מוקדים טלפוניים, </a:t>
            </a:r>
            <a:r>
              <a:rPr lang="he-IL" sz="3100" dirty="0"/>
              <a:t>חינוך דיגיטלי </a:t>
            </a:r>
            <a:r>
              <a:rPr lang="he-IL" sz="3100" dirty="0" smtClean="0"/>
              <a:t>ועוד.</a:t>
            </a:r>
          </a:p>
          <a:p>
            <a:pPr lvl="3"/>
            <a:r>
              <a:rPr lang="he-IL" sz="3100" b="1" dirty="0" smtClean="0">
                <a:solidFill>
                  <a:srgbClr val="00B0F0"/>
                </a:solidFill>
              </a:rPr>
              <a:t>בתוך כך, נאפשר סניף נייד וסניף חלקי</a:t>
            </a:r>
          </a:p>
          <a:p>
            <a:endParaRPr lang="en-US" dirty="0" smtClean="0"/>
          </a:p>
          <a:p>
            <a:r>
              <a:rPr lang="he-IL" sz="33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פיתוח תפיסת ניהול סיכונים הולמת</a:t>
            </a:r>
            <a:r>
              <a:rPr lang="he-IL" sz="3300" b="1" dirty="0" smtClean="0">
                <a:solidFill>
                  <a:srgbClr val="00B0F0"/>
                </a:solidFill>
              </a:rPr>
              <a:t> וחיזוק בקרות </a:t>
            </a:r>
          </a:p>
          <a:p>
            <a:pPr marL="457200" lvl="1" indent="0">
              <a:buNone/>
            </a:pPr>
            <a:endParaRPr lang="he-IL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19</a:t>
            </a:fld>
            <a:endParaRPr lang="he-IL"/>
          </a:p>
        </p:txBody>
      </p:sp>
      <p:sp>
        <p:nvSpPr>
          <p:cNvPr id="5" name="TextBox 4"/>
          <p:cNvSpPr txBox="1"/>
          <p:nvPr/>
        </p:nvSpPr>
        <p:spPr>
          <a:xfrm>
            <a:off x="5364088" y="0"/>
            <a:ext cx="37799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B0F0"/>
                </a:solidFill>
              </a:rPr>
              <a:t>המדיניות שלנו:</a:t>
            </a:r>
            <a:endParaRPr lang="he-IL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603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1844824"/>
            <a:ext cx="8964488" cy="4425355"/>
          </a:xfrm>
        </p:spPr>
        <p:txBody>
          <a:bodyPr>
            <a:normAutofit/>
          </a:bodyPr>
          <a:lstStyle/>
          <a:p>
            <a:endParaRPr lang="he-IL" dirty="0"/>
          </a:p>
          <a:p>
            <a:r>
              <a:rPr lang="he-IL" b="1" dirty="0">
                <a:solidFill>
                  <a:srgbClr val="00B0F0"/>
                </a:solidFill>
              </a:rPr>
              <a:t>אנו נבחן את מדיניות הבנקים בנושא, נעקוב אחר התהליך, ונוודא כי הוא יתבצע באופן המיטבי, וכי אותם לקוחות המתקשים להסתגל לשימוש באמצעים טכנולוגיים לא יפגעו </a:t>
            </a:r>
            <a:r>
              <a:rPr lang="he-IL" b="1" dirty="0" smtClean="0">
                <a:solidFill>
                  <a:srgbClr val="00B0F0"/>
                </a:solidFill>
              </a:rPr>
              <a:t>ממנו.</a:t>
            </a:r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64088" y="0"/>
            <a:ext cx="37799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B0F0"/>
                </a:solidFill>
              </a:rPr>
              <a:t>המדיניות שלנו:</a:t>
            </a:r>
            <a:endParaRPr lang="he-IL" sz="2400" b="1" dirty="0">
              <a:solidFill>
                <a:srgbClr val="00B0F0"/>
              </a:solidFill>
            </a:endParaRPr>
          </a:p>
        </p:txBody>
      </p:sp>
      <p:sp>
        <p:nvSpPr>
          <p:cNvPr id="6" name="כותרת 1"/>
          <p:cNvSpPr>
            <a:spLocks noGrp="1"/>
          </p:cNvSpPr>
          <p:nvPr>
            <p:ph type="title"/>
          </p:nvPr>
        </p:nvSpPr>
        <p:spPr>
          <a:xfrm>
            <a:off x="467544" y="429450"/>
            <a:ext cx="8229600" cy="1143000"/>
          </a:xfrm>
        </p:spPr>
        <p:txBody>
          <a:bodyPr>
            <a:normAutofit/>
          </a:bodyPr>
          <a:lstStyle/>
          <a:p>
            <a:r>
              <a:rPr lang="he-IL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לבחון</a:t>
            </a:r>
            <a:endParaRPr lang="he-IL" sz="5400" b="1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148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he-IL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לסיכום: </a:t>
            </a: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/>
            </a:r>
            <a:b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הטכנולוגיה מעצבת מחדש את הבנקאות</a:t>
            </a:r>
            <a:endParaRPr lang="he-I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2420888"/>
            <a:ext cx="9144000" cy="4065315"/>
          </a:xfrm>
        </p:spPr>
        <p:txBody>
          <a:bodyPr>
            <a:normAutofit fontScale="92500" lnSpcReduction="10000"/>
          </a:bodyPr>
          <a:lstStyle/>
          <a:p>
            <a:r>
              <a:rPr lang="he-IL" sz="39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הטכנולוגיה תגביר תחרות</a:t>
            </a:r>
          </a:p>
          <a:p>
            <a:r>
              <a:rPr lang="he-IL" b="1" dirty="0" smtClean="0">
                <a:solidFill>
                  <a:srgbClr val="00B0F0"/>
                </a:solidFill>
              </a:rPr>
              <a:t>הלקוחות </a:t>
            </a:r>
            <a:r>
              <a:rPr lang="he-IL" b="1" dirty="0" smtClean="0">
                <a:solidFill>
                  <a:srgbClr val="00B0F0"/>
                </a:solidFill>
              </a:rPr>
              <a:t>והבנקים </a:t>
            </a:r>
            <a:r>
              <a:rPr lang="he-IL" sz="39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נדרשים</a:t>
            </a:r>
            <a:r>
              <a:rPr lang="he-IL" sz="39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ללמוד וללמד</a:t>
            </a:r>
            <a:r>
              <a:rPr lang="he-IL" sz="3900" b="1" dirty="0" smtClean="0">
                <a:solidFill>
                  <a:srgbClr val="00B0F0"/>
                </a:solidFill>
              </a:rPr>
              <a:t> </a:t>
            </a:r>
            <a:r>
              <a:rPr lang="he-IL" b="1" dirty="0" smtClean="0">
                <a:solidFill>
                  <a:srgbClr val="00B0F0"/>
                </a:solidFill>
              </a:rPr>
              <a:t>איך עוברים "לעולם הבנקאות החדש" </a:t>
            </a:r>
          </a:p>
          <a:p>
            <a:r>
              <a:rPr lang="he-IL" b="1" dirty="0" smtClean="0"/>
              <a:t>בפיקוח </a:t>
            </a:r>
            <a:r>
              <a:rPr lang="he-IL" b="1" dirty="0" smtClean="0"/>
              <a:t>ניתן </a:t>
            </a:r>
            <a:r>
              <a:rPr lang="he-IL" b="1" dirty="0"/>
              <a:t>רוח גבית </a:t>
            </a:r>
            <a:r>
              <a:rPr lang="he-IL" b="1" dirty="0" smtClean="0"/>
              <a:t>למגמות </a:t>
            </a:r>
            <a:r>
              <a:rPr lang="he-IL" sz="3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לטובת הלקוחות</a:t>
            </a:r>
            <a:r>
              <a:rPr lang="he-IL" sz="3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lvl="1"/>
            <a:r>
              <a:rPr lang="he-IL" sz="3200" b="1" dirty="0" smtClean="0"/>
              <a:t>לטכנולוגיה, לתחרות, </a:t>
            </a:r>
            <a:r>
              <a:rPr lang="he-IL" sz="3200" b="1" dirty="0" smtClean="0"/>
              <a:t>ולהתייעלות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he-IL" sz="3200" b="1" dirty="0"/>
              <a:t>על הבנקים לתת מענה הולם </a:t>
            </a:r>
            <a:r>
              <a:rPr lang="he-IL" sz="3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לכלל האוכלוסיות, כולל אוכלוסיית הקשישים</a:t>
            </a:r>
            <a:r>
              <a:rPr lang="he-IL" sz="3900" b="1" dirty="0"/>
              <a:t>.</a:t>
            </a:r>
          </a:p>
          <a:p>
            <a:pPr lvl="1"/>
            <a:endParaRPr lang="he-IL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he-IL" b="1" dirty="0" smtClean="0">
              <a:solidFill>
                <a:srgbClr val="00B0F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21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63643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2420888"/>
            <a:ext cx="9144000" cy="40653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55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תודה</a:t>
            </a:r>
          </a:p>
          <a:p>
            <a:endParaRPr lang="he-IL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he-IL" b="1" dirty="0" smtClean="0">
              <a:solidFill>
                <a:srgbClr val="00B0F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BEB1-3247-4C37-BF37-83714B660E00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061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74611CE-E1E1-4C9F-8EB4-A876094E73A3}"/>
</file>

<file path=customXml/itemProps2.xml><?xml version="1.0" encoding="utf-8"?>
<ds:datastoreItem xmlns:ds="http://schemas.openxmlformats.org/officeDocument/2006/customXml" ds:itemID="{E850A776-2278-4427-8FE7-FDCCA67B3A87}"/>
</file>

<file path=customXml/itemProps3.xml><?xml version="1.0" encoding="utf-8"?>
<ds:datastoreItem xmlns:ds="http://schemas.openxmlformats.org/officeDocument/2006/customXml" ds:itemID="{6D9D0FA9-3614-4D6D-984C-A41B2CEEF160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645</Words>
  <Application>Microsoft Office PowerPoint</Application>
  <PresentationFormat>‫הצגה על המסך (4:3)</PresentationFormat>
  <Paragraphs>152</Paragraphs>
  <Slides>22</Slides>
  <Notes>6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22</vt:i4>
      </vt:variant>
    </vt:vector>
  </HeadingPairs>
  <TitlesOfParts>
    <vt:vector size="23" baseType="lpstr">
      <vt:lpstr>ערכת נושא Office</vt:lpstr>
      <vt:lpstr>שינוי בפני הבנקאות -  הגברת השימוש באמצעים טכנולוגיים התייעלות הבנקים וסגירת סניפים    ד"ר חדוה בר המפקחת על הבנקים  הועדה לפניות הציבור, 28 בדצמבר, 2015 </vt:lpstr>
      <vt:lpstr>מצגת של PowerPoint</vt:lpstr>
      <vt:lpstr>הלקוחות משנים את טעמיהם</vt:lpstr>
      <vt:lpstr>הלקוחות עוברים לבנקאות ישירה:  המצב בעולם: אחוז הממשקים של הלקוח עם הבנק</vt:lpstr>
      <vt:lpstr>כתוצאה בנקים בעולם סוגרים אחוז גבוה מהסניפים באירופה, ארה"ב, אוסטרליה...</vt:lpstr>
      <vt:lpstr>מצגת של PowerPoint</vt:lpstr>
      <vt:lpstr>מצגת של PowerPoint</vt:lpstr>
      <vt:lpstr>מצגת של PowerPoint</vt:lpstr>
      <vt:lpstr>הגדלת התחרות</vt:lpstr>
      <vt:lpstr>הורדת מחירים משמעותית ומיידית ללקוח   ביחס לפעילות בסניף </vt:lpstr>
      <vt:lpstr>הורדת מחירים משמעותית ומיידית ללקוח ביחס לפעילות בסניף</vt:lpstr>
      <vt:lpstr>זמינות ונוחות ללקוח בצריכת השירותים </vt:lpstr>
      <vt:lpstr>שליטה גבוהה יותר של הלקוח במצבו הפיננסי </vt:lpstr>
      <vt:lpstr>התייעלות נדרשת של הבנקים</vt:lpstr>
      <vt:lpstr>מצגת של PowerPoint</vt:lpstr>
      <vt:lpstr>לאוכלוסיות מסוימות   ובניהול הסיכונים</vt:lpstr>
      <vt:lpstr>מצגת של PowerPoint</vt:lpstr>
      <vt:lpstr>להסיר חסמים שמעכבים את השינוי</vt:lpstr>
      <vt:lpstr>לדרוש</vt:lpstr>
      <vt:lpstr>לבחון</vt:lpstr>
      <vt:lpstr>לסיכום:  הטכנולוגיה מעצבת מחדש את הבנקאות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2015-12-06T06:38:43Z</dcterms:created>
  <dcterms:modified xsi:type="dcterms:W3CDTF">2015-12-27T13:46:25Z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