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s/slide30.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2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9.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charts/chart1.xml" ContentType="application/vnd.openxmlformats-officedocument.drawingml.chart+xml"/>
  <Override PartName="/ppt/notesMasters/notesMaster1.xml" ContentType="application/vnd.openxmlformats-officedocument.presentationml.notesMaster+xml"/>
  <Override PartName="/ppt/theme/themeOverride1.xml" ContentType="application/vnd.openxmlformats-officedocument.themeOverride+xml"/>
  <Override PartName="/ppt/theme/themeOverride3.xml" ContentType="application/vnd.openxmlformats-officedocument.themeOverride+xml"/>
  <Override PartName="/ppt/charts/chart2.xml" ContentType="application/vnd.openxmlformats-officedocument.drawingml.chart+xml"/>
  <Override PartName="/ppt/charts/chart3.xml" ContentType="application/vnd.openxmlformats-officedocument.drawingml.chart+xml"/>
  <Override PartName="/ppt/theme/themeOverride2.xml" ContentType="application/vnd.openxmlformats-officedocument.themeOverrid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56" r:id="rId1"/>
  </p:sldMasterIdLst>
  <p:notesMasterIdLst>
    <p:notesMasterId r:id="rId33"/>
  </p:notesMasterIdLst>
  <p:sldIdLst>
    <p:sldId id="256" r:id="rId2"/>
    <p:sldId id="312" r:id="rId3"/>
    <p:sldId id="340" r:id="rId4"/>
    <p:sldId id="278" r:id="rId5"/>
    <p:sldId id="274" r:id="rId6"/>
    <p:sldId id="341" r:id="rId7"/>
    <p:sldId id="281" r:id="rId8"/>
    <p:sldId id="350" r:id="rId9"/>
    <p:sldId id="327" r:id="rId10"/>
    <p:sldId id="361" r:id="rId11"/>
    <p:sldId id="351" r:id="rId12"/>
    <p:sldId id="342" r:id="rId13"/>
    <p:sldId id="330" r:id="rId14"/>
    <p:sldId id="358" r:id="rId15"/>
    <p:sldId id="325" r:id="rId16"/>
    <p:sldId id="328" r:id="rId17"/>
    <p:sldId id="289" r:id="rId18"/>
    <p:sldId id="296" r:id="rId19"/>
    <p:sldId id="343" r:id="rId20"/>
    <p:sldId id="323" r:id="rId21"/>
    <p:sldId id="324" r:id="rId22"/>
    <p:sldId id="344" r:id="rId23"/>
    <p:sldId id="355" r:id="rId24"/>
    <p:sldId id="345" r:id="rId25"/>
    <p:sldId id="356" r:id="rId26"/>
    <p:sldId id="346" r:id="rId27"/>
    <p:sldId id="292" r:id="rId28"/>
    <p:sldId id="359" r:id="rId29"/>
    <p:sldId id="360" r:id="rId30"/>
    <p:sldId id="347" r:id="rId31"/>
    <p:sldId id="309" r:id="rId32"/>
  </p:sldIdLst>
  <p:sldSz cx="9144000" cy="6858000" type="screen4x3"/>
  <p:notesSz cx="6858000" cy="9926638"/>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ללא סגנון, ללא רשת">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סגנון ערכת נושא 1 - הדגשה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EB344D84-9AFB-497E-A393-DC336BA19D2E}" styleName="סגנון ביניים 3 - הדגשה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250" autoAdjust="0"/>
    <p:restoredTop sz="94675" autoAdjust="0"/>
  </p:normalViewPr>
  <p:slideViewPr>
    <p:cSldViewPr>
      <p:cViewPr>
        <p:scale>
          <a:sx n="114" d="100"/>
          <a:sy n="114" d="100"/>
        </p:scale>
        <p:origin x="-678" y="47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000" b="1" i="0" u="none" strike="noStrike" baseline="0">
                <a:solidFill>
                  <a:srgbClr val="000000"/>
                </a:solidFill>
                <a:latin typeface="Arial"/>
                <a:ea typeface="Arial"/>
                <a:cs typeface="Arial"/>
              </a:defRPr>
            </a:pPr>
            <a:r>
              <a:rPr lang="he-IL" sz="2000" b="1" i="0" u="none" strike="noStrike" baseline="0" dirty="0" smtClean="0">
                <a:solidFill>
                  <a:srgbClr val="000000"/>
                </a:solidFill>
                <a:latin typeface="Calibri"/>
                <a:cs typeface="Arial"/>
              </a:rPr>
              <a:t>2013</a:t>
            </a:r>
            <a:endParaRPr lang="he-IL" sz="1200" dirty="0"/>
          </a:p>
        </c:rich>
      </c:tx>
      <c:layout/>
      <c:overlay val="0"/>
      <c:spPr>
        <a:noFill/>
        <a:ln w="25399">
          <a:noFill/>
        </a:ln>
      </c:spPr>
    </c:title>
    <c:autoTitleDeleted val="0"/>
    <c:plotArea>
      <c:layout>
        <c:manualLayout>
          <c:layoutTarget val="inner"/>
          <c:xMode val="edge"/>
          <c:yMode val="edge"/>
          <c:x val="0.1186046511627907"/>
          <c:y val="0.18777715218460328"/>
          <c:w val="0.77906976744186052"/>
          <c:h val="0.52509106529209626"/>
        </c:manualLayout>
      </c:layout>
      <c:barChart>
        <c:barDir val="col"/>
        <c:grouping val="clustered"/>
        <c:varyColors val="0"/>
        <c:ser>
          <c:idx val="0"/>
          <c:order val="0"/>
          <c:tx>
            <c:strRef>
              <c:f>גיליון1!$A$2</c:f>
              <c:strCache>
                <c:ptCount val="1"/>
                <c:pt idx="0">
                  <c:v>כללית</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גיליון1!$B$2:$Q$2</c:f>
              <c:numCache>
                <c:formatCode>#,##0.00_);\(#,##0.00\)</c:formatCode>
                <c:ptCount val="16"/>
                <c:pt idx="0">
                  <c:v>1.97845680369312E-2</c:v>
                </c:pt>
                <c:pt idx="1">
                  <c:v>7.91382721477248E-2</c:v>
                </c:pt>
                <c:pt idx="2">
                  <c:v>2.1982853374367999E-2</c:v>
                </c:pt>
                <c:pt idx="3">
                  <c:v>5.7155418773356802E-2</c:v>
                </c:pt>
                <c:pt idx="4">
                  <c:v>1.3189712024620799E-2</c:v>
                </c:pt>
                <c:pt idx="5">
                  <c:v>4.3965706748735997E-2</c:v>
                </c:pt>
                <c:pt idx="6">
                  <c:v>1.97845680369312E-2</c:v>
                </c:pt>
                <c:pt idx="7">
                  <c:v>0.12</c:v>
                </c:pt>
                <c:pt idx="8">
                  <c:v>4.3965706748735997E-2</c:v>
                </c:pt>
                <c:pt idx="9">
                  <c:v>0.10991426687184</c:v>
                </c:pt>
                <c:pt idx="10">
                  <c:v>2.1982853374367999E-2</c:v>
                </c:pt>
                <c:pt idx="11">
                  <c:v>2.41811387118048E-2</c:v>
                </c:pt>
                <c:pt idx="12">
                  <c:v>5.0560562761046403E-2</c:v>
                </c:pt>
                <c:pt idx="13">
                  <c:v>6.5948560123103997E-3</c:v>
                </c:pt>
                <c:pt idx="15">
                  <c:v>0.06</c:v>
                </c:pt>
              </c:numCache>
            </c:numRef>
          </c:val>
        </c:ser>
        <c:ser>
          <c:idx val="1"/>
          <c:order val="1"/>
          <c:tx>
            <c:strRef>
              <c:f>גיליון1!$A$3</c:f>
              <c:strCache>
                <c:ptCount val="1"/>
                <c:pt idx="0">
                  <c:v>מכבי</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גיליון1!$B$3:$Q$3</c:f>
              <c:numCache>
                <c:formatCode>#,##0.00_);\(#,##0.00\)</c:formatCode>
                <c:ptCount val="16"/>
                <c:pt idx="0">
                  <c:v>1.04155817102385E-2</c:v>
                </c:pt>
                <c:pt idx="1">
                  <c:v>5.2077908551192598E-2</c:v>
                </c:pt>
                <c:pt idx="2">
                  <c:v>5.2077908551192598E-2</c:v>
                </c:pt>
                <c:pt idx="3">
                  <c:v>2.6038954275596299E-2</c:v>
                </c:pt>
                <c:pt idx="4">
                  <c:v>5.2077908551192596E-3</c:v>
                </c:pt>
                <c:pt idx="5">
                  <c:v>8.3324653681908098E-2</c:v>
                </c:pt>
                <c:pt idx="6">
                  <c:v>6.2493490261431098E-2</c:v>
                </c:pt>
                <c:pt idx="7">
                  <c:v>0.25518175190084402</c:v>
                </c:pt>
                <c:pt idx="8">
                  <c:v>0.02</c:v>
                </c:pt>
                <c:pt idx="9">
                  <c:v>8.8532444537027397E-2</c:v>
                </c:pt>
                <c:pt idx="11">
                  <c:v>1.04155817102385E-2</c:v>
                </c:pt>
                <c:pt idx="12">
                  <c:v>1.56233725653578E-2</c:v>
                </c:pt>
                <c:pt idx="13">
                  <c:v>5.2077908551192596E-3</c:v>
                </c:pt>
                <c:pt idx="15">
                  <c:v>0.03</c:v>
                </c:pt>
              </c:numCache>
            </c:numRef>
          </c:val>
        </c:ser>
        <c:ser>
          <c:idx val="2"/>
          <c:order val="2"/>
          <c:tx>
            <c:strRef>
              <c:f>גיליון1!$A$4</c:f>
              <c:strCache>
                <c:ptCount val="1"/>
                <c:pt idx="0">
                  <c:v>מאוחדת</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גיליון1!$B$4:$Q$4</c:f>
              <c:numCache>
                <c:formatCode>#,##0.00_);\(#,##0.00\)</c:formatCode>
                <c:ptCount val="16"/>
                <c:pt idx="0">
                  <c:v>2.09161263334031E-2</c:v>
                </c:pt>
                <c:pt idx="1">
                  <c:v>8.3664505333612194E-2</c:v>
                </c:pt>
                <c:pt idx="2">
                  <c:v>8.3664505333612194E-2</c:v>
                </c:pt>
                <c:pt idx="3">
                  <c:v>9.4122568500313697E-2</c:v>
                </c:pt>
                <c:pt idx="4">
                  <c:v>5.22903158335076E-2</c:v>
                </c:pt>
                <c:pt idx="5">
                  <c:v>3.13741895001046E-2</c:v>
                </c:pt>
                <c:pt idx="6">
                  <c:v>0.13595482116711999</c:v>
                </c:pt>
                <c:pt idx="7">
                  <c:v>0.12</c:v>
                </c:pt>
                <c:pt idx="8">
                  <c:v>9.4122568500313697E-2</c:v>
                </c:pt>
                <c:pt idx="9">
                  <c:v>0.12549675800041801</c:v>
                </c:pt>
                <c:pt idx="10">
                  <c:v>1.04580631667015E-2</c:v>
                </c:pt>
                <c:pt idx="12">
                  <c:v>0.115038694833717</c:v>
                </c:pt>
                <c:pt idx="13">
                  <c:v>4.1832252666806097E-2</c:v>
                </c:pt>
                <c:pt idx="15">
                  <c:v>7.0000000000000007E-2</c:v>
                </c:pt>
              </c:numCache>
            </c:numRef>
          </c:val>
        </c:ser>
        <c:ser>
          <c:idx val="3"/>
          <c:order val="3"/>
          <c:tx>
            <c:strRef>
              <c:f>גיליון1!$A$5</c:f>
              <c:strCache>
                <c:ptCount val="1"/>
                <c:pt idx="0">
                  <c:v>לאומית</c:v>
                </c:pt>
              </c:strCache>
            </c:strRef>
          </c:tx>
          <c:spPr>
            <a:solidFill>
              <a:srgbClr val="FFC000"/>
            </a:solidFill>
          </c:spPr>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גיליון1!$B$5:$Q$5</c:f>
              <c:numCache>
                <c:formatCode>#,##0.00_);\(#,##0.00\)</c:formatCode>
                <c:ptCount val="16"/>
                <c:pt idx="0">
                  <c:v>4.3757292882146998E-2</c:v>
                </c:pt>
                <c:pt idx="1">
                  <c:v>0.13127187864644099</c:v>
                </c:pt>
                <c:pt idx="2">
                  <c:v>2.9171528588098E-2</c:v>
                </c:pt>
                <c:pt idx="3">
                  <c:v>5.8343057176195999E-2</c:v>
                </c:pt>
                <c:pt idx="4">
                  <c:v>4.3757292882146998E-2</c:v>
                </c:pt>
                <c:pt idx="5">
                  <c:v>2.9171528588098E-2</c:v>
                </c:pt>
                <c:pt idx="6">
                  <c:v>1.4585764294049E-2</c:v>
                </c:pt>
                <c:pt idx="7">
                  <c:v>0.13</c:v>
                </c:pt>
                <c:pt idx="8">
                  <c:v>0.233372228704784</c:v>
                </c:pt>
                <c:pt idx="9">
                  <c:v>0.32088681446907802</c:v>
                </c:pt>
                <c:pt idx="10">
                  <c:v>4.3757292882146998E-2</c:v>
                </c:pt>
                <c:pt idx="12">
                  <c:v>0.116686114352392</c:v>
                </c:pt>
                <c:pt idx="14">
                  <c:v>1.4585764294049E-2</c:v>
                </c:pt>
                <c:pt idx="15">
                  <c:v>0.31</c:v>
                </c:pt>
              </c:numCache>
            </c:numRef>
          </c:val>
        </c:ser>
        <c:dLbls>
          <c:showLegendKey val="0"/>
          <c:showVal val="0"/>
          <c:showCatName val="0"/>
          <c:showSerName val="0"/>
          <c:showPercent val="0"/>
          <c:showBubbleSize val="0"/>
        </c:dLbls>
        <c:gapWidth val="150"/>
        <c:axId val="158240768"/>
        <c:axId val="158242304"/>
      </c:barChart>
      <c:catAx>
        <c:axId val="158240768"/>
        <c:scaling>
          <c:orientation val="maxMin"/>
        </c:scaling>
        <c:delete val="0"/>
        <c:axPos val="b"/>
        <c:numFmt formatCode="General" sourceLinked="1"/>
        <c:majorTickMark val="out"/>
        <c:minorTickMark val="none"/>
        <c:tickLblPos val="nextTo"/>
        <c:txPr>
          <a:bodyPr/>
          <a:lstStyle/>
          <a:p>
            <a:pPr>
              <a:defRPr sz="800"/>
            </a:pPr>
            <a:endParaRPr lang="he-IL"/>
          </a:p>
        </c:txPr>
        <c:crossAx val="158242304"/>
        <c:crosses val="autoZero"/>
        <c:auto val="1"/>
        <c:lblAlgn val="ctr"/>
        <c:lblOffset val="100"/>
        <c:noMultiLvlLbl val="0"/>
      </c:catAx>
      <c:valAx>
        <c:axId val="158242304"/>
        <c:scaling>
          <c:orientation val="minMax"/>
        </c:scaling>
        <c:delete val="0"/>
        <c:axPos val="r"/>
        <c:majorGridlines/>
        <c:numFmt formatCode="#,##0.00_);\(#,##0.00\)" sourceLinked="1"/>
        <c:majorTickMark val="out"/>
        <c:minorTickMark val="none"/>
        <c:tickLblPos val="nextTo"/>
        <c:crossAx val="158240768"/>
        <c:crosses val="autoZero"/>
        <c:crossBetween val="between"/>
      </c:valAx>
    </c:plotArea>
    <c:legend>
      <c:legendPos val="r"/>
      <c:layout>
        <c:manualLayout>
          <c:xMode val="edge"/>
          <c:yMode val="edge"/>
          <c:x val="1.4451084269170002E-2"/>
          <c:y val="4.4796399365159757E-2"/>
          <c:w val="0.11644475474629197"/>
          <c:h val="0.21603865979381442"/>
        </c:manualLayout>
      </c:layout>
      <c:overlay val="0"/>
      <c:txPr>
        <a:bodyPr/>
        <a:lstStyle/>
        <a:p>
          <a:pPr>
            <a:defRPr sz="800"/>
          </a:pPr>
          <a:endParaRPr lang="he-IL"/>
        </a:p>
      </c:txPr>
    </c:legend>
    <c:plotVisOnly val="1"/>
    <c:dispBlanksAs val="gap"/>
    <c:showDLblsOverMax val="0"/>
  </c:chart>
  <c:spPr>
    <a:solidFill>
      <a:sysClr val="window" lastClr="FFFFFF"/>
    </a:solidFill>
    <a:ln w="28575">
      <a:solidFill>
        <a:sysClr val="windowText" lastClr="000000"/>
      </a:solidFill>
    </a:ln>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567" b="1" i="0" u="none" strike="noStrike" baseline="0">
                <a:solidFill>
                  <a:srgbClr val="000000"/>
                </a:solidFill>
                <a:latin typeface="Arial"/>
                <a:ea typeface="Arial"/>
                <a:cs typeface="Arial"/>
              </a:defRPr>
            </a:pPr>
            <a:r>
              <a:rPr lang="he-IL" sz="2000" b="1" i="0" u="none" strike="noStrike" baseline="0" dirty="0" smtClean="0">
                <a:solidFill>
                  <a:srgbClr val="000000"/>
                </a:solidFill>
                <a:latin typeface="Calibri"/>
                <a:cs typeface="Arial"/>
              </a:rPr>
              <a:t>2014 </a:t>
            </a:r>
            <a:endParaRPr lang="he-IL" sz="2000" dirty="0"/>
          </a:p>
        </c:rich>
      </c:tx>
      <c:layout/>
      <c:overlay val="0"/>
      <c:spPr>
        <a:noFill/>
        <a:ln w="30317">
          <a:noFill/>
        </a:ln>
      </c:spPr>
    </c:title>
    <c:autoTitleDeleted val="0"/>
    <c:plotArea>
      <c:layout>
        <c:manualLayout>
          <c:layoutTarget val="inner"/>
          <c:xMode val="edge"/>
          <c:yMode val="edge"/>
          <c:x val="9.4377510040160636E-2"/>
          <c:y val="0.21653298485667502"/>
          <c:w val="0.81927710843373491"/>
          <c:h val="0.46577751731008055"/>
        </c:manualLayout>
      </c:layout>
      <c:barChart>
        <c:barDir val="col"/>
        <c:grouping val="clustered"/>
        <c:varyColors val="0"/>
        <c:ser>
          <c:idx val="0"/>
          <c:order val="0"/>
          <c:tx>
            <c:strRef>
              <c:f>גיליון1!$A$2</c:f>
              <c:strCache>
                <c:ptCount val="1"/>
                <c:pt idx="0">
                  <c:v>כללית</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גיליון1!$B$2:$Q$2</c:f>
              <c:numCache>
                <c:formatCode>#,##0.00_);\(#,##0.00\)</c:formatCode>
                <c:ptCount val="16"/>
                <c:pt idx="0">
                  <c:v>3.0214740476961301E-2</c:v>
                </c:pt>
                <c:pt idx="1">
                  <c:v>8.4169634185820602E-2</c:v>
                </c:pt>
                <c:pt idx="2">
                  <c:v>3.88475234703788E-2</c:v>
                </c:pt>
                <c:pt idx="3">
                  <c:v>3.88475234703788E-2</c:v>
                </c:pt>
                <c:pt idx="4">
                  <c:v>1.94237617351894E-2</c:v>
                </c:pt>
                <c:pt idx="5">
                  <c:v>7.1220459695694405E-2</c:v>
                </c:pt>
                <c:pt idx="6">
                  <c:v>1.51073702384806E-2</c:v>
                </c:pt>
                <c:pt idx="7">
                  <c:v>0.14000000000000001</c:v>
                </c:pt>
                <c:pt idx="8">
                  <c:v>7.3378655444048799E-2</c:v>
                </c:pt>
                <c:pt idx="9">
                  <c:v>0.151073702384806</c:v>
                </c:pt>
                <c:pt idx="10">
                  <c:v>1.51073702384806E-2</c:v>
                </c:pt>
                <c:pt idx="11">
                  <c:v>3.0214740476961301E-2</c:v>
                </c:pt>
                <c:pt idx="12">
                  <c:v>5.6113089457213799E-2</c:v>
                </c:pt>
                <c:pt idx="13">
                  <c:v>4.3163914967087498E-3</c:v>
                </c:pt>
                <c:pt idx="15">
                  <c:v>0.09</c:v>
                </c:pt>
              </c:numCache>
            </c:numRef>
          </c:val>
        </c:ser>
        <c:ser>
          <c:idx val="1"/>
          <c:order val="1"/>
          <c:tx>
            <c:strRef>
              <c:f>גיליון1!$A$3</c:f>
              <c:strCache>
                <c:ptCount val="1"/>
                <c:pt idx="0">
                  <c:v>מכבי</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גיליון1!$B$3:$Q$3</c:f>
              <c:numCache>
                <c:formatCode>#,##0.00_);\(#,##0.00\)</c:formatCode>
                <c:ptCount val="16"/>
                <c:pt idx="1">
                  <c:v>5.5491096201382199E-2</c:v>
                </c:pt>
                <c:pt idx="2">
                  <c:v>3.5312515764516002E-2</c:v>
                </c:pt>
                <c:pt idx="3">
                  <c:v>7.5669676638248501E-2</c:v>
                </c:pt>
                <c:pt idx="4">
                  <c:v>1.51339353276497E-2</c:v>
                </c:pt>
                <c:pt idx="5">
                  <c:v>8.0714321747465095E-2</c:v>
                </c:pt>
                <c:pt idx="6">
                  <c:v>2.0178580436866302E-2</c:v>
                </c:pt>
                <c:pt idx="7">
                  <c:v>0.17</c:v>
                </c:pt>
                <c:pt idx="8">
                  <c:v>6.5580386419815395E-2</c:v>
                </c:pt>
                <c:pt idx="9">
                  <c:v>0.11602683751198101</c:v>
                </c:pt>
                <c:pt idx="10">
                  <c:v>1.00892902184331E-2</c:v>
                </c:pt>
                <c:pt idx="11">
                  <c:v>5.0446451092165702E-3</c:v>
                </c:pt>
                <c:pt idx="12">
                  <c:v>6.5580386419815395E-2</c:v>
                </c:pt>
                <c:pt idx="13">
                  <c:v>5.0446451092165702E-3</c:v>
                </c:pt>
                <c:pt idx="15">
                  <c:v>0.04</c:v>
                </c:pt>
              </c:numCache>
            </c:numRef>
          </c:val>
        </c:ser>
        <c:ser>
          <c:idx val="2"/>
          <c:order val="2"/>
          <c:tx>
            <c:strRef>
              <c:f>גיליון1!$A$4</c:f>
              <c:strCache>
                <c:ptCount val="1"/>
                <c:pt idx="0">
                  <c:v>מאוחדת</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גיליון1!$B$4:$Q$4</c:f>
              <c:numCache>
                <c:formatCode>#,##0.00_);\(#,##0.00\)</c:formatCode>
                <c:ptCount val="16"/>
                <c:pt idx="0">
                  <c:v>4.0567951318458403E-2</c:v>
                </c:pt>
                <c:pt idx="1">
                  <c:v>0.152129817444219</c:v>
                </c:pt>
                <c:pt idx="2">
                  <c:v>5.0709939148073001E-2</c:v>
                </c:pt>
                <c:pt idx="3">
                  <c:v>0.14198782961460399</c:v>
                </c:pt>
                <c:pt idx="4">
                  <c:v>9.1277890466531397E-2</c:v>
                </c:pt>
                <c:pt idx="5">
                  <c:v>0.18255578093306299</c:v>
                </c:pt>
                <c:pt idx="6">
                  <c:v>9.1277890466531397E-2</c:v>
                </c:pt>
                <c:pt idx="7">
                  <c:v>0.17</c:v>
                </c:pt>
                <c:pt idx="8">
                  <c:v>3.0425963488843799E-2</c:v>
                </c:pt>
                <c:pt idx="9">
                  <c:v>0.29411764705882398</c:v>
                </c:pt>
                <c:pt idx="10">
                  <c:v>4.0567951318458403E-2</c:v>
                </c:pt>
                <c:pt idx="11">
                  <c:v>1.0141987829614601E-2</c:v>
                </c:pt>
                <c:pt idx="12">
                  <c:v>0.162271805273834</c:v>
                </c:pt>
                <c:pt idx="13">
                  <c:v>4.0567951318458403E-2</c:v>
                </c:pt>
                <c:pt idx="14">
                  <c:v>1.0141987829614601E-2</c:v>
                </c:pt>
                <c:pt idx="15">
                  <c:v>0.08</c:v>
                </c:pt>
              </c:numCache>
            </c:numRef>
          </c:val>
        </c:ser>
        <c:ser>
          <c:idx val="3"/>
          <c:order val="3"/>
          <c:tx>
            <c:strRef>
              <c:f>גיליון1!$A$5</c:f>
              <c:strCache>
                <c:ptCount val="1"/>
                <c:pt idx="0">
                  <c:v>לאומית</c:v>
                </c:pt>
              </c:strCache>
            </c:strRef>
          </c:tx>
          <c:spPr>
            <a:solidFill>
              <a:srgbClr val="FFC000"/>
            </a:solidFill>
          </c:spPr>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גיליון1!$B$5:$Q$5</c:f>
              <c:numCache>
                <c:formatCode>#,##0.00_);\(#,##0.00\)</c:formatCode>
                <c:ptCount val="16"/>
                <c:pt idx="0">
                  <c:v>2.86574007737498E-2</c:v>
                </c:pt>
                <c:pt idx="1">
                  <c:v>0.100300902708124</c:v>
                </c:pt>
                <c:pt idx="2">
                  <c:v>7.1643501934374604E-2</c:v>
                </c:pt>
                <c:pt idx="3">
                  <c:v>2.86574007737498E-2</c:v>
                </c:pt>
                <c:pt idx="4">
                  <c:v>5.73148015474996E-2</c:v>
                </c:pt>
                <c:pt idx="5">
                  <c:v>2.86574007737498E-2</c:v>
                </c:pt>
                <c:pt idx="6">
                  <c:v>1.43287003868749E-2</c:v>
                </c:pt>
                <c:pt idx="7">
                  <c:v>0.15</c:v>
                </c:pt>
                <c:pt idx="8">
                  <c:v>0.11462960309499901</c:v>
                </c:pt>
                <c:pt idx="9">
                  <c:v>0.386874910445623</c:v>
                </c:pt>
                <c:pt idx="10">
                  <c:v>2.86574007737498E-2</c:v>
                </c:pt>
                <c:pt idx="11">
                  <c:v>1.43287003868749E-2</c:v>
                </c:pt>
                <c:pt idx="12">
                  <c:v>0.100300902708124</c:v>
                </c:pt>
                <c:pt idx="14">
                  <c:v>1.43287003868749E-2</c:v>
                </c:pt>
                <c:pt idx="15">
                  <c:v>0.14000000000000001</c:v>
                </c:pt>
              </c:numCache>
            </c:numRef>
          </c:val>
        </c:ser>
        <c:dLbls>
          <c:showLegendKey val="0"/>
          <c:showVal val="0"/>
          <c:showCatName val="0"/>
          <c:showSerName val="0"/>
          <c:showPercent val="0"/>
          <c:showBubbleSize val="0"/>
        </c:dLbls>
        <c:gapWidth val="150"/>
        <c:axId val="159661056"/>
        <c:axId val="159662848"/>
      </c:barChart>
      <c:catAx>
        <c:axId val="159661056"/>
        <c:scaling>
          <c:orientation val="maxMin"/>
        </c:scaling>
        <c:delete val="0"/>
        <c:axPos val="b"/>
        <c:numFmt formatCode="General" sourceLinked="1"/>
        <c:majorTickMark val="out"/>
        <c:minorTickMark val="none"/>
        <c:tickLblPos val="nextTo"/>
        <c:txPr>
          <a:bodyPr rot="-2700000" vert="horz"/>
          <a:lstStyle/>
          <a:p>
            <a:pPr>
              <a:defRPr sz="955" b="0" i="0" u="none" strike="noStrike" baseline="0">
                <a:solidFill>
                  <a:srgbClr val="000000"/>
                </a:solidFill>
                <a:latin typeface="Arial"/>
                <a:ea typeface="Arial"/>
                <a:cs typeface="Arial"/>
              </a:defRPr>
            </a:pPr>
            <a:endParaRPr lang="he-IL"/>
          </a:p>
        </c:txPr>
        <c:crossAx val="159662848"/>
        <c:crosses val="autoZero"/>
        <c:auto val="1"/>
        <c:lblAlgn val="ctr"/>
        <c:lblOffset val="100"/>
        <c:noMultiLvlLbl val="0"/>
      </c:catAx>
      <c:valAx>
        <c:axId val="159662848"/>
        <c:scaling>
          <c:orientation val="minMax"/>
        </c:scaling>
        <c:delete val="0"/>
        <c:axPos val="r"/>
        <c:majorGridlines/>
        <c:numFmt formatCode="#,##0.00_);\(#,##0.00\)" sourceLinked="1"/>
        <c:majorTickMark val="out"/>
        <c:minorTickMark val="none"/>
        <c:tickLblPos val="nextTo"/>
        <c:txPr>
          <a:bodyPr rot="0" vert="horz"/>
          <a:lstStyle/>
          <a:p>
            <a:pPr>
              <a:defRPr sz="1194" b="0" i="0" u="none" strike="noStrike" baseline="0">
                <a:solidFill>
                  <a:srgbClr val="000000"/>
                </a:solidFill>
                <a:latin typeface="Arial"/>
                <a:ea typeface="Arial"/>
                <a:cs typeface="Arial"/>
              </a:defRPr>
            </a:pPr>
            <a:endParaRPr lang="he-IL"/>
          </a:p>
        </c:txPr>
        <c:crossAx val="159661056"/>
        <c:crosses val="autoZero"/>
        <c:crossBetween val="between"/>
      </c:valAx>
    </c:plotArea>
    <c:legend>
      <c:legendPos val="r"/>
      <c:layout>
        <c:manualLayout>
          <c:xMode val="edge"/>
          <c:yMode val="edge"/>
          <c:x val="2.9705822956657447E-2"/>
          <c:y val="4.5210660328080091E-2"/>
          <c:w val="9.8393574297188757E-2"/>
          <c:h val="0.20938628158844766"/>
        </c:manualLayout>
      </c:layout>
      <c:overlay val="0"/>
      <c:txPr>
        <a:bodyPr/>
        <a:lstStyle/>
        <a:p>
          <a:pPr>
            <a:defRPr sz="877" b="0" i="0" u="none" strike="noStrike" baseline="0">
              <a:solidFill>
                <a:srgbClr val="000000"/>
              </a:solidFill>
              <a:latin typeface="Arial"/>
              <a:ea typeface="Arial"/>
              <a:cs typeface="Arial"/>
            </a:defRPr>
          </a:pPr>
          <a:endParaRPr lang="he-IL"/>
        </a:p>
      </c:txPr>
    </c:legend>
    <c:plotVisOnly val="1"/>
    <c:dispBlanksAs val="gap"/>
    <c:showDLblsOverMax val="0"/>
  </c:chart>
  <c:spPr>
    <a:solidFill>
      <a:sysClr val="window" lastClr="FFFFFF"/>
    </a:solidFill>
    <a:ln w="28575">
      <a:solidFill>
        <a:sysClr val="windowText" lastClr="000000"/>
      </a:solidFill>
    </a:ln>
  </c:spPr>
  <c:txPr>
    <a:bodyPr/>
    <a:lstStyle/>
    <a:p>
      <a:pPr>
        <a:defRPr sz="1194" b="0" i="0" u="none" strike="noStrike" baseline="0">
          <a:solidFill>
            <a:srgbClr val="000000"/>
          </a:solidFill>
          <a:latin typeface="Arial"/>
          <a:ea typeface="Arial"/>
          <a:cs typeface="Arial"/>
        </a:defRPr>
      </a:pPr>
      <a:endParaRPr lang="he-IL"/>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32655390390390393"/>
          <c:y val="6.9250925925925924E-2"/>
          <c:w val="0.60008693693693693"/>
          <c:h val="0.50853209876543215"/>
        </c:manualLayout>
      </c:layout>
      <c:barChart>
        <c:barDir val="col"/>
        <c:grouping val="clustered"/>
        <c:varyColors val="0"/>
        <c:ser>
          <c:idx val="0"/>
          <c:order val="0"/>
          <c:tx>
            <c:strRef>
              <c:f>'sheet 1'!$A$3</c:f>
              <c:strCache>
                <c:ptCount val="1"/>
                <c:pt idx="0">
                  <c:v>כללית</c:v>
                </c:pt>
              </c:strCache>
            </c:strRef>
          </c:tx>
          <c:invertIfNegative val="0"/>
          <c:cat>
            <c:strRef>
              <c:f>'sheet 1'!$B$2:$L$2</c:f>
              <c:strCache>
                <c:ptCount val="11"/>
                <c:pt idx="0">
                  <c:v>בדיקות אחרות</c:v>
                </c:pt>
                <c:pt idx="1">
                  <c:v>בדיקות דימות</c:v>
                </c:pt>
                <c:pt idx="2">
                  <c:v>בדיקות מעבדה</c:v>
                </c:pt>
                <c:pt idx="3">
                  <c:v>טיפולים </c:v>
                </c:pt>
                <c:pt idx="4">
                  <c:v>מיילדות ופוריות</c:v>
                </c:pt>
                <c:pt idx="5">
                  <c:v>פעולות כירורגיות</c:v>
                </c:pt>
                <c:pt idx="6">
                  <c:v>פרא-רפואי</c:v>
                </c:pt>
                <c:pt idx="7">
                  <c:v>שיניים</c:v>
                </c:pt>
                <c:pt idx="8">
                  <c:v>שיקום</c:v>
                </c:pt>
                <c:pt idx="9">
                  <c:v>שירותי חירום</c:v>
                </c:pt>
                <c:pt idx="10">
                  <c:v>שירותים אמבולטוריים</c:v>
                </c:pt>
              </c:strCache>
            </c:strRef>
          </c:cat>
          <c:val>
            <c:numRef>
              <c:f>'sheet 1'!$B$3:$L$3</c:f>
              <c:numCache>
                <c:formatCode>#,##0.00_);\(#,##0.00\)</c:formatCode>
                <c:ptCount val="11"/>
                <c:pt idx="0">
                  <c:v>0.1</c:v>
                </c:pt>
                <c:pt idx="1">
                  <c:v>0.49</c:v>
                </c:pt>
                <c:pt idx="2">
                  <c:v>0.11</c:v>
                </c:pt>
                <c:pt idx="3">
                  <c:v>0.08</c:v>
                </c:pt>
                <c:pt idx="4">
                  <c:v>0.12</c:v>
                </c:pt>
                <c:pt idx="5">
                  <c:v>0.3</c:v>
                </c:pt>
                <c:pt idx="6">
                  <c:v>0.18</c:v>
                </c:pt>
                <c:pt idx="7">
                  <c:v>0.15</c:v>
                </c:pt>
                <c:pt idx="8" formatCode="General">
                  <c:v>0.19</c:v>
                </c:pt>
                <c:pt idx="9">
                  <c:v>0.56999999999999995</c:v>
                </c:pt>
                <c:pt idx="10">
                  <c:v>0.12</c:v>
                </c:pt>
              </c:numCache>
            </c:numRef>
          </c:val>
        </c:ser>
        <c:ser>
          <c:idx val="1"/>
          <c:order val="1"/>
          <c:tx>
            <c:strRef>
              <c:f>'sheet 1'!$A$4</c:f>
              <c:strCache>
                <c:ptCount val="1"/>
                <c:pt idx="0">
                  <c:v>מכבי</c:v>
                </c:pt>
              </c:strCache>
            </c:strRef>
          </c:tx>
          <c:invertIfNegative val="0"/>
          <c:cat>
            <c:strRef>
              <c:f>'sheet 1'!$B$2:$L$2</c:f>
              <c:strCache>
                <c:ptCount val="11"/>
                <c:pt idx="0">
                  <c:v>בדיקות אחרות</c:v>
                </c:pt>
                <c:pt idx="1">
                  <c:v>בדיקות דימות</c:v>
                </c:pt>
                <c:pt idx="2">
                  <c:v>בדיקות מעבדה</c:v>
                </c:pt>
                <c:pt idx="3">
                  <c:v>טיפולים </c:v>
                </c:pt>
                <c:pt idx="4">
                  <c:v>מיילדות ופוריות</c:v>
                </c:pt>
                <c:pt idx="5">
                  <c:v>פעולות כירורגיות</c:v>
                </c:pt>
                <c:pt idx="6">
                  <c:v>פרא-רפואי</c:v>
                </c:pt>
                <c:pt idx="7">
                  <c:v>שיניים</c:v>
                </c:pt>
                <c:pt idx="8">
                  <c:v>שיקום</c:v>
                </c:pt>
                <c:pt idx="9">
                  <c:v>שירותי חירום</c:v>
                </c:pt>
                <c:pt idx="10">
                  <c:v>שירותים אמבולטוריים</c:v>
                </c:pt>
              </c:strCache>
            </c:strRef>
          </c:cat>
          <c:val>
            <c:numRef>
              <c:f>'sheet 1'!$B$4:$L$4</c:f>
              <c:numCache>
                <c:formatCode>#,##0.00_);\(#,##0.00\)</c:formatCode>
                <c:ptCount val="11"/>
                <c:pt idx="0">
                  <c:v>0.08</c:v>
                </c:pt>
                <c:pt idx="1">
                  <c:v>0.49</c:v>
                </c:pt>
                <c:pt idx="2">
                  <c:v>0.15</c:v>
                </c:pt>
                <c:pt idx="3">
                  <c:v>7.0000000000000007E-2</c:v>
                </c:pt>
                <c:pt idx="4">
                  <c:v>0.17</c:v>
                </c:pt>
                <c:pt idx="5">
                  <c:v>0.27</c:v>
                </c:pt>
                <c:pt idx="6">
                  <c:v>0.27</c:v>
                </c:pt>
                <c:pt idx="7">
                  <c:v>0.16</c:v>
                </c:pt>
                <c:pt idx="8" formatCode="General">
                  <c:v>0.18</c:v>
                </c:pt>
                <c:pt idx="9">
                  <c:v>1.04</c:v>
                </c:pt>
                <c:pt idx="10">
                  <c:v>0.2</c:v>
                </c:pt>
              </c:numCache>
            </c:numRef>
          </c:val>
        </c:ser>
        <c:ser>
          <c:idx val="2"/>
          <c:order val="2"/>
          <c:tx>
            <c:strRef>
              <c:f>'sheet 1'!$A$5</c:f>
              <c:strCache>
                <c:ptCount val="1"/>
                <c:pt idx="0">
                  <c:v>מאוחדת</c:v>
                </c:pt>
              </c:strCache>
            </c:strRef>
          </c:tx>
          <c:invertIfNegative val="0"/>
          <c:cat>
            <c:strRef>
              <c:f>'sheet 1'!$B$2:$L$2</c:f>
              <c:strCache>
                <c:ptCount val="11"/>
                <c:pt idx="0">
                  <c:v>בדיקות אחרות</c:v>
                </c:pt>
                <c:pt idx="1">
                  <c:v>בדיקות דימות</c:v>
                </c:pt>
                <c:pt idx="2">
                  <c:v>בדיקות מעבדה</c:v>
                </c:pt>
                <c:pt idx="3">
                  <c:v>טיפולים </c:v>
                </c:pt>
                <c:pt idx="4">
                  <c:v>מיילדות ופוריות</c:v>
                </c:pt>
                <c:pt idx="5">
                  <c:v>פעולות כירורגיות</c:v>
                </c:pt>
                <c:pt idx="6">
                  <c:v>פרא-רפואי</c:v>
                </c:pt>
                <c:pt idx="7">
                  <c:v>שיניים</c:v>
                </c:pt>
                <c:pt idx="8">
                  <c:v>שיקום</c:v>
                </c:pt>
                <c:pt idx="9">
                  <c:v>שירותי חירום</c:v>
                </c:pt>
                <c:pt idx="10">
                  <c:v>שירותים אמבולטוריים</c:v>
                </c:pt>
              </c:strCache>
            </c:strRef>
          </c:cat>
          <c:val>
            <c:numRef>
              <c:f>'sheet 1'!$B$5:$L$5</c:f>
              <c:numCache>
                <c:formatCode>#,##0.00_);\(#,##0.00\)</c:formatCode>
                <c:ptCount val="11"/>
                <c:pt idx="0">
                  <c:v>0.09</c:v>
                </c:pt>
                <c:pt idx="1">
                  <c:v>0.42</c:v>
                </c:pt>
                <c:pt idx="2">
                  <c:v>0.19</c:v>
                </c:pt>
                <c:pt idx="3">
                  <c:v>0.06</c:v>
                </c:pt>
                <c:pt idx="4">
                  <c:v>0.12</c:v>
                </c:pt>
                <c:pt idx="5">
                  <c:v>0.35</c:v>
                </c:pt>
                <c:pt idx="6">
                  <c:v>0.28000000000000003</c:v>
                </c:pt>
                <c:pt idx="7">
                  <c:v>0.4</c:v>
                </c:pt>
                <c:pt idx="8" formatCode="General">
                  <c:v>0.33</c:v>
                </c:pt>
                <c:pt idx="9">
                  <c:v>0.86</c:v>
                </c:pt>
                <c:pt idx="10">
                  <c:v>0.28000000000000003</c:v>
                </c:pt>
              </c:numCache>
            </c:numRef>
          </c:val>
        </c:ser>
        <c:ser>
          <c:idx val="3"/>
          <c:order val="3"/>
          <c:tx>
            <c:strRef>
              <c:f>'sheet 1'!$A$6</c:f>
              <c:strCache>
                <c:ptCount val="1"/>
                <c:pt idx="0">
                  <c:v>לאומית</c:v>
                </c:pt>
              </c:strCache>
            </c:strRef>
          </c:tx>
          <c:spPr>
            <a:solidFill>
              <a:srgbClr val="FFC000"/>
            </a:solidFill>
          </c:spPr>
          <c:invertIfNegative val="0"/>
          <c:cat>
            <c:strRef>
              <c:f>'sheet 1'!$B$2:$L$2</c:f>
              <c:strCache>
                <c:ptCount val="11"/>
                <c:pt idx="0">
                  <c:v>בדיקות אחרות</c:v>
                </c:pt>
                <c:pt idx="1">
                  <c:v>בדיקות דימות</c:v>
                </c:pt>
                <c:pt idx="2">
                  <c:v>בדיקות מעבדה</c:v>
                </c:pt>
                <c:pt idx="3">
                  <c:v>טיפולים </c:v>
                </c:pt>
                <c:pt idx="4">
                  <c:v>מיילדות ופוריות</c:v>
                </c:pt>
                <c:pt idx="5">
                  <c:v>פעולות כירורגיות</c:v>
                </c:pt>
                <c:pt idx="6">
                  <c:v>פרא-רפואי</c:v>
                </c:pt>
                <c:pt idx="7">
                  <c:v>שיניים</c:v>
                </c:pt>
                <c:pt idx="8">
                  <c:v>שיקום</c:v>
                </c:pt>
                <c:pt idx="9">
                  <c:v>שירותי חירום</c:v>
                </c:pt>
                <c:pt idx="10">
                  <c:v>שירותים אמבולטוריים</c:v>
                </c:pt>
              </c:strCache>
            </c:strRef>
          </c:cat>
          <c:val>
            <c:numRef>
              <c:f>'sheet 1'!$B$6:$L$6</c:f>
              <c:numCache>
                <c:formatCode>#,##0.00_);\(#,##0.00\)</c:formatCode>
                <c:ptCount val="11"/>
                <c:pt idx="0">
                  <c:v>7.0000000000000007E-2</c:v>
                </c:pt>
                <c:pt idx="1">
                  <c:v>0.5</c:v>
                </c:pt>
                <c:pt idx="2">
                  <c:v>0.21</c:v>
                </c:pt>
                <c:pt idx="3">
                  <c:v>0.04</c:v>
                </c:pt>
                <c:pt idx="4">
                  <c:v>7.0000000000000007E-2</c:v>
                </c:pt>
                <c:pt idx="5">
                  <c:v>0.37</c:v>
                </c:pt>
                <c:pt idx="6">
                  <c:v>0.47</c:v>
                </c:pt>
                <c:pt idx="7">
                  <c:v>0.2</c:v>
                </c:pt>
                <c:pt idx="8" formatCode="General">
                  <c:v>0.28999999999999998</c:v>
                </c:pt>
                <c:pt idx="9">
                  <c:v>0.87</c:v>
                </c:pt>
                <c:pt idx="10">
                  <c:v>0.09</c:v>
                </c:pt>
              </c:numCache>
            </c:numRef>
          </c:val>
        </c:ser>
        <c:dLbls>
          <c:showLegendKey val="0"/>
          <c:showVal val="0"/>
          <c:showCatName val="0"/>
          <c:showSerName val="0"/>
          <c:showPercent val="0"/>
          <c:showBubbleSize val="0"/>
        </c:dLbls>
        <c:gapWidth val="150"/>
        <c:axId val="159763072"/>
        <c:axId val="159764864"/>
      </c:barChart>
      <c:catAx>
        <c:axId val="159763072"/>
        <c:scaling>
          <c:orientation val="maxMin"/>
        </c:scaling>
        <c:delete val="0"/>
        <c:axPos val="b"/>
        <c:numFmt formatCode="General" sourceLinked="1"/>
        <c:majorTickMark val="out"/>
        <c:minorTickMark val="none"/>
        <c:tickLblPos val="nextTo"/>
        <c:txPr>
          <a:bodyPr/>
          <a:lstStyle/>
          <a:p>
            <a:pPr>
              <a:defRPr sz="1200" b="0" baseline="0"/>
            </a:pPr>
            <a:endParaRPr lang="he-IL"/>
          </a:p>
        </c:txPr>
        <c:crossAx val="159764864"/>
        <c:crosses val="autoZero"/>
        <c:auto val="1"/>
        <c:lblAlgn val="ctr"/>
        <c:lblOffset val="100"/>
        <c:noMultiLvlLbl val="0"/>
      </c:catAx>
      <c:valAx>
        <c:axId val="159764864"/>
        <c:scaling>
          <c:orientation val="minMax"/>
        </c:scaling>
        <c:delete val="0"/>
        <c:axPos val="r"/>
        <c:majorGridlines/>
        <c:numFmt formatCode="#,##0.00_);\(#,##0.00\)" sourceLinked="1"/>
        <c:majorTickMark val="out"/>
        <c:minorTickMark val="none"/>
        <c:tickLblPos val="nextTo"/>
        <c:txPr>
          <a:bodyPr/>
          <a:lstStyle/>
          <a:p>
            <a:pPr>
              <a:defRPr sz="1100" b="0" baseline="0"/>
            </a:pPr>
            <a:endParaRPr lang="he-IL"/>
          </a:p>
        </c:txPr>
        <c:crossAx val="159763072"/>
        <c:crosses val="autoZero"/>
        <c:crossBetween val="between"/>
      </c:valAx>
    </c:plotArea>
    <c:legend>
      <c:legendPos val="r"/>
      <c:layout>
        <c:manualLayout>
          <c:xMode val="edge"/>
          <c:yMode val="edge"/>
          <c:x val="3.8837837837837823E-3"/>
          <c:y val="0.30948364197530864"/>
          <c:w val="0.15894984984984986"/>
          <c:h val="0.35525000000000001"/>
        </c:manualLayout>
      </c:layout>
      <c:overlay val="0"/>
      <c:txPr>
        <a:bodyPr/>
        <a:lstStyle/>
        <a:p>
          <a:pPr>
            <a:defRPr sz="1200" b="0" baseline="0"/>
          </a:pPr>
          <a:endParaRPr lang="he-IL"/>
        </a:p>
      </c:txPr>
    </c:legend>
    <c:plotVisOnly val="1"/>
    <c:dispBlanksAs val="gap"/>
    <c:showDLblsOverMax val="0"/>
  </c:chart>
  <c:spPr>
    <a:solidFill>
      <a:sysClr val="window" lastClr="FFFFFF"/>
    </a:solidFill>
    <a:ln w="28575">
      <a:solidFill>
        <a:sysClr val="windowText" lastClr="000000"/>
      </a:solidFill>
    </a:ln>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96332"/>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96332"/>
          </a:xfrm>
          <a:prstGeom prst="rect">
            <a:avLst/>
          </a:prstGeom>
        </p:spPr>
        <p:txBody>
          <a:bodyPr vert="horz" lIns="91440" tIns="45720" rIns="91440" bIns="45720" rtlCol="1"/>
          <a:lstStyle>
            <a:lvl1pPr algn="l">
              <a:defRPr sz="1200"/>
            </a:lvl1pPr>
          </a:lstStyle>
          <a:p>
            <a:fld id="{CD9A0747-F931-49DA-ABAA-F7FEA813C7B1}" type="datetimeFigureOut">
              <a:rPr lang="he-IL" smtClean="0"/>
              <a:pPr/>
              <a:t>ט"ו/חשון/תשע"ו</a:t>
            </a:fld>
            <a:endParaRPr lang="he-IL"/>
          </a:p>
        </p:txBody>
      </p:sp>
      <p:sp>
        <p:nvSpPr>
          <p:cNvPr id="4" name="מציין מיקום של תמונת שקופית 3"/>
          <p:cNvSpPr>
            <a:spLocks noGrp="1" noRot="1" noChangeAspect="1"/>
          </p:cNvSpPr>
          <p:nvPr>
            <p:ph type="sldImg" idx="2"/>
          </p:nvPr>
        </p:nvSpPr>
        <p:spPr>
          <a:xfrm>
            <a:off x="947738" y="744538"/>
            <a:ext cx="4962525" cy="3722687"/>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715153"/>
            <a:ext cx="5486400" cy="4466987"/>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9428583"/>
            <a:ext cx="2971800" cy="496332"/>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9428583"/>
            <a:ext cx="2971800" cy="496332"/>
          </a:xfrm>
          <a:prstGeom prst="rect">
            <a:avLst/>
          </a:prstGeom>
        </p:spPr>
        <p:txBody>
          <a:bodyPr vert="horz" lIns="91440" tIns="45720" rIns="91440" bIns="45720" rtlCol="1" anchor="b"/>
          <a:lstStyle>
            <a:lvl1pPr algn="l">
              <a:defRPr sz="1200"/>
            </a:lvl1pPr>
          </a:lstStyle>
          <a:p>
            <a:fld id="{2B7345A0-7635-4DAC-BCB7-8E2368DF2D5D}" type="slidenum">
              <a:rPr lang="he-IL" smtClean="0"/>
              <a:pPr/>
              <a:t>‹#›</a:t>
            </a:fld>
            <a:endParaRPr lang="he-IL"/>
          </a:p>
        </p:txBody>
      </p:sp>
    </p:spTree>
    <p:extLst>
      <p:ext uri="{BB962C8B-B14F-4D97-AF65-F5344CB8AC3E}">
        <p14:creationId xmlns:p14="http://schemas.microsoft.com/office/powerpoint/2010/main" val="336594704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a:t>
            </a:fld>
            <a:endParaRPr lang="he-IL"/>
          </a:p>
        </p:txBody>
      </p:sp>
    </p:spTree>
    <p:extLst>
      <p:ext uri="{BB962C8B-B14F-4D97-AF65-F5344CB8AC3E}">
        <p14:creationId xmlns:p14="http://schemas.microsoft.com/office/powerpoint/2010/main" val="2862519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a:t>
            </a:fld>
            <a:endParaRPr lang="he-IL"/>
          </a:p>
        </p:txBody>
      </p:sp>
    </p:spTree>
    <p:extLst>
      <p:ext uri="{BB962C8B-B14F-4D97-AF65-F5344CB8AC3E}">
        <p14:creationId xmlns:p14="http://schemas.microsoft.com/office/powerpoint/2010/main" val="2528343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4</a:t>
            </a:fld>
            <a:endParaRPr lang="he-IL"/>
          </a:p>
        </p:txBody>
      </p:sp>
    </p:spTree>
    <p:extLst>
      <p:ext uri="{BB962C8B-B14F-4D97-AF65-F5344CB8AC3E}">
        <p14:creationId xmlns:p14="http://schemas.microsoft.com/office/powerpoint/2010/main" val="25667517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5</a:t>
            </a:fld>
            <a:endParaRPr lang="he-IL"/>
          </a:p>
        </p:txBody>
      </p:sp>
    </p:spTree>
    <p:extLst>
      <p:ext uri="{BB962C8B-B14F-4D97-AF65-F5344CB8AC3E}">
        <p14:creationId xmlns:p14="http://schemas.microsoft.com/office/powerpoint/2010/main" val="39043231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6</a:t>
            </a:fld>
            <a:endParaRPr lang="he-IL"/>
          </a:p>
        </p:txBody>
      </p:sp>
    </p:spTree>
    <p:extLst>
      <p:ext uri="{BB962C8B-B14F-4D97-AF65-F5344CB8AC3E}">
        <p14:creationId xmlns:p14="http://schemas.microsoft.com/office/powerpoint/2010/main" val="9682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7</a:t>
            </a:fld>
            <a:endParaRPr lang="he-IL"/>
          </a:p>
        </p:txBody>
      </p:sp>
    </p:spTree>
    <p:extLst>
      <p:ext uri="{BB962C8B-B14F-4D97-AF65-F5344CB8AC3E}">
        <p14:creationId xmlns:p14="http://schemas.microsoft.com/office/powerpoint/2010/main" val="1726769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8</a:t>
            </a:fld>
            <a:endParaRPr lang="he-IL"/>
          </a:p>
        </p:txBody>
      </p:sp>
    </p:spTree>
    <p:extLst>
      <p:ext uri="{BB962C8B-B14F-4D97-AF65-F5344CB8AC3E}">
        <p14:creationId xmlns:p14="http://schemas.microsoft.com/office/powerpoint/2010/main" val="2287306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9</a:t>
            </a:fld>
            <a:endParaRPr lang="he-IL"/>
          </a:p>
        </p:txBody>
      </p:sp>
    </p:spTree>
    <p:extLst>
      <p:ext uri="{BB962C8B-B14F-4D97-AF65-F5344CB8AC3E}">
        <p14:creationId xmlns:p14="http://schemas.microsoft.com/office/powerpoint/2010/main" val="2496224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10</a:t>
            </a:fld>
            <a:endParaRPr lang="he-IL"/>
          </a:p>
        </p:txBody>
      </p:sp>
    </p:spTree>
    <p:extLst>
      <p:ext uri="{BB962C8B-B14F-4D97-AF65-F5344CB8AC3E}">
        <p14:creationId xmlns:p14="http://schemas.microsoft.com/office/powerpoint/2010/main" val="587482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11</a:t>
            </a:fld>
            <a:endParaRPr lang="he-IL"/>
          </a:p>
        </p:txBody>
      </p:sp>
    </p:spTree>
    <p:extLst>
      <p:ext uri="{BB962C8B-B14F-4D97-AF65-F5344CB8AC3E}">
        <p14:creationId xmlns:p14="http://schemas.microsoft.com/office/powerpoint/2010/main" val="2608382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12</a:t>
            </a:fld>
            <a:endParaRPr lang="he-IL"/>
          </a:p>
        </p:txBody>
      </p:sp>
    </p:spTree>
    <p:extLst>
      <p:ext uri="{BB962C8B-B14F-4D97-AF65-F5344CB8AC3E}">
        <p14:creationId xmlns:p14="http://schemas.microsoft.com/office/powerpoint/2010/main" val="41808026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13</a:t>
            </a:fld>
            <a:endParaRPr lang="he-IL"/>
          </a:p>
        </p:txBody>
      </p:sp>
    </p:spTree>
    <p:extLst>
      <p:ext uri="{BB962C8B-B14F-4D97-AF65-F5344CB8AC3E}">
        <p14:creationId xmlns:p14="http://schemas.microsoft.com/office/powerpoint/2010/main" val="3813084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14</a:t>
            </a:fld>
            <a:endParaRPr lang="he-IL"/>
          </a:p>
        </p:txBody>
      </p:sp>
    </p:spTree>
    <p:extLst>
      <p:ext uri="{BB962C8B-B14F-4D97-AF65-F5344CB8AC3E}">
        <p14:creationId xmlns:p14="http://schemas.microsoft.com/office/powerpoint/2010/main" val="1212894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15</a:t>
            </a:fld>
            <a:endParaRPr lang="he-IL"/>
          </a:p>
        </p:txBody>
      </p:sp>
    </p:spTree>
    <p:extLst>
      <p:ext uri="{BB962C8B-B14F-4D97-AF65-F5344CB8AC3E}">
        <p14:creationId xmlns:p14="http://schemas.microsoft.com/office/powerpoint/2010/main" val="349412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16</a:t>
            </a:fld>
            <a:endParaRPr lang="he-IL"/>
          </a:p>
        </p:txBody>
      </p:sp>
    </p:spTree>
    <p:extLst>
      <p:ext uri="{BB962C8B-B14F-4D97-AF65-F5344CB8AC3E}">
        <p14:creationId xmlns:p14="http://schemas.microsoft.com/office/powerpoint/2010/main" val="36353183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17</a:t>
            </a:fld>
            <a:endParaRPr lang="he-IL"/>
          </a:p>
        </p:txBody>
      </p:sp>
    </p:spTree>
    <p:extLst>
      <p:ext uri="{BB962C8B-B14F-4D97-AF65-F5344CB8AC3E}">
        <p14:creationId xmlns:p14="http://schemas.microsoft.com/office/powerpoint/2010/main" val="23893293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18</a:t>
            </a:fld>
            <a:endParaRPr lang="he-IL"/>
          </a:p>
        </p:txBody>
      </p:sp>
    </p:spTree>
    <p:extLst>
      <p:ext uri="{BB962C8B-B14F-4D97-AF65-F5344CB8AC3E}">
        <p14:creationId xmlns:p14="http://schemas.microsoft.com/office/powerpoint/2010/main" val="32547614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19</a:t>
            </a:fld>
            <a:endParaRPr lang="he-IL"/>
          </a:p>
        </p:txBody>
      </p:sp>
    </p:spTree>
    <p:extLst>
      <p:ext uri="{BB962C8B-B14F-4D97-AF65-F5344CB8AC3E}">
        <p14:creationId xmlns:p14="http://schemas.microsoft.com/office/powerpoint/2010/main" val="3302381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20</a:t>
            </a:fld>
            <a:endParaRPr lang="he-IL"/>
          </a:p>
        </p:txBody>
      </p:sp>
    </p:spTree>
    <p:extLst>
      <p:ext uri="{BB962C8B-B14F-4D97-AF65-F5344CB8AC3E}">
        <p14:creationId xmlns:p14="http://schemas.microsoft.com/office/powerpoint/2010/main" val="19057138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21</a:t>
            </a:fld>
            <a:endParaRPr lang="he-IL"/>
          </a:p>
        </p:txBody>
      </p:sp>
    </p:spTree>
    <p:extLst>
      <p:ext uri="{BB962C8B-B14F-4D97-AF65-F5344CB8AC3E}">
        <p14:creationId xmlns:p14="http://schemas.microsoft.com/office/powerpoint/2010/main" val="2329467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22</a:t>
            </a:fld>
            <a:endParaRPr lang="he-IL"/>
          </a:p>
        </p:txBody>
      </p:sp>
    </p:spTree>
    <p:extLst>
      <p:ext uri="{BB962C8B-B14F-4D97-AF65-F5344CB8AC3E}">
        <p14:creationId xmlns:p14="http://schemas.microsoft.com/office/powerpoint/2010/main" val="41948406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23</a:t>
            </a:fld>
            <a:endParaRPr lang="he-IL"/>
          </a:p>
        </p:txBody>
      </p:sp>
    </p:spTree>
    <p:extLst>
      <p:ext uri="{BB962C8B-B14F-4D97-AF65-F5344CB8AC3E}">
        <p14:creationId xmlns:p14="http://schemas.microsoft.com/office/powerpoint/2010/main" val="34790902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24</a:t>
            </a:fld>
            <a:endParaRPr lang="he-IL"/>
          </a:p>
        </p:txBody>
      </p:sp>
    </p:spTree>
    <p:extLst>
      <p:ext uri="{BB962C8B-B14F-4D97-AF65-F5344CB8AC3E}">
        <p14:creationId xmlns:p14="http://schemas.microsoft.com/office/powerpoint/2010/main" val="38402562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25</a:t>
            </a:fld>
            <a:endParaRPr lang="he-IL"/>
          </a:p>
        </p:txBody>
      </p:sp>
    </p:spTree>
    <p:extLst>
      <p:ext uri="{BB962C8B-B14F-4D97-AF65-F5344CB8AC3E}">
        <p14:creationId xmlns:p14="http://schemas.microsoft.com/office/powerpoint/2010/main" val="12504636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26</a:t>
            </a:fld>
            <a:endParaRPr lang="he-IL"/>
          </a:p>
        </p:txBody>
      </p:sp>
    </p:spTree>
    <p:extLst>
      <p:ext uri="{BB962C8B-B14F-4D97-AF65-F5344CB8AC3E}">
        <p14:creationId xmlns:p14="http://schemas.microsoft.com/office/powerpoint/2010/main" val="20811659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27</a:t>
            </a:fld>
            <a:endParaRPr lang="he-IL"/>
          </a:p>
        </p:txBody>
      </p:sp>
    </p:spTree>
    <p:extLst>
      <p:ext uri="{BB962C8B-B14F-4D97-AF65-F5344CB8AC3E}">
        <p14:creationId xmlns:p14="http://schemas.microsoft.com/office/powerpoint/2010/main" val="15706536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28</a:t>
            </a:fld>
            <a:endParaRPr lang="he-IL"/>
          </a:p>
        </p:txBody>
      </p:sp>
    </p:spTree>
    <p:extLst>
      <p:ext uri="{BB962C8B-B14F-4D97-AF65-F5344CB8AC3E}">
        <p14:creationId xmlns:p14="http://schemas.microsoft.com/office/powerpoint/2010/main" val="20811659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29</a:t>
            </a:fld>
            <a:endParaRPr lang="he-IL"/>
          </a:p>
        </p:txBody>
      </p:sp>
    </p:spTree>
    <p:extLst>
      <p:ext uri="{BB962C8B-B14F-4D97-AF65-F5344CB8AC3E}">
        <p14:creationId xmlns:p14="http://schemas.microsoft.com/office/powerpoint/2010/main" val="15706536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30</a:t>
            </a:fld>
            <a:endParaRPr lang="he-IL"/>
          </a:p>
        </p:txBody>
      </p:sp>
    </p:spTree>
    <p:extLst>
      <p:ext uri="{BB962C8B-B14F-4D97-AF65-F5344CB8AC3E}">
        <p14:creationId xmlns:p14="http://schemas.microsoft.com/office/powerpoint/2010/main" val="30306589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31</a:t>
            </a:fld>
            <a:endParaRPr lang="he-IL"/>
          </a:p>
        </p:txBody>
      </p:sp>
    </p:spTree>
    <p:extLst>
      <p:ext uri="{BB962C8B-B14F-4D97-AF65-F5344CB8AC3E}">
        <p14:creationId xmlns:p14="http://schemas.microsoft.com/office/powerpoint/2010/main" val="805660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cid:image001.jpg@01CE22FF.CD5DE250"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he-IL" smtClean="0"/>
              <a:t>לחץ כדי לערוך סגנון כותרת של תבנית בסיס</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he-IL" smtClean="0"/>
              <a:t>לחץ כדי לערוך סגנון כותרת משנה של תבנית בסיס</a:t>
            </a:r>
            <a:endParaRPr kumimoji="0" lang="en-US"/>
          </a:p>
        </p:txBody>
      </p:sp>
      <p:sp>
        <p:nvSpPr>
          <p:cNvPr id="30" name="Date Placeholder 29"/>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19" name="Footer Placeholder 18"/>
          <p:cNvSpPr>
            <a:spLocks noGrp="1"/>
          </p:cNvSpPr>
          <p:nvPr>
            <p:ph type="ftr" sz="quarter" idx="11"/>
          </p:nvPr>
        </p:nvSpPr>
        <p:spPr/>
        <p:txBody>
          <a:bodyPr/>
          <a:lstStyle/>
          <a:p>
            <a:endParaRPr lang="he-IL"/>
          </a:p>
        </p:txBody>
      </p:sp>
      <p:sp>
        <p:nvSpPr>
          <p:cNvPr id="27" name="Slide Number Placeholder 26"/>
          <p:cNvSpPr>
            <a:spLocks noGrp="1"/>
          </p:cNvSpPr>
          <p:nvPr>
            <p:ph type="sldNum" sz="quarter" idx="12"/>
          </p:nvPr>
        </p:nvSpPr>
        <p:spPr/>
        <p:txBody>
          <a:bodyPr/>
          <a:lstStyle/>
          <a:p>
            <a:fld id="{8145DC71-2D4C-474F-80B4-9F18E1D3EB44}" type="slidenum">
              <a:rPr lang="he-IL" smtClean="0"/>
              <a:pPr/>
              <a:t>‹#›</a:t>
            </a:fld>
            <a:endParaRPr lang="he-IL"/>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a:xfrm>
            <a:off x="649013" y="645820"/>
            <a:ext cx="8229600" cy="1143000"/>
          </a:xfrm>
        </p:spPr>
        <p:txBody>
          <a:bodyPr/>
          <a:lstStyle/>
          <a:p>
            <a:r>
              <a:rPr kumimoji="0" lang="he-IL" dirty="0" smtClean="0"/>
              <a:t>לחץ כדי לערוך סגנון כותרת של תבנית בסיס</a:t>
            </a:r>
            <a:endParaRPr kumimoji="0" lang="en-US" dirty="0"/>
          </a:p>
        </p:txBody>
      </p:sp>
      <p:sp>
        <p:nvSpPr>
          <p:cNvPr id="3" name="Content Placeholder 2"/>
          <p:cNvSpPr>
            <a:spLocks noGrp="1"/>
          </p:cNvSpPr>
          <p:nvPr>
            <p:ph idx="1"/>
          </p:nvPr>
        </p:nvSpPr>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145DC71-2D4C-474F-80B4-9F18E1D3EB44}" type="slidenum">
              <a:rPr lang="he-IL" smtClean="0"/>
              <a:pPr/>
              <a:t>‹#›</a:t>
            </a:fld>
            <a:endParaRPr lang="he-IL"/>
          </a:p>
        </p:txBody>
      </p:sp>
      <p:pic>
        <p:nvPicPr>
          <p:cNvPr id="7" name="תמונה 3" descr="תיאור: תיאור: cid:image001.jpg@01CD3803.47DC7520"/>
          <p:cNvPicPr>
            <a:picLocks noChangeAspect="1" noChangeArrowheads="1"/>
          </p:cNvPicPr>
          <p:nvPr userDrawn="1"/>
        </p:nvPicPr>
        <p:blipFill>
          <a:blip r:embed="rId2" r:link="rId3" cstate="print">
            <a:extLst>
              <a:ext uri="{28A0092B-C50C-407E-A947-70E740481C1C}">
                <a14:useLocalDpi xmlns:a14="http://schemas.microsoft.com/office/drawing/2010/main" val="0"/>
              </a:ext>
            </a:extLst>
          </a:blip>
          <a:srcRect/>
          <a:stretch>
            <a:fillRect/>
          </a:stretch>
        </p:blipFill>
        <p:spPr bwMode="auto">
          <a:xfrm>
            <a:off x="6623347" y="819065"/>
            <a:ext cx="2088232" cy="693480"/>
          </a:xfrm>
          <a:prstGeom prst="rect">
            <a:avLst/>
          </a:prstGeom>
          <a:noFill/>
          <a:extLst>
            <a:ext uri="{909E8E84-426E-40DD-AFC4-6F175D3DCCD1}">
              <a14:hiddenFill xmlns:a14="http://schemas.microsoft.com/office/drawing/2010/main">
                <a:solidFill>
                  <a:srgbClr val="FFFFFF"/>
                </a:solidFill>
              </a14:hiddenFill>
            </a:ext>
          </a:extLst>
        </p:spPr>
      </p:pic>
      <p:sp>
        <p:nvSpPr>
          <p:cNvPr id="8" name="כותרת 1"/>
          <p:cNvSpPr txBox="1">
            <a:spLocks/>
          </p:cNvSpPr>
          <p:nvPr userDrawn="1"/>
        </p:nvSpPr>
        <p:spPr>
          <a:xfrm>
            <a:off x="265955" y="577578"/>
            <a:ext cx="8445624" cy="1143000"/>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he-IL" sz="1400" b="1" smtClean="0"/>
              <a:t>נציבת קבילות לחוק ביטוח בריאות ממלכתי</a:t>
            </a:r>
            <a:r>
              <a:rPr lang="he-IL" sz="1400" smtClean="0"/>
              <a:t>		   	         </a:t>
            </a:r>
            <a:r>
              <a:rPr lang="he-IL" sz="1400" b="1" smtClean="0"/>
              <a:t>דוח מספר 10 לשנים 2013-2014</a:t>
            </a:r>
            <a:endParaRPr lang="he-IL" sz="1400" b="1"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145DC71-2D4C-474F-80B4-9F18E1D3EB44}" type="slidenum">
              <a:rPr lang="he-IL" smtClean="0"/>
              <a:pPr/>
              <a:t>‹#›</a:t>
            </a:fld>
            <a:endParaRPr lang="he-I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he-IL" smtClean="0"/>
              <a:t>לחץ כדי לערוך סגנון כותרת של תבנית בסיס</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Date Placeholder 4"/>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Date Placeholder 6"/>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Date Placeholder 2"/>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he-IL" smtClean="0"/>
              <a:t>לחץ כדי לערוך סגנונות טקסט של תבנית בסיס</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Date Placeholder 4"/>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he-IL" smtClean="0"/>
              <a:t>לחץ כדי לערוך סגנון כותרת של תבנית בסיס</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a:xfrm>
            <a:off x="8077200" y="6356350"/>
            <a:ext cx="609600" cy="365125"/>
          </a:xfrm>
        </p:spPr>
        <p:txBody>
          <a:bodyPr/>
          <a:lstStyle/>
          <a:p>
            <a:fld id="{8145DC71-2D4C-474F-80B4-9F18E1D3EB44}" type="slidenum">
              <a:rPr lang="he-IL" smtClean="0"/>
              <a:pPr/>
              <a:t>‹#›</a:t>
            </a:fld>
            <a:endParaRPr lang="he-IL"/>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he-IL" smtClean="0"/>
              <a:t>לחץ על הסמל כדי להוסיף תמונה</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he-IL" smtClean="0"/>
              <a:t>לחץ כדי לערוך סגנון כותרת של תבנית בסיס</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he-IL" smtClean="0"/>
              <a:t>לחץ כדי לערוך סגנון כותרת של תבנית בסיס</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he-IL" smtClean="0"/>
              <a:t>לחץ כדי לערוך סגנונות טקסט של תבנית בסיס</a:t>
            </a:r>
          </a:p>
          <a:p>
            <a:pPr lvl="1" eaLnBrk="1" latinLnBrk="0" hangingPunct="1"/>
            <a:r>
              <a:rPr kumimoji="0" lang="he-IL" smtClean="0"/>
              <a:t>רמה שנייה</a:t>
            </a:r>
          </a:p>
          <a:p>
            <a:pPr lvl="2" eaLnBrk="1" latinLnBrk="0" hangingPunct="1"/>
            <a:r>
              <a:rPr kumimoji="0" lang="he-IL" smtClean="0"/>
              <a:t>רמה שלישית</a:t>
            </a:r>
          </a:p>
          <a:p>
            <a:pPr lvl="3" eaLnBrk="1" latinLnBrk="0" hangingPunct="1"/>
            <a:r>
              <a:rPr kumimoji="0" lang="he-IL" smtClean="0"/>
              <a:t>רמה רביעית</a:t>
            </a:r>
          </a:p>
          <a:p>
            <a:pPr lvl="4" eaLnBrk="1" latinLnBrk="0" hangingPunct="1"/>
            <a:r>
              <a:rPr kumimoji="0" lang="he-IL" smtClean="0"/>
              <a:t>רמה חמישית</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D5FB5D4-D7B5-4BEA-8ACB-BAB7CBCAAB5C}" type="datetimeFigureOut">
              <a:rPr lang="he-IL" smtClean="0"/>
              <a:pPr/>
              <a:t>ט"ו/חשון/תשע"ו</a:t>
            </a:fld>
            <a:endParaRPr lang="he-IL"/>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he-IL"/>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145DC71-2D4C-474F-80B4-9F18E1D3EB44}" type="slidenum">
              <a:rPr lang="he-IL" smtClean="0"/>
              <a:pPr/>
              <a:t>‹#›</a:t>
            </a:fld>
            <a:endParaRPr lang="he-IL"/>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he-IL" sz="2400" b="1" dirty="0" smtClean="0">
              <a:solidFill>
                <a:schemeClr val="accent2">
                  <a:lumMod val="20000"/>
                  <a:lumOff val="80000"/>
                </a:schemeClr>
              </a:solidFill>
            </a:endParaRPr>
          </a:p>
        </p:txBody>
      </p:sp>
      <p:sp>
        <p:nvSpPr>
          <p:cNvPr id="4" name="מלבן 3"/>
          <p:cNvSpPr/>
          <p:nvPr/>
        </p:nvSpPr>
        <p:spPr>
          <a:xfrm>
            <a:off x="611560" y="1772816"/>
            <a:ext cx="7560840" cy="3970318"/>
          </a:xfrm>
          <a:prstGeom prst="rect">
            <a:avLst/>
          </a:prstGeom>
        </p:spPr>
        <p:txBody>
          <a:bodyPr wrap="square">
            <a:spAutoFit/>
          </a:bodyPr>
          <a:lstStyle/>
          <a:p>
            <a:pPr algn="ctr"/>
            <a:endParaRPr lang="he-IL" sz="3600" b="1" dirty="0" smtClean="0">
              <a:solidFill>
                <a:schemeClr val="accent2">
                  <a:lumMod val="20000"/>
                  <a:lumOff val="80000"/>
                </a:schemeClr>
              </a:solidFill>
            </a:endParaRPr>
          </a:p>
          <a:p>
            <a:pPr algn="ctr"/>
            <a:endParaRPr lang="he-IL" sz="3600" b="1" dirty="0">
              <a:solidFill>
                <a:schemeClr val="accent2">
                  <a:lumMod val="20000"/>
                  <a:lumOff val="80000"/>
                </a:schemeClr>
              </a:solidFill>
            </a:endParaRPr>
          </a:p>
          <a:p>
            <a:pPr algn="ctr"/>
            <a:r>
              <a:rPr lang="he-IL" sz="3600" b="1" dirty="0" smtClean="0">
                <a:solidFill>
                  <a:schemeClr val="accent2">
                    <a:lumMod val="20000"/>
                    <a:lumOff val="80000"/>
                  </a:schemeClr>
                </a:solidFill>
              </a:rPr>
              <a:t>נציבת </a:t>
            </a:r>
            <a:r>
              <a:rPr lang="he-IL" sz="3600" b="1" dirty="0">
                <a:solidFill>
                  <a:schemeClr val="accent2">
                    <a:lumMod val="20000"/>
                    <a:lumOff val="80000"/>
                  </a:schemeClr>
                </a:solidFill>
              </a:rPr>
              <a:t>קבילות </a:t>
            </a:r>
            <a:r>
              <a:rPr lang="he-IL" sz="3600" b="1" dirty="0" smtClean="0">
                <a:solidFill>
                  <a:schemeClr val="accent2">
                    <a:lumMod val="20000"/>
                    <a:lumOff val="80000"/>
                  </a:schemeClr>
                </a:solidFill>
              </a:rPr>
              <a:t>לחוק </a:t>
            </a:r>
            <a:r>
              <a:rPr lang="he-IL" sz="3600" b="1" dirty="0">
                <a:solidFill>
                  <a:schemeClr val="accent2">
                    <a:lumMod val="20000"/>
                    <a:lumOff val="80000"/>
                  </a:schemeClr>
                </a:solidFill>
              </a:rPr>
              <a:t>ביטוח בריאות ממלכתי</a:t>
            </a:r>
            <a:endParaRPr lang="en-US" sz="3600" b="1" dirty="0">
              <a:solidFill>
                <a:schemeClr val="accent2">
                  <a:lumMod val="20000"/>
                  <a:lumOff val="80000"/>
                </a:schemeClr>
              </a:solidFill>
            </a:endParaRPr>
          </a:p>
          <a:p>
            <a:pPr algn="ctr"/>
            <a:r>
              <a:rPr lang="he-IL" sz="3600" b="1" dirty="0" smtClean="0">
                <a:solidFill>
                  <a:schemeClr val="accent2">
                    <a:lumMod val="20000"/>
                    <a:lumOff val="80000"/>
                  </a:schemeClr>
                </a:solidFill>
              </a:rPr>
              <a:t>ד"ר אסתר בן חיים, עו"ד</a:t>
            </a:r>
          </a:p>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31208"/>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509754"/>
            <a:ext cx="2088233" cy="83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69172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smtClean="0">
                <a:solidFill>
                  <a:srgbClr val="FF0000"/>
                </a:solidFill>
              </a:rPr>
              <a:t>רקע כללי</a:t>
            </a: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260648"/>
            <a:ext cx="2376264" cy="101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69172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1196222"/>
            <a:ext cx="8229600" cy="1310199"/>
          </a:xfrm>
        </p:spPr>
        <p:txBody>
          <a:bodyPr>
            <a:normAutofit fontScale="90000"/>
          </a:bodyPr>
          <a:lstStyle/>
          <a:p>
            <a:pPr algn="ctr">
              <a:lnSpc>
                <a:spcPct val="80000"/>
              </a:lnSpc>
              <a:spcBef>
                <a:spcPct val="20000"/>
              </a:spcBef>
              <a:buClr>
                <a:schemeClr val="accent3"/>
              </a:buClr>
              <a:buSzPct val="95000"/>
            </a:pP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smtClean="0"/>
              <a:t/>
            </a:r>
            <a:br>
              <a:rPr lang="he-IL" sz="4000" dirty="0" smtClean="0"/>
            </a:br>
            <a:r>
              <a:rPr lang="he-IL" sz="4000" b="1" dirty="0" smtClean="0">
                <a:solidFill>
                  <a:schemeClr val="tx1"/>
                </a:solidFill>
                <a:latin typeface="+mn-lt"/>
                <a:ea typeface="+mn-ea"/>
                <a:cs typeface="+mn-cs"/>
              </a:rPr>
              <a:t/>
            </a:r>
            <a:br>
              <a:rPr lang="he-IL" sz="4000" b="1" dirty="0" smtClean="0">
                <a:solidFill>
                  <a:schemeClr val="tx1"/>
                </a:solidFill>
                <a:latin typeface="+mn-lt"/>
                <a:ea typeface="+mn-ea"/>
                <a:cs typeface="+mn-cs"/>
              </a:rPr>
            </a:br>
            <a:r>
              <a:rPr lang="he-IL" sz="4000" dirty="0"/>
              <a:t/>
            </a:r>
            <a:br>
              <a:rPr lang="he-IL" sz="4000" dirty="0"/>
            </a:br>
            <a:r>
              <a:rPr lang="he-IL" sz="4000" b="1" dirty="0">
                <a:solidFill>
                  <a:schemeClr val="tx1"/>
                </a:solidFill>
                <a:latin typeface="+mn-lt"/>
                <a:ea typeface="+mn-ea"/>
                <a:cs typeface="+mn-cs"/>
              </a:rPr>
              <a:t>רקע כללי</a:t>
            </a:r>
          </a:p>
        </p:txBody>
      </p:sp>
      <p:sp>
        <p:nvSpPr>
          <p:cNvPr id="3" name="מציין מיקום תוכן 2"/>
          <p:cNvSpPr>
            <a:spLocks noGrp="1"/>
          </p:cNvSpPr>
          <p:nvPr>
            <p:ph idx="1"/>
          </p:nvPr>
        </p:nvSpPr>
        <p:spPr>
          <a:xfrm>
            <a:off x="395536" y="2780928"/>
            <a:ext cx="8229600" cy="4389120"/>
          </a:xfrm>
        </p:spPr>
        <p:txBody>
          <a:bodyPr>
            <a:normAutofit/>
          </a:bodyPr>
          <a:lstStyle/>
          <a:p>
            <a:r>
              <a:rPr lang="he-IL" dirty="0" smtClean="0"/>
              <a:t>סמכות נציבת </a:t>
            </a:r>
            <a:r>
              <a:rPr lang="he-IL" dirty="0"/>
              <a:t>הקבילות לחוק ביטוח בריאות ממלכתי </a:t>
            </a:r>
            <a:r>
              <a:rPr lang="he-IL" dirty="0" smtClean="0"/>
              <a:t>מעוגנת </a:t>
            </a:r>
            <a:r>
              <a:rPr lang="he-IL" dirty="0"/>
              <a:t>בסעיפים 43 - 46 לחוק ביטוח בריאות ממלכתי, התשנ"ד </a:t>
            </a:r>
            <a:r>
              <a:rPr lang="he-IL" dirty="0" smtClean="0"/>
              <a:t>– 1994.</a:t>
            </a:r>
            <a:endParaRPr lang="he-IL" dirty="0"/>
          </a:p>
          <a:p>
            <a:r>
              <a:rPr lang="he-IL" dirty="0" smtClean="0"/>
              <a:t>לנציבת </a:t>
            </a:r>
            <a:r>
              <a:rPr lang="he-IL" dirty="0"/>
              <a:t>הקבילות הוענקו סמכויות בירור בדומה לנציב תלונות </a:t>
            </a:r>
            <a:r>
              <a:rPr lang="he-IL" dirty="0" smtClean="0"/>
              <a:t>הציבור </a:t>
            </a:r>
            <a:r>
              <a:rPr lang="he-IL" dirty="0"/>
              <a:t>לחוק מבקר המדינה. </a:t>
            </a:r>
            <a:endParaRPr lang="he-IL" dirty="0" smtClean="0"/>
          </a:p>
          <a:p>
            <a:r>
              <a:rPr lang="he-IL" dirty="0"/>
              <a:t>החליטה הנציבה כי תלונה של מבוטח שעניינה אי מתן שירותי בריאות היא מוצדקת וקופת החולים לא פעלה על פי החלטת הנציבה בתוך 21 ימים מיום מתן ההחלטה, יהיה מבוטח הקופה רשאי לפנות למנכ"ל משרד הבריאות או למי שהסמיכו לכך (באמצעות נציבות הקבילות), בבקשה לאכוף את החלטת הנציבה.</a:t>
            </a:r>
          </a:p>
          <a:p>
            <a:endParaRPr lang="he-IL" dirty="0" smtClean="0"/>
          </a:p>
        </p:txBody>
      </p:sp>
      <p:pic>
        <p:nvPicPr>
          <p:cNvPr id="2253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844824"/>
            <a:ext cx="1584176" cy="86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85985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normAutofit/>
          </a:bodyPr>
          <a:lstStyle/>
          <a:p>
            <a:pPr marL="0" indent="0" algn="ctr">
              <a:buNone/>
            </a:pPr>
            <a:r>
              <a:rPr lang="he-IL" sz="3600" b="1" dirty="0" smtClean="0"/>
              <a:t>הנציבות בפסיקה</a:t>
            </a:r>
            <a:endParaRPr lang="en-US" sz="3600" b="1" dirty="0"/>
          </a:p>
          <a:p>
            <a:pPr marL="0" indent="0" algn="just">
              <a:lnSpc>
                <a:spcPct val="110000"/>
              </a:lnSpc>
              <a:buNone/>
            </a:pPr>
            <a:endParaRPr lang="he-IL" sz="2000" dirty="0" smtClean="0"/>
          </a:p>
          <a:p>
            <a:pPr marL="0" indent="0" algn="just">
              <a:lnSpc>
                <a:spcPct val="110000"/>
              </a:lnSpc>
              <a:buNone/>
            </a:pPr>
            <a:r>
              <a:rPr lang="he-IL" sz="2000" dirty="0" smtClean="0"/>
              <a:t>"הוראות </a:t>
            </a:r>
            <a:r>
              <a:rPr lang="he-IL" sz="2000" dirty="0"/>
              <a:t>החוק השונות המעגנות את מוסד נציבות קבילות </a:t>
            </a:r>
            <a:r>
              <a:rPr lang="he-IL" sz="2000" dirty="0" smtClean="0"/>
              <a:t>הציבור במשרד </a:t>
            </a:r>
            <a:r>
              <a:rPr lang="he-IL" sz="2000" dirty="0"/>
              <a:t>הבריאות ותוחמות את היקף הסמכויות המוקנות </a:t>
            </a:r>
            <a:r>
              <a:rPr lang="he-IL" sz="2000" dirty="0" smtClean="0"/>
              <a:t>לנציב מלמדות </a:t>
            </a:r>
            <a:r>
              <a:rPr lang="he-IL" sz="2000" dirty="0"/>
              <a:t>על המעמד שביקש המחוקק להעניק לו </a:t>
            </a:r>
            <a:r>
              <a:rPr lang="he-IL" sz="2000" dirty="0" smtClean="0"/>
              <a:t>במסגרת	סכסוכים </a:t>
            </a:r>
            <a:r>
              <a:rPr lang="he-IL" sz="2000" dirty="0"/>
              <a:t>המתגלעים במערכת היחסים שבין המבוטח, קופת </a:t>
            </a:r>
            <a:r>
              <a:rPr lang="he-IL" sz="2000" dirty="0" smtClean="0"/>
              <a:t>החולים </a:t>
            </a:r>
            <a:r>
              <a:rPr lang="he-IL" sz="2000" dirty="0"/>
              <a:t>ומשרד הבריאות. </a:t>
            </a:r>
            <a:r>
              <a:rPr lang="he-IL" sz="2000" b="1" u="sng" dirty="0"/>
              <a:t>עמדת המחוקק היא כי הנציב הוא </a:t>
            </a:r>
            <a:r>
              <a:rPr lang="he-IL" sz="2000" b="1" u="sng" dirty="0" smtClean="0"/>
              <a:t>הגורם המוסמך </a:t>
            </a:r>
            <a:r>
              <a:rPr lang="he-IL" sz="2000" b="1" u="sng" dirty="0"/>
              <a:t>לפרש את החוק, להורות על אופן יישומו ולהכריע </a:t>
            </a:r>
            <a:r>
              <a:rPr lang="he-IL" sz="2000" b="1" u="sng" dirty="0" smtClean="0"/>
              <a:t>לשם כך בסוגיות </a:t>
            </a:r>
            <a:r>
              <a:rPr lang="he-IL" sz="2000" b="1" u="sng" dirty="0"/>
              <a:t>משפטיות </a:t>
            </a:r>
            <a:r>
              <a:rPr lang="he-IL" sz="2000" b="1" u="sng" dirty="0" smtClean="0"/>
              <a:t>ורפואיות </a:t>
            </a:r>
            <a:r>
              <a:rPr lang="he-IL" sz="2000" dirty="0"/>
              <a:t>(ר' הוראות פרק ט' לחוק </a:t>
            </a:r>
            <a:r>
              <a:rPr lang="he-IL" sz="2000" dirty="0" smtClean="0"/>
              <a:t>ביטוח בריאות ממלכתי </a:t>
            </a:r>
            <a:r>
              <a:rPr lang="he-IL" sz="2000" dirty="0"/>
              <a:t>וכן סעיפים 41-45 </a:t>
            </a:r>
            <a:r>
              <a:rPr lang="he-IL" sz="2000" dirty="0" smtClean="0"/>
              <a:t>לחוק מבקר המדינה [נוסח משולב], התשי"ח-1958)"</a:t>
            </a:r>
          </a:p>
          <a:p>
            <a:pPr marL="0" indent="0" algn="just">
              <a:lnSpc>
                <a:spcPct val="110000"/>
              </a:lnSpc>
              <a:buNone/>
            </a:pPr>
            <a:endParaRPr lang="he-IL" sz="1700" dirty="0" smtClean="0"/>
          </a:p>
          <a:p>
            <a:pPr marL="0" indent="0">
              <a:buNone/>
            </a:pPr>
            <a:r>
              <a:rPr lang="he-IL" sz="1700" dirty="0" smtClean="0"/>
              <a:t>כב</a:t>
            </a:r>
            <a:r>
              <a:rPr lang="he-IL" sz="1700" dirty="0"/>
              <a:t>' השופטת נטע רות בעב </a:t>
            </a:r>
            <a:r>
              <a:rPr lang="he-IL" sz="1500" dirty="0"/>
              <a:t>10281/06</a:t>
            </a:r>
            <a:r>
              <a:rPr lang="he-IL" sz="1700" dirty="0"/>
              <a:t> </a:t>
            </a:r>
            <a:r>
              <a:rPr lang="he-IL" sz="1700" b="1" dirty="0"/>
              <a:t>אפרת עומסי נ' שירותי בריאות כללית</a:t>
            </a:r>
            <a:r>
              <a:rPr lang="he-IL" sz="1700" dirty="0"/>
              <a:t> </a:t>
            </a:r>
          </a:p>
        </p:txBody>
      </p:sp>
    </p:spTree>
    <p:extLst>
      <p:ext uri="{BB962C8B-B14F-4D97-AF65-F5344CB8AC3E}">
        <p14:creationId xmlns:p14="http://schemas.microsoft.com/office/powerpoint/2010/main" val="18163217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p>
            <a:pPr marL="0" indent="0" algn="ctr">
              <a:buNone/>
            </a:pPr>
            <a:r>
              <a:rPr lang="he-IL" sz="3600" b="1" dirty="0" smtClean="0"/>
              <a:t>תחומי פעילות נציבות הקבילות</a:t>
            </a:r>
          </a:p>
          <a:p>
            <a:pPr marL="0" indent="0" algn="ctr">
              <a:buNone/>
            </a:pPr>
            <a:endParaRPr lang="he-IL" b="1" dirty="0" smtClean="0"/>
          </a:p>
          <a:p>
            <a:pPr marL="0" indent="0">
              <a:buNone/>
            </a:pPr>
            <a:r>
              <a:rPr lang="he-IL" b="1" dirty="0" smtClean="0"/>
              <a:t>1. </a:t>
            </a:r>
            <a:r>
              <a:rPr lang="he-IL" b="1" dirty="0">
                <a:solidFill>
                  <a:srgbClr val="FF0000"/>
                </a:solidFill>
              </a:rPr>
              <a:t>בירור </a:t>
            </a:r>
            <a:r>
              <a:rPr lang="he-IL" b="1" dirty="0" smtClean="0">
                <a:solidFill>
                  <a:srgbClr val="FF0000"/>
                </a:solidFill>
              </a:rPr>
              <a:t>קבילות </a:t>
            </a:r>
            <a:r>
              <a:rPr lang="he-IL" b="1" dirty="0" smtClean="0"/>
              <a:t>- תלונות כנגד קופות החולים או נותני שירותים     מטעמן</a:t>
            </a:r>
            <a:endParaRPr lang="en-US" b="1" dirty="0"/>
          </a:p>
          <a:p>
            <a:pPr marL="0" indent="0">
              <a:buNone/>
            </a:pPr>
            <a:r>
              <a:rPr lang="he-IL" b="1" dirty="0" smtClean="0"/>
              <a:t>2. </a:t>
            </a:r>
            <a:r>
              <a:rPr lang="he-IL" b="1" dirty="0" smtClean="0">
                <a:solidFill>
                  <a:srgbClr val="FF0000"/>
                </a:solidFill>
              </a:rPr>
              <a:t>בקשות למידע</a:t>
            </a:r>
          </a:p>
          <a:p>
            <a:pPr marL="0" indent="0">
              <a:buNone/>
            </a:pPr>
            <a:r>
              <a:rPr lang="he-IL" b="1" dirty="0" smtClean="0"/>
              <a:t>3.</a:t>
            </a:r>
            <a:r>
              <a:rPr lang="he-IL" b="1" dirty="0" smtClean="0">
                <a:solidFill>
                  <a:srgbClr val="FF0000"/>
                </a:solidFill>
              </a:rPr>
              <a:t> השגות </a:t>
            </a:r>
            <a:r>
              <a:rPr lang="he-IL" b="1" dirty="0" smtClean="0"/>
              <a:t>- בקשות להקדמת מעבר בין קופה לקופה או ביטול הרישום למעבר שלא על פי המועד הקבוע בחוק</a:t>
            </a:r>
          </a:p>
          <a:p>
            <a:pPr marL="0" indent="0">
              <a:buNone/>
            </a:pPr>
            <a:r>
              <a:rPr lang="he-IL" b="1" dirty="0" smtClean="0"/>
              <a:t>4. </a:t>
            </a:r>
            <a:r>
              <a:rPr lang="he-IL" b="1" dirty="0" smtClean="0">
                <a:solidFill>
                  <a:srgbClr val="FF0000"/>
                </a:solidFill>
              </a:rPr>
              <a:t>בקשות למימון והחזרים כספיים </a:t>
            </a:r>
            <a:r>
              <a:rPr lang="he-IL" b="1" dirty="0" smtClean="0"/>
              <a:t>– במסגרת הועדה </a:t>
            </a:r>
            <a:r>
              <a:rPr lang="he-IL" b="1" dirty="0"/>
              <a:t>הבין </a:t>
            </a:r>
            <a:r>
              <a:rPr lang="he-IL" b="1" dirty="0" smtClean="0"/>
              <a:t>משרדית לפי </a:t>
            </a:r>
            <a:r>
              <a:rPr lang="he-IL" b="1" dirty="0"/>
              <a:t>סעיף 3 א' לחוק </a:t>
            </a:r>
            <a:endParaRPr lang="en-US" b="1" dirty="0"/>
          </a:p>
          <a:p>
            <a:pPr marL="0" indent="0">
              <a:buNone/>
            </a:pPr>
            <a:endParaRPr lang="en-US" b="1" dirty="0"/>
          </a:p>
          <a:p>
            <a:endParaRPr lang="he-IL" dirty="0"/>
          </a:p>
        </p:txBody>
      </p:sp>
    </p:spTree>
    <p:extLst>
      <p:ext uri="{BB962C8B-B14F-4D97-AF65-F5344CB8AC3E}">
        <p14:creationId xmlns:p14="http://schemas.microsoft.com/office/powerpoint/2010/main" val="1017117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a:solidFill>
                  <a:srgbClr val="FF0000"/>
                </a:solidFill>
              </a:rPr>
              <a:t>נתונים </a:t>
            </a:r>
            <a:r>
              <a:rPr lang="he-IL" sz="3200" b="1" dirty="0" smtClean="0">
                <a:solidFill>
                  <a:srgbClr val="FF0000"/>
                </a:solidFill>
              </a:rPr>
              <a:t>מספריים</a:t>
            </a:r>
            <a:endParaRPr lang="he-IL" sz="3200" b="1" dirty="0">
              <a:solidFill>
                <a:srgbClr val="FF0000"/>
              </a:solidFill>
            </a:endParaRP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6535" y="404664"/>
            <a:ext cx="2390172"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61363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מציין מיקום תוכן 5"/>
          <p:cNvGraphicFramePr>
            <a:graphicFrameLocks noGrp="1"/>
          </p:cNvGraphicFramePr>
          <p:nvPr>
            <p:ph idx="1"/>
            <p:extLst>
              <p:ext uri="{D42A27DB-BD31-4B8C-83A1-F6EECF244321}">
                <p14:modId xmlns:p14="http://schemas.microsoft.com/office/powerpoint/2010/main" val="2906626779"/>
              </p:ext>
            </p:extLst>
          </p:nvPr>
        </p:nvGraphicFramePr>
        <p:xfrm>
          <a:off x="467544" y="3212976"/>
          <a:ext cx="8229600" cy="3052936"/>
        </p:xfrm>
        <a:graphic>
          <a:graphicData uri="http://schemas.openxmlformats.org/drawingml/2006/table">
            <a:tbl>
              <a:tblPr rtl="1" firstRow="1" bandRow="1">
                <a:tableStyleId>{5C22544A-7EE6-4342-B048-85BDC9FD1C3A}</a:tableStyleId>
              </a:tblPr>
              <a:tblGrid>
                <a:gridCol w="1911516"/>
                <a:gridCol w="1380324"/>
                <a:gridCol w="1645920"/>
                <a:gridCol w="1645920"/>
                <a:gridCol w="1645920"/>
              </a:tblGrid>
              <a:tr h="370840">
                <a:tc>
                  <a:txBody>
                    <a:bodyPr/>
                    <a:lstStyle/>
                    <a:p>
                      <a:pPr algn="ctr" rtl="1"/>
                      <a:endParaRPr lang="he-IL" sz="2400" b="1" dirty="0"/>
                    </a:p>
                  </a:txBody>
                  <a:tcPr/>
                </a:tc>
                <a:tc>
                  <a:txBody>
                    <a:bodyPr/>
                    <a:lstStyle/>
                    <a:p>
                      <a:pPr algn="ctr" rtl="1"/>
                      <a:r>
                        <a:rPr lang="he-IL" sz="2400" b="1" dirty="0" smtClean="0"/>
                        <a:t>2011</a:t>
                      </a:r>
                      <a:endParaRPr lang="he-IL" sz="2400" b="1" dirty="0"/>
                    </a:p>
                  </a:txBody>
                  <a:tcPr/>
                </a:tc>
                <a:tc>
                  <a:txBody>
                    <a:bodyPr/>
                    <a:lstStyle/>
                    <a:p>
                      <a:pPr algn="ctr" rtl="1"/>
                      <a:r>
                        <a:rPr lang="he-IL" sz="2400" b="1" dirty="0" smtClean="0"/>
                        <a:t>2012</a:t>
                      </a:r>
                      <a:endParaRPr lang="he-IL" sz="2400" b="1" dirty="0"/>
                    </a:p>
                  </a:txBody>
                  <a:tcPr/>
                </a:tc>
                <a:tc>
                  <a:txBody>
                    <a:bodyPr/>
                    <a:lstStyle/>
                    <a:p>
                      <a:pPr algn="ctr" rtl="1"/>
                      <a:r>
                        <a:rPr lang="he-IL" sz="2400" b="1" dirty="0" smtClean="0"/>
                        <a:t>2013</a:t>
                      </a:r>
                      <a:endParaRPr lang="he-IL" sz="2400" b="1" dirty="0"/>
                    </a:p>
                  </a:txBody>
                  <a:tcPr/>
                </a:tc>
                <a:tc>
                  <a:txBody>
                    <a:bodyPr/>
                    <a:lstStyle/>
                    <a:p>
                      <a:pPr algn="ctr" rtl="1"/>
                      <a:r>
                        <a:rPr lang="he-IL" sz="2400" b="1" dirty="0" smtClean="0"/>
                        <a:t>2014</a:t>
                      </a:r>
                      <a:endParaRPr lang="he-IL" sz="2400" b="1" dirty="0"/>
                    </a:p>
                  </a:txBody>
                  <a:tcPr/>
                </a:tc>
              </a:tr>
              <a:tr h="766936">
                <a:tc>
                  <a:txBody>
                    <a:bodyPr/>
                    <a:lstStyle/>
                    <a:p>
                      <a:pPr algn="ctr" rtl="1"/>
                      <a:r>
                        <a:rPr lang="he-IL" sz="2400" b="1" dirty="0" smtClean="0"/>
                        <a:t>קבילות</a:t>
                      </a:r>
                      <a:endParaRPr lang="he-IL" sz="2400" b="1" dirty="0"/>
                    </a:p>
                  </a:txBody>
                  <a:tcPr/>
                </a:tc>
                <a:tc>
                  <a:txBody>
                    <a:bodyPr/>
                    <a:lstStyle/>
                    <a:p>
                      <a:pPr algn="ctr" rtl="1"/>
                      <a:r>
                        <a:rPr lang="he-IL" sz="2400" dirty="0" smtClean="0"/>
                        <a:t>5,542</a:t>
                      </a:r>
                      <a:endParaRPr lang="he-IL" sz="2400" dirty="0"/>
                    </a:p>
                  </a:txBody>
                  <a:tcPr/>
                </a:tc>
                <a:tc>
                  <a:txBody>
                    <a:bodyPr/>
                    <a:lstStyle/>
                    <a:p>
                      <a:pPr algn="ctr" rtl="1"/>
                      <a:r>
                        <a:rPr lang="he-IL" sz="2400" dirty="0" smtClean="0"/>
                        <a:t>6,382</a:t>
                      </a:r>
                      <a:endParaRPr lang="he-IL" sz="2400" dirty="0"/>
                    </a:p>
                  </a:txBody>
                  <a:tcPr/>
                </a:tc>
                <a:tc>
                  <a:txBody>
                    <a:bodyPr/>
                    <a:lstStyle/>
                    <a:p>
                      <a:pPr algn="ctr" rtl="1"/>
                      <a:r>
                        <a:rPr lang="he-IL" sz="2400" dirty="0" smtClean="0"/>
                        <a:t>5,988</a:t>
                      </a:r>
                      <a:endParaRPr lang="he-IL" sz="2400" dirty="0">
                        <a:solidFill>
                          <a:srgbClr val="FF0000"/>
                        </a:solidFill>
                      </a:endParaRPr>
                    </a:p>
                  </a:txBody>
                  <a:tcPr/>
                </a:tc>
                <a:tc>
                  <a:txBody>
                    <a:bodyPr/>
                    <a:lstStyle/>
                    <a:p>
                      <a:pPr algn="ctr" rtl="1"/>
                      <a:r>
                        <a:rPr lang="he-IL" sz="2400" dirty="0" smtClean="0"/>
                        <a:t>7,481</a:t>
                      </a:r>
                      <a:endParaRPr lang="he-IL" sz="2400" dirty="0">
                        <a:solidFill>
                          <a:srgbClr val="FF0000"/>
                        </a:solidFill>
                      </a:endParaRPr>
                    </a:p>
                  </a:txBody>
                  <a:tcPr/>
                </a:tc>
              </a:tr>
              <a:tr h="370840">
                <a:tc>
                  <a:txBody>
                    <a:bodyPr/>
                    <a:lstStyle/>
                    <a:p>
                      <a:pPr algn="ctr" rtl="1"/>
                      <a:r>
                        <a:rPr lang="he-IL" sz="2400" b="1" dirty="0" smtClean="0"/>
                        <a:t>בקשות</a:t>
                      </a:r>
                      <a:r>
                        <a:rPr lang="he-IL" sz="2400" b="1" baseline="0" dirty="0" smtClean="0"/>
                        <a:t> למידע</a:t>
                      </a:r>
                      <a:endParaRPr lang="he-IL" sz="2400" b="1" dirty="0"/>
                    </a:p>
                  </a:txBody>
                  <a:tcPr/>
                </a:tc>
                <a:tc>
                  <a:txBody>
                    <a:bodyPr/>
                    <a:lstStyle/>
                    <a:p>
                      <a:pPr algn="ctr" rtl="1"/>
                      <a:r>
                        <a:rPr lang="he-IL" sz="2400" dirty="0" smtClean="0"/>
                        <a:t>509</a:t>
                      </a:r>
                      <a:endParaRPr lang="he-IL" sz="2400" dirty="0"/>
                    </a:p>
                  </a:txBody>
                  <a:tcPr/>
                </a:tc>
                <a:tc>
                  <a:txBody>
                    <a:bodyPr/>
                    <a:lstStyle/>
                    <a:p>
                      <a:pPr algn="ctr" rtl="1"/>
                      <a:r>
                        <a:rPr lang="he-IL" sz="2400" dirty="0" smtClean="0"/>
                        <a:t>461</a:t>
                      </a:r>
                      <a:endParaRPr lang="he-IL" sz="2400" dirty="0"/>
                    </a:p>
                  </a:txBody>
                  <a:tcPr/>
                </a:tc>
                <a:tc>
                  <a:txBody>
                    <a:bodyPr/>
                    <a:lstStyle/>
                    <a:p>
                      <a:pPr algn="ctr" rtl="1"/>
                      <a:r>
                        <a:rPr lang="he-IL" sz="2400" dirty="0" smtClean="0">
                          <a:solidFill>
                            <a:schemeClr val="tx1"/>
                          </a:solidFill>
                        </a:rPr>
                        <a:t>252</a:t>
                      </a:r>
                      <a:endParaRPr lang="he-IL" sz="2400" dirty="0">
                        <a:solidFill>
                          <a:schemeClr val="tx1"/>
                        </a:solidFill>
                      </a:endParaRPr>
                    </a:p>
                  </a:txBody>
                  <a:tcPr/>
                </a:tc>
                <a:tc>
                  <a:txBody>
                    <a:bodyPr/>
                    <a:lstStyle/>
                    <a:p>
                      <a:pPr algn="ctr" rtl="1"/>
                      <a:r>
                        <a:rPr lang="he-IL" sz="2400" dirty="0" smtClean="0">
                          <a:solidFill>
                            <a:schemeClr val="tx1"/>
                          </a:solidFill>
                        </a:rPr>
                        <a:t>206</a:t>
                      </a:r>
                      <a:endParaRPr lang="he-IL" sz="2400" dirty="0">
                        <a:solidFill>
                          <a:schemeClr val="tx1"/>
                        </a:solidFill>
                      </a:endParaRPr>
                    </a:p>
                  </a:txBody>
                  <a:tcPr/>
                </a:tc>
              </a:tr>
              <a:tr h="370840">
                <a:tc>
                  <a:txBody>
                    <a:bodyPr/>
                    <a:lstStyle/>
                    <a:p>
                      <a:pPr algn="ctr" rtl="1"/>
                      <a:r>
                        <a:rPr lang="he-IL" sz="2400" b="1" dirty="0" smtClean="0"/>
                        <a:t>בקשות לוועדה</a:t>
                      </a:r>
                      <a:endParaRPr lang="he-IL" sz="2400" b="1" dirty="0"/>
                    </a:p>
                  </a:txBody>
                  <a:tcPr/>
                </a:tc>
                <a:tc>
                  <a:txBody>
                    <a:bodyPr/>
                    <a:lstStyle/>
                    <a:p>
                      <a:pPr algn="ctr" rtl="1"/>
                      <a:r>
                        <a:rPr lang="he-IL" sz="2400" dirty="0" smtClean="0"/>
                        <a:t>156</a:t>
                      </a:r>
                      <a:endParaRPr lang="he-IL" sz="2400" dirty="0"/>
                    </a:p>
                  </a:txBody>
                  <a:tcPr/>
                </a:tc>
                <a:tc>
                  <a:txBody>
                    <a:bodyPr/>
                    <a:lstStyle/>
                    <a:p>
                      <a:pPr algn="ctr" rtl="1"/>
                      <a:r>
                        <a:rPr lang="he-IL" sz="2400" dirty="0" smtClean="0"/>
                        <a:t>193</a:t>
                      </a:r>
                      <a:endParaRPr lang="he-IL" sz="2400" dirty="0"/>
                    </a:p>
                  </a:txBody>
                  <a:tcPr/>
                </a:tc>
                <a:tc>
                  <a:txBody>
                    <a:bodyPr/>
                    <a:lstStyle/>
                    <a:p>
                      <a:pPr algn="ctr" rtl="1"/>
                      <a:r>
                        <a:rPr lang="he-IL" sz="2400" dirty="0" smtClean="0"/>
                        <a:t>222</a:t>
                      </a:r>
                      <a:endParaRPr lang="he-IL" sz="2400" dirty="0">
                        <a:solidFill>
                          <a:srgbClr val="FF0000"/>
                        </a:solidFill>
                      </a:endParaRPr>
                    </a:p>
                  </a:txBody>
                  <a:tcPr/>
                </a:tc>
                <a:tc>
                  <a:txBody>
                    <a:bodyPr/>
                    <a:lstStyle/>
                    <a:p>
                      <a:pPr algn="ctr" rtl="1"/>
                      <a:r>
                        <a:rPr lang="he-IL" sz="2400" dirty="0" smtClean="0"/>
                        <a:t>195</a:t>
                      </a:r>
                      <a:endParaRPr lang="he-IL" sz="2400" dirty="0">
                        <a:solidFill>
                          <a:srgbClr val="FF0000"/>
                        </a:solidFill>
                      </a:endParaRPr>
                    </a:p>
                  </a:txBody>
                  <a:tcPr/>
                </a:tc>
              </a:tr>
              <a:tr h="370840">
                <a:tc>
                  <a:txBody>
                    <a:bodyPr/>
                    <a:lstStyle/>
                    <a:p>
                      <a:pPr algn="ctr" rtl="1"/>
                      <a:r>
                        <a:rPr lang="he-IL" sz="2400" b="1" dirty="0" smtClean="0"/>
                        <a:t>השגות</a:t>
                      </a:r>
                      <a:endParaRPr lang="he-IL" sz="2400" b="1" dirty="0"/>
                    </a:p>
                  </a:txBody>
                  <a:tcPr/>
                </a:tc>
                <a:tc>
                  <a:txBody>
                    <a:bodyPr/>
                    <a:lstStyle/>
                    <a:p>
                      <a:pPr algn="ctr" rtl="1"/>
                      <a:r>
                        <a:rPr lang="he-IL" sz="2400" dirty="0" smtClean="0"/>
                        <a:t>3,199</a:t>
                      </a:r>
                      <a:endParaRPr lang="he-IL" sz="2400" dirty="0"/>
                    </a:p>
                  </a:txBody>
                  <a:tcPr/>
                </a:tc>
                <a:tc>
                  <a:txBody>
                    <a:bodyPr/>
                    <a:lstStyle/>
                    <a:p>
                      <a:pPr algn="ctr" rtl="1"/>
                      <a:r>
                        <a:rPr lang="he-IL" sz="2400" dirty="0" smtClean="0"/>
                        <a:t>3,914</a:t>
                      </a:r>
                      <a:endParaRPr lang="he-IL" sz="2400" dirty="0"/>
                    </a:p>
                  </a:txBody>
                  <a:tcPr/>
                </a:tc>
                <a:tc>
                  <a:txBody>
                    <a:bodyPr/>
                    <a:lstStyle/>
                    <a:p>
                      <a:pPr algn="ctr" rtl="1"/>
                      <a:r>
                        <a:rPr lang="he-IL" sz="2400" dirty="0" smtClean="0"/>
                        <a:t>3,944</a:t>
                      </a:r>
                      <a:endParaRPr lang="he-IL" sz="2400" dirty="0">
                        <a:solidFill>
                          <a:schemeClr val="tx1"/>
                        </a:solidFill>
                      </a:endParaRPr>
                    </a:p>
                  </a:txBody>
                  <a:tcPr/>
                </a:tc>
                <a:tc>
                  <a:txBody>
                    <a:bodyPr/>
                    <a:lstStyle/>
                    <a:p>
                      <a:pPr algn="ctr" rtl="1"/>
                      <a:r>
                        <a:rPr lang="he-IL" sz="2400" dirty="0" smtClean="0"/>
                        <a:t>4,191</a:t>
                      </a:r>
                      <a:endParaRPr lang="he-IL" sz="2400" dirty="0">
                        <a:solidFill>
                          <a:schemeClr val="tx1"/>
                        </a:solidFill>
                      </a:endParaRPr>
                    </a:p>
                  </a:txBody>
                  <a:tcPr/>
                </a:tc>
              </a:tr>
              <a:tr h="370840">
                <a:tc>
                  <a:txBody>
                    <a:bodyPr/>
                    <a:lstStyle/>
                    <a:p>
                      <a:pPr algn="ctr" rtl="1"/>
                      <a:r>
                        <a:rPr lang="he-IL" sz="2400" b="1" dirty="0" smtClean="0"/>
                        <a:t>סה"כ</a:t>
                      </a:r>
                      <a:endParaRPr lang="he-IL" sz="2400" b="1" dirty="0"/>
                    </a:p>
                  </a:txBody>
                  <a:tcPr/>
                </a:tc>
                <a:tc>
                  <a:txBody>
                    <a:bodyPr/>
                    <a:lstStyle/>
                    <a:p>
                      <a:pPr algn="ctr" rtl="1"/>
                      <a:r>
                        <a:rPr lang="he-IL" sz="2400" b="1" dirty="0" smtClean="0"/>
                        <a:t>9,406</a:t>
                      </a:r>
                      <a:endParaRPr lang="he-IL" sz="2400" b="1" dirty="0"/>
                    </a:p>
                  </a:txBody>
                  <a:tcPr/>
                </a:tc>
                <a:tc>
                  <a:txBody>
                    <a:bodyPr/>
                    <a:lstStyle/>
                    <a:p>
                      <a:pPr algn="ctr" rtl="1"/>
                      <a:r>
                        <a:rPr lang="he-IL" sz="2400" b="1" dirty="0" smtClean="0"/>
                        <a:t>10,950</a:t>
                      </a:r>
                      <a:endParaRPr lang="he-IL" sz="2400" b="1" dirty="0"/>
                    </a:p>
                  </a:txBody>
                  <a:tcPr/>
                </a:tc>
                <a:tc>
                  <a:txBody>
                    <a:bodyPr/>
                    <a:lstStyle/>
                    <a:p>
                      <a:pPr algn="ctr" rtl="1"/>
                      <a:r>
                        <a:rPr lang="he-IL" sz="2400" b="1" dirty="0" smtClean="0"/>
                        <a:t>10,406</a:t>
                      </a:r>
                      <a:endParaRPr lang="he-IL" sz="2400" b="1" dirty="0">
                        <a:solidFill>
                          <a:srgbClr val="FF0000"/>
                        </a:solidFill>
                      </a:endParaRPr>
                    </a:p>
                  </a:txBody>
                  <a:tcPr/>
                </a:tc>
                <a:tc>
                  <a:txBody>
                    <a:bodyPr/>
                    <a:lstStyle/>
                    <a:p>
                      <a:pPr algn="ctr" rtl="1"/>
                      <a:r>
                        <a:rPr lang="he-IL" sz="2400" b="1" dirty="0" smtClean="0"/>
                        <a:t>12,073</a:t>
                      </a:r>
                      <a:endParaRPr lang="he-IL" sz="2400" b="1" dirty="0">
                        <a:solidFill>
                          <a:srgbClr val="FF0000"/>
                        </a:solidFill>
                      </a:endParaRPr>
                    </a:p>
                  </a:txBody>
                  <a:tcPr/>
                </a:tc>
              </a:tr>
            </a:tbl>
          </a:graphicData>
        </a:graphic>
      </p:graphicFrame>
      <p:sp>
        <p:nvSpPr>
          <p:cNvPr id="9" name="TextBox 8"/>
          <p:cNvSpPr txBox="1"/>
          <p:nvPr/>
        </p:nvSpPr>
        <p:spPr>
          <a:xfrm>
            <a:off x="323528" y="2276872"/>
            <a:ext cx="8424936" cy="523220"/>
          </a:xfrm>
          <a:prstGeom prst="rect">
            <a:avLst/>
          </a:prstGeom>
          <a:noFill/>
        </p:spPr>
        <p:txBody>
          <a:bodyPr wrap="square" rtlCol="1">
            <a:spAutoFit/>
          </a:bodyPr>
          <a:lstStyle/>
          <a:p>
            <a:pPr algn="ctr"/>
            <a:r>
              <a:rPr lang="he-IL" sz="2800" b="1" dirty="0" smtClean="0"/>
              <a:t>סיכום הפניות שבטיפול נציבות הקבילות לשנים 2011-2014</a:t>
            </a:r>
            <a:endParaRPr lang="he-IL" sz="2800" b="1" dirty="0"/>
          </a:p>
        </p:txBody>
      </p:sp>
    </p:spTree>
    <p:extLst>
      <p:ext uri="{BB962C8B-B14F-4D97-AF65-F5344CB8AC3E}">
        <p14:creationId xmlns:p14="http://schemas.microsoft.com/office/powerpoint/2010/main" val="19148176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31640" y="1685603"/>
            <a:ext cx="6782626" cy="523220"/>
          </a:xfrm>
          <a:prstGeom prst="rect">
            <a:avLst/>
          </a:prstGeom>
          <a:noFill/>
        </p:spPr>
        <p:txBody>
          <a:bodyPr wrap="none" rtlCol="1">
            <a:spAutoFit/>
          </a:bodyPr>
          <a:lstStyle/>
          <a:p>
            <a:r>
              <a:rPr lang="he-IL" sz="2800" b="1" dirty="0" smtClean="0"/>
              <a:t>התפלגות הקבילות שנפתחו לפי מוסד שנגדו הוגשו</a:t>
            </a:r>
            <a:endParaRPr lang="he-IL" sz="2800" b="1" dirty="0"/>
          </a:p>
        </p:txBody>
      </p:sp>
      <p:pic>
        <p:nvPicPr>
          <p:cNvPr id="2" name="תמונה 1"/>
          <p:cNvPicPr>
            <a:picLocks noChangeAspect="1"/>
          </p:cNvPicPr>
          <p:nvPr/>
        </p:nvPicPr>
        <p:blipFill>
          <a:blip r:embed="rId3"/>
          <a:stretch>
            <a:fillRect/>
          </a:stretch>
        </p:blipFill>
        <p:spPr>
          <a:xfrm>
            <a:off x="83164" y="2208823"/>
            <a:ext cx="8977672" cy="4019550"/>
          </a:xfrm>
          <a:prstGeom prst="rect">
            <a:avLst/>
          </a:prstGeom>
        </p:spPr>
      </p:pic>
    </p:spTree>
    <p:extLst>
      <p:ext uri="{BB962C8B-B14F-4D97-AF65-F5344CB8AC3E}">
        <p14:creationId xmlns:p14="http://schemas.microsoft.com/office/powerpoint/2010/main" val="16995821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060848"/>
            <a:ext cx="6768752" cy="4033558"/>
          </a:xfrm>
          <a:prstGeom prst="rect">
            <a:avLst/>
          </a:prstGeom>
          <a:noFill/>
          <a:extLst>
            <a:ext uri="{909E8E84-426E-40DD-AFC4-6F175D3DCCD1}">
              <a14:hiddenFill xmlns:a14="http://schemas.microsoft.com/office/drawing/2010/main">
                <a:solidFill>
                  <a:srgbClr val="FFFFFF"/>
                </a:solidFill>
              </a14:hiddenFill>
            </a:ext>
          </a:extLst>
        </p:spPr>
      </p:pic>
      <p:pic>
        <p:nvPicPr>
          <p:cNvPr id="8" name="תמונה 7"/>
          <p:cNvPicPr>
            <a:picLocks noChangeAspect="1"/>
          </p:cNvPicPr>
          <p:nvPr/>
        </p:nvPicPr>
        <p:blipFill>
          <a:blip r:embed="rId4"/>
          <a:stretch>
            <a:fillRect/>
          </a:stretch>
        </p:blipFill>
        <p:spPr>
          <a:xfrm>
            <a:off x="670222" y="1922912"/>
            <a:ext cx="7803556" cy="4346825"/>
          </a:xfrm>
          <a:prstGeom prst="rect">
            <a:avLst/>
          </a:prstGeom>
        </p:spPr>
      </p:pic>
    </p:spTree>
    <p:extLst>
      <p:ext uri="{BB962C8B-B14F-4D97-AF65-F5344CB8AC3E}">
        <p14:creationId xmlns:p14="http://schemas.microsoft.com/office/powerpoint/2010/main" val="9953772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2276871"/>
            <a:ext cx="6561509" cy="4104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20306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1"/>
          <p:cNvSpPr/>
          <p:nvPr/>
        </p:nvSpPr>
        <p:spPr>
          <a:xfrm>
            <a:off x="1835696" y="1772816"/>
            <a:ext cx="5724128" cy="923330"/>
          </a:xfrm>
          <a:prstGeom prst="rect">
            <a:avLst/>
          </a:prstGeom>
        </p:spPr>
        <p:txBody>
          <a:bodyPr wrap="square">
            <a:spAutoFit/>
          </a:bodyPr>
          <a:lstStyle/>
          <a:p>
            <a:pPr algn="ctr">
              <a:defRPr sz="1800" b="1" i="0" u="none" strike="noStrike" kern="1200" baseline="0">
                <a:solidFill>
                  <a:sysClr val="windowText" lastClr="000000"/>
                </a:solidFill>
                <a:latin typeface="+mn-lt"/>
                <a:ea typeface="+mn-ea"/>
                <a:cs typeface="+mn-cs"/>
              </a:defRPr>
            </a:pPr>
            <a:r>
              <a:rPr lang="he-IL" sz="2700" b="1" dirty="0">
                <a:solidFill>
                  <a:sysClr val="windowText" lastClr="000000"/>
                </a:solidFill>
              </a:rPr>
              <a:t>התפלגות הקבילות והבקשות שנפתחו לפי נושא הקבילה</a:t>
            </a:r>
          </a:p>
        </p:txBody>
      </p:sp>
      <p:pic>
        <p:nvPicPr>
          <p:cNvPr id="3" name="תמונה 2"/>
          <p:cNvPicPr>
            <a:picLocks noChangeAspect="1"/>
          </p:cNvPicPr>
          <p:nvPr/>
        </p:nvPicPr>
        <p:blipFill>
          <a:blip r:embed="rId3"/>
          <a:stretch>
            <a:fillRect/>
          </a:stretch>
        </p:blipFill>
        <p:spPr>
          <a:xfrm>
            <a:off x="514350" y="2628499"/>
            <a:ext cx="8115300" cy="4229100"/>
          </a:xfrm>
          <a:prstGeom prst="rect">
            <a:avLst/>
          </a:prstGeom>
        </p:spPr>
      </p:pic>
    </p:spTree>
    <p:extLst>
      <p:ext uri="{BB962C8B-B14F-4D97-AF65-F5344CB8AC3E}">
        <p14:creationId xmlns:p14="http://schemas.microsoft.com/office/powerpoint/2010/main" val="34656024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a:solidFill>
                  <a:srgbClr val="FF0000"/>
                </a:solidFill>
              </a:rPr>
              <a:t>נושאים מרכזיים של הקבילות הנדונים </a:t>
            </a:r>
            <a:r>
              <a:rPr lang="he-IL" sz="3200" b="1" dirty="0" smtClean="0">
                <a:solidFill>
                  <a:srgbClr val="FF0000"/>
                </a:solidFill>
              </a:rPr>
              <a:t>בדוח</a:t>
            </a:r>
            <a:endParaRPr lang="he-IL" sz="2400" b="1" dirty="0" smtClean="0">
              <a:solidFill>
                <a:srgbClr val="FF0000"/>
              </a:solidFill>
            </a:endParaRPr>
          </a:p>
          <a:p>
            <a:pPr marL="457200" indent="-457200" algn="ctr">
              <a:buFont typeface="Wingdings" pitchFamily="2" charset="2"/>
              <a:buChar char="§"/>
            </a:pPr>
            <a:endParaRPr lang="he-IL" sz="2400" b="1" dirty="0">
              <a:solidFill>
                <a:srgbClr val="FF0000"/>
              </a:solidFill>
            </a:endParaRP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332656"/>
            <a:ext cx="2088232" cy="101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4246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683568" y="1700808"/>
            <a:ext cx="8229600" cy="1080120"/>
          </a:xfrm>
        </p:spPr>
        <p:txBody>
          <a:bodyPr>
            <a:normAutofit/>
          </a:bodyPr>
          <a:lstStyle/>
          <a:p>
            <a:pPr algn="ctr"/>
            <a:r>
              <a:rPr lang="he-IL" dirty="0">
                <a:cs typeface="+mn-cs"/>
              </a:rPr>
              <a:t>סל השירותים (התוספת השנייה)</a:t>
            </a:r>
          </a:p>
        </p:txBody>
      </p:sp>
      <p:pic>
        <p:nvPicPr>
          <p:cNvPr id="4" name="מציין מיקום תוכן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400672" y="3140967"/>
            <a:ext cx="2467471" cy="2467471"/>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מלבן 4"/>
          <p:cNvSpPr/>
          <p:nvPr/>
        </p:nvSpPr>
        <p:spPr>
          <a:xfrm>
            <a:off x="1475656" y="1844824"/>
            <a:ext cx="6048672" cy="954107"/>
          </a:xfrm>
          <a:prstGeom prst="rect">
            <a:avLst/>
          </a:prstGeom>
        </p:spPr>
        <p:txBody>
          <a:bodyPr wrap="square">
            <a:spAutoFit/>
          </a:bodyPr>
          <a:lstStyle/>
          <a:p>
            <a:pPr algn="ctr"/>
            <a:r>
              <a:rPr lang="he-IL" sz="2800" b="1" dirty="0"/>
              <a:t>פירוט התפלגות הקבילות </a:t>
            </a:r>
            <a:r>
              <a:rPr lang="he-IL" sz="2800" b="1" dirty="0" smtClean="0"/>
              <a:t>שנפתחו</a:t>
            </a:r>
          </a:p>
          <a:p>
            <a:pPr algn="ctr"/>
            <a:r>
              <a:rPr lang="he-IL" sz="2800" b="1" dirty="0" smtClean="0"/>
              <a:t>בנושא </a:t>
            </a:r>
            <a:r>
              <a:rPr lang="he-IL" sz="2800" b="1" dirty="0"/>
              <a:t>סל השירותים</a:t>
            </a:r>
            <a:endParaRPr lang="en-US" sz="2800" b="1" dirty="0"/>
          </a:p>
        </p:txBody>
      </p:sp>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
        <p:nvSpPr>
          <p:cNvPr id="3"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pic>
        <p:nvPicPr>
          <p:cNvPr id="6" name="תמונה 5"/>
          <p:cNvPicPr>
            <a:picLocks noChangeAspect="1"/>
          </p:cNvPicPr>
          <p:nvPr/>
        </p:nvPicPr>
        <p:blipFill>
          <a:blip r:embed="rId3"/>
          <a:stretch>
            <a:fillRect/>
          </a:stretch>
        </p:blipFill>
        <p:spPr>
          <a:xfrm>
            <a:off x="0" y="3068960"/>
            <a:ext cx="9053389" cy="3114675"/>
          </a:xfrm>
          <a:prstGeom prst="rect">
            <a:avLst/>
          </a:prstGeom>
        </p:spPr>
      </p:pic>
    </p:spTree>
    <p:extLst>
      <p:ext uri="{BB962C8B-B14F-4D97-AF65-F5344CB8AC3E}">
        <p14:creationId xmlns:p14="http://schemas.microsoft.com/office/powerpoint/2010/main" val="449433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1412776"/>
            <a:ext cx="8229600" cy="1143000"/>
          </a:xfrm>
        </p:spPr>
        <p:txBody>
          <a:bodyPr/>
          <a:lstStyle/>
          <a:p>
            <a:pPr algn="ctr"/>
            <a:r>
              <a:rPr lang="he-IL" dirty="0" smtClean="0">
                <a:cs typeface="+mn-cs"/>
              </a:rPr>
              <a:t>תרופות</a:t>
            </a:r>
            <a:endParaRPr lang="he-IL" dirty="0">
              <a:cs typeface="+mn-cs"/>
            </a:endParaRPr>
          </a:p>
        </p:txBody>
      </p:sp>
      <p:pic>
        <p:nvPicPr>
          <p:cNvPr id="5" name="מציין מיקום תוכן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987824" y="3174578"/>
            <a:ext cx="3561485" cy="2369164"/>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תרשים 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1125" y="2650718"/>
            <a:ext cx="4428000" cy="2528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266" y="2636912"/>
            <a:ext cx="4428000" cy="252978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254685" y="1772816"/>
            <a:ext cx="6732933" cy="830997"/>
          </a:xfrm>
          <a:prstGeom prst="rect">
            <a:avLst/>
          </a:prstGeom>
          <a:noFill/>
        </p:spPr>
        <p:txBody>
          <a:bodyPr wrap="none" rtlCol="1">
            <a:spAutoFit/>
          </a:bodyPr>
          <a:lstStyle/>
          <a:p>
            <a:pPr algn="ctr"/>
            <a:r>
              <a:rPr lang="he-IL" sz="2800" b="1" dirty="0" smtClean="0"/>
              <a:t>קבילות שנפתחו בנושא תרופות לפי קופות </a:t>
            </a:r>
            <a:r>
              <a:rPr lang="he-IL" sz="2800" b="1" dirty="0"/>
              <a:t>חולים *</a:t>
            </a:r>
            <a:endParaRPr lang="he-IL" sz="2800" b="1" dirty="0" smtClean="0"/>
          </a:p>
          <a:p>
            <a:pPr algn="ctr"/>
            <a:r>
              <a:rPr lang="he-IL" sz="2000" b="1" dirty="0" smtClean="0"/>
              <a:t> </a:t>
            </a:r>
            <a:endParaRPr lang="he-IL" sz="2000" b="1" dirty="0"/>
          </a:p>
        </p:txBody>
      </p:sp>
      <p:sp>
        <p:nvSpPr>
          <p:cNvPr id="5" name="TextBox 4"/>
          <p:cNvSpPr txBox="1"/>
          <p:nvPr/>
        </p:nvSpPr>
        <p:spPr>
          <a:xfrm>
            <a:off x="5004049" y="2780928"/>
            <a:ext cx="3600400" cy="461665"/>
          </a:xfrm>
          <a:prstGeom prst="rect">
            <a:avLst/>
          </a:prstGeom>
          <a:solidFill>
            <a:schemeClr val="bg1"/>
          </a:solidFill>
        </p:spPr>
        <p:txBody>
          <a:bodyPr wrap="square" rtlCol="1">
            <a:spAutoFit/>
          </a:bodyPr>
          <a:lstStyle/>
          <a:p>
            <a:pPr algn="ctr"/>
            <a:r>
              <a:rPr lang="he-IL" sz="2400" b="1" dirty="0" smtClean="0"/>
              <a:t>2013</a:t>
            </a:r>
            <a:endParaRPr lang="he-IL" b="1" dirty="0"/>
          </a:p>
        </p:txBody>
      </p:sp>
      <p:sp>
        <p:nvSpPr>
          <p:cNvPr id="10" name="TextBox 9"/>
          <p:cNvSpPr txBox="1"/>
          <p:nvPr/>
        </p:nvSpPr>
        <p:spPr>
          <a:xfrm>
            <a:off x="619209" y="2708920"/>
            <a:ext cx="3422113" cy="461665"/>
          </a:xfrm>
          <a:prstGeom prst="rect">
            <a:avLst/>
          </a:prstGeom>
          <a:solidFill>
            <a:schemeClr val="bg1"/>
          </a:solidFill>
        </p:spPr>
        <p:txBody>
          <a:bodyPr wrap="square" rtlCol="1">
            <a:spAutoFit/>
          </a:bodyPr>
          <a:lstStyle/>
          <a:p>
            <a:pPr algn="ctr"/>
            <a:r>
              <a:rPr lang="he-IL" sz="2400" b="1" dirty="0" smtClean="0"/>
              <a:t>2014</a:t>
            </a:r>
            <a:endParaRPr lang="he-IL" sz="2000" b="1" dirty="0"/>
          </a:p>
        </p:txBody>
      </p:sp>
      <p:pic>
        <p:nvPicPr>
          <p:cNvPr id="11" name="תמונה 10"/>
          <p:cNvPicPr>
            <a:picLocks noChangeAspect="1"/>
          </p:cNvPicPr>
          <p:nvPr/>
        </p:nvPicPr>
        <p:blipFill>
          <a:blip r:embed="rId5"/>
          <a:stretch>
            <a:fillRect/>
          </a:stretch>
        </p:blipFill>
        <p:spPr>
          <a:xfrm>
            <a:off x="77619" y="2636912"/>
            <a:ext cx="9044880" cy="3039673"/>
          </a:xfrm>
          <a:prstGeom prst="rect">
            <a:avLst/>
          </a:prstGeom>
        </p:spPr>
      </p:pic>
      <p:sp>
        <p:nvSpPr>
          <p:cNvPr id="3" name="מלבן 2"/>
          <p:cNvSpPr/>
          <p:nvPr/>
        </p:nvSpPr>
        <p:spPr>
          <a:xfrm>
            <a:off x="-612576" y="6021288"/>
            <a:ext cx="6515050" cy="400110"/>
          </a:xfrm>
          <a:prstGeom prst="rect">
            <a:avLst/>
          </a:prstGeom>
        </p:spPr>
        <p:txBody>
          <a:bodyPr wrap="square">
            <a:spAutoFit/>
          </a:bodyPr>
          <a:lstStyle/>
          <a:p>
            <a:r>
              <a:rPr lang="he-IL" sz="2000" dirty="0" smtClean="0"/>
              <a:t>                             *</a:t>
            </a:r>
            <a:r>
              <a:rPr lang="he-IL" sz="1600" dirty="0"/>
              <a:t>מחושב ל-10,000 נפשות מתוקננות</a:t>
            </a:r>
          </a:p>
        </p:txBody>
      </p:sp>
    </p:spTree>
    <p:extLst>
      <p:ext uri="{BB962C8B-B14F-4D97-AF65-F5344CB8AC3E}">
        <p14:creationId xmlns:p14="http://schemas.microsoft.com/office/powerpoint/2010/main" val="25319102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59609" y="1916832"/>
            <a:ext cx="6094938" cy="523220"/>
          </a:xfrm>
          <a:prstGeom prst="rect">
            <a:avLst/>
          </a:prstGeom>
          <a:noFill/>
        </p:spPr>
        <p:txBody>
          <a:bodyPr wrap="none" rtlCol="1">
            <a:spAutoFit/>
          </a:bodyPr>
          <a:lstStyle/>
          <a:p>
            <a:r>
              <a:rPr lang="he-IL" sz="2800" b="1" dirty="0" smtClean="0"/>
              <a:t>התפלגות הקבילות שהתקבלו בנושא תרופות*</a:t>
            </a:r>
            <a:endParaRPr lang="he-IL" sz="2800" b="1"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graphicFrame>
        <p:nvGraphicFramePr>
          <p:cNvPr id="8" name="אובייקט 2"/>
          <p:cNvGraphicFramePr>
            <a:graphicFrameLocks/>
          </p:cNvGraphicFramePr>
          <p:nvPr>
            <p:extLst>
              <p:ext uri="{D42A27DB-BD31-4B8C-83A1-F6EECF244321}">
                <p14:modId xmlns:p14="http://schemas.microsoft.com/office/powerpoint/2010/main" val="644812029"/>
              </p:ext>
            </p:extLst>
          </p:nvPr>
        </p:nvGraphicFramePr>
        <p:xfrm>
          <a:off x="1673535" y="2667387"/>
          <a:ext cx="5881012" cy="3492000"/>
        </p:xfrm>
        <a:graphic>
          <a:graphicData uri="http://schemas.openxmlformats.org/drawingml/2006/chart">
            <c:chart xmlns:c="http://schemas.openxmlformats.org/drawingml/2006/chart" xmlns:r="http://schemas.openxmlformats.org/officeDocument/2006/relationships" r:id="rId3"/>
          </a:graphicData>
        </a:graphic>
      </p:graphicFrame>
      <p:sp>
        <p:nvSpPr>
          <p:cNvPr id="7" name="Rectangle 3"/>
          <p:cNvSpPr>
            <a:spLocks noChangeArrowheads="1"/>
          </p:cNvSpPr>
          <p:nvPr/>
        </p:nvSpPr>
        <p:spPr bwMode="auto">
          <a:xfrm>
            <a:off x="0" y="26574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
        <p:nvSpPr>
          <p:cNvPr id="3" name="TextBox 2"/>
          <p:cNvSpPr txBox="1"/>
          <p:nvPr/>
        </p:nvSpPr>
        <p:spPr>
          <a:xfrm>
            <a:off x="1483369" y="6255254"/>
            <a:ext cx="2121093" cy="276999"/>
          </a:xfrm>
          <a:prstGeom prst="rect">
            <a:avLst/>
          </a:prstGeom>
          <a:noFill/>
        </p:spPr>
        <p:txBody>
          <a:bodyPr wrap="none" rtlCol="1">
            <a:spAutoFit/>
          </a:bodyPr>
          <a:lstStyle/>
          <a:p>
            <a:r>
              <a:rPr lang="he-IL" sz="1200" dirty="0" smtClean="0"/>
              <a:t>*מחושב ל-10,000 נפשות מתוקננות</a:t>
            </a:r>
            <a:endParaRPr lang="he-IL" sz="1200" dirty="0"/>
          </a:p>
        </p:txBody>
      </p:sp>
      <p:pic>
        <p:nvPicPr>
          <p:cNvPr id="9" name="תמונה 8"/>
          <p:cNvPicPr>
            <a:picLocks noChangeAspect="1"/>
          </p:cNvPicPr>
          <p:nvPr/>
        </p:nvPicPr>
        <p:blipFill>
          <a:blip r:embed="rId4"/>
          <a:stretch>
            <a:fillRect/>
          </a:stretch>
        </p:blipFill>
        <p:spPr>
          <a:xfrm>
            <a:off x="1197140" y="2415707"/>
            <a:ext cx="6619875" cy="3800475"/>
          </a:xfrm>
          <a:prstGeom prst="rect">
            <a:avLst/>
          </a:prstGeom>
        </p:spPr>
      </p:pic>
    </p:spTree>
    <p:extLst>
      <p:ext uri="{BB962C8B-B14F-4D97-AF65-F5344CB8AC3E}">
        <p14:creationId xmlns:p14="http://schemas.microsoft.com/office/powerpoint/2010/main" val="21503256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459609" y="2089874"/>
            <a:ext cx="6094938" cy="523220"/>
          </a:xfrm>
          <a:prstGeom prst="rect">
            <a:avLst/>
          </a:prstGeom>
          <a:noFill/>
        </p:spPr>
        <p:txBody>
          <a:bodyPr wrap="none" rtlCol="1">
            <a:spAutoFit/>
          </a:bodyPr>
          <a:lstStyle/>
          <a:p>
            <a:r>
              <a:rPr lang="he-IL" sz="2800" b="1" dirty="0" smtClean="0"/>
              <a:t>התפלגות הקבילות שהתקבלו בנושא תרופות*</a:t>
            </a:r>
            <a:endParaRPr lang="he-IL" sz="2800" b="1"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graphicFrame>
        <p:nvGraphicFramePr>
          <p:cNvPr id="8" name="אובייקט 2"/>
          <p:cNvGraphicFramePr>
            <a:graphicFrameLocks/>
          </p:cNvGraphicFramePr>
          <p:nvPr>
            <p:extLst>
              <p:ext uri="{D42A27DB-BD31-4B8C-83A1-F6EECF244321}">
                <p14:modId xmlns:p14="http://schemas.microsoft.com/office/powerpoint/2010/main" val="4247105656"/>
              </p:ext>
            </p:extLst>
          </p:nvPr>
        </p:nvGraphicFramePr>
        <p:xfrm>
          <a:off x="1686547" y="2733675"/>
          <a:ext cx="5868000" cy="3492000"/>
        </p:xfrm>
        <a:graphic>
          <a:graphicData uri="http://schemas.openxmlformats.org/drawingml/2006/chart">
            <c:chart xmlns:c="http://schemas.openxmlformats.org/drawingml/2006/chart" xmlns:r="http://schemas.openxmlformats.org/officeDocument/2006/relationships" r:id="rId3"/>
          </a:graphicData>
        </a:graphic>
      </p:graphicFrame>
      <p:sp>
        <p:nvSpPr>
          <p:cNvPr id="4" name="Rectangle 3"/>
          <p:cNvSpPr>
            <a:spLocks noChangeArrowheads="1"/>
          </p:cNvSpPr>
          <p:nvPr/>
        </p:nvSpPr>
        <p:spPr bwMode="auto">
          <a:xfrm>
            <a:off x="0" y="2733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
        <p:nvSpPr>
          <p:cNvPr id="9" name="TextBox 8"/>
          <p:cNvSpPr txBox="1"/>
          <p:nvPr/>
        </p:nvSpPr>
        <p:spPr>
          <a:xfrm>
            <a:off x="1483369" y="6255254"/>
            <a:ext cx="2121093" cy="276999"/>
          </a:xfrm>
          <a:prstGeom prst="rect">
            <a:avLst/>
          </a:prstGeom>
          <a:noFill/>
        </p:spPr>
        <p:txBody>
          <a:bodyPr wrap="none" rtlCol="1">
            <a:spAutoFit/>
          </a:bodyPr>
          <a:lstStyle/>
          <a:p>
            <a:r>
              <a:rPr lang="he-IL" sz="1200" dirty="0" smtClean="0"/>
              <a:t>*מחושב ל-10,000 נפשות מתוקננות</a:t>
            </a:r>
            <a:endParaRPr lang="he-IL" sz="1200" dirty="0"/>
          </a:p>
        </p:txBody>
      </p:sp>
      <p:pic>
        <p:nvPicPr>
          <p:cNvPr id="10" name="תמונה 9"/>
          <p:cNvPicPr>
            <a:picLocks noChangeAspect="1"/>
          </p:cNvPicPr>
          <p:nvPr/>
        </p:nvPicPr>
        <p:blipFill>
          <a:blip r:embed="rId4"/>
          <a:stretch>
            <a:fillRect/>
          </a:stretch>
        </p:blipFill>
        <p:spPr>
          <a:xfrm>
            <a:off x="1297153" y="2511929"/>
            <a:ext cx="6419850" cy="3743325"/>
          </a:xfrm>
          <a:prstGeom prst="rect">
            <a:avLst/>
          </a:prstGeom>
        </p:spPr>
      </p:pic>
    </p:spTree>
    <p:extLst>
      <p:ext uri="{BB962C8B-B14F-4D97-AF65-F5344CB8AC3E}">
        <p14:creationId xmlns:p14="http://schemas.microsoft.com/office/powerpoint/2010/main" val="36277460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397024" y="1772816"/>
            <a:ext cx="8229600" cy="708688"/>
          </a:xfrm>
        </p:spPr>
        <p:txBody>
          <a:bodyPr>
            <a:normAutofit fontScale="90000"/>
          </a:bodyPr>
          <a:lstStyle/>
          <a:p>
            <a:pPr algn="ctr"/>
            <a:r>
              <a:rPr lang="he-IL" dirty="0" smtClean="0">
                <a:cs typeface="+mn-cs"/>
              </a:rPr>
              <a:t>טיפולים ובדיקות</a:t>
            </a:r>
            <a:endParaRPr lang="he-IL" dirty="0">
              <a:cs typeface="+mn-cs"/>
            </a:endParaRPr>
          </a:p>
        </p:txBody>
      </p:sp>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688" y="2852936"/>
            <a:ext cx="6258272" cy="3548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08409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04869" y="2204864"/>
            <a:ext cx="5734262" cy="523220"/>
          </a:xfrm>
          <a:prstGeom prst="rect">
            <a:avLst/>
          </a:prstGeom>
          <a:noFill/>
        </p:spPr>
        <p:txBody>
          <a:bodyPr wrap="none" rtlCol="1">
            <a:spAutoFit/>
          </a:bodyPr>
          <a:lstStyle/>
          <a:p>
            <a:r>
              <a:rPr lang="he-IL" sz="2800" b="1" dirty="0" smtClean="0"/>
              <a:t>התפלגות קבילות בתחום טיפולים ובדיקות</a:t>
            </a:r>
            <a:endParaRPr lang="he-IL" sz="2800" b="1" dirty="0"/>
          </a:p>
        </p:txBody>
      </p:sp>
      <p:sp>
        <p:nvSpPr>
          <p:cNvPr id="7" name="TextBox 6"/>
          <p:cNvSpPr txBox="1"/>
          <p:nvPr/>
        </p:nvSpPr>
        <p:spPr>
          <a:xfrm>
            <a:off x="4157104" y="2626246"/>
            <a:ext cx="729688" cy="461665"/>
          </a:xfrm>
          <a:prstGeom prst="rect">
            <a:avLst/>
          </a:prstGeom>
          <a:noFill/>
        </p:spPr>
        <p:txBody>
          <a:bodyPr wrap="none" rtlCol="1">
            <a:spAutoFit/>
          </a:bodyPr>
          <a:lstStyle/>
          <a:p>
            <a:r>
              <a:rPr lang="he-IL" sz="2400" b="1" dirty="0" smtClean="0"/>
              <a:t>2013</a:t>
            </a:r>
            <a:endParaRPr lang="he-IL" b="1" dirty="0"/>
          </a:p>
        </p:txBody>
      </p:sp>
      <p:pic>
        <p:nvPicPr>
          <p:cNvPr id="19458" name="תרשים 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2996952"/>
            <a:ext cx="6659284" cy="323894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7615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04869" y="2132856"/>
            <a:ext cx="5734262" cy="523220"/>
          </a:xfrm>
          <a:prstGeom prst="rect">
            <a:avLst/>
          </a:prstGeom>
          <a:noFill/>
        </p:spPr>
        <p:txBody>
          <a:bodyPr wrap="none" rtlCol="1">
            <a:spAutoFit/>
          </a:bodyPr>
          <a:lstStyle/>
          <a:p>
            <a:r>
              <a:rPr lang="he-IL" sz="2800" b="1" dirty="0" smtClean="0"/>
              <a:t>התפלגות קבילות בתחום טיפולים ובדיקות</a:t>
            </a:r>
            <a:endParaRPr lang="he-IL" sz="2800" b="1" dirty="0"/>
          </a:p>
        </p:txBody>
      </p:sp>
      <p:sp>
        <p:nvSpPr>
          <p:cNvPr id="9" name="TextBox 8"/>
          <p:cNvSpPr txBox="1"/>
          <p:nvPr/>
        </p:nvSpPr>
        <p:spPr>
          <a:xfrm>
            <a:off x="4293332" y="2554238"/>
            <a:ext cx="729688" cy="461665"/>
          </a:xfrm>
          <a:prstGeom prst="rect">
            <a:avLst/>
          </a:prstGeom>
          <a:noFill/>
        </p:spPr>
        <p:txBody>
          <a:bodyPr wrap="none" rtlCol="1">
            <a:spAutoFit/>
          </a:bodyPr>
          <a:lstStyle/>
          <a:p>
            <a:r>
              <a:rPr lang="he-IL" sz="2400" b="1" dirty="0" smtClean="0"/>
              <a:t>2014</a:t>
            </a:r>
            <a:endParaRPr lang="he-IL" b="1"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graphicFrame>
        <p:nvGraphicFramePr>
          <p:cNvPr id="8" name="אובייקט 2"/>
          <p:cNvGraphicFramePr>
            <a:graphicFrameLocks/>
          </p:cNvGraphicFramePr>
          <p:nvPr>
            <p:extLst>
              <p:ext uri="{D42A27DB-BD31-4B8C-83A1-F6EECF244321}">
                <p14:modId xmlns:p14="http://schemas.microsoft.com/office/powerpoint/2010/main" val="2276274399"/>
              </p:ext>
            </p:extLst>
          </p:nvPr>
        </p:nvGraphicFramePr>
        <p:xfrm>
          <a:off x="1242000" y="3000318"/>
          <a:ext cx="6660000" cy="3240000"/>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3"/>
          <p:cNvSpPr>
            <a:spLocks noChangeArrowheads="1"/>
          </p:cNvSpPr>
          <p:nvPr/>
        </p:nvSpPr>
        <p:spPr bwMode="auto">
          <a:xfrm>
            <a:off x="0" y="20478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Tree>
    <p:extLst>
      <p:ext uri="{BB962C8B-B14F-4D97-AF65-F5344CB8AC3E}">
        <p14:creationId xmlns:p14="http://schemas.microsoft.com/office/powerpoint/2010/main" val="28368813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1916832"/>
            <a:ext cx="8229600" cy="1143000"/>
          </a:xfrm>
        </p:spPr>
        <p:txBody>
          <a:bodyPr>
            <a:noAutofit/>
          </a:bodyPr>
          <a:lstStyle/>
          <a:p>
            <a:pPr algn="ctr"/>
            <a:r>
              <a:rPr lang="he-IL" sz="4000" b="1" dirty="0"/>
              <a:t>שירותים הניתנים ע"י משרד הבריאות</a:t>
            </a:r>
            <a:br>
              <a:rPr lang="he-IL" sz="4000" b="1" dirty="0"/>
            </a:br>
            <a:r>
              <a:rPr lang="he-IL" sz="4000" b="1" dirty="0"/>
              <a:t>(התוספת השלישית)</a:t>
            </a:r>
          </a:p>
        </p:txBody>
      </p:sp>
      <p:pic>
        <p:nvPicPr>
          <p:cNvPr id="4" name="מציין מיקום תוכן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491880" y="3861048"/>
            <a:ext cx="1977826" cy="1977826"/>
          </a:xfrm>
        </p:spPr>
      </p:pic>
    </p:spTree>
    <p:extLst>
      <p:ext uri="{BB962C8B-B14F-4D97-AF65-F5344CB8AC3E}">
        <p14:creationId xmlns:p14="http://schemas.microsoft.com/office/powerpoint/2010/main" val="36383561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7751" y="1888540"/>
            <a:ext cx="6064482" cy="523220"/>
          </a:xfrm>
          <a:prstGeom prst="rect">
            <a:avLst/>
          </a:prstGeom>
          <a:noFill/>
        </p:spPr>
        <p:txBody>
          <a:bodyPr wrap="none" rtlCol="1">
            <a:spAutoFit/>
          </a:bodyPr>
          <a:lstStyle/>
          <a:p>
            <a:r>
              <a:rPr lang="he-IL" sz="2800" b="1" dirty="0" smtClean="0"/>
              <a:t>התפלגות התלונות בנושא התוספת השלישית</a:t>
            </a:r>
            <a:endParaRPr lang="he-IL" sz="2800" b="1" dirty="0"/>
          </a:p>
        </p:txBody>
      </p:sp>
      <p:sp>
        <p:nvSpPr>
          <p:cNvPr id="3" name="Rectangle 10"/>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
        <p:nvSpPr>
          <p:cNvPr id="8" name="Rectangle 11"/>
          <p:cNvSpPr>
            <a:spLocks noChangeArrowheads="1"/>
          </p:cNvSpPr>
          <p:nvPr/>
        </p:nvSpPr>
        <p:spPr bwMode="auto">
          <a:xfrm>
            <a:off x="0" y="32099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pic>
        <p:nvPicPr>
          <p:cNvPr id="2" name="תמונה 1"/>
          <p:cNvPicPr>
            <a:picLocks noChangeAspect="1"/>
          </p:cNvPicPr>
          <p:nvPr/>
        </p:nvPicPr>
        <p:blipFill>
          <a:blip r:embed="rId3"/>
          <a:stretch>
            <a:fillRect/>
          </a:stretch>
        </p:blipFill>
        <p:spPr>
          <a:xfrm>
            <a:off x="22921" y="2348880"/>
            <a:ext cx="8858250" cy="4162425"/>
          </a:xfrm>
          <a:prstGeom prst="rect">
            <a:avLst/>
          </a:prstGeom>
        </p:spPr>
      </p:pic>
    </p:spTree>
    <p:extLst>
      <p:ext uri="{BB962C8B-B14F-4D97-AF65-F5344CB8AC3E}">
        <p14:creationId xmlns:p14="http://schemas.microsoft.com/office/powerpoint/2010/main" val="24809309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44450" y="1628800"/>
            <a:ext cx="8229600" cy="2076840"/>
          </a:xfrm>
        </p:spPr>
        <p:txBody>
          <a:bodyPr>
            <a:noAutofit/>
          </a:bodyPr>
          <a:lstStyle/>
          <a:p>
            <a:pPr algn="ctr"/>
            <a:r>
              <a:rPr lang="he-IL" sz="4000" b="1" dirty="0"/>
              <a:t/>
            </a:r>
            <a:br>
              <a:rPr lang="he-IL" sz="4000" b="1" dirty="0"/>
            </a:br>
            <a:r>
              <a:rPr lang="he-IL" sz="4000" b="1" dirty="0"/>
              <a:t>בחירת נותן שירותים</a:t>
            </a:r>
            <a:br>
              <a:rPr lang="he-IL" sz="4000" b="1" dirty="0"/>
            </a:br>
            <a:r>
              <a:rPr lang="he-IL" sz="4000" dirty="0" smtClean="0"/>
              <a:t>(</a:t>
            </a:r>
            <a:r>
              <a:rPr lang="he-IL" sz="4000" dirty="0"/>
              <a:t>פרסום הסדרי הבחירה ואופן </a:t>
            </a:r>
            <a:r>
              <a:rPr lang="he-IL" sz="4000" dirty="0" smtClean="0"/>
              <a:t>יישומם)</a:t>
            </a:r>
            <a:r>
              <a:rPr lang="he-IL" sz="4000" dirty="0"/>
              <a:t/>
            </a:r>
            <a:br>
              <a:rPr lang="he-IL" sz="4000" dirty="0"/>
            </a:br>
            <a:endParaRPr lang="he-IL" sz="4000" b="1" dirty="0"/>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6600" y="3573016"/>
            <a:ext cx="2965301"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16119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מלבן 5"/>
          <p:cNvSpPr/>
          <p:nvPr/>
        </p:nvSpPr>
        <p:spPr>
          <a:xfrm>
            <a:off x="1475656" y="1754813"/>
            <a:ext cx="6192688" cy="830997"/>
          </a:xfrm>
          <a:prstGeom prst="rect">
            <a:avLst/>
          </a:prstGeom>
        </p:spPr>
        <p:txBody>
          <a:bodyPr wrap="square">
            <a:spAutoFit/>
          </a:bodyPr>
          <a:lstStyle/>
          <a:p>
            <a:pPr algn="ctr"/>
            <a:r>
              <a:rPr lang="he-IL" sz="2400" b="1" dirty="0"/>
              <a:t>פירוט התפלגות הקבילות שנפתחו בשנת </a:t>
            </a:r>
            <a:r>
              <a:rPr lang="he-IL" sz="2400" b="1" dirty="0" smtClean="0"/>
              <a:t>2014-2013 בנושא בחירת נותן שירותים*</a:t>
            </a:r>
            <a:endParaRPr lang="en-US" sz="2400" b="1"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
        <p:nvSpPr>
          <p:cNvPr id="10" name="TextBox 9"/>
          <p:cNvSpPr txBox="1"/>
          <p:nvPr/>
        </p:nvSpPr>
        <p:spPr>
          <a:xfrm>
            <a:off x="1475656" y="6393753"/>
            <a:ext cx="2121093" cy="276999"/>
          </a:xfrm>
          <a:prstGeom prst="rect">
            <a:avLst/>
          </a:prstGeom>
          <a:noFill/>
        </p:spPr>
        <p:txBody>
          <a:bodyPr wrap="none" rtlCol="1">
            <a:spAutoFit/>
          </a:bodyPr>
          <a:lstStyle/>
          <a:p>
            <a:r>
              <a:rPr lang="he-IL" sz="1200" dirty="0" smtClean="0"/>
              <a:t>*מחושב ל-10,000 נפשות מתוקננות</a:t>
            </a:r>
            <a:endParaRPr lang="he-IL" sz="1200" dirty="0"/>
          </a:p>
        </p:txBody>
      </p:sp>
      <p:pic>
        <p:nvPicPr>
          <p:cNvPr id="3" name="תמונה 2"/>
          <p:cNvPicPr>
            <a:picLocks noChangeAspect="1"/>
          </p:cNvPicPr>
          <p:nvPr/>
        </p:nvPicPr>
        <p:blipFill>
          <a:blip r:embed="rId3"/>
          <a:stretch>
            <a:fillRect/>
          </a:stretch>
        </p:blipFill>
        <p:spPr>
          <a:xfrm>
            <a:off x="4057" y="2708920"/>
            <a:ext cx="9139943" cy="3438525"/>
          </a:xfrm>
          <a:prstGeom prst="rect">
            <a:avLst/>
          </a:prstGeom>
        </p:spPr>
      </p:pic>
    </p:spTree>
    <p:extLst>
      <p:ext uri="{BB962C8B-B14F-4D97-AF65-F5344CB8AC3E}">
        <p14:creationId xmlns:p14="http://schemas.microsoft.com/office/powerpoint/2010/main" val="32617152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smtClean="0">
                <a:solidFill>
                  <a:srgbClr val="FF0000"/>
                </a:solidFill>
              </a:rPr>
              <a:t>מגמות העולות מהדוח</a:t>
            </a:r>
            <a:endParaRPr lang="he-IL" sz="3200" b="1" dirty="0">
              <a:solidFill>
                <a:srgbClr val="FF0000"/>
              </a:solidFill>
            </a:endParaRP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332656"/>
            <a:ext cx="1777380" cy="101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7471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p>
            <a:pPr marL="0" indent="0" algn="ctr">
              <a:buNone/>
            </a:pPr>
            <a:r>
              <a:rPr lang="he-IL" sz="2800" b="1" dirty="0" smtClean="0"/>
              <a:t>מגמות העולות מן הדוח</a:t>
            </a:r>
          </a:p>
          <a:p>
            <a:pPr marL="0" indent="0" algn="ctr">
              <a:buNone/>
            </a:pPr>
            <a:endParaRPr lang="he-IL" sz="2800" b="1" dirty="0" smtClean="0"/>
          </a:p>
          <a:p>
            <a:r>
              <a:rPr lang="he-IL" dirty="0" smtClean="0"/>
              <a:t>שחיקה במערכת הבריאות המתבטאת בין היתר בהתקשחות הקופות בנושא שירותי חירום, בדיקות דימות וטיפול תרופתי לחולים אונקולוגיים</a:t>
            </a:r>
          </a:p>
          <a:p>
            <a:r>
              <a:rPr lang="he-IL" dirty="0" smtClean="0"/>
              <a:t>תלונות על התנהלות לקויה של הקופות הנלווית לקבילות שעניינן סירוב מתן טיפולים/בדיקות</a:t>
            </a:r>
            <a:endParaRPr lang="he-IL" dirty="0"/>
          </a:p>
          <a:p>
            <a:pPr marL="0" indent="0">
              <a:buNone/>
            </a:pPr>
            <a:endParaRPr lang="he-IL" dirty="0" smtClean="0"/>
          </a:p>
          <a:p>
            <a:endParaRPr lang="he-IL" dirty="0"/>
          </a:p>
        </p:txBody>
      </p:sp>
    </p:spTree>
    <p:extLst>
      <p:ext uri="{BB962C8B-B14F-4D97-AF65-F5344CB8AC3E}">
        <p14:creationId xmlns:p14="http://schemas.microsoft.com/office/powerpoint/2010/main" val="24908753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smtClean="0">
                <a:solidFill>
                  <a:srgbClr val="FF0000"/>
                </a:solidFill>
              </a:rPr>
              <a:t>משימות ואתגרים לנציבות</a:t>
            </a:r>
            <a:endParaRPr lang="he-IL" sz="3200" b="1" dirty="0">
              <a:solidFill>
                <a:srgbClr val="FF0000"/>
              </a:solidFill>
            </a:endParaRP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332656"/>
            <a:ext cx="1777380" cy="101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34242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p>
            <a:pPr marL="0" indent="0" algn="ctr">
              <a:buNone/>
            </a:pPr>
            <a:r>
              <a:rPr lang="he-IL" sz="2800" b="1" dirty="0" smtClean="0"/>
              <a:t>משימות ואתגרים</a:t>
            </a:r>
          </a:p>
          <a:p>
            <a:r>
              <a:rPr lang="he-IL" dirty="0"/>
              <a:t>מינוף ממצאי הפניות לנציבות ככלי להבאת המטופל למרכז השיח הרגולטורי </a:t>
            </a:r>
          </a:p>
          <a:p>
            <a:r>
              <a:rPr lang="he-IL" dirty="0" smtClean="0"/>
              <a:t>הבאת מימדיה ועומקה של השחיקה במערכת הבריאות הציבורית לידיעת הגורמים הרלבנטיים</a:t>
            </a:r>
          </a:p>
          <a:p>
            <a:r>
              <a:rPr lang="he-IL" dirty="0" smtClean="0"/>
              <a:t>מיקוד העבודה המקצועית בנציבות בהתאם להוראות חוק ביטוח בריאות ממלכתי בכפוף לשינויים המבניים </a:t>
            </a:r>
          </a:p>
          <a:p>
            <a:pPr marL="0" indent="0">
              <a:buNone/>
            </a:pPr>
            <a:r>
              <a:rPr lang="he-IL" dirty="0" smtClean="0"/>
              <a:t>    והרגולטוריים </a:t>
            </a:r>
            <a:endParaRPr lang="he-IL" dirty="0"/>
          </a:p>
        </p:txBody>
      </p:sp>
      <p:pic>
        <p:nvPicPr>
          <p:cNvPr id="23554" name="Picture 2" descr="תוצאת תמונה עבור משימות ויעדים"/>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4653136"/>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224713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smtClean="0">
                <a:solidFill>
                  <a:srgbClr val="FF0000"/>
                </a:solidFill>
              </a:rPr>
              <a:t>תודות</a:t>
            </a:r>
            <a:endParaRPr lang="he-IL" sz="3200" b="1" dirty="0">
              <a:solidFill>
                <a:srgbClr val="FF0000"/>
              </a:solidFill>
            </a:endParaRP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7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360127"/>
            <a:ext cx="1916408" cy="101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293398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2419147"/>
            <a:ext cx="7854696" cy="3962181"/>
          </a:xfrm>
        </p:spPr>
        <p:txBody>
          <a:bodyPr>
            <a:noAutofit/>
          </a:bodyPr>
          <a:lstStyle/>
          <a:p>
            <a:pPr algn="ctr"/>
            <a:endParaRPr lang="he-IL" sz="4400" b="1" dirty="0" smtClean="0">
              <a:solidFill>
                <a:schemeClr val="accent2">
                  <a:lumMod val="20000"/>
                  <a:lumOff val="80000"/>
                </a:schemeClr>
              </a:solidFill>
            </a:endParaRPr>
          </a:p>
          <a:p>
            <a:pPr algn="ctr"/>
            <a:r>
              <a:rPr lang="he-IL" sz="4400" b="1" dirty="0" smtClean="0">
                <a:solidFill>
                  <a:schemeClr val="accent2">
                    <a:lumMod val="20000"/>
                    <a:lumOff val="80000"/>
                  </a:schemeClr>
                </a:solidFill>
              </a:rPr>
              <a:t>תודה!</a:t>
            </a:r>
          </a:p>
          <a:p>
            <a:pPr algn="ctr"/>
            <a:r>
              <a:rPr lang="he-IL" sz="3200" b="1" dirty="0" smtClean="0">
                <a:solidFill>
                  <a:schemeClr val="accent2">
                    <a:lumMod val="20000"/>
                    <a:lumOff val="80000"/>
                  </a:schemeClr>
                </a:solidFill>
              </a:rPr>
              <a:t>תודה לכל עובדי צוות הנציבות</a:t>
            </a:r>
          </a:p>
          <a:p>
            <a:pPr algn="ctr"/>
            <a:endParaRPr lang="he-IL" sz="2400" b="1" dirty="0" smtClean="0">
              <a:solidFill>
                <a:schemeClr val="accent2">
                  <a:lumMod val="20000"/>
                  <a:lumOff val="80000"/>
                </a:schemeClr>
              </a:solidFill>
            </a:endParaRPr>
          </a:p>
          <a:p>
            <a:pPr algn="ctr"/>
            <a:r>
              <a:rPr lang="he-IL" sz="2400" b="1" dirty="0" smtClean="0">
                <a:solidFill>
                  <a:schemeClr val="accent2">
                    <a:lumMod val="20000"/>
                    <a:lumOff val="80000"/>
                  </a:schemeClr>
                </a:solidFill>
              </a:rPr>
              <a:t>תודה מיוחדת לצוות הכנת הדוח : עו"ד </a:t>
            </a:r>
            <a:r>
              <a:rPr lang="he-IL" sz="2400" b="1" dirty="0">
                <a:solidFill>
                  <a:schemeClr val="accent2">
                    <a:lumMod val="20000"/>
                    <a:lumOff val="80000"/>
                  </a:schemeClr>
                </a:solidFill>
              </a:rPr>
              <a:t>שמעון </a:t>
            </a:r>
            <a:r>
              <a:rPr lang="he-IL" sz="2400" b="1" dirty="0" smtClean="0">
                <a:solidFill>
                  <a:schemeClr val="accent2">
                    <a:lumMod val="20000"/>
                    <a:lumOff val="80000"/>
                  </a:schemeClr>
                </a:solidFill>
              </a:rPr>
              <a:t>רייפר, עו"ד חגית אפרתי, עו"ד תרצה פוקס, גב' אורלי מסוסני ומר בועז אלשטיין</a:t>
            </a:r>
          </a:p>
          <a:p>
            <a:pPr algn="ctr"/>
            <a:endParaRPr lang="he-IL" sz="4400" b="1" dirty="0" smtClean="0">
              <a:solidFill>
                <a:schemeClr val="accent2">
                  <a:lumMod val="20000"/>
                  <a:lumOff val="80000"/>
                </a:schemeClr>
              </a:solidFill>
            </a:endParaRPr>
          </a:p>
        </p:txBody>
      </p:sp>
      <p:pic>
        <p:nvPicPr>
          <p:cNvPr id="24578" name="Picture 2" descr="תוצאת תמונה עבור תודה"/>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150" y="1780033"/>
            <a:ext cx="2800722" cy="1504951"/>
          </a:xfrm>
          <a:prstGeom prst="rect">
            <a:avLst/>
          </a:prstGeom>
          <a:noFill/>
          <a:extLst>
            <a:ext uri="{909E8E84-426E-40DD-AFC4-6F175D3DCCD1}">
              <a14:hiddenFill xmlns:a14="http://schemas.microsoft.com/office/drawing/2010/main">
                <a:solidFill>
                  <a:srgbClr val="FFFFFF"/>
                </a:solidFill>
              </a14:hiddenFill>
            </a:ext>
          </a:extLst>
        </p:spPr>
      </p:pic>
      <p:sp>
        <p:nvSpPr>
          <p:cNvPr id="5"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86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0232" y="404664"/>
            <a:ext cx="1993404" cy="101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52927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זרימה">
  <a:themeElements>
    <a:clrScheme name="זרימה">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זרימה">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זרימה">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9BB7DD-CF1F-4FD5-B617-87E5F5E9186D}"/>
</file>

<file path=customXml/itemProps2.xml><?xml version="1.0" encoding="utf-8"?>
<ds:datastoreItem xmlns:ds="http://schemas.openxmlformats.org/officeDocument/2006/customXml" ds:itemID="{954C858F-5483-478F-A108-C5A71434F52E}"/>
</file>

<file path=customXml/itemProps3.xml><?xml version="1.0" encoding="utf-8"?>
<ds:datastoreItem xmlns:ds="http://schemas.openxmlformats.org/officeDocument/2006/customXml" ds:itemID="{E5AC9367-6313-44D2-831E-2BD71CF1E878}"/>
</file>

<file path=docProps/app.xml><?xml version="1.0" encoding="utf-8"?>
<Properties xmlns="http://schemas.openxmlformats.org/officeDocument/2006/extended-properties" xmlns:vt="http://schemas.openxmlformats.org/officeDocument/2006/docPropsVTypes">
  <Template/>
  <TotalTime>5471</TotalTime>
  <Words>529</Words>
  <Application>Microsoft Office PowerPoint</Application>
  <PresentationFormat>‫הצגה על המסך (4:3)</PresentationFormat>
  <Paragraphs>174</Paragraphs>
  <Slides>31</Slides>
  <Notes>30</Notes>
  <HiddenSlides>0</HiddenSlides>
  <MMClips>0</MMClips>
  <ScaleCrop>false</ScaleCrop>
  <HeadingPairs>
    <vt:vector size="4" baseType="variant">
      <vt:variant>
        <vt:lpstr>ערכת נושא</vt:lpstr>
      </vt:variant>
      <vt:variant>
        <vt:i4>1</vt:i4>
      </vt:variant>
      <vt:variant>
        <vt:lpstr>כותרות שקופיות</vt:lpstr>
      </vt:variant>
      <vt:variant>
        <vt:i4>31</vt:i4>
      </vt:variant>
    </vt:vector>
  </HeadingPairs>
  <TitlesOfParts>
    <vt:vector size="32" baseType="lpstr">
      <vt:lpstr>זרימה</vt:lpstr>
      <vt:lpstr>מצגת של PowerPoint</vt:lpstr>
      <vt:lpstr>מצגת של PowerPoint</vt:lpstr>
      <vt:lpstr>                                רקע כללי</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סל השירותים (התוספת השנייה)</vt:lpstr>
      <vt:lpstr>מצגת של PowerPoint</vt:lpstr>
      <vt:lpstr>תרופות</vt:lpstr>
      <vt:lpstr>מצגת של PowerPoint</vt:lpstr>
      <vt:lpstr>מצגת של PowerPoint</vt:lpstr>
      <vt:lpstr>מצגת של PowerPoint</vt:lpstr>
      <vt:lpstr>טיפולים ובדיקות</vt:lpstr>
      <vt:lpstr>מצגת של PowerPoint</vt:lpstr>
      <vt:lpstr>מצגת של PowerPoint</vt:lpstr>
      <vt:lpstr>שירותים הניתנים ע"י משרד הבריאות (התוספת השלישית)</vt:lpstr>
      <vt:lpstr>מצגת של PowerPoint</vt:lpstr>
      <vt:lpstr> בחירת נותן שירותים (פרסום הסדרי הבחירה ואופן יישומם) </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נציב קבילות לחוק ביטוח בריאות ממלכתי  דוח מספר 9 לשנים 2011-2012</dc:title>
  <dc:creator>מאור סבג</dc:creator>
  <cp:lastModifiedBy>מירב שמעון</cp:lastModifiedBy>
  <cp:revision>206</cp:revision>
  <cp:lastPrinted>2015-10-19T13:47:03Z</cp:lastPrinted>
  <dcterms:created xsi:type="dcterms:W3CDTF">2013-06-19T05:48:55Z</dcterms:created>
  <dcterms:modified xsi:type="dcterms:W3CDTF">2015-10-28T09:32:16Z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ies>
</file>