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0.xml" ContentType="application/vnd.openxmlformats-officedocument.presentationml.slide+xml"/>
  <Override PartName="/ppt/slides/slide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2.xml" ContentType="application/vnd.openxmlformats-officedocument.presentationml.slide+xml"/>
  <Override PartName="/ppt/slides/slide16.xml" ContentType="application/vnd.openxmlformats-officedocument.presentationml.slide+xml"/>
  <Override PartName="/ppt/slides/slide18.xml" ContentType="application/vnd.openxmlformats-officedocument.presentationml.slide+xml"/>
  <Override PartName="/ppt/slides/slide15.xml" ContentType="application/vnd.openxmlformats-officedocument.presentationml.slide+xml"/>
  <Override PartName="/ppt/slides/slide1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6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Slides/notesSlide7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92" r:id="rId1"/>
  </p:sldMasterIdLst>
  <p:notesMasterIdLst>
    <p:notesMasterId r:id="rId22"/>
  </p:notesMasterIdLst>
  <p:sldIdLst>
    <p:sldId id="256" r:id="rId2"/>
    <p:sldId id="288" r:id="rId3"/>
    <p:sldId id="289" r:id="rId4"/>
    <p:sldId id="290" r:id="rId5"/>
    <p:sldId id="263" r:id="rId6"/>
    <p:sldId id="264" r:id="rId7"/>
    <p:sldId id="291" r:id="rId8"/>
    <p:sldId id="265" r:id="rId9"/>
    <p:sldId id="292" r:id="rId10"/>
    <p:sldId id="266" r:id="rId11"/>
    <p:sldId id="281" r:id="rId12"/>
    <p:sldId id="285" r:id="rId13"/>
    <p:sldId id="268" r:id="rId14"/>
    <p:sldId id="286" r:id="rId15"/>
    <p:sldId id="269" r:id="rId16"/>
    <p:sldId id="272" r:id="rId17"/>
    <p:sldId id="287" r:id="rId18"/>
    <p:sldId id="279" r:id="rId19"/>
    <p:sldId id="283" r:id="rId20"/>
    <p:sldId id="261" r:id="rId21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3721" autoAdjust="0"/>
    <p:restoredTop sz="81705" autoAdjust="0"/>
  </p:normalViewPr>
  <p:slideViewPr>
    <p:cSldViewPr>
      <p:cViewPr>
        <p:scale>
          <a:sx n="100" d="100"/>
          <a:sy n="100" d="100"/>
        </p:scale>
        <p:origin x="-65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90"/>
    </p:cViewPr>
  </p:outlin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9F974924-A409-4762-94BA-4233FC01D5ED}" type="datetimeFigureOut">
              <a:rPr lang="he-IL" smtClean="0"/>
              <a:t>י"ז/טבת/תשע"ו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97B9B59-1AB6-4BC0-8025-3C637BCC850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13642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B9B59-1AB6-4BC0-8025-3C637BCC8503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507272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B9B59-1AB6-4BC0-8025-3C637BCC8503}" type="slidenum">
              <a:rPr lang="he-IL" smtClean="0"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775749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B9B59-1AB6-4BC0-8025-3C637BCC8503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775749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B9B59-1AB6-4BC0-8025-3C637BCC8503}" type="slidenum">
              <a:rPr lang="he-IL" smtClean="0"/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41753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B9B59-1AB6-4BC0-8025-3C637BCC8503}" type="slidenum">
              <a:rPr lang="he-IL" smtClean="0"/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775749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B9B59-1AB6-4BC0-8025-3C637BCC8503}" type="slidenum">
              <a:rPr lang="he-IL" smtClean="0"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892488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B9B59-1AB6-4BC0-8025-3C637BCC8503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892488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lvl="1" indent="0">
              <a:buFont typeface="+mj-lt"/>
              <a:buNone/>
            </a:pP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B9B59-1AB6-4BC0-8025-3C637BCC8503}" type="slidenum">
              <a:rPr lang="he-IL" smtClean="0"/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92816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lvl="1" indent="0">
              <a:buFont typeface="+mj-lt"/>
              <a:buNone/>
            </a:pP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B9B59-1AB6-4BC0-8025-3C637BCC8503}" type="slidenum">
              <a:rPr lang="he-IL" smtClean="0"/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92816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B9B59-1AB6-4BC0-8025-3C637BCC8503}" type="slidenum">
              <a:rPr lang="he-IL" smtClean="0"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41753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B9B59-1AB6-4BC0-8025-3C637BCC8503}" type="slidenum">
              <a:rPr lang="he-IL" smtClean="0"/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458081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B9B59-1AB6-4BC0-8025-3C637BCC8503}" type="slidenum">
              <a:rPr lang="he-IL" smtClean="0"/>
              <a:t>12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943712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B9B59-1AB6-4BC0-8025-3C637BCC8503}" type="slidenum">
              <a:rPr lang="he-IL" smtClean="0"/>
              <a:t>13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843766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B9B59-1AB6-4BC0-8025-3C637BCC8503}" type="slidenum">
              <a:rPr lang="he-IL" smtClean="0"/>
              <a:t>14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100589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B9B59-1AB6-4BC0-8025-3C637BCC8503}" type="slidenum">
              <a:rPr lang="he-IL" smtClean="0"/>
              <a:t>15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8385148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B9B59-1AB6-4BC0-8025-3C637BCC8503}" type="slidenum">
              <a:rPr lang="he-IL" smtClean="0"/>
              <a:t>16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518198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he-IL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B9B59-1AB6-4BC0-8025-3C637BCC8503}" type="slidenum">
              <a:rPr lang="he-IL" smtClean="0"/>
              <a:t>17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6172229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B9B59-1AB6-4BC0-8025-3C637BCC8503}" type="slidenum">
              <a:rPr lang="he-IL" smtClean="0"/>
              <a:t>18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4953878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B9B59-1AB6-4BC0-8025-3C637BCC8503}" type="slidenum">
              <a:rPr lang="he-IL" smtClean="0"/>
              <a:t>19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9635345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B9B59-1AB6-4BC0-8025-3C637BCC8503}" type="slidenum">
              <a:rPr lang="he-IL" smtClean="0"/>
              <a:t>20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048881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י"ז/טבת/תשע"ו</a:t>
            </a:fld>
            <a:endParaRPr lang="he-IL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י"ז/טבת/תשע"ו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י"ז/טבת/תשע"ו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י"ז/טבת/תשע"ו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י"ז/טבת/תשע"ו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י"ז/טבת/תשע"ו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י"ז/טבת/תשע"ו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י"ז/טבת/תשע"ו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י"ז/טבת/תשע"ו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י"ז/טבת/תשע"ו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י"ז/טבת/תשע"ו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E7438E1-117D-44FB-AC24-B79D899BA877}" type="datetimeFigureOut">
              <a:rPr lang="he-IL" smtClean="0"/>
              <a:t>י"ז/טבת/תשע"ו</a:t>
            </a:fld>
            <a:endParaRPr lang="he-IL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כותרת 10"/>
          <p:cNvSpPr>
            <a:spLocks noGrp="1"/>
          </p:cNvSpPr>
          <p:nvPr>
            <p:ph type="title"/>
          </p:nvPr>
        </p:nvSpPr>
        <p:spPr>
          <a:xfrm>
            <a:off x="395536" y="3212976"/>
            <a:ext cx="8183880" cy="2664296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ctr"/>
            <a:r>
              <a:rPr lang="he-IL" sz="2000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/>
            </a:r>
            <a:br>
              <a:rPr lang="he-IL" sz="2000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</a:br>
            <a:r>
              <a:rPr lang="he-IL" sz="2000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/>
            </a:r>
            <a:br>
              <a:rPr lang="he-IL" sz="2000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</a:br>
            <a:r>
              <a:rPr lang="he-IL" sz="2000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/>
            </a:r>
            <a:br>
              <a:rPr lang="he-IL" sz="2000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</a:br>
            <a:r>
              <a:rPr lang="he-IL" sz="2000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/>
            </a:r>
            <a:br>
              <a:rPr lang="he-IL" sz="2000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</a:b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/>
            </a:r>
            <a:b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</a:b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/>
            </a:r>
            <a:b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</a:b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/>
            </a:r>
            <a:br>
              <a:rPr lang="en-US" sz="2000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</a:b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/>
            </a:r>
            <a:b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</a:b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/>
            </a:r>
            <a:br>
              <a:rPr lang="en-US" sz="2000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</a:br>
            <a:r>
              <a:rPr lang="he-IL" sz="2000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/>
            </a:r>
            <a:br>
              <a:rPr lang="he-IL" sz="2000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</a:b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/>
            </a:r>
            <a:b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</a:b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/>
            </a:r>
            <a:b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</a:b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/>
            </a:r>
            <a:br>
              <a:rPr lang="en-US" sz="2000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</a:b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/>
            </a:r>
            <a:b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</a:b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/>
            </a:r>
            <a:br>
              <a:rPr lang="en-US" sz="2000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</a:br>
            <a:r>
              <a:rPr lang="he-IL" sz="1100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/>
            </a:r>
            <a:br>
              <a:rPr lang="he-IL" sz="1100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</a:br>
            <a:r>
              <a:rPr lang="he-IL" sz="1100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/>
            </a:r>
            <a:br>
              <a:rPr lang="he-IL" sz="1100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</a:br>
            <a:r>
              <a:rPr lang="he-IL" sz="2800" b="1" u="sng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 </a:t>
            </a:r>
            <a:r>
              <a:rPr lang="he-IL" sz="2800" b="1" u="sng" dirty="0" smtClean="0">
                <a:solidFill>
                  <a:srgbClr val="0070C0"/>
                </a:solidFill>
              </a:rPr>
              <a:t>הצעת חוק הפיקוח על שירותים פיננסיים חוץ מוסדיים</a:t>
            </a:r>
            <a:r>
              <a:rPr lang="he-IL" sz="2800" b="1" u="sng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/>
            </a:r>
            <a:br>
              <a:rPr lang="he-IL" sz="2800" b="1" u="sng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</a:b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/>
            </a:r>
            <a:b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</a:b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/>
            </a:r>
            <a:br>
              <a:rPr lang="en-US" sz="2800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</a:b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/>
            </a:r>
            <a:b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</a:br>
            <a:r>
              <a:rPr lang="he-IL" sz="2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cs typeface="+mn-cs"/>
              </a:rPr>
              <a:t/>
            </a:r>
            <a:br>
              <a:rPr lang="he-IL" sz="2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cs typeface="+mn-cs"/>
              </a:rPr>
            </a:br>
            <a:r>
              <a:rPr lang="he-IL" sz="2000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/>
            </a:r>
            <a:br>
              <a:rPr lang="he-IL" sz="2000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</a:br>
            <a:r>
              <a:rPr lang="he-IL" sz="2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David" panose="020E0502060401010101" pitchFamily="34" charset="-79"/>
              </a:rPr>
              <a:t>עו"ד יואל בריס</a:t>
            </a:r>
            <a:br>
              <a:rPr lang="he-IL" sz="2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David" panose="020E0502060401010101" pitchFamily="34" charset="-79"/>
              </a:rPr>
            </a:br>
            <a:r>
              <a:rPr lang="he-IL" sz="2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David" panose="020E0502060401010101" pitchFamily="34" charset="-79"/>
              </a:rPr>
              <a:t>היועץ המשפטי, משרד האוצר</a:t>
            </a:r>
            <a:r>
              <a:rPr lang="he-IL" sz="2000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/>
            </a:r>
            <a:br>
              <a:rPr lang="he-IL" sz="2000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</a:br>
            <a:r>
              <a:rPr lang="he-IL" sz="2000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/>
            </a:r>
            <a:br>
              <a:rPr lang="he-IL" sz="2000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</a:br>
            <a:r>
              <a:rPr lang="he-IL" sz="3200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דצמבר </a:t>
            </a:r>
            <a:r>
              <a:rPr lang="he-IL" sz="3200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2015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96336" y="1484784"/>
            <a:ext cx="184731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1329407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79512" y="1988840"/>
            <a:ext cx="8856984" cy="4389120"/>
          </a:xfrm>
        </p:spPr>
        <p:txBody>
          <a:bodyPr>
            <a:normAutofit/>
          </a:bodyPr>
          <a:lstStyle/>
          <a:p>
            <a:pPr marL="548640" lvl="2" indent="-274320">
              <a:lnSpc>
                <a:spcPct val="200000"/>
              </a:lnSpc>
              <a:buClr>
                <a:schemeClr val="accent3"/>
              </a:buClr>
              <a:buSzPct val="95000"/>
            </a:pPr>
            <a:r>
              <a:rPr lang="he-IL" sz="3300" b="1" dirty="0" smtClean="0"/>
              <a:t>פיקוח קיים – "מוסדיים" - מבוסס וחזק:</a:t>
            </a:r>
          </a:p>
          <a:p>
            <a:pPr marL="1280160" lvl="4" indent="-457200">
              <a:lnSpc>
                <a:spcPct val="120000"/>
              </a:lnSpc>
              <a:buSzPct val="95000"/>
              <a:buFont typeface="Wingdings" panose="05000000000000000000" pitchFamily="2" charset="2"/>
              <a:buChar char="v"/>
            </a:pPr>
            <a:r>
              <a:rPr lang="he-IL" sz="3400" b="1" dirty="0"/>
              <a:t>פיקוח על הבנקים</a:t>
            </a:r>
          </a:p>
          <a:p>
            <a:pPr marL="1280160" lvl="4" indent="-457200">
              <a:lnSpc>
                <a:spcPct val="120000"/>
              </a:lnSpc>
              <a:buSzPct val="95000"/>
              <a:buFont typeface="Wingdings" panose="05000000000000000000" pitchFamily="2" charset="2"/>
              <a:buChar char="v"/>
            </a:pPr>
            <a:r>
              <a:rPr lang="he-IL" sz="3400" b="1" dirty="0" smtClean="0"/>
              <a:t>פיקוח </a:t>
            </a:r>
            <a:r>
              <a:rPr lang="he-IL" sz="3400" b="1" dirty="0"/>
              <a:t>על </a:t>
            </a:r>
            <a:r>
              <a:rPr lang="he-IL" sz="3400" b="1" dirty="0" smtClean="0"/>
              <a:t>הביטוח</a:t>
            </a:r>
            <a:r>
              <a:rPr lang="he-IL" sz="3400" b="1" dirty="0"/>
              <a:t>, קופות </a:t>
            </a:r>
            <a:r>
              <a:rPr lang="he-IL" sz="3400" b="1" dirty="0" smtClean="0"/>
              <a:t>הגמל</a:t>
            </a:r>
            <a:r>
              <a:rPr lang="he-IL" sz="3400" b="1" dirty="0"/>
              <a:t>, </a:t>
            </a:r>
            <a:r>
              <a:rPr lang="he-IL" sz="3400" b="1" dirty="0" smtClean="0"/>
              <a:t>פנסיה</a:t>
            </a:r>
          </a:p>
          <a:p>
            <a:pPr marL="1280160" lvl="4" indent="-457200">
              <a:lnSpc>
                <a:spcPct val="120000"/>
              </a:lnSpc>
              <a:buSzPct val="95000"/>
              <a:buFont typeface="Wingdings" panose="05000000000000000000" pitchFamily="2" charset="2"/>
              <a:buChar char="v"/>
            </a:pPr>
            <a:r>
              <a:rPr lang="he-IL" sz="3400" b="1" dirty="0" smtClean="0"/>
              <a:t>פיקוח </a:t>
            </a:r>
            <a:r>
              <a:rPr lang="he-IL" sz="3400" b="1" dirty="0"/>
              <a:t>של רשות ניירות </a:t>
            </a:r>
            <a:r>
              <a:rPr lang="he-IL" sz="3400" b="1" dirty="0" smtClean="0"/>
              <a:t>ערך</a:t>
            </a:r>
          </a:p>
          <a:p>
            <a:pPr marL="1280160" lvl="4" indent="-457200">
              <a:lnSpc>
                <a:spcPct val="120000"/>
              </a:lnSpc>
              <a:buSzPct val="95000"/>
              <a:buFont typeface="Wingdings" panose="05000000000000000000" pitchFamily="2" charset="2"/>
              <a:buChar char="v"/>
            </a:pPr>
            <a:r>
              <a:rPr lang="he-IL" sz="3400" b="1" dirty="0" smtClean="0"/>
              <a:t>פיקוח </a:t>
            </a:r>
            <a:r>
              <a:rPr lang="he-IL" sz="3400" b="1" dirty="0"/>
              <a:t>על יועצים ומתווכים</a:t>
            </a:r>
          </a:p>
          <a:p>
            <a:pPr marL="548640" lvl="2" indent="-274320">
              <a:lnSpc>
                <a:spcPct val="200000"/>
              </a:lnSpc>
              <a:buClr>
                <a:schemeClr val="accent3"/>
              </a:buClr>
              <a:buSzPct val="95000"/>
            </a:pPr>
            <a:endParaRPr lang="he-IL" sz="3300" b="1" dirty="0"/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467544" y="764704"/>
            <a:ext cx="8183880" cy="105156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he-IL" sz="6600" dirty="0" smtClean="0">
              <a:solidFill>
                <a:schemeClr val="accent1">
                  <a:lumMod val="75000"/>
                </a:schemeClr>
              </a:solidFill>
              <a:latin typeface="FrankRuehl" pitchFamily="34" charset="-79"/>
              <a:cs typeface="FrankRuehl" pitchFamily="34" charset="-79"/>
            </a:endParaRPr>
          </a:p>
          <a:p>
            <a:pPr algn="ctr"/>
            <a:endParaRPr lang="he-IL" sz="6600" dirty="0">
              <a:solidFill>
                <a:schemeClr val="accent1">
                  <a:lumMod val="75000"/>
                </a:schemeClr>
              </a:solidFill>
              <a:latin typeface="FrankRuehl" pitchFamily="34" charset="-79"/>
              <a:cs typeface="FrankRuehl" pitchFamily="34" charset="-79"/>
            </a:endParaRPr>
          </a:p>
          <a:p>
            <a:pPr algn="ctr"/>
            <a:endParaRPr lang="he-IL" sz="6600" dirty="0" smtClean="0">
              <a:solidFill>
                <a:schemeClr val="accent1">
                  <a:lumMod val="75000"/>
                </a:schemeClr>
              </a:solidFill>
              <a:latin typeface="FrankRuehl" pitchFamily="34" charset="-79"/>
              <a:cs typeface="FrankRuehl" pitchFamily="34" charset="-79"/>
            </a:endParaRPr>
          </a:p>
          <a:p>
            <a:pPr algn="ctr"/>
            <a:r>
              <a:rPr lang="he-IL" sz="48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פיקוח על שירותים פיננסיים</a:t>
            </a:r>
            <a:endParaRPr lang="he-IL" sz="4800" b="1" dirty="0">
              <a:solidFill>
                <a:schemeClr val="accent1">
                  <a:lumMod val="75000"/>
                </a:schemeClr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4163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79512" y="1988840"/>
            <a:ext cx="8856984" cy="4389120"/>
          </a:xfrm>
        </p:spPr>
        <p:txBody>
          <a:bodyPr>
            <a:normAutofit/>
          </a:bodyPr>
          <a:lstStyle/>
          <a:p>
            <a:pPr marL="548640" lvl="2" indent="-274320">
              <a:lnSpc>
                <a:spcPct val="200000"/>
              </a:lnSpc>
              <a:buClr>
                <a:schemeClr val="accent3"/>
              </a:buClr>
              <a:buSzPct val="95000"/>
            </a:pPr>
            <a:r>
              <a:rPr lang="he-IL" sz="3300" b="1" dirty="0" smtClean="0"/>
              <a:t>חוץ מוסדיים – פיקוח חסר, אם בכלל:</a:t>
            </a:r>
          </a:p>
          <a:p>
            <a:pPr marL="1005840" lvl="3" indent="-457200">
              <a:buSzPct val="95000"/>
              <a:buFont typeface="Wingdings" panose="05000000000000000000" pitchFamily="2" charset="2"/>
              <a:buChar char="v"/>
            </a:pPr>
            <a:r>
              <a:rPr lang="he-IL" sz="3200" b="1" dirty="0" smtClean="0"/>
              <a:t>נותני שירותי מטבע</a:t>
            </a:r>
          </a:p>
          <a:p>
            <a:pPr marL="1005840" lvl="3" indent="-457200">
              <a:buSzPct val="95000"/>
              <a:buFont typeface="Wingdings" panose="05000000000000000000" pitchFamily="2" charset="2"/>
              <a:buChar char="v"/>
            </a:pPr>
            <a:r>
              <a:rPr lang="he-IL" sz="3200" b="1" dirty="0" smtClean="0"/>
              <a:t>שירותי אשראי</a:t>
            </a:r>
          </a:p>
          <a:p>
            <a:pPr marL="1005840" lvl="3" indent="-457200">
              <a:buSzPct val="95000"/>
              <a:buFont typeface="Wingdings" panose="05000000000000000000" pitchFamily="2" charset="2"/>
              <a:buChar char="v"/>
            </a:pPr>
            <a:r>
              <a:rPr lang="he-IL" sz="3200" b="1" dirty="0" smtClean="0"/>
              <a:t>בנקאות זעירה</a:t>
            </a:r>
          </a:p>
          <a:p>
            <a:pPr marL="1005840" lvl="3" indent="-457200">
              <a:buSzPct val="95000"/>
              <a:buFont typeface="Wingdings" panose="05000000000000000000" pitchFamily="2" charset="2"/>
              <a:buChar char="v"/>
            </a:pPr>
            <a:r>
              <a:rPr lang="he-IL" sz="3200" b="1" dirty="0" smtClean="0"/>
              <a:t>אמצעי תשלום</a:t>
            </a:r>
          </a:p>
          <a:p>
            <a:pPr marL="1005840" lvl="3" indent="-457200">
              <a:buSzPct val="95000"/>
              <a:buFont typeface="Wingdings" panose="05000000000000000000" pitchFamily="2" charset="2"/>
              <a:buChar char="v"/>
            </a:pPr>
            <a:endParaRPr lang="he-IL" sz="3200" b="1" dirty="0" smtClean="0"/>
          </a:p>
          <a:p>
            <a:pPr marL="548640" lvl="2" indent="-274320">
              <a:lnSpc>
                <a:spcPct val="200000"/>
              </a:lnSpc>
              <a:buClr>
                <a:schemeClr val="accent3"/>
              </a:buClr>
              <a:buSzPct val="95000"/>
            </a:pPr>
            <a:endParaRPr lang="he-IL" sz="3300" b="1" dirty="0" smtClean="0"/>
          </a:p>
          <a:p>
            <a:pPr marL="548640" lvl="2" indent="-274320">
              <a:lnSpc>
                <a:spcPct val="200000"/>
              </a:lnSpc>
              <a:buClr>
                <a:schemeClr val="accent3"/>
              </a:buClr>
              <a:buSzPct val="95000"/>
            </a:pPr>
            <a:endParaRPr lang="he-IL" sz="3300" b="1" dirty="0" smtClean="0"/>
          </a:p>
          <a:p>
            <a:pPr marL="548640" lvl="2" indent="-274320">
              <a:lnSpc>
                <a:spcPct val="200000"/>
              </a:lnSpc>
              <a:buClr>
                <a:schemeClr val="accent3"/>
              </a:buClr>
              <a:buSzPct val="95000"/>
            </a:pPr>
            <a:endParaRPr lang="he-IL" sz="3300" b="1" dirty="0"/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467544" y="764704"/>
            <a:ext cx="8183880" cy="105156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he-IL" sz="6600" dirty="0" smtClean="0">
              <a:solidFill>
                <a:schemeClr val="accent1">
                  <a:lumMod val="75000"/>
                </a:schemeClr>
              </a:solidFill>
              <a:latin typeface="FrankRuehl" pitchFamily="34" charset="-79"/>
              <a:cs typeface="FrankRuehl" pitchFamily="34" charset="-79"/>
            </a:endParaRPr>
          </a:p>
          <a:p>
            <a:pPr algn="ctr"/>
            <a:endParaRPr lang="he-IL" sz="6600" dirty="0">
              <a:solidFill>
                <a:schemeClr val="accent1">
                  <a:lumMod val="75000"/>
                </a:schemeClr>
              </a:solidFill>
              <a:latin typeface="FrankRuehl" pitchFamily="34" charset="-79"/>
              <a:cs typeface="FrankRuehl" pitchFamily="34" charset="-79"/>
            </a:endParaRPr>
          </a:p>
          <a:p>
            <a:pPr algn="ctr"/>
            <a:endParaRPr lang="he-IL" sz="6600" dirty="0" smtClean="0">
              <a:solidFill>
                <a:schemeClr val="accent1">
                  <a:lumMod val="75000"/>
                </a:schemeClr>
              </a:solidFill>
              <a:latin typeface="FrankRuehl" pitchFamily="34" charset="-79"/>
              <a:cs typeface="FrankRuehl" pitchFamily="34" charset="-79"/>
            </a:endParaRPr>
          </a:p>
          <a:p>
            <a:pPr algn="ctr"/>
            <a:r>
              <a:rPr lang="he-IL" sz="48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פיקוח על שירותים פיננסיים</a:t>
            </a:r>
            <a:endParaRPr lang="he-IL" sz="4800" b="1" dirty="0">
              <a:solidFill>
                <a:schemeClr val="accent1">
                  <a:lumMod val="75000"/>
                </a:schemeClr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3105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85192" y="476672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he-IL" sz="54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תכליות הפיקוח על שירותים פיננסיים חוץ מוסדיים</a:t>
            </a:r>
            <a:endParaRPr lang="he-IL" sz="2700" dirty="0"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39552" y="1844824"/>
            <a:ext cx="8229600" cy="4818639"/>
          </a:xfrm>
        </p:spPr>
        <p:txBody>
          <a:bodyPr>
            <a:norm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he-IL" sz="3200" dirty="0"/>
              <a:t>הגנת הצרכן.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he-IL" sz="3200" dirty="0" smtClean="0"/>
              <a:t>תחרות (הקטנת הריכוזיות).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he-IL" sz="3200" dirty="0"/>
              <a:t>יציבות משקי הבית.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he-IL" sz="3200" dirty="0" smtClean="0"/>
              <a:t>יציבות </a:t>
            </a:r>
            <a:r>
              <a:rPr lang="he-IL" sz="3200" dirty="0"/>
              <a:t>המערכת הפיננסית.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he-IL" sz="3200" dirty="0" smtClean="0"/>
              <a:t>מלחמה </a:t>
            </a:r>
            <a:r>
              <a:rPr lang="he-IL" sz="3200" dirty="0"/>
              <a:t>בפשיעה</a:t>
            </a:r>
            <a:r>
              <a:rPr lang="he-IL" sz="3200" dirty="0" smtClean="0"/>
              <a:t>.</a:t>
            </a:r>
            <a:r>
              <a:rPr lang="he-IL" sz="3200" dirty="0"/>
              <a:t> </a:t>
            </a:r>
            <a:endParaRPr lang="he-IL" sz="3200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he-IL" sz="3200" dirty="0" smtClean="0"/>
              <a:t>מניעת </a:t>
            </a:r>
            <a:r>
              <a:rPr lang="he-IL" sz="3200" dirty="0"/>
              <a:t>הלבנת הון</a:t>
            </a:r>
            <a:r>
              <a:rPr lang="he-IL" sz="3200" dirty="0" smtClean="0"/>
              <a:t>.</a:t>
            </a:r>
          </a:p>
          <a:p>
            <a:pPr marL="0" indent="0" algn="just">
              <a:buNone/>
            </a:pPr>
            <a:endParaRPr lang="he-IL" sz="3200" dirty="0"/>
          </a:p>
          <a:p>
            <a:pPr marL="514350" indent="-514350" algn="just">
              <a:buFont typeface="+mj-lt"/>
              <a:buAutoNum type="arabicPeriod"/>
            </a:pPr>
            <a:endParaRPr lang="he-IL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5148064" y="6078107"/>
            <a:ext cx="285605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551603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79512" y="1988840"/>
            <a:ext cx="8856984" cy="4389120"/>
          </a:xfrm>
        </p:spPr>
        <p:txBody>
          <a:bodyPr>
            <a:normAutofit fontScale="85000" lnSpcReduction="20000"/>
          </a:bodyPr>
          <a:lstStyle/>
          <a:p>
            <a:pPr marL="548640" lvl="2" indent="-274320">
              <a:lnSpc>
                <a:spcPct val="200000"/>
              </a:lnSpc>
              <a:buClr>
                <a:schemeClr val="accent3"/>
              </a:buClr>
              <a:buSzPct val="95000"/>
            </a:pPr>
            <a:r>
              <a:rPr lang="he-IL" sz="3300" b="1" dirty="0" smtClean="0"/>
              <a:t>כ- </a:t>
            </a:r>
            <a:r>
              <a:rPr lang="he-IL" sz="3300" b="1" dirty="0"/>
              <a:t>2,200 נותני שירותי מטבע רשומים.</a:t>
            </a:r>
          </a:p>
          <a:p>
            <a:pPr marL="548640" lvl="2" indent="-274320">
              <a:lnSpc>
                <a:spcPct val="200000"/>
              </a:lnSpc>
              <a:buClr>
                <a:schemeClr val="accent3"/>
              </a:buClr>
              <a:buSzPct val="95000"/>
            </a:pPr>
            <a:r>
              <a:rPr lang="he-IL" sz="3300" b="1" dirty="0" smtClean="0"/>
              <a:t>הערכה של כמאות </a:t>
            </a:r>
            <a:r>
              <a:rPr lang="he-IL" sz="3300" b="1" dirty="0"/>
              <a:t>נותני שירותי מטבע שאינם רשומים</a:t>
            </a:r>
            <a:r>
              <a:rPr lang="he-IL" sz="3300" b="1" dirty="0" smtClean="0"/>
              <a:t>.</a:t>
            </a:r>
          </a:p>
          <a:p>
            <a:pPr marL="548640" lvl="2" indent="-274320">
              <a:lnSpc>
                <a:spcPct val="200000"/>
              </a:lnSpc>
              <a:buClr>
                <a:schemeClr val="accent3"/>
              </a:buClr>
              <a:buSzPct val="95000"/>
            </a:pPr>
            <a:r>
              <a:rPr lang="he-IL" sz="3300" b="1" dirty="0" smtClean="0"/>
              <a:t>בפועל: עיסוק במתן אשראי – תחום לא מפוקח.</a:t>
            </a:r>
          </a:p>
          <a:p>
            <a:pPr marL="548640" lvl="2" indent="-274320">
              <a:lnSpc>
                <a:spcPct val="200000"/>
              </a:lnSpc>
              <a:buClr>
                <a:schemeClr val="accent3"/>
              </a:buClr>
              <a:buSzPct val="95000"/>
            </a:pPr>
            <a:r>
              <a:rPr lang="he-IL" sz="3300" b="1" dirty="0" smtClean="0"/>
              <a:t>הגדרת "שירותי מטבע" כוללת פעילויות בתחום שירותי תשלום. </a:t>
            </a:r>
            <a:endParaRPr lang="he-IL" sz="3300" b="1" dirty="0"/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467544" y="764704"/>
            <a:ext cx="8183880" cy="105156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he-IL" sz="6600" dirty="0" smtClean="0">
              <a:solidFill>
                <a:schemeClr val="accent1">
                  <a:lumMod val="75000"/>
                </a:schemeClr>
              </a:solidFill>
              <a:latin typeface="FrankRuehl" pitchFamily="34" charset="-79"/>
              <a:cs typeface="FrankRuehl" pitchFamily="34" charset="-79"/>
            </a:endParaRPr>
          </a:p>
          <a:p>
            <a:pPr algn="ctr"/>
            <a:endParaRPr lang="he-IL" sz="6600" dirty="0">
              <a:solidFill>
                <a:schemeClr val="accent1">
                  <a:lumMod val="75000"/>
                </a:schemeClr>
              </a:solidFill>
              <a:latin typeface="FrankRuehl" pitchFamily="34" charset="-79"/>
              <a:cs typeface="FrankRuehl" pitchFamily="34" charset="-79"/>
            </a:endParaRPr>
          </a:p>
          <a:p>
            <a:pPr algn="ctr"/>
            <a:endParaRPr lang="he-IL" sz="6600" dirty="0" smtClean="0">
              <a:solidFill>
                <a:schemeClr val="accent1">
                  <a:lumMod val="75000"/>
                </a:schemeClr>
              </a:solidFill>
              <a:latin typeface="FrankRuehl" pitchFamily="34" charset="-79"/>
              <a:cs typeface="FrankRuehl" pitchFamily="34" charset="-79"/>
            </a:endParaRPr>
          </a:p>
          <a:p>
            <a:pPr algn="ctr"/>
            <a:r>
              <a:rPr lang="he-IL" sz="48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נותני שירותי מטבע</a:t>
            </a:r>
            <a:endParaRPr lang="he-IL" sz="4800" b="1" dirty="0">
              <a:solidFill>
                <a:schemeClr val="accent1">
                  <a:lumMod val="75000"/>
                </a:schemeClr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0941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48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שירותי מטבע - רגולציה היום</a:t>
            </a:r>
            <a:endParaRPr lang="he-IL" sz="4800" b="1" dirty="0">
              <a:solidFill>
                <a:schemeClr val="accent1">
                  <a:lumMod val="75000"/>
                </a:schemeClr>
              </a:solidFill>
              <a:latin typeface="FrankRuehl" pitchFamily="34" charset="-79"/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935480"/>
            <a:ext cx="8507288" cy="4389120"/>
          </a:xfrm>
        </p:spPr>
        <p:txBody>
          <a:bodyPr>
            <a:normAutofit/>
          </a:bodyPr>
          <a:lstStyle/>
          <a:p>
            <a:pPr algn="just"/>
            <a:endParaRPr lang="he-IL" sz="3200" dirty="0" smtClean="0"/>
          </a:p>
          <a:p>
            <a:pPr algn="just"/>
            <a:r>
              <a:rPr lang="he-IL" sz="3200" dirty="0" smtClean="0"/>
              <a:t>יחידת </a:t>
            </a:r>
            <a:r>
              <a:rPr lang="he-IL" sz="3200" dirty="0"/>
              <a:t>הפיקוח </a:t>
            </a:r>
            <a:r>
              <a:rPr lang="he-IL" sz="3200" dirty="0" smtClean="0"/>
              <a:t>על נותני </a:t>
            </a:r>
            <a:r>
              <a:rPr lang="he-IL" sz="3200" dirty="0"/>
              <a:t>שירותי </a:t>
            </a:r>
            <a:r>
              <a:rPr lang="he-IL" sz="3200" dirty="0" smtClean="0"/>
              <a:t>מטבע (</a:t>
            </a:r>
            <a:r>
              <a:rPr lang="he-IL" sz="2400" dirty="0" smtClean="0"/>
              <a:t>6 עובדים</a:t>
            </a:r>
            <a:r>
              <a:rPr lang="he-IL" sz="3200" dirty="0" smtClean="0"/>
              <a:t>).</a:t>
            </a:r>
            <a:endParaRPr lang="he-IL" sz="3200" dirty="0"/>
          </a:p>
          <a:p>
            <a:pPr algn="just"/>
            <a:r>
              <a:rPr lang="he-IL" sz="3200" dirty="0"/>
              <a:t>חוק איסור הלבנת </a:t>
            </a:r>
            <a:r>
              <a:rPr lang="he-IL" sz="3200" dirty="0" smtClean="0"/>
              <a:t>הון, התש"ס-2000.</a:t>
            </a:r>
          </a:p>
          <a:p>
            <a:pPr algn="just"/>
            <a:endParaRPr lang="he-IL" sz="3200" dirty="0"/>
          </a:p>
          <a:p>
            <a:pPr marL="0" indent="0" algn="ctr">
              <a:buNone/>
            </a:pPr>
            <a:r>
              <a:rPr lang="he-IL" sz="3600" b="1" dirty="0"/>
              <a:t>ההסדרה והפיקוח על שוק נותני שירותי המטבע חסרים </a:t>
            </a:r>
            <a:r>
              <a:rPr lang="he-IL" sz="3600" b="1" dirty="0" smtClean="0"/>
              <a:t>מאד וממוקדים בהלבנת הון.</a:t>
            </a:r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252501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48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שירותי אשראי - רגולציה היום</a:t>
            </a:r>
            <a:endParaRPr lang="he-IL" sz="4800" b="1" dirty="0">
              <a:solidFill>
                <a:schemeClr val="accent1">
                  <a:lumMod val="75000"/>
                </a:schemeClr>
              </a:solidFill>
              <a:latin typeface="FrankRuehl" pitchFamily="34" charset="-79"/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935480"/>
            <a:ext cx="8507288" cy="4389120"/>
          </a:xfrm>
        </p:spPr>
        <p:txBody>
          <a:bodyPr>
            <a:normAutofit/>
          </a:bodyPr>
          <a:lstStyle/>
          <a:p>
            <a:pPr algn="just"/>
            <a:endParaRPr lang="he-IL" sz="3200" dirty="0" smtClean="0"/>
          </a:p>
          <a:p>
            <a:pPr marL="0" indent="0" algn="ctr">
              <a:buNone/>
            </a:pPr>
            <a:r>
              <a:rPr lang="he-IL" sz="3600" b="1" dirty="0" smtClean="0"/>
              <a:t>חוק הסדרת הלוואות חוץ-בנקאיות</a:t>
            </a:r>
          </a:p>
          <a:p>
            <a:pPr marL="0" indent="0" algn="ctr">
              <a:buNone/>
            </a:pPr>
            <a:r>
              <a:rPr lang="he-IL" sz="3600" b="1" dirty="0" smtClean="0"/>
              <a:t>(חוק אשראי הוגן) –</a:t>
            </a:r>
          </a:p>
          <a:p>
            <a:pPr marL="0" indent="0" algn="ctr">
              <a:buNone/>
            </a:pPr>
            <a:r>
              <a:rPr lang="he-IL" sz="3600" b="1" dirty="0" smtClean="0"/>
              <a:t>חוק הסדרה "אזרחית", ללא פיקוח.</a:t>
            </a:r>
          </a:p>
          <a:p>
            <a:pPr marL="0" indent="0" algn="ctr">
              <a:buNone/>
            </a:pPr>
            <a:endParaRPr lang="he-IL" sz="3600" b="1" dirty="0"/>
          </a:p>
          <a:p>
            <a:pPr marL="0" indent="0" algn="ctr">
              <a:buNone/>
            </a:pPr>
            <a:r>
              <a:rPr lang="he-IL" sz="3600" b="1" dirty="0"/>
              <a:t>אין </a:t>
            </a:r>
            <a:r>
              <a:rPr lang="he-IL" sz="3600" b="1" dirty="0" smtClean="0"/>
              <a:t>פיקוח רגולטורי </a:t>
            </a:r>
            <a:r>
              <a:rPr lang="he-IL" sz="3600" b="1" dirty="0"/>
              <a:t>על שירותי אשראי לא מוסדי.</a:t>
            </a:r>
          </a:p>
          <a:p>
            <a:endParaRPr lang="he-IL" dirty="0"/>
          </a:p>
        </p:txBody>
      </p:sp>
      <p:sp>
        <p:nvSpPr>
          <p:cNvPr id="4" name="חץ למטה 3"/>
          <p:cNvSpPr/>
          <p:nvPr/>
        </p:nvSpPr>
        <p:spPr>
          <a:xfrm>
            <a:off x="4644008" y="4437112"/>
            <a:ext cx="484632" cy="84924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0206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48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פתרונות</a:t>
            </a:r>
            <a:endParaRPr lang="he-IL" sz="3200" b="1" dirty="0">
              <a:solidFill>
                <a:schemeClr val="accent1">
                  <a:lumMod val="75000"/>
                </a:schemeClr>
              </a:solidFill>
              <a:latin typeface="FrankRuehl" pitchFamily="34" charset="-79"/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733880"/>
          </a:xfrm>
        </p:spPr>
        <p:txBody>
          <a:bodyPr>
            <a:normAutofit/>
          </a:bodyPr>
          <a:lstStyle/>
          <a:p>
            <a:pPr algn="just"/>
            <a:r>
              <a:rPr lang="he-IL" sz="3200" b="1" dirty="0" smtClean="0"/>
              <a:t>צוות </a:t>
            </a:r>
            <a:r>
              <a:rPr lang="he-IL" sz="3200" b="1" dirty="0" err="1" smtClean="0"/>
              <a:t>ליכט</a:t>
            </a:r>
            <a:endParaRPr lang="he-IL" sz="3200" b="1" dirty="0" smtClean="0"/>
          </a:p>
          <a:p>
            <a:pPr lvl="1" algn="just"/>
            <a:r>
              <a:rPr lang="he-IL" sz="3000" dirty="0" smtClean="0"/>
              <a:t>רגולציה צרכנית-כלכלית</a:t>
            </a:r>
          </a:p>
          <a:p>
            <a:pPr lvl="1" algn="just"/>
            <a:r>
              <a:rPr lang="he-IL" sz="3000" dirty="0" smtClean="0"/>
              <a:t>העלאת רף רגולטורי שתוציא את הפעילות הלא-חוקית</a:t>
            </a:r>
          </a:p>
          <a:p>
            <a:pPr lvl="1" algn="just"/>
            <a:endParaRPr lang="he-IL" sz="3000" b="1" dirty="0" smtClean="0"/>
          </a:p>
          <a:p>
            <a:pPr algn="just"/>
            <a:endParaRPr lang="he-IL" sz="2800" dirty="0"/>
          </a:p>
        </p:txBody>
      </p:sp>
    </p:spTree>
    <p:extLst>
      <p:ext uri="{BB962C8B-B14F-4D97-AF65-F5344CB8AC3E}">
        <p14:creationId xmlns:p14="http://schemas.microsoft.com/office/powerpoint/2010/main" val="963547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he-IL" sz="48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צוות להסדרת הרגולציה על שירותים פיננסיים חוץ-מוסדיים</a:t>
            </a:r>
            <a:endParaRPr lang="he-IL" sz="3200" b="1" dirty="0">
              <a:solidFill>
                <a:schemeClr val="accent1">
                  <a:lumMod val="75000"/>
                </a:schemeClr>
              </a:solidFill>
              <a:latin typeface="FrankRuehl" pitchFamily="34" charset="-79"/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733880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he-IL" sz="3200" b="1" dirty="0" smtClean="0"/>
              <a:t>"צוות בריס" -</a:t>
            </a:r>
          </a:p>
          <a:p>
            <a:pPr lvl="1" algn="just"/>
            <a:r>
              <a:rPr lang="he-IL" sz="2800" b="1" dirty="0" smtClean="0"/>
              <a:t>יועמ"ש אוצר</a:t>
            </a:r>
          </a:p>
          <a:p>
            <a:pPr lvl="1" algn="just"/>
            <a:r>
              <a:rPr lang="he-IL" sz="2800" b="1" dirty="0"/>
              <a:t>אגף שוק ההון</a:t>
            </a:r>
          </a:p>
          <a:p>
            <a:pPr lvl="1" algn="just"/>
            <a:r>
              <a:rPr lang="he-IL" sz="2800" b="1" dirty="0" smtClean="0"/>
              <a:t>אגף תקציבים</a:t>
            </a:r>
          </a:p>
          <a:p>
            <a:pPr lvl="1" algn="just"/>
            <a:r>
              <a:rPr lang="he-IL" sz="2800" b="1" dirty="0"/>
              <a:t>בנק </a:t>
            </a:r>
            <a:r>
              <a:rPr lang="he-IL" sz="2800" b="1" dirty="0" smtClean="0"/>
              <a:t>ישראל</a:t>
            </a:r>
          </a:p>
          <a:p>
            <a:pPr lvl="1" algn="just"/>
            <a:r>
              <a:rPr lang="he-IL" sz="2800" b="1" dirty="0"/>
              <a:t>המועצה הלאומית לכלכלה</a:t>
            </a:r>
            <a:endParaRPr lang="he-IL" sz="2800" dirty="0"/>
          </a:p>
          <a:p>
            <a:pPr lvl="1" algn="just"/>
            <a:r>
              <a:rPr lang="he-IL" sz="2800" b="1" dirty="0" smtClean="0"/>
              <a:t>כלכלן ראשי</a:t>
            </a:r>
          </a:p>
          <a:p>
            <a:pPr lvl="1" algn="just"/>
            <a:r>
              <a:rPr lang="he-IL" sz="2800" b="1" dirty="0" smtClean="0"/>
              <a:t>מחלקת ייעוץ וחקיקה</a:t>
            </a:r>
          </a:p>
          <a:p>
            <a:pPr lvl="1" algn="just"/>
            <a:r>
              <a:rPr lang="he-IL" sz="2800" b="1" dirty="0"/>
              <a:t>רשות </a:t>
            </a:r>
            <a:r>
              <a:rPr lang="he-IL" sz="2800" b="1" dirty="0" smtClean="0"/>
              <a:t>הגבלים </a:t>
            </a:r>
            <a:r>
              <a:rPr lang="he-IL" sz="2800" b="1" dirty="0"/>
              <a:t>העסקיים</a:t>
            </a:r>
          </a:p>
          <a:p>
            <a:pPr lvl="1" algn="just"/>
            <a:r>
              <a:rPr lang="he-IL" sz="2800" b="1" dirty="0" smtClean="0"/>
              <a:t>רשות </a:t>
            </a:r>
            <a:r>
              <a:rPr lang="he-IL" sz="2800" b="1" dirty="0"/>
              <a:t>לאיסור הלבנת </a:t>
            </a:r>
            <a:r>
              <a:rPr lang="he-IL" sz="2800" b="1" dirty="0" smtClean="0"/>
              <a:t>הון</a:t>
            </a:r>
          </a:p>
          <a:p>
            <a:pPr lvl="1" algn="just"/>
            <a:r>
              <a:rPr lang="he-IL" sz="2800" b="1" dirty="0" smtClean="0"/>
              <a:t>רשות מיסים</a:t>
            </a:r>
          </a:p>
        </p:txBody>
      </p:sp>
    </p:spTree>
    <p:extLst>
      <p:ext uri="{BB962C8B-B14F-4D97-AF65-F5344CB8AC3E}">
        <p14:creationId xmlns:p14="http://schemas.microsoft.com/office/powerpoint/2010/main" val="1270652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85192" y="47667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he-IL" sz="54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תכליות עבודת הצוות</a:t>
            </a:r>
            <a:endParaRPr lang="he-IL" sz="2700" dirty="0"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39552" y="1844824"/>
            <a:ext cx="8229600" cy="4818639"/>
          </a:xfrm>
        </p:spPr>
        <p:txBody>
          <a:bodyPr>
            <a:norm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he-IL" sz="3200" dirty="0"/>
              <a:t>הגנת הצרכן.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he-IL" sz="3200" dirty="0" smtClean="0"/>
              <a:t>תחרות (הקטנת הריכוזיות).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he-IL" sz="3200" dirty="0"/>
              <a:t>יציבות משקי הבית.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he-IL" sz="3200" dirty="0" smtClean="0"/>
              <a:t>יציבות </a:t>
            </a:r>
            <a:r>
              <a:rPr lang="he-IL" sz="3200" dirty="0"/>
              <a:t>המערכת הפיננסית.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he-IL" sz="3200" dirty="0" smtClean="0"/>
              <a:t>מלחמה </a:t>
            </a:r>
            <a:r>
              <a:rPr lang="he-IL" sz="3200" dirty="0"/>
              <a:t>בפשיעה</a:t>
            </a:r>
            <a:r>
              <a:rPr lang="he-IL" sz="3200" dirty="0" smtClean="0"/>
              <a:t>.</a:t>
            </a:r>
            <a:r>
              <a:rPr lang="he-IL" sz="3200" dirty="0"/>
              <a:t> </a:t>
            </a:r>
            <a:endParaRPr lang="he-IL" sz="3200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he-IL" sz="3200" dirty="0" smtClean="0"/>
              <a:t>מניעת </a:t>
            </a:r>
            <a:r>
              <a:rPr lang="he-IL" sz="3200" dirty="0"/>
              <a:t>הלבנת הון</a:t>
            </a:r>
            <a:r>
              <a:rPr lang="he-IL" sz="3200" dirty="0" smtClean="0"/>
              <a:t>.</a:t>
            </a:r>
          </a:p>
          <a:p>
            <a:pPr marL="0" indent="0" algn="just">
              <a:buNone/>
            </a:pPr>
            <a:endParaRPr lang="he-IL" sz="3200" dirty="0"/>
          </a:p>
          <a:p>
            <a:pPr marL="514350" indent="-514350" algn="just">
              <a:buFont typeface="+mj-lt"/>
              <a:buAutoNum type="arabicPeriod"/>
            </a:pPr>
            <a:endParaRPr lang="he-IL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5148064" y="6078107"/>
            <a:ext cx="285605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557005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he-IL" sz="54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שיקולי המפקח </a:t>
            </a:r>
            <a:r>
              <a:rPr lang="he-IL" sz="27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מתוך הצעת </a:t>
            </a:r>
            <a:r>
              <a:rPr lang="he-IL" sz="27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החוק </a:t>
            </a:r>
            <a:r>
              <a:rPr lang="he-IL" sz="27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(ס' 3)</a:t>
            </a:r>
            <a:endParaRPr lang="he-IL" sz="2700" b="1" dirty="0">
              <a:solidFill>
                <a:schemeClr val="accent1">
                  <a:lumMod val="75000"/>
                </a:schemeClr>
              </a:solidFill>
              <a:latin typeface="FrankRuehl" pitchFamily="34" charset="-79"/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-324544" y="1412776"/>
            <a:ext cx="9468544" cy="50405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he-IL" sz="3000" b="1" dirty="0"/>
              <a:t>יצירת סביבה אמינה, בטוחה ויציבה למתן שירותים פיננסיים בידי נותני שירותים פיננסיים, הפועלת בהתאם לכל </a:t>
            </a:r>
            <a:r>
              <a:rPr lang="he-IL" sz="3000" b="1" dirty="0" smtClean="0"/>
              <a:t>דין;</a:t>
            </a:r>
            <a:endParaRPr lang="he-IL" sz="3000" b="1" dirty="0"/>
          </a:p>
          <a:p>
            <a:pPr>
              <a:lnSpc>
                <a:spcPct val="150000"/>
              </a:lnSpc>
            </a:pPr>
            <a:r>
              <a:rPr lang="he-IL" sz="3000" b="1" dirty="0"/>
              <a:t>קידום עניינם של הלקוחות של נותני השירותים </a:t>
            </a:r>
            <a:r>
              <a:rPr lang="he-IL" sz="3000" b="1" dirty="0" smtClean="0"/>
              <a:t>הפיננסיים;</a:t>
            </a:r>
            <a:endParaRPr lang="he-IL" sz="3000" b="1" dirty="0"/>
          </a:p>
          <a:p>
            <a:pPr>
              <a:lnSpc>
                <a:spcPct val="150000"/>
              </a:lnSpc>
            </a:pPr>
            <a:r>
              <a:rPr lang="he-IL" sz="3000" b="1" dirty="0"/>
              <a:t>קידום התחרות בתחום השירותים </a:t>
            </a:r>
            <a:r>
              <a:rPr lang="he-IL" sz="3000" b="1" dirty="0" smtClean="0"/>
              <a:t>הפיננסיים;</a:t>
            </a:r>
            <a:endParaRPr lang="he-IL" sz="3000" b="1" dirty="0"/>
          </a:p>
          <a:p>
            <a:pPr>
              <a:lnSpc>
                <a:spcPct val="150000"/>
              </a:lnSpc>
            </a:pPr>
            <a:r>
              <a:rPr lang="he-IL" sz="3000" b="1" dirty="0"/>
              <a:t>עידוד חדשנות טכנולוגית ועסקית בתחום השירותים </a:t>
            </a:r>
            <a:r>
              <a:rPr lang="he-IL" sz="3000" b="1" dirty="0" smtClean="0"/>
              <a:t>הפיננסיים;</a:t>
            </a:r>
          </a:p>
          <a:p>
            <a:pPr>
              <a:lnSpc>
                <a:spcPct val="150000"/>
              </a:lnSpc>
            </a:pPr>
            <a:r>
              <a:rPr lang="he-IL" sz="3000" b="1" dirty="0" smtClean="0"/>
              <a:t>המדיניות הכלכלית של הממשלה.</a:t>
            </a:r>
            <a:endParaRPr lang="he-IL" sz="3000" b="1" dirty="0"/>
          </a:p>
        </p:txBody>
      </p:sp>
    </p:spTree>
    <p:extLst>
      <p:ext uri="{BB962C8B-B14F-4D97-AF65-F5344CB8AC3E}">
        <p14:creationId xmlns:p14="http://schemas.microsoft.com/office/powerpoint/2010/main" val="2508008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he-IL" sz="54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שלושת המקטעים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628800"/>
            <a:ext cx="8291264" cy="5040560"/>
          </a:xfrm>
        </p:spPr>
        <p:txBody>
          <a:bodyPr>
            <a:normAutofit fontScale="85000" lnSpcReduction="20000"/>
          </a:bodyPr>
          <a:lstStyle/>
          <a:p>
            <a:pPr marL="0" lvl="0" indent="0" algn="just">
              <a:buNone/>
            </a:pPr>
            <a:r>
              <a:rPr lang="he-IL" sz="3200" b="1" u="sng" dirty="0"/>
              <a:t>מקטע </a:t>
            </a:r>
            <a:r>
              <a:rPr lang="he-IL" sz="3200" b="1" u="sng" dirty="0" smtClean="0"/>
              <a:t>ראשון (החקיקה שבפנינו): </a:t>
            </a:r>
            <a:endParaRPr lang="en-US" sz="3200" b="1" dirty="0"/>
          </a:p>
          <a:p>
            <a:pPr lvl="1" algn="just"/>
            <a:r>
              <a:rPr lang="he-IL" sz="2600" dirty="0" smtClean="0"/>
              <a:t>נותן </a:t>
            </a:r>
            <a:r>
              <a:rPr lang="he-IL" sz="2600" dirty="0"/>
              <a:t>שירותים בנכסים </a:t>
            </a:r>
            <a:r>
              <a:rPr lang="he-IL" sz="2600" dirty="0" smtClean="0"/>
              <a:t>פיננסיים ("שולחני").</a:t>
            </a:r>
            <a:endParaRPr lang="en-US" sz="2600" dirty="0"/>
          </a:p>
          <a:p>
            <a:pPr lvl="1" algn="just"/>
            <a:r>
              <a:rPr lang="he-IL" sz="2600" dirty="0"/>
              <a:t>אשראי חוץ מוסדי. </a:t>
            </a:r>
          </a:p>
          <a:p>
            <a:pPr lvl="1" algn="just"/>
            <a:r>
              <a:rPr lang="he-IL" sz="2600" dirty="0"/>
              <a:t>מבנה הרגולטור החדש</a:t>
            </a:r>
            <a:r>
              <a:rPr lang="he-IL" sz="2600" dirty="0" smtClean="0"/>
              <a:t>.</a:t>
            </a:r>
          </a:p>
          <a:p>
            <a:pPr lvl="1" algn="just"/>
            <a:endParaRPr lang="en-US" sz="2600" dirty="0"/>
          </a:p>
          <a:p>
            <a:pPr marL="0" lvl="0" indent="0">
              <a:buNone/>
            </a:pPr>
            <a:r>
              <a:rPr lang="he-IL" sz="3200" b="1" u="sng" dirty="0" smtClean="0"/>
              <a:t>מקטע שני: </a:t>
            </a:r>
            <a:endParaRPr lang="en-US" sz="3200" b="1" dirty="0"/>
          </a:p>
          <a:p>
            <a:pPr lvl="1" algn="just"/>
            <a:r>
              <a:rPr lang="he-IL" sz="2600" dirty="0"/>
              <a:t>שירותי </a:t>
            </a:r>
            <a:r>
              <a:rPr lang="he-IL" sz="2600" dirty="0" smtClean="0"/>
              <a:t>תשלום. </a:t>
            </a:r>
          </a:p>
          <a:p>
            <a:pPr lvl="1" algn="just"/>
            <a:r>
              <a:rPr lang="he-IL" sz="2600" dirty="0" smtClean="0"/>
              <a:t>שירותים פיננסיים נוספים מבוססי טכנולוגיה.</a:t>
            </a:r>
          </a:p>
          <a:p>
            <a:pPr lvl="1" algn="just"/>
            <a:r>
              <a:rPr lang="he-IL" sz="2600" dirty="0" smtClean="0"/>
              <a:t>פלטפורמות (</a:t>
            </a:r>
            <a:r>
              <a:rPr lang="en-US" sz="2600" dirty="0" smtClean="0"/>
              <a:t>P</a:t>
            </a:r>
            <a:r>
              <a:rPr lang="he-IL" sz="2600" dirty="0" smtClean="0"/>
              <a:t>2</a:t>
            </a:r>
            <a:r>
              <a:rPr lang="en-US" sz="2600" dirty="0" smtClean="0"/>
              <a:t>P</a:t>
            </a:r>
            <a:r>
              <a:rPr lang="he-IL" sz="2600" dirty="0" smtClean="0"/>
              <a:t>....).</a:t>
            </a:r>
          </a:p>
          <a:p>
            <a:pPr lvl="1" algn="just"/>
            <a:endParaRPr lang="he-IL" sz="2600" dirty="0"/>
          </a:p>
          <a:p>
            <a:pPr marL="0" lvl="0" indent="0">
              <a:buNone/>
            </a:pPr>
            <a:r>
              <a:rPr lang="he-IL" sz="3200" b="1" u="sng" dirty="0"/>
              <a:t>מקטע </a:t>
            </a:r>
            <a:r>
              <a:rPr lang="he-IL" sz="3200" b="1" u="sng" dirty="0" smtClean="0"/>
              <a:t>שלישי: </a:t>
            </a:r>
            <a:endParaRPr lang="en-US" sz="3200" b="1" dirty="0"/>
          </a:p>
          <a:p>
            <a:pPr lvl="1" algn="just"/>
            <a:r>
              <a:rPr lang="he-IL" sz="2600" dirty="0" smtClean="0"/>
              <a:t>בנקאות זעירה:</a:t>
            </a:r>
          </a:p>
          <a:p>
            <a:pPr lvl="2" algn="just"/>
            <a:r>
              <a:rPr lang="he-IL" sz="2300" dirty="0" err="1" smtClean="0"/>
              <a:t>גמ"חים</a:t>
            </a:r>
            <a:r>
              <a:rPr lang="he-IL" sz="2300" dirty="0" smtClean="0"/>
              <a:t>.</a:t>
            </a:r>
            <a:endParaRPr lang="en-US" sz="2300" dirty="0"/>
          </a:p>
          <a:p>
            <a:pPr lvl="2" algn="just"/>
            <a:r>
              <a:rPr lang="he-IL" sz="2300" dirty="0"/>
              <a:t>אגודות שיתופיות </a:t>
            </a:r>
            <a:r>
              <a:rPr lang="he-IL" sz="2300" dirty="0" smtClean="0"/>
              <a:t>(אגודות בנקאיות או </a:t>
            </a:r>
            <a:r>
              <a:rPr lang="he-IL" sz="2300" dirty="0"/>
              <a:t>אגודות אשראי).</a:t>
            </a:r>
            <a:endParaRPr lang="en-US" sz="2300" dirty="0"/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407503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3393" y="620688"/>
            <a:ext cx="9144000" cy="1143000"/>
          </a:xfrm>
        </p:spPr>
        <p:txBody>
          <a:bodyPr>
            <a:noAutofit/>
          </a:bodyPr>
          <a:lstStyle/>
          <a:p>
            <a:pPr algn="ctr"/>
            <a:r>
              <a:rPr lang="he-IL" sz="36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מקטע ראשון – </a:t>
            </a:r>
            <a:br>
              <a:rPr lang="he-IL" sz="36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</a:br>
            <a:r>
              <a:rPr lang="he-IL" sz="36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הצעת חוק הפיקוח על שירותים פיננסיים חוץ-מוסדיים</a:t>
            </a:r>
            <a:endParaRPr lang="he-IL" sz="3600" b="1" dirty="0">
              <a:solidFill>
                <a:schemeClr val="accent1">
                  <a:lumMod val="75000"/>
                </a:schemeClr>
              </a:solidFill>
              <a:latin typeface="FrankRuehl" pitchFamily="34" charset="-79"/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he-IL" sz="2800" dirty="0"/>
              <a:t>הרגולטור החדש – </a:t>
            </a:r>
            <a:r>
              <a:rPr lang="he-IL" sz="2800" dirty="0" smtClean="0"/>
              <a:t>מיקום וסמכויות.</a:t>
            </a:r>
            <a:endParaRPr lang="he-IL" sz="2800" dirty="0"/>
          </a:p>
          <a:p>
            <a:pPr algn="just"/>
            <a:r>
              <a:rPr lang="he-IL" sz="2800" dirty="0" smtClean="0"/>
              <a:t>הגדרת </a:t>
            </a:r>
            <a:r>
              <a:rPr lang="he-IL" sz="2800" dirty="0"/>
              <a:t>השירות - 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he-IL" sz="2800" dirty="0" smtClean="0"/>
              <a:t>מתן אשראי</a:t>
            </a:r>
            <a:r>
              <a:rPr lang="he-IL" sz="2800" dirty="0"/>
              <a:t>.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he-IL" sz="2800" dirty="0"/>
              <a:t>שירות בנכס פיננסי.</a:t>
            </a:r>
          </a:p>
          <a:p>
            <a:pPr algn="just"/>
            <a:r>
              <a:rPr lang="he-IL" sz="2800" dirty="0" smtClean="0"/>
              <a:t>משטר </a:t>
            </a:r>
            <a:r>
              <a:rPr lang="he-IL" sz="2800" dirty="0"/>
              <a:t>של רישוי </a:t>
            </a:r>
            <a:r>
              <a:rPr lang="he-IL" sz="2800" dirty="0" smtClean="0"/>
              <a:t>"רישיון בסיסי" או ,"רישיון מורחב".</a:t>
            </a:r>
          </a:p>
          <a:p>
            <a:pPr algn="just"/>
            <a:r>
              <a:rPr lang="he-IL" sz="2800" dirty="0" smtClean="0"/>
              <a:t>פיקוח ואכיפה.</a:t>
            </a:r>
            <a:endParaRPr lang="he-IL" sz="2800" dirty="0"/>
          </a:p>
        </p:txBody>
      </p:sp>
    </p:spTree>
    <p:extLst>
      <p:ext uri="{BB962C8B-B14F-4D97-AF65-F5344CB8AC3E}">
        <p14:creationId xmlns:p14="http://schemas.microsoft.com/office/powerpoint/2010/main" val="2077337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54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הרגולטור החדש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e-IL" sz="3200" dirty="0" smtClean="0"/>
              <a:t>מיקום: בתוך האוצר;</a:t>
            </a:r>
          </a:p>
          <a:p>
            <a:r>
              <a:rPr lang="he-IL" sz="3200" dirty="0" smtClean="0"/>
              <a:t>רגולטור מודרני – </a:t>
            </a:r>
          </a:p>
          <a:p>
            <a:pPr lvl="1"/>
            <a:r>
              <a:rPr lang="he-IL" sz="3200" dirty="0" smtClean="0"/>
              <a:t>גמיש וחדשן בחשיבה הרגולטורית</a:t>
            </a:r>
          </a:p>
          <a:p>
            <a:pPr lvl="1"/>
            <a:r>
              <a:rPr lang="he-IL" sz="3200" dirty="0" smtClean="0"/>
              <a:t>ממוקד ויעיל</a:t>
            </a:r>
          </a:p>
          <a:p>
            <a:pPr lvl="1"/>
            <a:r>
              <a:rPr lang="he-IL" sz="3200" dirty="0" smtClean="0"/>
              <a:t>"חושב שוק" – תחרות וחדשנות</a:t>
            </a:r>
          </a:p>
          <a:p>
            <a:pPr lvl="1"/>
            <a:r>
              <a:rPr lang="he-IL" sz="3200" dirty="0" smtClean="0"/>
              <a:t>קשוב למגמות עולמיות בתחום הפיננסי</a:t>
            </a:r>
            <a:endParaRPr lang="he-IL" sz="3200" dirty="0"/>
          </a:p>
        </p:txBody>
      </p:sp>
    </p:spTree>
    <p:extLst>
      <p:ext uri="{BB962C8B-B14F-4D97-AF65-F5344CB8AC3E}">
        <p14:creationId xmlns:p14="http://schemas.microsoft.com/office/powerpoint/2010/main" val="1975346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332656"/>
            <a:ext cx="9252520" cy="1143000"/>
          </a:xfrm>
        </p:spPr>
        <p:txBody>
          <a:bodyPr>
            <a:normAutofit/>
          </a:bodyPr>
          <a:lstStyle/>
          <a:p>
            <a:pPr algn="ctr"/>
            <a:r>
              <a:rPr lang="he-IL" sz="54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אשראי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he-IL" b="1" dirty="0" smtClean="0"/>
              <a:t>"מתן אשראי</a:t>
            </a:r>
            <a:r>
              <a:rPr lang="he-IL" b="1" dirty="0"/>
              <a:t>" - </a:t>
            </a:r>
            <a:r>
              <a:rPr lang="he-IL" dirty="0"/>
              <a:t>מתן אשראי דרך עיסוק, למעט פעולות שקבע השר ולרבות העמדת מסגרת אשראי, בין השאר באחת מאלה</a:t>
            </a:r>
            <a:r>
              <a:rPr lang="he-IL" dirty="0" smtClean="0"/>
              <a:t>:</a:t>
            </a:r>
            <a:endParaRPr lang="he-IL" dirty="0"/>
          </a:p>
          <a:p>
            <a:pPr marL="400050" lvl="1" indent="0" algn="just">
              <a:lnSpc>
                <a:spcPct val="120000"/>
              </a:lnSpc>
              <a:buNone/>
            </a:pPr>
            <a:r>
              <a:rPr lang="he-IL" sz="2200" dirty="0"/>
              <a:t>(1)	</a:t>
            </a:r>
            <a:r>
              <a:rPr lang="he-IL" sz="2000" dirty="0"/>
              <a:t>ניכיון שיקים, שטרי חוב ושטרי חליפין כמשמעותם בפקודת השטרות</a:t>
            </a:r>
            <a:r>
              <a:rPr lang="he-IL" sz="2200" dirty="0" smtClean="0"/>
              <a:t>; </a:t>
            </a:r>
            <a:endParaRPr lang="he-IL" sz="2200" dirty="0"/>
          </a:p>
          <a:p>
            <a:pPr marL="400050" lvl="1" indent="0" algn="just">
              <a:lnSpc>
                <a:spcPct val="120000"/>
              </a:lnSpc>
              <a:buNone/>
            </a:pPr>
            <a:r>
              <a:rPr lang="he-IL" sz="2200" dirty="0"/>
              <a:t>(2)	</a:t>
            </a:r>
            <a:r>
              <a:rPr lang="he-IL" sz="2000" dirty="0"/>
              <a:t>מתן אשראי כנגד המחאת זכותו של מקבל האשראי לקבל נכסים פיננסיים מאחר, שלא כאמור בפסקה (1), לרבות שירותי ניכיון כהגדרתם בסעיף 7א לחוק הבנקאות (שירות ללקוח), התשמ"א-1981</a:t>
            </a:r>
            <a:r>
              <a:rPr lang="he-IL" sz="2200" dirty="0" smtClean="0"/>
              <a:t>;</a:t>
            </a:r>
            <a:endParaRPr lang="he-IL" sz="2200" dirty="0"/>
          </a:p>
          <a:p>
            <a:pPr marL="400050" lvl="1" indent="0" algn="just">
              <a:lnSpc>
                <a:spcPct val="120000"/>
              </a:lnSpc>
              <a:buNone/>
            </a:pPr>
            <a:r>
              <a:rPr lang="he-IL" sz="2200" dirty="0"/>
              <a:t>(3)	</a:t>
            </a:r>
            <a:r>
              <a:rPr lang="he-IL" sz="2000" dirty="0"/>
              <a:t>מתן אשראי אגב מימון רכישה או השכרה של נכס, למעט מתן אשראי כאמור לתקופה קצרה מתקופה שקבע השר או בסכום הנמוך מסכום שקבע</a:t>
            </a:r>
            <a:r>
              <a:rPr lang="he-IL" sz="2200" dirty="0" smtClean="0"/>
              <a:t>;</a:t>
            </a:r>
            <a:endParaRPr lang="he-IL" sz="2200" dirty="0"/>
          </a:p>
          <a:p>
            <a:pPr marL="400050" lvl="1" indent="0" algn="just">
              <a:lnSpc>
                <a:spcPct val="120000"/>
              </a:lnSpc>
              <a:buNone/>
            </a:pPr>
            <a:r>
              <a:rPr lang="he-IL" sz="2200" dirty="0"/>
              <a:t>(4)	</a:t>
            </a:r>
            <a:r>
              <a:rPr lang="he-IL" sz="2000" dirty="0"/>
              <a:t>מתן ערבות להתחייבות של אחר</a:t>
            </a:r>
            <a:r>
              <a:rPr lang="he-IL" sz="2200" dirty="0" smtClean="0"/>
              <a:t>;</a:t>
            </a:r>
            <a:endParaRPr lang="he-IL" sz="2200" dirty="0"/>
          </a:p>
          <a:p>
            <a:pPr marL="400050" lvl="1" indent="0" algn="just">
              <a:lnSpc>
                <a:spcPct val="120000"/>
              </a:lnSpc>
              <a:buNone/>
            </a:pPr>
            <a:r>
              <a:rPr lang="he-IL" sz="2200" dirty="0"/>
              <a:t>(5)	</a:t>
            </a:r>
            <a:r>
              <a:rPr lang="he-IL" sz="2000" dirty="0"/>
              <a:t>מתן אשראי שכנגדו משועבד נכס בלא זכות חזרה אל מקבל האשראי בשל אי קיום החיוב</a:t>
            </a:r>
            <a:r>
              <a:rPr lang="he-IL" sz="2200" dirty="0" smtClean="0"/>
              <a:t>;</a:t>
            </a:r>
            <a:endParaRPr lang="he-IL" sz="2200" dirty="0"/>
          </a:p>
        </p:txBody>
      </p:sp>
    </p:spTree>
    <p:extLst>
      <p:ext uri="{BB962C8B-B14F-4D97-AF65-F5344CB8AC3E}">
        <p14:creationId xmlns:p14="http://schemas.microsoft.com/office/powerpoint/2010/main" val="1093704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54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שירות </a:t>
            </a:r>
            <a:r>
              <a:rPr lang="he-IL" sz="54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בנכס פיננסי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916832"/>
            <a:ext cx="8363272" cy="4407768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he-IL" sz="2800" b="1" dirty="0" smtClean="0"/>
              <a:t>"שירות </a:t>
            </a:r>
            <a:r>
              <a:rPr lang="he-IL" sz="2800" b="1" dirty="0"/>
              <a:t>בנכס פיננסי" </a:t>
            </a:r>
            <a:r>
              <a:rPr lang="he-IL" sz="2800" dirty="0"/>
              <a:t>– כל </a:t>
            </a:r>
            <a:r>
              <a:rPr lang="he-IL" sz="2800" dirty="0" smtClean="0"/>
              <a:t>פעולה מהפעולות המפורטות להלן, שאין בה מתן אשראי, הנעשית דרך עיסוק:</a:t>
            </a:r>
            <a:endParaRPr lang="he-IL" sz="2800" dirty="0"/>
          </a:p>
          <a:p>
            <a:pPr marL="457200" indent="-457200" algn="just">
              <a:buClr>
                <a:schemeClr val="tx1"/>
              </a:buClr>
              <a:buFont typeface="+mj-lt"/>
              <a:buAutoNum type="arabicPeriod"/>
              <a:tabLst>
                <a:tab pos="396240" algn="l"/>
                <a:tab pos="791845" algn="l"/>
              </a:tabLst>
            </a:pPr>
            <a:r>
              <a:rPr lang="he-IL" sz="2400" dirty="0" smtClean="0"/>
              <a:t>החלפה </a:t>
            </a:r>
            <a:r>
              <a:rPr lang="he-IL" sz="2400" dirty="0"/>
              <a:t>של </a:t>
            </a:r>
            <a:r>
              <a:rPr lang="he-IL" sz="2400" dirty="0" smtClean="0"/>
              <a:t>נכס פיננסי בנכס פיננסי אחר, </a:t>
            </a:r>
            <a:r>
              <a:rPr lang="he-IL" sz="2400" dirty="0"/>
              <a:t>לרבות </a:t>
            </a:r>
            <a:r>
              <a:rPr lang="he-IL" sz="2400" dirty="0" err="1" smtClean="0"/>
              <a:t>פידיון</a:t>
            </a:r>
            <a:r>
              <a:rPr lang="he-IL" sz="2400" dirty="0" smtClean="0"/>
              <a:t>, פריטה, המרה, מכירה או העברה של נכס פיננסי;</a:t>
            </a:r>
          </a:p>
          <a:p>
            <a:pPr marL="457200" indent="-457200" algn="just">
              <a:buClr>
                <a:schemeClr val="tx1"/>
              </a:buClr>
              <a:buFont typeface="+mj-lt"/>
              <a:buAutoNum type="arabicPeriod"/>
              <a:tabLst>
                <a:tab pos="396240" algn="l"/>
                <a:tab pos="791845" algn="l"/>
              </a:tabLst>
            </a:pPr>
            <a:r>
              <a:rPr lang="he-IL" sz="2400" dirty="0" smtClean="0"/>
              <a:t>ניהול או שמירה </a:t>
            </a:r>
            <a:r>
              <a:rPr lang="he-IL" sz="2400" dirty="0"/>
              <a:t>של נכס פיננסי, לרבות באמצעות </a:t>
            </a:r>
            <a:r>
              <a:rPr lang="he-IL" sz="2400" dirty="0" smtClean="0"/>
              <a:t>כספת.</a:t>
            </a:r>
          </a:p>
          <a:p>
            <a:pPr marL="457200" indent="-457200" algn="just">
              <a:buClr>
                <a:schemeClr val="tx1"/>
              </a:buClr>
              <a:buFont typeface="+mj-lt"/>
              <a:buAutoNum type="arabicPeriod"/>
              <a:tabLst>
                <a:tab pos="396240" algn="l"/>
                <a:tab pos="791845" algn="l"/>
              </a:tabLst>
            </a:pPr>
            <a:endParaRPr lang="he-IL" sz="2400" dirty="0"/>
          </a:p>
        </p:txBody>
      </p:sp>
    </p:spTree>
    <p:extLst>
      <p:ext uri="{BB962C8B-B14F-4D97-AF65-F5344CB8AC3E}">
        <p14:creationId xmlns:p14="http://schemas.microsoft.com/office/powerpoint/2010/main" val="113713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008112"/>
          </a:xfrm>
        </p:spPr>
        <p:txBody>
          <a:bodyPr/>
          <a:lstStyle/>
          <a:p>
            <a:r>
              <a:rPr lang="he-IL" sz="48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>ר</a:t>
            </a:r>
            <a:r>
              <a:rPr lang="he-IL" sz="48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>ישיון </a:t>
            </a:r>
            <a:r>
              <a:rPr lang="he-IL" sz="48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>בסיסי </a:t>
            </a:r>
            <a:r>
              <a:rPr lang="he-IL" sz="36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>או</a:t>
            </a:r>
            <a:r>
              <a:rPr lang="he-IL" sz="48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</a:rPr>
              <a:t> רישיון מורחב</a:t>
            </a:r>
            <a:endParaRPr lang="he-IL" dirty="0"/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7623983"/>
              </p:ext>
            </p:extLst>
          </p:nvPr>
        </p:nvGraphicFramePr>
        <p:xfrm>
          <a:off x="179515" y="1124743"/>
          <a:ext cx="8784973" cy="5649173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992187"/>
                <a:gridCol w="3495569"/>
                <a:gridCol w="4297217"/>
              </a:tblGrid>
              <a:tr h="357717">
                <a:tc>
                  <a:txBody>
                    <a:bodyPr/>
                    <a:lstStyle/>
                    <a:p>
                      <a:pPr rtl="1"/>
                      <a:endParaRPr lang="he-IL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/>
                        <a:t>רישיון בסיסי</a:t>
                      </a:r>
                      <a:endParaRPr lang="he-IL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/>
                        <a:t>רישיון מורחב</a:t>
                      </a:r>
                      <a:endParaRPr lang="he-IL" sz="1800" dirty="0"/>
                    </a:p>
                  </a:txBody>
                  <a:tcPr/>
                </a:tc>
              </a:tr>
              <a:tr h="1430868">
                <a:tc>
                  <a:txBody>
                    <a:bodyPr/>
                    <a:lstStyle/>
                    <a:p>
                      <a:pPr rtl="1"/>
                      <a:r>
                        <a:rPr lang="he-IL" sz="1800" dirty="0" smtClean="0"/>
                        <a:t>מתי?</a:t>
                      </a:r>
                      <a:endParaRPr lang="he-IL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just" rtl="1">
                        <a:buFont typeface="Arial" panose="020B0604020202020204" pitchFamily="34" charset="0"/>
                        <a:buNone/>
                      </a:pPr>
                      <a:r>
                        <a:rPr lang="he-IL" sz="1800" dirty="0" smtClean="0"/>
                        <a:t>תנאי לעיסוק.</a:t>
                      </a:r>
                      <a:endParaRPr lang="he-IL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rtl="1"/>
                      <a:r>
                        <a:rPr kumimoji="0" lang="he-IL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תנאי לעיסוק </a:t>
                      </a:r>
                      <a:r>
                        <a:rPr kumimoji="0" lang="he-IL" sz="1800" u="sng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בהיקף פעילות נרחב </a:t>
                      </a:r>
                      <a:r>
                        <a:rPr kumimoji="0" lang="he-IL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– </a:t>
                      </a:r>
                    </a:p>
                    <a:p>
                      <a:pPr marL="285750" indent="-285750" algn="just" rtl="1">
                        <a:buFont typeface="Arial" panose="020B0604020202020204" pitchFamily="34" charset="0"/>
                        <a:buChar char="•"/>
                      </a:pPr>
                      <a:r>
                        <a:rPr kumimoji="0" lang="he-IL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לעניין רישיון למתן שירות בנכס פיננסי -  מחזור עסקים העולה על-  30 מיליון ₪. </a:t>
                      </a:r>
                    </a:p>
                    <a:p>
                      <a:pPr marL="285750" indent="-285750" algn="just" rtl="1">
                        <a:buFont typeface="Arial" panose="020B0604020202020204" pitchFamily="34" charset="0"/>
                        <a:buChar char="•"/>
                      </a:pPr>
                      <a:r>
                        <a:rPr kumimoji="0" lang="he-IL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לעניין רישיון למתן אשראי - צבר אשראי העולה על- 25 מיליון ₪. </a:t>
                      </a:r>
                    </a:p>
                  </a:txBody>
                  <a:tcPr/>
                </a:tc>
              </a:tr>
              <a:tr h="1699157">
                <a:tc>
                  <a:txBody>
                    <a:bodyPr/>
                    <a:lstStyle/>
                    <a:p>
                      <a:pPr rtl="1"/>
                      <a:r>
                        <a:rPr lang="he-IL" sz="1800" dirty="0" smtClean="0"/>
                        <a:t>למי?</a:t>
                      </a:r>
                      <a:endParaRPr lang="he-IL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just" rtl="1">
                        <a:buFont typeface="Arial" panose="020B0604020202020204" pitchFamily="34" charset="0"/>
                        <a:buNone/>
                      </a:pPr>
                      <a:r>
                        <a:rPr lang="he-IL" sz="1800" dirty="0" smtClean="0"/>
                        <a:t>תנאים בסיסיים: </a:t>
                      </a:r>
                    </a:p>
                    <a:p>
                      <a:pPr marL="285750" indent="-285750" algn="just" rtl="1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kumimoji="0"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ליחיד - תושבות וכשירות</a:t>
                      </a:r>
                    </a:p>
                    <a:p>
                      <a:pPr marL="285750" indent="-285750" algn="just" rtl="1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kumimoji="0"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לתאגיד – </a:t>
                      </a:r>
                    </a:p>
                    <a:p>
                      <a:pPr marL="742950" lvl="1" indent="-285750" algn="just" rtl="1" eaLnBrk="1" latinLnBrk="0" hangingPunct="1">
                        <a:buFont typeface="Wingdings" panose="05000000000000000000" pitchFamily="2" charset="2"/>
                        <a:buChar char="v"/>
                      </a:pPr>
                      <a:r>
                        <a:rPr kumimoji="0"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רישום בישראל</a:t>
                      </a:r>
                    </a:p>
                    <a:p>
                      <a:pPr marL="742950" lvl="1" indent="-285750" algn="just" rtl="1" eaLnBrk="1" latinLnBrk="0" hangingPunct="1">
                        <a:buFont typeface="Wingdings" panose="05000000000000000000" pitchFamily="2" charset="2"/>
                        <a:buChar char="v"/>
                      </a:pPr>
                      <a:r>
                        <a:rPr kumimoji="0"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היתר שליטה והחזקה – רק בחינה</a:t>
                      </a:r>
                      <a:r>
                        <a:rPr kumimoji="0" lang="he-IL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של יושר ויושרה</a:t>
                      </a:r>
                      <a:endParaRPr kumimoji="0" lang="he-IL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rtl="1"/>
                      <a:r>
                        <a:rPr lang="he-IL" sz="1800" baseline="0" dirty="0" smtClean="0"/>
                        <a:t>+ </a:t>
                      </a:r>
                      <a:r>
                        <a:rPr lang="he-IL" sz="1800" u="sng" baseline="0" dirty="0" smtClean="0"/>
                        <a:t>חובת</a:t>
                      </a:r>
                      <a:r>
                        <a:rPr lang="he-IL" sz="1800" baseline="0" dirty="0" smtClean="0"/>
                        <a:t> התאגדות לרבות - </a:t>
                      </a:r>
                    </a:p>
                    <a:p>
                      <a:pPr marL="285750" lvl="1" indent="-285750" algn="just" rtl="1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kumimoji="0"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עמידה בכל הדרישות למבנה התאגיד </a:t>
                      </a:r>
                    </a:p>
                    <a:p>
                      <a:pPr marL="285750" lvl="1" indent="-285750" algn="just" rtl="1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kumimoji="0"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תנאים להרכב הדירקטוריון</a:t>
                      </a:r>
                    </a:p>
                    <a:p>
                      <a:pPr marL="285750" lvl="1" indent="-285750" algn="just" rtl="1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kumimoji="0" lang="he-I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היתר</a:t>
                      </a:r>
                      <a:r>
                        <a:rPr kumimoji="0" lang="he-IL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שליטה – בחינה מעבר ליושר ויושרה</a:t>
                      </a:r>
                      <a:endParaRPr kumimoji="0" lang="he-IL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162581">
                <a:tc>
                  <a:txBody>
                    <a:bodyPr/>
                    <a:lstStyle/>
                    <a:p>
                      <a:pPr rtl="1"/>
                      <a:r>
                        <a:rPr lang="he-IL" sz="1800" dirty="0" smtClean="0"/>
                        <a:t>הון מזערי נדרש</a:t>
                      </a:r>
                      <a:endParaRPr lang="he-IL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 rtl="1">
                        <a:buFont typeface="Arial" panose="020B0604020202020204" pitchFamily="34" charset="0"/>
                        <a:buChar char="•"/>
                      </a:pPr>
                      <a:r>
                        <a:rPr lang="he-IL" sz="1800" dirty="0" smtClean="0"/>
                        <a:t>מתן שירות בנכס פיננסי – 300,000 ₪.</a:t>
                      </a:r>
                    </a:p>
                    <a:p>
                      <a:pPr marL="285750" indent="-285750" algn="just" rtl="1">
                        <a:buFont typeface="Arial" panose="020B0604020202020204" pitchFamily="34" charset="0"/>
                        <a:buChar char="•"/>
                      </a:pPr>
                      <a:r>
                        <a:rPr lang="he-IL" sz="1800" dirty="0" smtClean="0"/>
                        <a:t>מתן אשראי – 200,000 ₪.</a:t>
                      </a:r>
                    </a:p>
                    <a:p>
                      <a:pPr marL="285750" indent="-285750" algn="just" rtl="1">
                        <a:buFont typeface="Arial" panose="020B0604020202020204" pitchFamily="34" charset="0"/>
                        <a:buChar char="•"/>
                      </a:pPr>
                      <a:r>
                        <a:rPr lang="he-IL" sz="1800" dirty="0" smtClean="0"/>
                        <a:t>גם וגם – 400,000 ₪.</a:t>
                      </a:r>
                      <a:endParaRPr lang="he-IL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 rtl="1">
                        <a:buFont typeface="Arial" panose="020B0604020202020204" pitchFamily="34" charset="0"/>
                        <a:buChar char="•"/>
                      </a:pPr>
                      <a:r>
                        <a:rPr lang="he-IL" sz="1800" dirty="0" smtClean="0"/>
                        <a:t>מתן שירות בנכס פיננסי – 1 מיליון ₪.</a:t>
                      </a:r>
                    </a:p>
                    <a:p>
                      <a:pPr marL="285750" indent="-285750" algn="just" rtl="1">
                        <a:buFont typeface="Arial" panose="020B0604020202020204" pitchFamily="34" charset="0"/>
                        <a:buChar char="•"/>
                      </a:pPr>
                      <a:r>
                        <a:rPr lang="he-IL" sz="1800" dirty="0" smtClean="0"/>
                        <a:t>מתן אשראי – 600,000 ₪.</a:t>
                      </a:r>
                    </a:p>
                    <a:p>
                      <a:pPr marL="285750" indent="-285750" algn="just" rtl="1">
                        <a:buFont typeface="Arial" panose="020B0604020202020204" pitchFamily="34" charset="0"/>
                        <a:buChar char="•"/>
                      </a:pPr>
                      <a:r>
                        <a:rPr lang="he-IL" sz="1800" dirty="0" smtClean="0"/>
                        <a:t>גם וגם – 1.3 מיליון ₪.</a:t>
                      </a:r>
                    </a:p>
                  </a:txBody>
                  <a:tcPr/>
                </a:tc>
              </a:tr>
              <a:tr h="894293">
                <a:tc>
                  <a:txBody>
                    <a:bodyPr/>
                    <a:lstStyle/>
                    <a:p>
                      <a:pPr rtl="1"/>
                      <a:r>
                        <a:rPr lang="he-IL" sz="1800" dirty="0" smtClean="0"/>
                        <a:t>מהימנות</a:t>
                      </a:r>
                      <a:endParaRPr lang="he-IL" sz="18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just" rtl="1"/>
                      <a:r>
                        <a:rPr kumimoji="0" lang="he-IL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אין הרשעה או כתב אישום</a:t>
                      </a:r>
                      <a:r>
                        <a:rPr kumimoji="0" lang="he-IL" sz="1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בעבירה שבגללה הוא אינו ראוי לעסוק במתן שירותים פיננסיים </a:t>
                      </a:r>
                    </a:p>
                    <a:p>
                      <a:pPr algn="just" rtl="1"/>
                      <a:r>
                        <a:rPr kumimoji="0" lang="he-IL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לא מתקיימות לדעת המפקח נסיבות אחרות המטילות דופי ביושרו </a:t>
                      </a:r>
                      <a:r>
                        <a:rPr kumimoji="0" lang="he-IL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וביושרתו</a:t>
                      </a:r>
                      <a:r>
                        <a:rPr kumimoji="0" lang="he-IL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he-IL" sz="1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3624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5400" b="1" dirty="0" smtClean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הגנות צרכניות</a:t>
            </a:r>
            <a:endParaRPr lang="he-IL" sz="5400" b="1" dirty="0">
              <a:solidFill>
                <a:schemeClr val="accent1">
                  <a:lumMod val="75000"/>
                </a:schemeClr>
              </a:solidFill>
              <a:latin typeface="FrankRuehl" pitchFamily="34" charset="-79"/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he-IL" dirty="0" smtClean="0"/>
              <a:t>איסור הטעיה</a:t>
            </a:r>
          </a:p>
          <a:p>
            <a:pPr>
              <a:lnSpc>
                <a:spcPct val="150000"/>
              </a:lnSpc>
            </a:pPr>
            <a:r>
              <a:rPr lang="he-IL" dirty="0" smtClean="0"/>
              <a:t>איסור הפעלת השפעה בלתי הוגנת</a:t>
            </a:r>
          </a:p>
          <a:p>
            <a:pPr>
              <a:lnSpc>
                <a:spcPct val="150000"/>
              </a:lnSpc>
            </a:pPr>
            <a:r>
              <a:rPr lang="he-IL" dirty="0" smtClean="0"/>
              <a:t>איסור התניית שירות בשירות</a:t>
            </a:r>
          </a:p>
          <a:p>
            <a:pPr>
              <a:lnSpc>
                <a:spcPct val="150000"/>
              </a:lnSpc>
            </a:pPr>
            <a:r>
              <a:rPr lang="he-IL" dirty="0" smtClean="0"/>
              <a:t>הגבלות על מתן אשראי לקטינים</a:t>
            </a:r>
          </a:p>
          <a:p>
            <a:pPr>
              <a:lnSpc>
                <a:spcPct val="150000"/>
              </a:lnSpc>
            </a:pPr>
            <a:r>
              <a:rPr lang="he-IL" dirty="0" smtClean="0"/>
              <a:t>גילוי נאות</a:t>
            </a:r>
          </a:p>
          <a:p>
            <a:pPr>
              <a:lnSpc>
                <a:spcPct val="150000"/>
              </a:lnSpc>
            </a:pPr>
            <a:r>
              <a:rPr lang="he-IL" dirty="0" smtClean="0"/>
              <a:t>בירור תלונות הציבור</a:t>
            </a:r>
            <a:endParaRPr lang="he-IL" dirty="0"/>
          </a:p>
          <a:p>
            <a:pPr>
              <a:lnSpc>
                <a:spcPct val="150000"/>
              </a:lnSpc>
            </a:pPr>
            <a:r>
              <a:rPr lang="he-IL" dirty="0" smtClean="0"/>
              <a:t>פירעון מוקדם -</a:t>
            </a:r>
          </a:p>
          <a:p>
            <a:pPr lvl="1"/>
            <a:r>
              <a:rPr lang="he-IL" dirty="0" smtClean="0"/>
              <a:t>לאפשר ביוזמת לווה – בחוק המוצע;</a:t>
            </a:r>
          </a:p>
          <a:p>
            <a:pPr lvl="1"/>
            <a:r>
              <a:rPr lang="he-IL" dirty="0" smtClean="0"/>
              <a:t>להגביל העמדה לפירעון מוקדם ביוזמת מלווה – בחוק הלוואות חוץ בנקאיות/אשראי הוגן.</a:t>
            </a:r>
          </a:p>
          <a:p>
            <a:pPr lvl="1" algn="l" rtl="0"/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080118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5400" b="1" dirty="0">
                <a:solidFill>
                  <a:schemeClr val="accent1">
                    <a:lumMod val="75000"/>
                  </a:schemeClr>
                </a:solidFill>
                <a:latin typeface="FrankRuehl" pitchFamily="34" charset="-79"/>
                <a:cs typeface="+mn-cs"/>
              </a:rPr>
              <a:t>ממשל תאגידי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he-IL" sz="2200" dirty="0" smtClean="0"/>
              <a:t>היתרי שליטה – לבעלי שליטה (מבחן מהותי לשליטה).</a:t>
            </a:r>
          </a:p>
          <a:p>
            <a:pPr algn="just">
              <a:lnSpc>
                <a:spcPct val="150000"/>
              </a:lnSpc>
            </a:pPr>
            <a:r>
              <a:rPr lang="he-IL" sz="2200" dirty="0" smtClean="0"/>
              <a:t>היתרי החזקה – לבעלי עניין  = 1) מי </a:t>
            </a:r>
            <a:r>
              <a:rPr lang="he-IL" sz="2200" dirty="0"/>
              <a:t>שמחזיק ביותר מ-10% מסוג מסוים של אמצעי שליטה בנותן שירותים פיננסיים</a:t>
            </a:r>
            <a:r>
              <a:rPr lang="he-IL" sz="2200" dirty="0" smtClean="0"/>
              <a:t>; 2) </a:t>
            </a:r>
            <a:r>
              <a:rPr lang="he-IL" sz="2200" dirty="0"/>
              <a:t>מי שמחזיק </a:t>
            </a:r>
            <a:r>
              <a:rPr lang="he-IL" sz="2200" dirty="0" smtClean="0"/>
              <a:t>ב- 5% מאמצעי </a:t>
            </a:r>
            <a:r>
              <a:rPr lang="he-IL" sz="2200" dirty="0"/>
              <a:t>שליטה בשלושה נותני שירותים פיננסיים או </a:t>
            </a:r>
            <a:r>
              <a:rPr lang="he-IL" sz="2200" dirty="0" smtClean="0"/>
              <a:t>יותר;</a:t>
            </a:r>
          </a:p>
          <a:p>
            <a:pPr algn="just">
              <a:lnSpc>
                <a:spcPct val="150000"/>
              </a:lnSpc>
            </a:pPr>
            <a:r>
              <a:rPr lang="he-IL" sz="2200" dirty="0" smtClean="0"/>
              <a:t>הרכב הדירקטוריון וכשירות נושאי משרה (לרבות אי התנגדות של המפקח).</a:t>
            </a:r>
          </a:p>
          <a:p>
            <a:pPr algn="just">
              <a:lnSpc>
                <a:spcPct val="150000"/>
              </a:lnSpc>
            </a:pPr>
            <a:r>
              <a:rPr lang="en-US" sz="2200" dirty="0" smtClean="0"/>
              <a:t>Fit &amp; Proper</a:t>
            </a:r>
            <a:r>
              <a:rPr lang="he-IL" sz="2200" dirty="0" smtClean="0"/>
              <a:t>: מחזיקים, בעלי השפעה, נושאי משרה</a:t>
            </a:r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617102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43001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he-IL" sz="6600" dirty="0" smtClean="0">
                <a:latin typeface="FrankRuehl" panose="020E0503060101010101" pitchFamily="34" charset="-79"/>
                <a:cs typeface="FrankRuehl" panose="020E0503060101010101" pitchFamily="34" charset="-79"/>
              </a:rPr>
              <a:t/>
            </a:r>
            <a:br>
              <a:rPr lang="he-IL" sz="6600" dirty="0" smtClean="0">
                <a:latin typeface="FrankRuehl" panose="020E0503060101010101" pitchFamily="34" charset="-79"/>
                <a:cs typeface="FrankRuehl" panose="020E0503060101010101" pitchFamily="34" charset="-79"/>
              </a:rPr>
            </a:br>
            <a:r>
              <a:rPr lang="he-IL" sz="6600" dirty="0">
                <a:latin typeface="FrankRuehl" panose="020E0503060101010101" pitchFamily="34" charset="-79"/>
                <a:cs typeface="FrankRuehl" panose="020E0503060101010101" pitchFamily="34" charset="-79"/>
              </a:rPr>
              <a:t/>
            </a:r>
            <a:br>
              <a:rPr lang="he-IL" sz="6600" dirty="0">
                <a:latin typeface="FrankRuehl" panose="020E0503060101010101" pitchFamily="34" charset="-79"/>
                <a:cs typeface="FrankRuehl" panose="020E0503060101010101" pitchFamily="34" charset="-79"/>
              </a:rPr>
            </a:br>
            <a:r>
              <a:rPr lang="he-IL" sz="6600" dirty="0" smtClean="0">
                <a:latin typeface="FrankRuehl" panose="020E0503060101010101" pitchFamily="34" charset="-79"/>
                <a:cs typeface="FrankRuehl" panose="020E0503060101010101" pitchFamily="34" charset="-79"/>
              </a:rPr>
              <a:t/>
            </a:r>
            <a:br>
              <a:rPr lang="he-IL" sz="6600" dirty="0" smtClean="0">
                <a:latin typeface="FrankRuehl" panose="020E0503060101010101" pitchFamily="34" charset="-79"/>
                <a:cs typeface="FrankRuehl" panose="020E0503060101010101" pitchFamily="34" charset="-79"/>
              </a:rPr>
            </a:br>
            <a:r>
              <a:rPr lang="he-IL" sz="6600" dirty="0">
                <a:latin typeface="FrankRuehl" panose="020E0503060101010101" pitchFamily="34" charset="-79"/>
                <a:cs typeface="FrankRuehl" panose="020E0503060101010101" pitchFamily="34" charset="-79"/>
              </a:rPr>
              <a:t/>
            </a:r>
            <a:br>
              <a:rPr lang="he-IL" sz="6600" dirty="0">
                <a:latin typeface="FrankRuehl" panose="020E0503060101010101" pitchFamily="34" charset="-79"/>
                <a:cs typeface="FrankRuehl" panose="020E0503060101010101" pitchFamily="34" charset="-79"/>
              </a:rPr>
            </a:br>
            <a:r>
              <a:rPr lang="he-IL" sz="6600" dirty="0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FrankRuehl" panose="020E0503060101010101" pitchFamily="34" charset="-79"/>
                <a:cs typeface="FrankRuehl" panose="020E0503060101010101" pitchFamily="34" charset="-79"/>
              </a:rPr>
              <a:t>תודה רבה!</a:t>
            </a:r>
            <a:endParaRPr lang="he-IL" sz="6600" dirty="0"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FrankRuehl" panose="020E0503060101010101" pitchFamily="34" charset="-79"/>
              <a:cs typeface="FrankRuehl" panose="020E05030601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3017068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זרימה">
  <a:themeElements>
    <a:clrScheme name="זרימה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זרימה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זרימה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0507051-9F6F-4190-8C88-BACA87A4C394}"/>
</file>

<file path=customXml/itemProps2.xml><?xml version="1.0" encoding="utf-8"?>
<ds:datastoreItem xmlns:ds="http://schemas.openxmlformats.org/officeDocument/2006/customXml" ds:itemID="{2A644C98-3B8B-4BEF-A434-6EDB01408579}"/>
</file>

<file path=customXml/itemProps3.xml><?xml version="1.0" encoding="utf-8"?>
<ds:datastoreItem xmlns:ds="http://schemas.openxmlformats.org/officeDocument/2006/customXml" ds:itemID="{EAC07616-1EE2-4946-8C3F-407879A249BA}"/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1641</TotalTime>
  <Words>831</Words>
  <Application>Microsoft Office PowerPoint</Application>
  <PresentationFormat>‫הצגה על המסך (4:3)</PresentationFormat>
  <Paragraphs>182</Paragraphs>
  <Slides>20</Slides>
  <Notes>20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20</vt:i4>
      </vt:variant>
    </vt:vector>
  </HeadingPairs>
  <TitlesOfParts>
    <vt:vector size="21" baseType="lpstr">
      <vt:lpstr>זרימה</vt:lpstr>
      <vt:lpstr>                  הצעת חוק הפיקוח על שירותים פיננסיים חוץ מוסדיים      עו"ד יואל בריס היועץ המשפטי, משרד האוצר  דצמבר 2015</vt:lpstr>
      <vt:lpstr>מצגת של PowerPoint</vt:lpstr>
      <vt:lpstr>מצגת של PowerPoint</vt:lpstr>
      <vt:lpstr>תכליות הפיקוח על שירותים פיננסיים חוץ מוסדיים</vt:lpstr>
      <vt:lpstr>מצגת של PowerPoint</vt:lpstr>
      <vt:lpstr>שירותי מטבע - רגולציה היום</vt:lpstr>
      <vt:lpstr>שירותי אשראי - רגולציה היום</vt:lpstr>
      <vt:lpstr>פתרונות</vt:lpstr>
      <vt:lpstr>צוות להסדרת הרגולציה על שירותים פיננסיים חוץ-מוסדיים</vt:lpstr>
      <vt:lpstr>תכליות עבודת הצוות</vt:lpstr>
      <vt:lpstr>שיקולי המפקח מתוך הצעת החוק (ס' 3)</vt:lpstr>
      <vt:lpstr>שלושת המקטעים</vt:lpstr>
      <vt:lpstr>מקטע ראשון –  הצעת חוק הפיקוח על שירותים פיננסיים חוץ-מוסדיים</vt:lpstr>
      <vt:lpstr>הרגולטור החדש</vt:lpstr>
      <vt:lpstr>אשראי</vt:lpstr>
      <vt:lpstr>שירות בנכס פיננסי</vt:lpstr>
      <vt:lpstr>רישיון בסיסי או רישיון מורחב</vt:lpstr>
      <vt:lpstr>הגנות צרכניות</vt:lpstr>
      <vt:lpstr>ממשל תאגידי</vt:lpstr>
      <vt:lpstr>    תודה רבה!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הלשכה המשפטית  משרד האוצר    אפריל 2015</dc:title>
  <dc:creator>יהונתן לוי</dc:creator>
  <cp:lastModifiedBy>Oded Greenberg</cp:lastModifiedBy>
  <cp:revision>200</cp:revision>
  <cp:lastPrinted>2015-12-29T10:36:31Z</cp:lastPrinted>
  <dcterms:created xsi:type="dcterms:W3CDTF">2015-03-30T05:02:38Z</dcterms:created>
  <dcterms:modified xsi:type="dcterms:W3CDTF">2015-12-29T10:42:18Z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</Properties>
</file>