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"/>
  </p:notesMasterIdLst>
  <p:sldIdLst>
    <p:sldId id="259" r:id="rId2"/>
    <p:sldId id="257" r:id="rId3"/>
  </p:sldIdLst>
  <p:sldSz cx="9144000" cy="6858000" type="screen4x3"/>
  <p:notesSz cx="6858000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32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7" d="100"/>
          <a:sy n="107" d="100"/>
        </p:scale>
        <p:origin x="-109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B57F99A-86B2-4EE7-819E-9967E5A06288}" type="datetimeFigureOut">
              <a:rPr lang="he-IL" smtClean="0"/>
              <a:t>י"ח/שבט/תשע"ו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477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715153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66D6226-6D17-4835-A6D5-C626E3C4496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4951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869119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5902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76290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1317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95287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45727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6394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0441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54215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5040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95014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85538-EA5B-4777-9E3E-E9E65F257DE6}" type="datetimeFigureOut">
              <a:rPr lang="he-IL" smtClean="0"/>
              <a:t>י"ח/שבט/תשע"ו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00C45-EC0E-4950-ABB9-CE14212996C0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1826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132856"/>
            <a:ext cx="2100908" cy="1871397"/>
          </a:xfrm>
          <a:prstGeom prst="rect">
            <a:avLst/>
          </a:prstGeom>
        </p:spPr>
      </p:pic>
      <p:cxnSp>
        <p:nvCxnSpPr>
          <p:cNvPr id="7" name="מחבר חץ ישר 6"/>
          <p:cNvCxnSpPr/>
          <p:nvPr/>
        </p:nvCxnSpPr>
        <p:spPr>
          <a:xfrm flipH="1" flipV="1">
            <a:off x="2591779" y="866329"/>
            <a:ext cx="1044118" cy="14105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מחבר חץ ישר 12"/>
          <p:cNvCxnSpPr/>
          <p:nvPr/>
        </p:nvCxnSpPr>
        <p:spPr>
          <a:xfrm flipH="1">
            <a:off x="2627785" y="4005064"/>
            <a:ext cx="1008112" cy="9738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מלבן 15"/>
          <p:cNvSpPr/>
          <p:nvPr/>
        </p:nvSpPr>
        <p:spPr>
          <a:xfrm>
            <a:off x="899592" y="5589240"/>
            <a:ext cx="1584176" cy="64453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בירור פניות ציבור</a:t>
            </a:r>
          </a:p>
          <a:p>
            <a:pPr algn="ctr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(סעיף 73)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" name="מלבן 16"/>
          <p:cNvSpPr/>
          <p:nvPr/>
        </p:nvSpPr>
        <p:spPr>
          <a:xfrm>
            <a:off x="899592" y="1484784"/>
            <a:ext cx="1584176" cy="7920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בקשה לתיקון מידע</a:t>
            </a:r>
          </a:p>
          <a:p>
            <a:pPr algn="ctr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(סעיף 53)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19" name="מחבר חץ ישר 18"/>
          <p:cNvCxnSpPr/>
          <p:nvPr/>
        </p:nvCxnSpPr>
        <p:spPr>
          <a:xfrm flipV="1">
            <a:off x="5383358" y="1988840"/>
            <a:ext cx="91683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מחבר חץ ישר 20"/>
          <p:cNvCxnSpPr/>
          <p:nvPr/>
        </p:nvCxnSpPr>
        <p:spPr>
          <a:xfrm flipH="1" flipV="1">
            <a:off x="2591779" y="2907825"/>
            <a:ext cx="1044118" cy="2331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מלבן 21"/>
          <p:cNvSpPr/>
          <p:nvPr/>
        </p:nvSpPr>
        <p:spPr>
          <a:xfrm>
            <a:off x="6518448" y="1241174"/>
            <a:ext cx="2016224" cy="139056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en-US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Opt-out</a:t>
            </a:r>
            <a:r>
              <a:rPr lang="he-IL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1400" b="1" dirty="0">
                <a:latin typeface="David" panose="020E0502060401010101" pitchFamily="34" charset="-79"/>
                <a:cs typeface="David" panose="020E0502060401010101" pitchFamily="34" charset="-79"/>
              </a:rPr>
              <a:t>מאיסוף</a:t>
            </a:r>
          </a:p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בקשת לקוח לאי הכללת נתונים במאגר</a:t>
            </a:r>
          </a:p>
          <a:p>
            <a:pPr algn="ctr"/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(סעיף 19)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3" name="מלבן 22"/>
          <p:cNvSpPr/>
          <p:nvPr/>
        </p:nvSpPr>
        <p:spPr>
          <a:xfrm>
            <a:off x="6518448" y="3356992"/>
            <a:ext cx="2016224" cy="13904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en-US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opt out </a:t>
            </a:r>
            <a:r>
              <a:rPr lang="he-IL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ממסירה</a:t>
            </a:r>
          </a:p>
          <a:p>
            <a:pPr algn="ctr"/>
            <a:endParaRPr lang="he-IL" sz="1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בקשת </a:t>
            </a:r>
            <a:r>
              <a:rPr lang="he-IL" sz="1400" dirty="0">
                <a:latin typeface="David" panose="020E0502060401010101" pitchFamily="34" charset="-79"/>
                <a:cs typeface="David" panose="020E0502060401010101" pitchFamily="34" charset="-79"/>
              </a:rPr>
              <a:t>לקוח שלא יימסרו נתוני אשראי לגביו </a:t>
            </a:r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מהמאגר (לצורך דוח אשראי)</a:t>
            </a:r>
          </a:p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(סעיף 27)</a:t>
            </a:r>
          </a:p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1" name="מלבן 10"/>
          <p:cNvSpPr/>
          <p:nvPr/>
        </p:nvSpPr>
        <p:spPr>
          <a:xfrm>
            <a:off x="887219" y="2492896"/>
            <a:ext cx="1584176" cy="82985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צורך בהסכמת הלקוח למסירת דוח אשראי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(סעיף 26(א)(4))</a:t>
            </a:r>
          </a:p>
          <a:p>
            <a:pPr algn="ctr"/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880271" y="4581128"/>
            <a:ext cx="1584176" cy="7956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זכות לקוח לקבל דוח ריכוז נתונים (בחינם)</a:t>
            </a:r>
          </a:p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(סעיף 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36)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18" name="מחבר חץ ישר 17"/>
          <p:cNvCxnSpPr/>
          <p:nvPr/>
        </p:nvCxnSpPr>
        <p:spPr>
          <a:xfrm>
            <a:off x="5383358" y="3481114"/>
            <a:ext cx="916834" cy="4271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מלבן 19"/>
          <p:cNvSpPr/>
          <p:nvPr/>
        </p:nvSpPr>
        <p:spPr>
          <a:xfrm>
            <a:off x="887219" y="411806"/>
            <a:ext cx="1584176" cy="8569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הודעה ללקוח על תחילת איסוף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(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סעיף 102, סעיף 117(ב))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4" name="מלבן 23"/>
          <p:cNvSpPr/>
          <p:nvPr/>
        </p:nvSpPr>
        <p:spPr>
          <a:xfrm>
            <a:off x="899592" y="3544738"/>
            <a:ext cx="1584176" cy="8203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הודעה ללקוח שנמסרו לגביו נתונים</a:t>
            </a:r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200" dirty="0">
                <a:latin typeface="David" panose="020E0502060401010101" pitchFamily="34" charset="-79"/>
                <a:cs typeface="David" panose="020E0502060401010101" pitchFamily="34" charset="-79"/>
              </a:rPr>
              <a:t>(</a:t>
            </a:r>
            <a:r>
              <a:rPr lang="he-IL" sz="12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סעיף 29)</a:t>
            </a:r>
            <a:endParaRPr lang="he-IL" sz="1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endParaRPr lang="he-IL" sz="1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0" name="מלבן 9"/>
          <p:cNvSpPr/>
          <p:nvPr/>
        </p:nvSpPr>
        <p:spPr>
          <a:xfrm>
            <a:off x="1835696" y="332656"/>
            <a:ext cx="6012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זכויות הלקוח – הצעת חוק נתוני אשראי</a:t>
            </a:r>
            <a:endParaRPr lang="he-IL" sz="2400" b="1" u="sng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25" name="מחבר חץ ישר 24"/>
          <p:cNvCxnSpPr/>
          <p:nvPr/>
        </p:nvCxnSpPr>
        <p:spPr>
          <a:xfrm flipH="1" flipV="1">
            <a:off x="2591779" y="1988840"/>
            <a:ext cx="1098122" cy="7357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מחבר חץ ישר 26"/>
          <p:cNvCxnSpPr/>
          <p:nvPr/>
        </p:nvCxnSpPr>
        <p:spPr>
          <a:xfrm flipH="1">
            <a:off x="2591780" y="3555902"/>
            <a:ext cx="1044118" cy="352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מחבר חץ ישר 28"/>
          <p:cNvCxnSpPr/>
          <p:nvPr/>
        </p:nvCxnSpPr>
        <p:spPr>
          <a:xfrm flipH="1">
            <a:off x="2627785" y="4284873"/>
            <a:ext cx="1062116" cy="15923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87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56331" y="179349"/>
            <a:ext cx="651201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סעיף 19 – בקשת לקוח לאי הכללת נתוני אשראי לגביו במאגר – </a:t>
            </a:r>
            <a:r>
              <a:rPr lang="en-US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Opt Out</a:t>
            </a:r>
            <a:endParaRPr lang="he-IL" b="1" u="sng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04558" y="849487"/>
            <a:ext cx="19442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בקשת לקוח לא להיכלל במאגר</a:t>
            </a:r>
            <a:endParaRPr lang="he-IL" sz="1600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7" name="מחבר חץ ישר 6"/>
          <p:cNvCxnSpPr/>
          <p:nvPr/>
        </p:nvCxnSpPr>
        <p:spPr>
          <a:xfrm>
            <a:off x="5814831" y="1578278"/>
            <a:ext cx="0" cy="8112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804558" y="2577679"/>
            <a:ext cx="19442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המאגר לא שומר מכאן </a:t>
            </a:r>
          </a:p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והלאה + מוחק </a:t>
            </a:r>
            <a:r>
              <a:rPr lang="he-IL" sz="1600" b="1" dirty="0">
                <a:latin typeface="David" panose="020E0502060401010101" pitchFamily="34" charset="-79"/>
                <a:cs typeface="David" panose="020E0502060401010101" pitchFamily="34" charset="-79"/>
              </a:rPr>
              <a:t>עד </a:t>
            </a:r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כה</a:t>
            </a:r>
            <a:endParaRPr lang="he-IL" sz="1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11" name="מחבר חץ ישר 10"/>
          <p:cNvCxnSpPr/>
          <p:nvPr/>
        </p:nvCxnSpPr>
        <p:spPr>
          <a:xfrm flipV="1">
            <a:off x="6894951" y="2558802"/>
            <a:ext cx="216024" cy="1716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מחבר חץ ישר 22"/>
          <p:cNvCxnSpPr/>
          <p:nvPr/>
        </p:nvCxnSpPr>
        <p:spPr>
          <a:xfrm>
            <a:off x="6894951" y="2971436"/>
            <a:ext cx="216024" cy="1910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804558" y="3954542"/>
            <a:ext cx="194421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בקשת לקוח לחזור בו </a:t>
            </a:r>
            <a:r>
              <a:rPr lang="he-IL" sz="16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(רוצה להיכלל במאגר)</a:t>
            </a:r>
            <a:endParaRPr lang="he-IL" sz="1600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804558" y="5538718"/>
            <a:ext cx="1944216" cy="3385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התחלת איסוף</a:t>
            </a:r>
            <a:endParaRPr lang="he-IL" sz="1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87880" y="2672530"/>
            <a:ext cx="1670186" cy="15081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לקוח אינו רשאי לבקש שלא להיכלל במאגר למשך 5 שנים</a:t>
            </a:r>
          </a:p>
          <a:p>
            <a:pPr algn="ctr"/>
            <a:r>
              <a:rPr lang="he-IL" sz="1400" u="sng" dirty="0">
                <a:solidFill>
                  <a:srgbClr val="7030A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המטרה</a:t>
            </a:r>
            <a:r>
              <a:rPr lang="he-IL" sz="1400" dirty="0">
                <a:solidFill>
                  <a:srgbClr val="7030A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שייאסף גם מידע חיובי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904285" y="5157192"/>
            <a:ext cx="1670186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לאחר 5 שנים:</a:t>
            </a:r>
          </a:p>
          <a:p>
            <a:pPr algn="ctr"/>
            <a:r>
              <a:rPr lang="he-IL" sz="16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בקשת לקוח לא </a:t>
            </a:r>
            <a:r>
              <a:rPr lang="he-IL" sz="1600" b="1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להיכלל </a:t>
            </a:r>
            <a:r>
              <a:rPr lang="he-IL" sz="16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במאגר</a:t>
            </a:r>
            <a:endParaRPr lang="he-IL" sz="1600" dirty="0" smtClean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60" name="מחבר חץ ישר 59"/>
          <p:cNvCxnSpPr/>
          <p:nvPr/>
        </p:nvCxnSpPr>
        <p:spPr>
          <a:xfrm flipH="1">
            <a:off x="2790495" y="1412776"/>
            <a:ext cx="1872209" cy="9767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1669660" y="4417948"/>
            <a:ext cx="112083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בנק ישראל מודיע ללקוח</a:t>
            </a:r>
            <a:endParaRPr lang="he-IL" sz="140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72" name="מחבר חץ ישר 71"/>
          <p:cNvCxnSpPr/>
          <p:nvPr/>
        </p:nvCxnSpPr>
        <p:spPr>
          <a:xfrm>
            <a:off x="1722221" y="4365104"/>
            <a:ext cx="1" cy="6419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7254991" y="3001015"/>
            <a:ext cx="1296144" cy="116955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4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מה לא נמחק:</a:t>
            </a:r>
            <a:endParaRPr lang="he-IL" sz="1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מידע לא מזוהה</a:t>
            </a:r>
          </a:p>
          <a:p>
            <a:pPr algn="ctr"/>
            <a:r>
              <a:rPr lang="he-IL" sz="1400" dirty="0" smtClean="0">
                <a:solidFill>
                  <a:srgbClr val="7030A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לצורך ניתוח האוכלוסייה שעשתה </a:t>
            </a:r>
            <a:r>
              <a:rPr lang="en-US" sz="1400" dirty="0" smtClean="0">
                <a:solidFill>
                  <a:srgbClr val="7030A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opt out</a:t>
            </a:r>
            <a:endParaRPr lang="he-IL" sz="1400" dirty="0" smtClean="0">
              <a:solidFill>
                <a:srgbClr val="7030A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662703" y="1703130"/>
            <a:ext cx="112083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לא קיים מידע שלילי מובהק</a:t>
            </a:r>
            <a:endParaRPr lang="he-IL" sz="140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78527" y="1177588"/>
            <a:ext cx="112083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קיים מידע שלילי מובהק</a:t>
            </a:r>
            <a:endParaRPr lang="he-IL" sz="140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006519" y="2905780"/>
            <a:ext cx="128049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התקבל מידע שלילי מובהק</a:t>
            </a:r>
            <a:endParaRPr lang="he-IL" sz="140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cxnSp>
        <p:nvCxnSpPr>
          <p:cNvPr id="43" name="מחבר חץ ישר 42"/>
          <p:cNvCxnSpPr/>
          <p:nvPr/>
        </p:nvCxnSpPr>
        <p:spPr>
          <a:xfrm flipH="1">
            <a:off x="2790495" y="2870066"/>
            <a:ext cx="187220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מחבר חץ ישר 27"/>
          <p:cNvCxnSpPr/>
          <p:nvPr/>
        </p:nvCxnSpPr>
        <p:spPr>
          <a:xfrm>
            <a:off x="5814831" y="3284748"/>
            <a:ext cx="0" cy="5257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מחבר חץ ישר 28"/>
          <p:cNvCxnSpPr/>
          <p:nvPr/>
        </p:nvCxnSpPr>
        <p:spPr>
          <a:xfrm>
            <a:off x="5814831" y="4716262"/>
            <a:ext cx="0" cy="6342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254991" y="1632863"/>
            <a:ext cx="1296144" cy="116955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4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מה לא נמחק:</a:t>
            </a:r>
            <a:endParaRPr lang="he-IL" sz="14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14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נתונים שנמסרו לדוח אשראי</a:t>
            </a:r>
          </a:p>
          <a:p>
            <a:pPr algn="ctr"/>
            <a:r>
              <a:rPr lang="he-IL" sz="1400" dirty="0" smtClean="0">
                <a:solidFill>
                  <a:srgbClr val="7030A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לצורך תיעוד בלבד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237612" y="1700808"/>
            <a:ext cx="112083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smtClean="0">
                <a:solidFill>
                  <a:srgbClr val="0070C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בנק ישראל מודיע ללקוח</a:t>
            </a:r>
            <a:endParaRPr lang="he-IL" sz="1400" dirty="0">
              <a:solidFill>
                <a:srgbClr val="0070C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04285" y="2276872"/>
            <a:ext cx="1653781" cy="33855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1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איסוף</a:t>
            </a:r>
            <a:endParaRPr lang="he-IL" sz="1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1276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88E0650-8A68-42A3-861D-DC0093D04992}"/>
</file>

<file path=customXml/itemProps2.xml><?xml version="1.0" encoding="utf-8"?>
<ds:datastoreItem xmlns:ds="http://schemas.openxmlformats.org/officeDocument/2006/customXml" ds:itemID="{C7931616-7D13-4F40-9733-02978F66DEEB}"/>
</file>

<file path=customXml/itemProps3.xml><?xml version="1.0" encoding="utf-8"?>
<ds:datastoreItem xmlns:ds="http://schemas.openxmlformats.org/officeDocument/2006/customXml" ds:itemID="{A75693AB-BBF3-4631-A700-96AABFB97FC2}"/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209</Words>
  <Application>Microsoft Office PowerPoint</Application>
  <PresentationFormat>‫הצגה על המסך (4:3)</PresentationFormat>
  <Paragraphs>48</Paragraphs>
  <Slides>2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3" baseType="lpstr">
      <vt:lpstr>ערכת נושא Office</vt:lpstr>
      <vt:lpstr>מצגת של PowerPoint</vt:lpstr>
      <vt:lpstr>מצגת של PowerPoint</vt:lpstr>
    </vt:vector>
  </TitlesOfParts>
  <Company>MOJ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Adi Nissim</dc:creator>
  <cp:lastModifiedBy>עידית חנוכה</cp:lastModifiedBy>
  <cp:revision>102</cp:revision>
  <cp:lastPrinted>2016-01-21T07:27:12Z</cp:lastPrinted>
  <dcterms:created xsi:type="dcterms:W3CDTF">2016-01-18T07:34:24Z</dcterms:created>
  <dcterms:modified xsi:type="dcterms:W3CDTF">2016-01-28T10:25:08Z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