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drawings/drawing1.xml" ContentType="application/vnd.openxmlformats-officedocument.drawingml.chartshapes+xml"/>
  <Override PartName="/ppt/drawings/drawing3.xml" ContentType="application/vnd.openxmlformats-officedocument.drawingml.chartshapes+xml"/>
  <Override PartName="/ppt/drawings/drawing4.xml" ContentType="application/vnd.openxmlformats-officedocument.drawingml.chartshapes+xml"/>
  <Override PartName="/ppt/drawings/drawing5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slideLayouts/slideLayout7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61" r:id="rId3"/>
    <p:sldId id="383" r:id="rId4"/>
    <p:sldId id="367" r:id="rId5"/>
    <p:sldId id="368" r:id="rId6"/>
    <p:sldId id="377" r:id="rId7"/>
    <p:sldId id="369" r:id="rId8"/>
    <p:sldId id="389" r:id="rId9"/>
    <p:sldId id="395" r:id="rId10"/>
    <p:sldId id="390" r:id="rId11"/>
    <p:sldId id="391" r:id="rId12"/>
    <p:sldId id="392" r:id="rId13"/>
    <p:sldId id="393" r:id="rId14"/>
    <p:sldId id="396" r:id="rId15"/>
    <p:sldId id="394" r:id="rId16"/>
    <p:sldId id="385" r:id="rId17"/>
    <p:sldId id="382" r:id="rId18"/>
    <p:sldId id="353" r:id="rId19"/>
    <p:sldId id="363" r:id="rId20"/>
    <p:sldId id="386" r:id="rId21"/>
    <p:sldId id="387" r:id="rId22"/>
    <p:sldId id="384" r:id="rId23"/>
    <p:sldId id="397" r:id="rId24"/>
    <p:sldId id="398" r:id="rId25"/>
    <p:sldId id="351" r:id="rId26"/>
  </p:sldIdLst>
  <p:sldSz cx="9144000" cy="6858000" type="screen4x3"/>
  <p:notesSz cx="6669088" cy="9926638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9600" autoAdjust="0"/>
  </p:normalViewPr>
  <p:slideViewPr>
    <p:cSldViewPr>
      <p:cViewPr>
        <p:scale>
          <a:sx n="104" d="100"/>
          <a:sy n="104" d="100"/>
        </p:scale>
        <p:origin x="-1411" y="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Book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730290658112205E-2"/>
          <c:y val="0.14723388743073784"/>
          <c:w val="0.82614780791289988"/>
          <c:h val="0.569660615339749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אחוז האוכלוסיה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Sheet1!$B$3:$B$10</c:f>
              <c:numCache>
                <c:formatCode>General</c:formatCode>
                <c:ptCount val="8"/>
                <c:pt idx="0">
                  <c:v>2</c:v>
                </c:pt>
                <c:pt idx="1">
                  <c:v>5</c:v>
                </c:pt>
                <c:pt idx="2">
                  <c:v>8</c:v>
                </c:pt>
                <c:pt idx="3">
                  <c:v>12</c:v>
                </c:pt>
                <c:pt idx="4">
                  <c:v>15</c:v>
                </c:pt>
                <c:pt idx="5">
                  <c:v>18</c:v>
                </c:pt>
                <c:pt idx="6">
                  <c:v>27</c:v>
                </c:pt>
                <c:pt idx="7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3668992"/>
        <c:axId val="43670528"/>
        <c:axId val="0"/>
      </c:bar3DChart>
      <c:catAx>
        <c:axId val="43668992"/>
        <c:scaling>
          <c:orientation val="maxMin"/>
        </c:scaling>
        <c:delete val="0"/>
        <c:axPos val="b"/>
        <c:majorTickMark val="out"/>
        <c:minorTickMark val="none"/>
        <c:tickLblPos val="nextTo"/>
        <c:crossAx val="43670528"/>
        <c:crosses val="autoZero"/>
        <c:auto val="1"/>
        <c:lblAlgn val="ctr"/>
        <c:lblOffset val="100"/>
        <c:noMultiLvlLbl val="0"/>
      </c:catAx>
      <c:valAx>
        <c:axId val="4367052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3668992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389504"/>
        <c:axId val="44391040"/>
        <c:axId val="0"/>
      </c:bar3DChart>
      <c:catAx>
        <c:axId val="44389504"/>
        <c:scaling>
          <c:orientation val="maxMin"/>
        </c:scaling>
        <c:delete val="0"/>
        <c:axPos val="b"/>
        <c:majorTickMark val="out"/>
        <c:minorTickMark val="none"/>
        <c:tickLblPos val="nextTo"/>
        <c:crossAx val="44391040"/>
        <c:crosses val="autoZero"/>
        <c:auto val="1"/>
        <c:lblAlgn val="ctr"/>
        <c:lblOffset val="100"/>
        <c:noMultiLvlLbl val="0"/>
      </c:catAx>
      <c:valAx>
        <c:axId val="4439104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389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249472"/>
        <c:axId val="44251008"/>
        <c:axId val="0"/>
      </c:bar3DChart>
      <c:catAx>
        <c:axId val="44249472"/>
        <c:scaling>
          <c:orientation val="maxMin"/>
        </c:scaling>
        <c:delete val="0"/>
        <c:axPos val="b"/>
        <c:majorTickMark val="out"/>
        <c:minorTickMark val="none"/>
        <c:tickLblPos val="nextTo"/>
        <c:crossAx val="44251008"/>
        <c:crosses val="autoZero"/>
        <c:auto val="1"/>
        <c:lblAlgn val="ctr"/>
        <c:lblOffset val="100"/>
        <c:noMultiLvlLbl val="0"/>
      </c:catAx>
      <c:valAx>
        <c:axId val="4425100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249472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בלי עזרה</c:v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ציון</c:v>
                </c:pt>
                <c:pt idx="1">
                  <c:v> עד 499</c:v>
                </c:pt>
                <c:pt idx="2">
                  <c:v>500-549</c:v>
                </c:pt>
                <c:pt idx="3">
                  <c:v>550-599</c:v>
                </c:pt>
                <c:pt idx="4">
                  <c:v>600-649</c:v>
                </c:pt>
                <c:pt idx="5">
                  <c:v>650-649</c:v>
                </c:pt>
                <c:pt idx="6">
                  <c:v>700-749</c:v>
                </c:pt>
                <c:pt idx="7">
                  <c:v>750-799</c:v>
                </c:pt>
                <c:pt idx="8">
                  <c:v>800-850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5</c:v>
                </c:pt>
                <c:pt idx="3">
                  <c:v>8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27</c:v>
                </c:pt>
                <c:pt idx="8">
                  <c:v>13</c:v>
                </c:pt>
              </c:numCache>
            </c:numRef>
          </c:val>
        </c:ser>
        <c:ser>
          <c:idx val="2"/>
          <c:order val="1"/>
          <c:tx>
            <c:v>עזרה לעשירון 1 עד 5</c:v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ציון</c:v>
                </c:pt>
                <c:pt idx="1">
                  <c:v> עד 499</c:v>
                </c:pt>
                <c:pt idx="2">
                  <c:v>500-549</c:v>
                </c:pt>
                <c:pt idx="3">
                  <c:v>550-599</c:v>
                </c:pt>
                <c:pt idx="4">
                  <c:v>600-649</c:v>
                </c:pt>
                <c:pt idx="5">
                  <c:v>650-649</c:v>
                </c:pt>
                <c:pt idx="6">
                  <c:v>700-749</c:v>
                </c:pt>
                <c:pt idx="7">
                  <c:v>750-799</c:v>
                </c:pt>
                <c:pt idx="8">
                  <c:v>800-850</c:v>
                </c:pt>
              </c:strCache>
            </c:strRef>
          </c:cat>
          <c:val>
            <c:numRef>
              <c:f>Sheet1!$D$2:$D$10</c:f>
              <c:numCache>
                <c:formatCode>General</c:formatCode>
                <c:ptCount val="9"/>
                <c:pt idx="1">
                  <c:v>0</c:v>
                </c:pt>
                <c:pt idx="2">
                  <c:v>2</c:v>
                </c:pt>
                <c:pt idx="3">
                  <c:v>4</c:v>
                </c:pt>
                <c:pt idx="4">
                  <c:v>6</c:v>
                </c:pt>
                <c:pt idx="5">
                  <c:v>21</c:v>
                </c:pt>
                <c:pt idx="6">
                  <c:v>27</c:v>
                </c:pt>
                <c:pt idx="7">
                  <c:v>27</c:v>
                </c:pt>
                <c:pt idx="8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281856"/>
        <c:axId val="44283392"/>
        <c:axId val="0"/>
      </c:bar3DChart>
      <c:catAx>
        <c:axId val="44281856"/>
        <c:scaling>
          <c:orientation val="maxMin"/>
        </c:scaling>
        <c:delete val="0"/>
        <c:axPos val="b"/>
        <c:majorTickMark val="out"/>
        <c:minorTickMark val="none"/>
        <c:tickLblPos val="nextTo"/>
        <c:crossAx val="44283392"/>
        <c:crosses val="autoZero"/>
        <c:auto val="1"/>
        <c:lblAlgn val="ctr"/>
        <c:lblOffset val="100"/>
        <c:noMultiLvlLbl val="0"/>
      </c:catAx>
      <c:valAx>
        <c:axId val="44283392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2818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0132939632545929"/>
          <c:y val="0.88850503062117259"/>
          <c:w val="0.50011898512685893"/>
          <c:h val="8.371719160104988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2271360"/>
        <c:axId val="32277248"/>
        <c:axId val="0"/>
      </c:bar3DChart>
      <c:catAx>
        <c:axId val="32271360"/>
        <c:scaling>
          <c:orientation val="maxMin"/>
        </c:scaling>
        <c:delete val="0"/>
        <c:axPos val="b"/>
        <c:majorTickMark val="out"/>
        <c:minorTickMark val="none"/>
        <c:tickLblPos val="nextTo"/>
        <c:crossAx val="32277248"/>
        <c:crosses val="autoZero"/>
        <c:auto val="1"/>
        <c:lblAlgn val="ctr"/>
        <c:lblOffset val="100"/>
        <c:noMultiLvlLbl val="0"/>
      </c:catAx>
      <c:valAx>
        <c:axId val="3227724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32271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Sheet1!$E$2</c:f>
              <c:strCache>
                <c:ptCount val="1"/>
                <c:pt idx="0">
                  <c:v>חלוקת הריבית לפי ציון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301824"/>
        <c:axId val="32303360"/>
      </c:barChart>
      <c:catAx>
        <c:axId val="32301824"/>
        <c:scaling>
          <c:orientation val="maxMin"/>
        </c:scaling>
        <c:delete val="0"/>
        <c:axPos val="b"/>
        <c:majorTickMark val="out"/>
        <c:minorTickMark val="none"/>
        <c:tickLblPos val="nextTo"/>
        <c:crossAx val="32303360"/>
        <c:crosses val="autoZero"/>
        <c:auto val="1"/>
        <c:lblAlgn val="ctr"/>
        <c:lblOffset val="100"/>
        <c:noMultiLvlLbl val="0"/>
      </c:catAx>
      <c:valAx>
        <c:axId val="3230336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he-IL"/>
          </a:p>
        </c:txPr>
        <c:crossAx val="32301824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318080"/>
        <c:axId val="44364928"/>
        <c:axId val="0"/>
      </c:bar3DChart>
      <c:catAx>
        <c:axId val="44318080"/>
        <c:scaling>
          <c:orientation val="maxMin"/>
        </c:scaling>
        <c:delete val="0"/>
        <c:axPos val="b"/>
        <c:majorTickMark val="out"/>
        <c:minorTickMark val="none"/>
        <c:tickLblPos val="nextTo"/>
        <c:crossAx val="44364928"/>
        <c:crosses val="autoZero"/>
        <c:auto val="1"/>
        <c:lblAlgn val="ctr"/>
        <c:lblOffset val="100"/>
        <c:noMultiLvlLbl val="0"/>
      </c:catAx>
      <c:valAx>
        <c:axId val="4436492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3180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Sheet1!$E$2</c:f>
              <c:strCache>
                <c:ptCount val="1"/>
                <c:pt idx="0">
                  <c:v>חלוקת הריבית לפי ציון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</c:numCache>
            </c:numRef>
          </c:val>
        </c:ser>
        <c:ser>
          <c:idx val="5"/>
          <c:order val="1"/>
          <c:tx>
            <c:strRef>
              <c:f>Sheet1!$G$2</c:f>
              <c:strCache>
                <c:ptCount val="1"/>
                <c:pt idx="0">
                  <c:v>חלוקת הריבית לפי ציון - עזרת הוועדה', כלל עד פי שניים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Sheet1!$G$3:$G$10</c:f>
              <c:numCache>
                <c:formatCode>General</c:formatCode>
                <c:ptCount val="8"/>
                <c:pt idx="0">
                  <c:v>12</c:v>
                </c:pt>
                <c:pt idx="1">
                  <c:v>11</c:v>
                </c:pt>
                <c:pt idx="2">
                  <c:v>10</c:v>
                </c:pt>
                <c:pt idx="3">
                  <c:v>9</c:v>
                </c:pt>
                <c:pt idx="4">
                  <c:v>8</c:v>
                </c:pt>
                <c:pt idx="5">
                  <c:v>7</c:v>
                </c:pt>
                <c:pt idx="6">
                  <c:v>6.5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919424"/>
        <c:axId val="44937600"/>
      </c:barChart>
      <c:catAx>
        <c:axId val="44919424"/>
        <c:scaling>
          <c:orientation val="maxMin"/>
        </c:scaling>
        <c:delete val="0"/>
        <c:axPos val="b"/>
        <c:majorTickMark val="out"/>
        <c:minorTickMark val="none"/>
        <c:tickLblPos val="nextTo"/>
        <c:crossAx val="44937600"/>
        <c:crosses val="autoZero"/>
        <c:auto val="1"/>
        <c:lblAlgn val="ctr"/>
        <c:lblOffset val="100"/>
        <c:noMultiLvlLbl val="0"/>
      </c:catAx>
      <c:valAx>
        <c:axId val="4493760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he-IL"/>
          </a:p>
        </c:txPr>
        <c:crossAx val="4491942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400" b="1" dirty="0" smtClean="0">
              <a:solidFill>
                <a:schemeClr val="tx1"/>
              </a:solidFill>
            </a:rPr>
            <a:t>אחוזים</a:t>
          </a:r>
          <a:r>
            <a:rPr lang="he-IL" sz="1100" dirty="0" smtClean="0">
              <a:solidFill>
                <a:schemeClr val="tx1"/>
              </a:solidFill>
            </a:rPr>
            <a:t> 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3600" b="1" dirty="0" smtClean="0">
              <a:solidFill>
                <a:srgbClr val="FF0000"/>
              </a:solidFill>
            </a:rPr>
            <a:t>אחוזים</a:t>
          </a:r>
          <a:r>
            <a:rPr lang="he-IL" sz="1100" dirty="0" smtClean="0"/>
            <a:t>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400" b="1" dirty="0" smtClean="0">
              <a:solidFill>
                <a:srgbClr val="FF0000"/>
              </a:solidFill>
            </a:rPr>
            <a:t>אחוזים</a:t>
          </a:r>
          <a:r>
            <a:rPr lang="he-IL" sz="1100" dirty="0" smtClean="0"/>
            <a:t>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0.94501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41" y="316636"/>
          <a:ext cx="648081" cy="3960436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800" b="1" dirty="0" smtClean="0">
              <a:solidFill>
                <a:srgbClr val="FF0000"/>
              </a:solidFill>
            </a:rPr>
            <a:t>ריבית לתשלום</a:t>
          </a:r>
        </a:p>
        <a:p xmlns:a="http://schemas.openxmlformats.org/drawingml/2006/main">
          <a:r>
            <a:rPr lang="he-IL" sz="2800" b="1" dirty="0" err="1" smtClean="0">
              <a:solidFill>
                <a:srgbClr val="FF0000"/>
              </a:solidFill>
            </a:rPr>
            <a:t>רי</a:t>
          </a:r>
          <a:endParaRPr lang="en-US" sz="28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0.03814</cdr:y>
    </cdr:from>
    <cdr:to>
      <cdr:x>0.98999</cdr:x>
      <cdr:y>0.96092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41" y="172616"/>
          <a:ext cx="648081" cy="4176464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800" b="1" dirty="0" smtClean="0">
              <a:solidFill>
                <a:srgbClr val="FF0000"/>
              </a:solidFill>
            </a:rPr>
            <a:t>ריבית לתשלום</a:t>
          </a:r>
        </a:p>
        <a:p xmlns:a="http://schemas.openxmlformats.org/drawingml/2006/main">
          <a:r>
            <a:rPr lang="he-IL" sz="2800" b="1" dirty="0" err="1" smtClean="0">
              <a:solidFill>
                <a:srgbClr val="FF0000"/>
              </a:solidFill>
            </a:rPr>
            <a:t>רי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</cdr:x>
      <cdr:y>0.84955</cdr:y>
    </cdr:from>
    <cdr:to>
      <cdr:x>0.91124</cdr:x>
      <cdr:y>0.96092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3845024"/>
          <a:ext cx="7499176" cy="504056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מול ריבית: הצעה לכלל עד פי שניים בריבית בין הציון הגבוה ביותר עד לציון הנמוך ביותר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77983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2E59E9F-6D8E-49FF-898D-4E516CE1DBF2}" type="datetimeFigureOut">
              <a:rPr lang="he-IL"/>
              <a:pPr>
                <a:defRPr/>
              </a:pPr>
              <a:t>ט'/טבת/תשע"ו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77983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E2CBFE2-DE7D-4984-AFAD-B3D85860E23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1756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68F950-0B2A-4A2B-A504-B20FB5F71641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Calibri" pitchFamily="34" charset="0"/>
              </a:defRPr>
            </a:lvl1pPr>
          </a:lstStyle>
          <a:p>
            <a:fld id="{23BA9C2B-7E44-4CB1-8C59-B65E3023A230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54517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zU-HHtYWJg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CU5iBWG2tI4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rtl="1">
              <a:spcBef>
                <a:spcPct val="0"/>
              </a:spcBef>
            </a:pPr>
            <a:r>
              <a:rPr lang="en-US" altLang="en-US" smtClean="0">
                <a:hlinkClick r:id="rId3"/>
              </a:rPr>
              <a:t/>
            </a:r>
            <a:br>
              <a:rPr lang="en-US" altLang="en-US" smtClean="0">
                <a:hlinkClick r:id="rId3"/>
              </a:rPr>
            </a:br>
            <a:r>
              <a:rPr lang="en-US" altLang="en-US" smtClean="0">
                <a:hlinkClick r:id="rId3"/>
              </a:rPr>
              <a:t>https://www.youtube.com/watch?v=gzU-HHtYWJg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  <a:p>
            <a:pPr rtl="1">
              <a:spcBef>
                <a:spcPct val="0"/>
              </a:spcBef>
            </a:pPr>
            <a:r>
              <a:rPr lang="en-US" altLang="en-US" smtClean="0">
                <a:hlinkClick r:id="rId4"/>
              </a:rPr>
              <a:t>https://www.youtube.com/watch?v=CU5iBWG2tI4</a:t>
            </a:r>
            <a:endParaRPr lang="en-US" altLang="en-US" smtClean="0"/>
          </a:p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5FACF7C-58B1-4BD6-B95F-ABC3A52816DF}" type="slidenum">
              <a:rPr lang="he-IL" altLang="en-US"/>
              <a:pPr algn="r"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C350CCAD-273D-4D9C-B30D-F44011BC4C76}" type="slidenum">
              <a:rPr lang="he-IL" altLang="en-US"/>
              <a:pPr algn="r"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65F803C-72A7-4A01-A89F-E1E876D6DDB9}" type="slidenum">
              <a:rPr lang="he-IL" altLang="en-US"/>
              <a:pPr algn="r"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D85E234-DA39-480E-B6F5-5310701E8B1F}" type="slidenum">
              <a:rPr lang="he-IL" altLang="en-US"/>
              <a:pPr algn="r"/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E7063306-B5B8-4008-895E-7CC237C2A819}" type="slidenum">
              <a:rPr lang="he-IL" altLang="en-US"/>
              <a:pPr algn="r"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88B32066-9007-40A8-9EBD-16D1ABC492FC}" type="slidenum">
              <a:rPr lang="he-IL" altLang="en-US"/>
              <a:pPr algn="r"/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69833A9-5F67-4D4C-B152-0FDB8F0E322A}" type="slidenum">
              <a:rPr lang="he-IL" altLang="en-US"/>
              <a:pPr algn="r"/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DF2F2647-15F1-4661-A456-50E72537C21C}" type="slidenum">
              <a:rPr lang="he-IL" altLang="en-US"/>
              <a:pPr algn="r"/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5064A18A-AF7D-48D1-8D02-A2C40FC5E2EF}" type="slidenum">
              <a:rPr lang="he-IL" altLang="en-US"/>
              <a:pPr algn="r"/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83E255DC-614B-40B2-95DC-F493735C482C}" type="slidenum">
              <a:rPr lang="he-IL" altLang="en-US"/>
              <a:pPr algn="r"/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FCBB41B-1FD1-47C7-90D8-21A66AD30347}" type="slidenum">
              <a:rPr lang="he-IL" altLang="en-US"/>
              <a:pPr algn="r"/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D54E8C09-0E59-49D5-8D35-95CD69FECE7C}" type="slidenum">
              <a:rPr lang="he-IL" altLang="en-US"/>
              <a:pPr algn="r"/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BB738DB9-E5CC-46CE-B51A-9106A04F8A1C}" type="slidenum">
              <a:rPr lang="he-IL" altLang="en-US"/>
              <a:pPr algn="r"/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376C6ABC-3DCE-40AA-814F-45D4A8716CCA}" type="slidenum">
              <a:rPr lang="he-IL" altLang="en-US"/>
              <a:pPr algn="r"/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E3EFE02E-BEB3-44F2-B648-878D45A75F57}" type="slidenum">
              <a:rPr lang="he-IL" altLang="en-US"/>
              <a:pPr algn="r"/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3FA4E2CE-31F4-4015-AA2D-98F6BACB71DF}" type="slidenum">
              <a:rPr lang="he-IL" altLang="en-US"/>
              <a:pPr algn="r"/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F643D4C-9813-439C-B274-DED56E4384CB}" type="slidenum">
              <a:rPr lang="he-IL" altLang="en-US"/>
              <a:pPr algn="r"/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1CA6E0EB-754D-45D8-9D56-CE0FDF281850}" type="slidenum">
              <a:rPr lang="he-IL" altLang="en-US"/>
              <a:pPr algn="r"/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B167467-5946-4A2F-A164-5A768AE2B679}" type="slidenum">
              <a:rPr lang="he-IL" altLang="en-US"/>
              <a:pPr algn="r"/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965E9774-CB13-4BFE-883E-D7EB19BA6CA2}" type="slidenum">
              <a:rPr lang="he-IL" altLang="en-US"/>
              <a:pPr algn="r"/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68199A08-6857-4977-8AC1-3B49BC010BAC}" type="slidenum">
              <a:rPr lang="he-IL" altLang="en-US"/>
              <a:pPr algn="r"/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AFACB148-680F-4A10-8A19-4BE0FB4819ED}" type="slidenum">
              <a:rPr lang="he-IL" altLang="en-US"/>
              <a:pPr algn="r"/>
              <a:t>25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3C3B7-C5C6-4D48-A9FB-D1282062BBB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AFB6C-4D44-4F93-8AEE-4683C34F2BA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605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15198-1274-406D-AA13-E5DE8947F423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176E9-8BE5-40DA-9770-F99E867142F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2157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0E196-FAD3-4B09-97A6-A79A97CA9E28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7E141-226E-4D3C-BE64-95A5B948F61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79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D998-ED81-4055-8595-34AAC1753697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740C2-B191-4483-BD27-EBEFA612973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054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490F3-39A1-4AF3-8454-839F3AE77F1D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E8691-52F6-4AE4-95E0-81E7D08D21D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0196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91B9E-DCB7-49C3-8146-6EC965B5F931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378C3-330C-47A2-A7DC-6B8228613B1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0896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B90D5-B038-45C8-8286-C81262730D6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6F0A8-C8A2-4AC8-83F3-25A0893196D5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7821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D8489-F6CA-4821-89CD-0CDB2C1BC04E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EBB87-F1D1-46B1-B8C2-DD1D89D7070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1441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05FC8-F5F3-42CF-8BBC-77CE1E32F31A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271CF-CC9D-4E87-8441-6ABAD36670D2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262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C63F3-7530-463B-9F28-AE1C8A37407F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97B6D-641B-437C-8AC8-9331C779AF6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761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9558E-4378-4BBA-962C-76EAB7B023FD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562C5-A3A8-4FF0-A1CE-12A52A72CA6A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123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63A103-081A-485C-9236-2EF48987CB5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0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46934A5-1222-40D2-9FAE-C5DC28CE6B29}" type="slidenum">
              <a:rPr lang="he-IL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200" y="1196975"/>
            <a:ext cx="7773988" cy="1730375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ד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ירוג </a:t>
            </a: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אשראי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:</a:t>
            </a:r>
            <a:b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</a:b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טכניקה 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ניטרלית?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5963" y="4797425"/>
            <a:ext cx="7816850" cy="922338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מוגש לוועדת הכלכלה של הכנסת, 20 בדצמבר 2015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פרופ' דוד לוי-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פאור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גב' ענבר מזרחי ורמי 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אדוט</a:t>
            </a:r>
            <a:endParaRPr lang="he-I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מרכז חזן לצדק חברתי במכון 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ון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ליר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מבנה המצגת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713288"/>
          </a:xfrm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3600" smtClean="0"/>
              <a:t>מהם מרכיבי חוק נתוני אשראי?</a:t>
            </a:r>
          </a:p>
          <a:p>
            <a:pPr algn="r" rtl="1"/>
            <a:r>
              <a:rPr lang="he-IL" altLang="en-US" sz="3600" smtClean="0"/>
              <a:t>מהו דירוג אשראי? </a:t>
            </a:r>
          </a:p>
          <a:p>
            <a:pPr algn="r" rtl="1"/>
            <a:r>
              <a:rPr lang="he-IL" altLang="en-US" sz="3600" smtClean="0"/>
              <a:t>מה מסוכן במודלים של סיכון?</a:t>
            </a:r>
          </a:p>
          <a:p>
            <a:pPr algn="r" rtl="1"/>
            <a:r>
              <a:rPr lang="he-IL" altLang="en-US" sz="3600" smtClean="0"/>
              <a:t>כיצד אפשר לעשות מניפולציה לדירוגי אשראי?</a:t>
            </a:r>
          </a:p>
          <a:p>
            <a:pPr algn="r" rtl="1"/>
            <a:r>
              <a:rPr lang="he-IL" altLang="en-US" sz="3600" smtClean="0"/>
              <a:t>סיכום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b="1" smtClean="0">
                <a:solidFill>
                  <a:srgbClr val="FF0000"/>
                </a:solidFill>
              </a:rPr>
              <a:t>חוק נתוני אשראי: שלושה מרכיבים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4000" b="1" dirty="0" smtClean="0"/>
              <a:t>הסדרת איסוף המידע–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איסוף</a:t>
            </a:r>
          </a:p>
          <a:p>
            <a:pPr algn="r" rtl="1"/>
            <a:r>
              <a:rPr lang="he-IL" altLang="en-US" sz="4000" b="1" dirty="0" smtClean="0"/>
              <a:t>דירוג האזרחים 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הדירוג </a:t>
            </a:r>
            <a:r>
              <a:rPr lang="he-IL" altLang="en-US" sz="4000" b="1" dirty="0" smtClean="0"/>
              <a:t>– חור שחור</a:t>
            </a:r>
          </a:p>
          <a:p>
            <a:pPr algn="r" rtl="1"/>
            <a:r>
              <a:rPr lang="he-IL" altLang="en-US" sz="4000" b="1" dirty="0" smtClean="0"/>
              <a:t>שימוש במידע 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הסחר</a:t>
            </a:r>
            <a:r>
              <a:rPr lang="he-IL" altLang="en-US" sz="4000" b="1" dirty="0" smtClean="0"/>
              <a:t> – תכליות מותרות והבטחתן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96136" y="2654245"/>
            <a:ext cx="1872208" cy="1440160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glow rad="1270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084168" y="2751514"/>
            <a:ext cx="158417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isometricLeftDown">
                <a:rot lat="2100000" lon="1200000" rev="0"/>
              </a:camera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latin typeface="+mn-lt"/>
                <a:cs typeface="+mn-cs"/>
              </a:rPr>
              <a:t>משטר איסוף מידע פרטי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latin typeface="+mn-lt"/>
                <a:cs typeface="+mn-cs"/>
              </a:rPr>
              <a:t>ניאו ליברלי (מרחיב)</a:t>
            </a:r>
            <a:endParaRPr lang="en-US" b="1" dirty="0">
              <a:latin typeface="+mn-lt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619250" y="2667000"/>
            <a:ext cx="1873250" cy="143986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50800" dir="5400000" algn="ctr" rotWithShape="0">
              <a:srgbClr val="00206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10" name="TextBox 4"/>
          <p:cNvSpPr txBox="1">
            <a:spLocks noChangeArrowheads="1"/>
          </p:cNvSpPr>
          <p:nvPr/>
        </p:nvSpPr>
        <p:spPr bwMode="auto">
          <a:xfrm>
            <a:off x="1908175" y="2997200"/>
            <a:ext cx="1511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משטר איסוף מידע חברתי</a:t>
            </a:r>
            <a:endParaRPr lang="en-US" altLang="en-US" b="1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403350" y="1878013"/>
            <a:ext cx="1008063" cy="7889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76513" y="1663700"/>
            <a:ext cx="0" cy="9017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00338" y="1773238"/>
            <a:ext cx="1295400" cy="863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4" name="TextBox 16"/>
          <p:cNvSpPr txBox="1">
            <a:spLocks noChangeArrowheads="1"/>
          </p:cNvSpPr>
          <p:nvPr/>
        </p:nvSpPr>
        <p:spPr bwMode="auto">
          <a:xfrm>
            <a:off x="755650" y="558800"/>
            <a:ext cx="11525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פחות מקורות מידע מסחריים</a:t>
            </a:r>
            <a:endParaRPr lang="en-US" altLang="en-US" b="1"/>
          </a:p>
        </p:txBody>
      </p:sp>
      <p:sp>
        <p:nvSpPr>
          <p:cNvPr id="21515" name="TextBox 20"/>
          <p:cNvSpPr txBox="1">
            <a:spLocks noChangeArrowheads="1"/>
          </p:cNvSpPr>
          <p:nvPr/>
        </p:nvSpPr>
        <p:spPr bwMode="auto">
          <a:xfrm>
            <a:off x="1908175" y="954088"/>
            <a:ext cx="12461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פחות מידע שלילי</a:t>
            </a:r>
            <a:endParaRPr lang="en-US" altLang="en-US" b="1"/>
          </a:p>
        </p:txBody>
      </p:sp>
      <p:sp>
        <p:nvSpPr>
          <p:cNvPr id="21516" name="TextBox 21"/>
          <p:cNvSpPr txBox="1">
            <a:spLocks noChangeArrowheads="1"/>
          </p:cNvSpPr>
          <p:nvPr/>
        </p:nvSpPr>
        <p:spPr bwMode="auto">
          <a:xfrm>
            <a:off x="3348038" y="1054100"/>
            <a:ext cx="1223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יותר  מידע חיובי</a:t>
            </a:r>
            <a:endParaRPr lang="en-US" altLang="en-US" b="1"/>
          </a:p>
        </p:txBody>
      </p:sp>
      <p:sp>
        <p:nvSpPr>
          <p:cNvPr id="21517" name="TextBox 27"/>
          <p:cNvSpPr txBox="1">
            <a:spLocks noChangeArrowheads="1"/>
          </p:cNvSpPr>
          <p:nvPr/>
        </p:nvSpPr>
        <p:spPr bwMode="auto">
          <a:xfrm>
            <a:off x="5402263" y="1277938"/>
            <a:ext cx="14779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יותר מקורות מידע מסחריים</a:t>
            </a:r>
            <a:endParaRPr lang="en-US" altLang="en-US" b="1"/>
          </a:p>
        </p:txBody>
      </p:sp>
      <p:cxnSp>
        <p:nvCxnSpPr>
          <p:cNvPr id="30" name="Straight Arrow Connector 29"/>
          <p:cNvCxnSpPr>
            <a:stCxn id="21517" idx="2"/>
          </p:cNvCxnSpPr>
          <p:nvPr/>
        </p:nvCxnSpPr>
        <p:spPr>
          <a:xfrm>
            <a:off x="6140450" y="2201863"/>
            <a:ext cx="519113" cy="4349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9" name="TextBox 1029"/>
          <p:cNvSpPr txBox="1">
            <a:spLocks noChangeArrowheads="1"/>
          </p:cNvSpPr>
          <p:nvPr/>
        </p:nvSpPr>
        <p:spPr bwMode="auto">
          <a:xfrm>
            <a:off x="7956550" y="1054100"/>
            <a:ext cx="936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יותר מידע שלילי</a:t>
            </a:r>
            <a:endParaRPr lang="en-US" altLang="en-US" b="1"/>
          </a:p>
        </p:txBody>
      </p:sp>
      <p:cxnSp>
        <p:nvCxnSpPr>
          <p:cNvPr id="47" name="Straight Arrow Connector 46"/>
          <p:cNvCxnSpPr>
            <a:stCxn id="21519" idx="2"/>
          </p:cNvCxnSpPr>
          <p:nvPr/>
        </p:nvCxnSpPr>
        <p:spPr>
          <a:xfrm flipH="1">
            <a:off x="7181850" y="1978025"/>
            <a:ext cx="1243013" cy="6445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403350" y="4941888"/>
            <a:ext cx="7272338" cy="8921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800" b="1" dirty="0">
                <a:solidFill>
                  <a:srgbClr val="C00000"/>
                </a:solidFill>
                <a:latin typeface="+mn-lt"/>
                <a:cs typeface="+mn-cs"/>
              </a:rPr>
              <a:t>משטר איסוף המידע: </a:t>
            </a:r>
          </a:p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solidFill>
                  <a:srgbClr val="C00000"/>
                </a:solidFill>
                <a:latin typeface="+mn-lt"/>
                <a:cs typeface="+mn-cs"/>
              </a:rPr>
              <a:t>השוואה בין משטר מידע חברתי למשטר מידע ניאו-ליברלי </a:t>
            </a:r>
            <a:endParaRPr lang="en-US" sz="24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1116013" y="3459163"/>
            <a:ext cx="539750" cy="1936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3" name="TextBox 10"/>
          <p:cNvSpPr txBox="1">
            <a:spLocks noChangeArrowheads="1"/>
          </p:cNvSpPr>
          <p:nvPr/>
        </p:nvSpPr>
        <p:spPr bwMode="auto">
          <a:xfrm>
            <a:off x="161925" y="2022475"/>
            <a:ext cx="1223963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הגבלת פרק זמן השמירה והשימוש במידע השלילי. הרחבת פרק זמן השמירה של מידע חיובי</a:t>
            </a:r>
            <a:endParaRPr lang="en-US" altLang="en-US"/>
          </a:p>
        </p:txBody>
      </p:sp>
      <p:sp>
        <p:nvSpPr>
          <p:cNvPr id="21524" name="TextBox 28"/>
          <p:cNvSpPr txBox="1">
            <a:spLocks noChangeArrowheads="1"/>
          </p:cNvSpPr>
          <p:nvPr/>
        </p:nvSpPr>
        <p:spPr bwMode="auto">
          <a:xfrm>
            <a:off x="7812088" y="2997200"/>
            <a:ext cx="12239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אי הגבלת פרק זמן השמירה והשימוש במידע</a:t>
            </a:r>
            <a:endParaRPr lang="en-US" altLang="en-US"/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7667625" y="3375025"/>
            <a:ext cx="654050" cy="2476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625600" y="2997200"/>
            <a:ext cx="2016125" cy="15113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2051050" y="3424238"/>
            <a:ext cx="1303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he-IL" altLang="en-US" b="1"/>
              <a:t>משטר דירוג</a:t>
            </a:r>
          </a:p>
          <a:p>
            <a:r>
              <a:rPr lang="he-IL" altLang="en-US" b="1"/>
              <a:t> חברתי</a:t>
            </a:r>
            <a:endParaRPr lang="en-US" altLang="en-US" b="1"/>
          </a:p>
        </p:txBody>
      </p:sp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6473825" y="2351088"/>
            <a:ext cx="1365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he-IL" altLang="en-US" b="1"/>
              <a:t>משטר דירוג </a:t>
            </a:r>
          </a:p>
          <a:p>
            <a:r>
              <a:rPr lang="he-IL" altLang="en-US" b="1"/>
              <a:t>ניאו ליברלי</a:t>
            </a:r>
            <a:endParaRPr lang="en-US" altLang="en-US" b="1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23963" y="1989138"/>
            <a:ext cx="792162" cy="1176337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TextBox 8"/>
          <p:cNvSpPr txBox="1">
            <a:spLocks noChangeArrowheads="1"/>
          </p:cNvSpPr>
          <p:nvPr/>
        </p:nvSpPr>
        <p:spPr bwMode="auto">
          <a:xfrm>
            <a:off x="431800" y="920750"/>
            <a:ext cx="1584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חובת שקיפות,</a:t>
            </a:r>
          </a:p>
          <a:p>
            <a:pPr algn="r" rtl="1"/>
            <a:r>
              <a:rPr lang="he-IL" altLang="en-US" b="1"/>
              <a:t>חובת דיוק,</a:t>
            </a:r>
          </a:p>
          <a:p>
            <a:pPr algn="r" rtl="1"/>
            <a:r>
              <a:rPr lang="he-IL" altLang="en-US" b="1"/>
              <a:t>חובת ערעור</a:t>
            </a:r>
          </a:p>
          <a:p>
            <a:endParaRPr lang="en-US" altLang="en-US"/>
          </a:p>
        </p:txBody>
      </p:sp>
      <p:sp>
        <p:nvSpPr>
          <p:cNvPr id="23558" name="TextBox 11"/>
          <p:cNvSpPr txBox="1">
            <a:spLocks noChangeArrowheads="1"/>
          </p:cNvSpPr>
          <p:nvPr/>
        </p:nvSpPr>
        <p:spPr bwMode="auto">
          <a:xfrm>
            <a:off x="2124075" y="817563"/>
            <a:ext cx="1201738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אחריותיות המדרג והמתייג מוגדרת היטב</a:t>
            </a:r>
          </a:p>
          <a:p>
            <a:endParaRPr lang="en-US" altLang="en-US"/>
          </a:p>
        </p:txBody>
      </p:sp>
      <p:sp>
        <p:nvSpPr>
          <p:cNvPr id="23559" name="TextBox 13"/>
          <p:cNvSpPr txBox="1">
            <a:spLocks noChangeArrowheads="1"/>
          </p:cNvSpPr>
          <p:nvPr/>
        </p:nvSpPr>
        <p:spPr bwMode="auto">
          <a:xfrm>
            <a:off x="3641725" y="781050"/>
            <a:ext cx="1417638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רגולטור עצמאי בעל יכולות רגולטוריות</a:t>
            </a:r>
          </a:p>
          <a:p>
            <a:endParaRPr lang="en-US" altLang="en-US"/>
          </a:p>
        </p:txBody>
      </p:sp>
      <p:cxnSp>
        <p:nvCxnSpPr>
          <p:cNvPr id="16" name="Straight Arrow Connector 15"/>
          <p:cNvCxnSpPr>
            <a:endCxn id="2" idx="0"/>
          </p:cNvCxnSpPr>
          <p:nvPr/>
        </p:nvCxnSpPr>
        <p:spPr>
          <a:xfrm flipH="1">
            <a:off x="2633663" y="1989138"/>
            <a:ext cx="68262" cy="1008062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270250" y="2141538"/>
            <a:ext cx="941388" cy="1008062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2" name="TextBox 20"/>
          <p:cNvSpPr txBox="1">
            <a:spLocks noChangeArrowheads="1"/>
          </p:cNvSpPr>
          <p:nvPr/>
        </p:nvSpPr>
        <p:spPr bwMode="auto">
          <a:xfrm>
            <a:off x="7380288" y="4652963"/>
            <a:ext cx="1417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רגולטור חלש או לא קיים</a:t>
            </a:r>
          </a:p>
          <a:p>
            <a:endParaRPr lang="en-US" altLang="en-US"/>
          </a:p>
        </p:txBody>
      </p:sp>
      <p:sp>
        <p:nvSpPr>
          <p:cNvPr id="23563" name="TextBox 21"/>
          <p:cNvSpPr txBox="1">
            <a:spLocks noChangeArrowheads="1"/>
          </p:cNvSpPr>
          <p:nvPr/>
        </p:nvSpPr>
        <p:spPr bwMode="auto">
          <a:xfrm>
            <a:off x="6157913" y="4344988"/>
            <a:ext cx="12017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אין אחריות  לחברת הדירוג והתיוג </a:t>
            </a:r>
            <a:endParaRPr lang="en-US" altLang="en-US"/>
          </a:p>
        </p:txBody>
      </p:sp>
      <p:sp>
        <p:nvSpPr>
          <p:cNvPr id="23564" name="TextBox 22"/>
          <p:cNvSpPr txBox="1">
            <a:spLocks noChangeArrowheads="1"/>
          </p:cNvSpPr>
          <p:nvPr/>
        </p:nvSpPr>
        <p:spPr bwMode="auto">
          <a:xfrm>
            <a:off x="4349750" y="4435475"/>
            <a:ext cx="15843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אין חובת  שקיפות הדירוג</a:t>
            </a:r>
          </a:p>
          <a:p>
            <a:pPr algn="r" rtl="1"/>
            <a:r>
              <a:rPr lang="he-IL" altLang="en-US" b="1"/>
              <a:t>אין סנקציות על </a:t>
            </a:r>
          </a:p>
          <a:p>
            <a:pPr algn="r" rtl="1"/>
            <a:r>
              <a:rPr lang="he-IL" altLang="en-US" b="1"/>
              <a:t>חובת ערעור</a:t>
            </a:r>
          </a:p>
          <a:p>
            <a:endParaRPr lang="en-US" altLang="en-US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292725" y="3270250"/>
            <a:ext cx="1508125" cy="11652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6875463" y="3344863"/>
            <a:ext cx="144462" cy="145256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3562" idx="0"/>
          </p:cNvCxnSpPr>
          <p:nvPr/>
        </p:nvCxnSpPr>
        <p:spPr>
          <a:xfrm flipH="1" flipV="1">
            <a:off x="7164388" y="3311525"/>
            <a:ext cx="925512" cy="134143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Oval 2047"/>
          <p:cNvSpPr/>
          <p:nvPr/>
        </p:nvSpPr>
        <p:spPr>
          <a:xfrm>
            <a:off x="5934075" y="1989138"/>
            <a:ext cx="2212975" cy="1347787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23850" y="5576888"/>
            <a:ext cx="8466138" cy="9540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800" b="1" dirty="0">
                <a:solidFill>
                  <a:srgbClr val="C00000"/>
                </a:solidFill>
                <a:latin typeface="+mn-lt"/>
                <a:cs typeface="+mn-cs"/>
              </a:rPr>
              <a:t>פעולת הדירוג: השוואה בין משטר דירוג חברתי למשטר ניאו ליברלי</a:t>
            </a:r>
            <a:endParaRPr lang="en-US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pic>
        <p:nvPicPr>
          <p:cNvPr id="23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4125">
            <a:off x="1411288" y="4225925"/>
            <a:ext cx="155575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1" name="TextBox 3"/>
          <p:cNvSpPr txBox="1">
            <a:spLocks noChangeArrowheads="1"/>
          </p:cNvSpPr>
          <p:nvPr/>
        </p:nvSpPr>
        <p:spPr bwMode="auto">
          <a:xfrm>
            <a:off x="323850" y="4627563"/>
            <a:ext cx="18923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קריטריונים המשקפים חיסכון ואמינות</a:t>
            </a:r>
            <a:endParaRPr lang="en-US" altLang="en-US" b="1"/>
          </a:p>
        </p:txBody>
      </p:sp>
      <p:pic>
        <p:nvPicPr>
          <p:cNvPr id="235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9842">
            <a:off x="6988175" y="1327150"/>
            <a:ext cx="798513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3" name="TextBox 5"/>
          <p:cNvSpPr txBox="1">
            <a:spLocks noChangeArrowheads="1"/>
          </p:cNvSpPr>
          <p:nvPr/>
        </p:nvSpPr>
        <p:spPr bwMode="auto">
          <a:xfrm>
            <a:off x="7378700" y="784225"/>
            <a:ext cx="14112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קריטריונים מעודדים, לקיחת אשראי</a:t>
            </a:r>
            <a:endParaRPr lang="en-US" altLang="en-US" b="1"/>
          </a:p>
        </p:txBody>
      </p:sp>
      <p:sp>
        <p:nvSpPr>
          <p:cNvPr id="23574" name="TextBox 7"/>
          <p:cNvSpPr txBox="1">
            <a:spLocks noChangeArrowheads="1"/>
          </p:cNvSpPr>
          <p:nvPr/>
        </p:nvSpPr>
        <p:spPr bwMode="auto">
          <a:xfrm>
            <a:off x="6473825" y="2455863"/>
            <a:ext cx="1365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he-IL" altLang="en-US" b="1"/>
              <a:t>משטר דירוג ניאו-ליברלי</a:t>
            </a:r>
            <a:endParaRPr lang="en-US" altLang="en-US" b="1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223963" y="3424238"/>
            <a:ext cx="547687" cy="688975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6" name="TextBox 26"/>
          <p:cNvSpPr txBox="1">
            <a:spLocks noChangeArrowheads="1"/>
          </p:cNvSpPr>
          <p:nvPr/>
        </p:nvSpPr>
        <p:spPr bwMode="auto">
          <a:xfrm>
            <a:off x="58738" y="2609850"/>
            <a:ext cx="1584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הדירוג נעשה על ידי ועדה ציבורית</a:t>
            </a:r>
            <a:endParaRPr lang="en-US" altLang="en-US"/>
          </a:p>
        </p:txBody>
      </p:sp>
      <p:sp>
        <p:nvSpPr>
          <p:cNvPr id="23577" name="TextBox 28"/>
          <p:cNvSpPr txBox="1">
            <a:spLocks noChangeArrowheads="1"/>
          </p:cNvSpPr>
          <p:nvPr/>
        </p:nvSpPr>
        <p:spPr bwMode="auto">
          <a:xfrm>
            <a:off x="5292725" y="1196975"/>
            <a:ext cx="15827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הדירוג נעשה למטרות רווח</a:t>
            </a:r>
            <a:endParaRPr lang="en-US" altLang="en-US"/>
          </a:p>
        </p:txBody>
      </p:sp>
      <p:pic>
        <p:nvPicPr>
          <p:cNvPr id="2357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13149">
            <a:off x="5965825" y="1787525"/>
            <a:ext cx="1090613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3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060693"/>
              </p:ext>
            </p:extLst>
          </p:nvPr>
        </p:nvGraphicFramePr>
        <p:xfrm>
          <a:off x="323850" y="85725"/>
          <a:ext cx="8640763" cy="6223595"/>
        </p:xfrm>
        <a:graphic>
          <a:graphicData uri="http://schemas.openxmlformats.org/drawingml/2006/table">
            <a:tbl>
              <a:tblPr rtl="1"/>
              <a:tblGrid>
                <a:gridCol w="2366963"/>
                <a:gridCol w="2881312"/>
                <a:gridCol w="3392488"/>
              </a:tblGrid>
              <a:tr h="622300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הצעת החוק –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מודל ניאו-ליברלי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מודל חברתי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93750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בעלות ושליטה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בנתוני הדירוג 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במאגר בנק ישראל ואצל סוחרי המידע (לשכות אשראי)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אצל האזרח 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204913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מי מדרג, מתי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ולאיזו מטרה?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חברת דירוג. הדירוג לכל הצרכים הוא אותו דירוג ומטרות הדירוג הן להעריך סיכון עסקי של אזרחים מצד אחד, ולעודד אותם להשתמש באשראי מצד שני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האזרח פונה למדרג למטרותיו וביוזמתו</a:t>
                      </a:r>
                      <a:endParaRPr kumimoji="0" lang="en-U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האם יש איסור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חד משמעי 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להשתמש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בדירוג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ובנתונים?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לא. אין איסור. הפוליטיקאים יכולים להרחיב את השימוש בנתונים במידה וירצו.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חייב להיות איסור חד משמעי ובחוק, ללא סייגים, להשתמש בנתוני אשראי למטרות שאינן אשראי.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האם יש או צריך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להיות פיצוי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לנפגעי הדירוג ? 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שיורית ואינדיבידואלית ולא במסגרת החוק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חייבת להיות פעולה מתקנת במסגרת החוק שתומכת במי שיש לו דירוג שלילי באמצעות מקורות אשראי לא מסחריים (דהיינו בתנאים חברתיים)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966239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רגולציה על המדרג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חלשה, נעשית ע"י המפעיל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רגולציה צרכנית אפקטיבית</a:t>
                      </a:r>
                      <a:endParaRPr kumimoji="0" lang="en-U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5631" name="Rectangle 1"/>
          <p:cNvSpPr>
            <a:spLocks noChangeArrowheads="1"/>
          </p:cNvSpPr>
          <p:nvPr/>
        </p:nvSpPr>
        <p:spPr bwMode="auto">
          <a:xfrm>
            <a:off x="2454275" y="13398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altLang="en-US" sz="1100"/>
              <a:t/>
            </a:r>
            <a:br>
              <a:rPr lang="en-US" altLang="en-US" sz="1100"/>
            </a:br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gular Pentagon 1"/>
          <p:cNvSpPr/>
          <p:nvPr/>
        </p:nvSpPr>
        <p:spPr>
          <a:xfrm>
            <a:off x="1479550" y="2276475"/>
            <a:ext cx="2089150" cy="1870075"/>
          </a:xfrm>
          <a:prstGeom prst="pentag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1692275" y="2997200"/>
            <a:ext cx="1584325" cy="6461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משטר מסחר מידע חברתי</a:t>
            </a:r>
            <a:endParaRPr lang="en-US" altLang="en-US" b="1"/>
          </a:p>
        </p:txBody>
      </p:sp>
      <p:sp>
        <p:nvSpPr>
          <p:cNvPr id="4" name="Regular Pentagon 3"/>
          <p:cNvSpPr/>
          <p:nvPr/>
        </p:nvSpPr>
        <p:spPr>
          <a:xfrm>
            <a:off x="5795963" y="2205038"/>
            <a:ext cx="2089150" cy="1870075"/>
          </a:xfrm>
          <a:prstGeom prst="pentag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6048375" y="2889250"/>
            <a:ext cx="1584325" cy="92233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משטר מסחר מידע ניאו ליברלי</a:t>
            </a:r>
            <a:endParaRPr lang="en-US" altLang="en-US" b="1"/>
          </a:p>
        </p:txBody>
      </p:sp>
      <p:cxnSp>
        <p:nvCxnSpPr>
          <p:cNvPr id="7" name="Straight Arrow Connector 6"/>
          <p:cNvCxnSpPr>
            <a:stCxn id="27654" idx="2"/>
          </p:cNvCxnSpPr>
          <p:nvPr/>
        </p:nvCxnSpPr>
        <p:spPr>
          <a:xfrm>
            <a:off x="1439863" y="2027238"/>
            <a:ext cx="468312" cy="68103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TextBox 8"/>
          <p:cNvSpPr txBox="1">
            <a:spLocks noChangeArrowheads="1"/>
          </p:cNvSpPr>
          <p:nvPr/>
        </p:nvSpPr>
        <p:spPr bwMode="auto">
          <a:xfrm>
            <a:off x="827088" y="1196975"/>
            <a:ext cx="12239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הוא הבעלים של המידע</a:t>
            </a:r>
            <a:endParaRPr lang="en-US" altLang="en-US" sz="1600"/>
          </a:p>
        </p:txBody>
      </p:sp>
      <p:sp>
        <p:nvSpPr>
          <p:cNvPr id="27655" name="TextBox 11"/>
          <p:cNvSpPr txBox="1">
            <a:spLocks noChangeArrowheads="1"/>
          </p:cNvSpPr>
          <p:nvPr/>
        </p:nvSpPr>
        <p:spPr bwMode="auto">
          <a:xfrm>
            <a:off x="2339975" y="12890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שימושים מוגבלים במידע (רק לאשראי, לא ע"י מעסיקים)</a:t>
            </a:r>
            <a:endParaRPr lang="en-US" altLang="en-US" sz="1600"/>
          </a:p>
        </p:txBody>
      </p:sp>
      <p:cxnSp>
        <p:nvCxnSpPr>
          <p:cNvPr id="13" name="Straight Arrow Connector 12"/>
          <p:cNvCxnSpPr>
            <a:stCxn id="27655" idx="2"/>
          </p:cNvCxnSpPr>
          <p:nvPr/>
        </p:nvCxnSpPr>
        <p:spPr>
          <a:xfrm flipH="1">
            <a:off x="3132138" y="2119313"/>
            <a:ext cx="144462" cy="5889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7" name="TextBox 18"/>
          <p:cNvSpPr txBox="1">
            <a:spLocks noChangeArrowheads="1"/>
          </p:cNvSpPr>
          <p:nvPr/>
        </p:nvSpPr>
        <p:spPr bwMode="auto">
          <a:xfrm>
            <a:off x="4643438" y="4652963"/>
            <a:ext cx="1873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שימושים בלתי מוגבלים במידע ובדירוג של אזרחים</a:t>
            </a:r>
            <a:endParaRPr lang="en-US" altLang="en-US" sz="1600"/>
          </a:p>
        </p:txBody>
      </p:sp>
      <p:sp>
        <p:nvSpPr>
          <p:cNvPr id="27658" name="TextBox 19"/>
          <p:cNvSpPr txBox="1">
            <a:spLocks noChangeArrowheads="1"/>
          </p:cNvSpPr>
          <p:nvPr/>
        </p:nvSpPr>
        <p:spPr bwMode="auto">
          <a:xfrm>
            <a:off x="550863" y="4635500"/>
            <a:ext cx="1500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sz="1600"/>
              <a:t>האזרח שולט במידע</a:t>
            </a:r>
            <a:endParaRPr lang="en-US" altLang="en-US" sz="160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479550" y="3716338"/>
            <a:ext cx="193675" cy="10080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5795963" y="4075113"/>
            <a:ext cx="1152525" cy="64928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1" name="TextBox 26"/>
          <p:cNvSpPr txBox="1">
            <a:spLocks noChangeArrowheads="1"/>
          </p:cNvSpPr>
          <p:nvPr/>
        </p:nvSpPr>
        <p:spPr bwMode="auto">
          <a:xfrm>
            <a:off x="7272338" y="534988"/>
            <a:ext cx="12239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אינו הבעלים של המידע והדירוג</a:t>
            </a:r>
            <a:endParaRPr lang="en-US" altLang="en-US" sz="1600"/>
          </a:p>
        </p:txBody>
      </p:sp>
      <p:sp>
        <p:nvSpPr>
          <p:cNvPr id="27662" name="TextBox 27"/>
          <p:cNvSpPr txBox="1">
            <a:spLocks noChangeArrowheads="1"/>
          </p:cNvSpPr>
          <p:nvPr/>
        </p:nvSpPr>
        <p:spPr bwMode="auto">
          <a:xfrm>
            <a:off x="7164388" y="4511675"/>
            <a:ext cx="16922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אינו שולט בשימושים במידע ובדירוג</a:t>
            </a:r>
            <a:endParaRPr lang="en-US" altLang="en-US" sz="1600"/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6948488" y="4103688"/>
            <a:ext cx="1439862" cy="5318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6948488" y="1249363"/>
            <a:ext cx="930275" cy="9556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042988" y="260350"/>
            <a:ext cx="6049962" cy="52863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he-IL" altLang="en-US" sz="2800" b="1">
                <a:solidFill>
                  <a:srgbClr val="C00000"/>
                </a:solidFill>
              </a:rPr>
              <a:t>משטר שימושי: המידע והדירוג</a:t>
            </a:r>
            <a:endParaRPr lang="en-US" altLang="en-US" sz="2800" b="1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569325" cy="1143000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מי ירוויח מהדירוג 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solidFill>
            <a:schemeClr val="accent1"/>
          </a:solidFill>
        </p:spPr>
        <p:txBody>
          <a:bodyPr>
            <a:normAutofit fontScale="92500" lnSpcReduction="10000"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תומכי הצעת החוק טוענים שהעניים ירוויחו מההסדר, אז למה להם לדאוג?</a:t>
            </a:r>
          </a:p>
          <a:p>
            <a:pPr algn="r" rtl="1">
              <a:lnSpc>
                <a:spcPct val="90000"/>
              </a:lnSpc>
            </a:pPr>
            <a:endParaRPr lang="he-IL" altLang="en-US" b="1" dirty="0" smtClean="0"/>
          </a:p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העניים פגיעים יותר לדרישות תשלום ולזעזועים כלכליים, בעלי גישה מוגבלת יותר למערכות ערר אדמיניסטרטיביות וכמובן למערכת המשפט</a:t>
            </a:r>
          </a:p>
          <a:p>
            <a:pPr algn="r" rtl="1">
              <a:lnSpc>
                <a:spcPct val="90000"/>
              </a:lnSpc>
            </a:pPr>
            <a:endParaRPr lang="he-IL" altLang="en-US" b="1" dirty="0" smtClean="0"/>
          </a:p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בעיה נוספת היא שלא מדובר כאן בשאלה האם אתה מחזיר הלוואות או לא אלא בהגדרת הסיכון והצמדת מחיר המוצר (כסף) למספר קריטריונים מפלים</a:t>
            </a:r>
            <a:endParaRPr lang="en-US" altLang="en-US" b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levifaurdownload\IMG_3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750" y="407988"/>
            <a:ext cx="82804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מה יקרה לדירוג האשראי של אורלי </a:t>
            </a:r>
            <a:r>
              <a:rPr lang="he-I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ובן זוגה?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207375" cy="1143000"/>
          </a:xfrm>
          <a:solidFill>
            <a:schemeClr val="accent2">
              <a:lumMod val="50000"/>
            </a:schemeClr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הלבנת האפליה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  <a:solidFill>
            <a:srgbClr val="FF0000"/>
          </a:solidFill>
        </p:spPr>
        <p:txBody>
          <a:bodyPr/>
          <a:lstStyle/>
          <a:p>
            <a:pPr algn="r" rtl="1"/>
            <a:r>
              <a:rPr lang="he-IL" altLang="en-US" b="1" smtClean="0"/>
              <a:t>לכאורה מנגנון הדירוג הוא מנגנון אובייקטיבי. למעשה הוא מייצר עיוותים וכוח לא מאוזן:</a:t>
            </a:r>
          </a:p>
          <a:p>
            <a:pPr algn="r" rtl="1"/>
            <a:r>
              <a:rPr lang="he-IL" altLang="en-US" b="1" smtClean="0"/>
              <a:t>לא שקוף בפני הלקוח</a:t>
            </a:r>
          </a:p>
          <a:p>
            <a:pPr algn="r" rtl="1"/>
            <a:r>
              <a:rPr lang="he-IL" altLang="en-US" b="1" smtClean="0"/>
              <a:t>ציון עולה ככל שלוקחים יותר הלוואות</a:t>
            </a:r>
          </a:p>
          <a:p>
            <a:pPr algn="r" rtl="1"/>
            <a:r>
              <a:rPr lang="he-IL" altLang="en-US" b="1" smtClean="0"/>
              <a:t>ציון עולה ככל שמסגרת האשראי יותר גדולה</a:t>
            </a:r>
          </a:p>
          <a:p>
            <a:pPr algn="r" rtl="1"/>
            <a:r>
              <a:rPr lang="he-IL" altLang="en-US" b="1" smtClean="0"/>
              <a:t>דירוג מחייב דירוג היררכי של האוכלוסיה. מעין עקומת פעמון חדשה, הפעם לא על בסיס נתונים פסיכומטריים. </a:t>
            </a:r>
          </a:p>
          <a:p>
            <a:pPr algn="r" rtl="1"/>
            <a:endParaRPr lang="he-IL" altLang="en-US" b="1" smtClean="0"/>
          </a:p>
          <a:p>
            <a:pPr algn="r" rtl="1"/>
            <a:endParaRPr lang="en-US" altLang="en-US" b="1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 לפי דוגמא אמריקאית ( ציונים לאחוזים </a:t>
            </a:r>
            <a:r>
              <a:rPr lang="he-IL" dirty="0" err="1" smtClean="0">
                <a:solidFill>
                  <a:srgbClr val="FF0000"/>
                </a:solidFill>
              </a:rPr>
              <a:t>באוכלוסיה</a:t>
            </a:r>
            <a:r>
              <a:rPr lang="he-IL" dirty="0" smtClean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399157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עם עזרת הוועדה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(לכל אזרחי ישראל)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551545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867" name="Chart 4"/>
          <p:cNvGraphicFramePr>
            <a:graphicFrameLocks/>
          </p:cNvGraphicFramePr>
          <p:nvPr/>
        </p:nvGraphicFramePr>
        <p:xfrm>
          <a:off x="488950" y="1722438"/>
          <a:ext cx="7518400" cy="427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4" r:id="rId6" imgW="7523116" imgH="4279763" progId="Excel.Chart.8">
                  <p:embed/>
                </p:oleObj>
              </mc:Choice>
              <mc:Fallback>
                <p:oleObj r:id="rId6" imgW="7523116" imgH="4279763" progId="Excel.Chart.8">
                  <p:embed/>
                  <p:pic>
                    <p:nvPicPr>
                      <p:cNvPr id="0" name="Chart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1722438"/>
                        <a:ext cx="7518400" cy="427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עם עזרת הוועדה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(לחמשת העשירונים התחתונים)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539552" y="2057400"/>
          <a:ext cx="7272808" cy="302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משמעות הציון למחיר הכסף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611560" y="1700808"/>
          <a:ext cx="734481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משמעות הציון למחיר הכסף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 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he-I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עם התערבות רגולטורית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850489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467544" y="1700808"/>
          <a:ext cx="748883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נתוני אשראי – ההגדרה ובעיותיה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68313" y="1341438"/>
            <a:ext cx="8207375" cy="4967287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z="3000" smtClean="0"/>
              <a:t>נתונים לגבי תשלומים שבהם התחייב הלקוח ולגבי פירעונם, ובכלל זה:</a:t>
            </a:r>
            <a:r>
              <a:rPr lang="en-US" altLang="en-US" sz="3000" smtClean="0">
                <a:cs typeface="Arial" charset="0"/>
              </a:rPr>
              <a:t> </a:t>
            </a:r>
            <a:endParaRPr lang="he-IL" altLang="en-US" sz="3000" smtClean="0"/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תנאי ההתחייבות, וכן צווים או הגבלות שהוטלו על הלקוח לפי דין בשל אי-פירעון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לגבי בקשות לקוח לנטילת אשראי</a:t>
            </a:r>
            <a:r>
              <a:rPr lang="he-IL" altLang="en-US" sz="3000" smtClean="0"/>
              <a:t>, לרבות בקשות שהוגשו לשנת אשראי לבנק ישראל לפי פרק ז' לקבלת נתוני אשראי מהמאגר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בדבר היקף האשראי שרשאי הלקוח ליטול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לגבי סוג חשבונות הבנק של הלקוח ומאפייני החשבונות וכן קיומם של חשבונות קשורים</a:t>
            </a:r>
            <a:endParaRPr lang="en-US" altLang="en-US" sz="30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דירוג אשראי או תיוג אשראי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4000" b="1" dirty="0" smtClean="0"/>
              <a:t>דירוג כמיון (סלקציה)</a:t>
            </a:r>
          </a:p>
          <a:p>
            <a:pPr algn="r" rtl="1"/>
            <a:r>
              <a:rPr lang="he-IL" altLang="en-US" sz="4000" b="1" dirty="0" smtClean="0"/>
              <a:t>דירוג כתיוג</a:t>
            </a:r>
          </a:p>
          <a:p>
            <a:pPr algn="r" rtl="1"/>
            <a:r>
              <a:rPr lang="he-IL" altLang="en-US" sz="4000" b="1" dirty="0" smtClean="0"/>
              <a:t>דירוג כסטיגמה</a:t>
            </a:r>
          </a:p>
          <a:p>
            <a:pPr algn="r" rtl="1"/>
            <a:r>
              <a:rPr lang="he-IL" altLang="en-US" sz="4000" b="1" dirty="0" smtClean="0"/>
              <a:t>דירוג כיצירת היררכיה חברתית</a:t>
            </a:r>
          </a:p>
          <a:p>
            <a:pPr algn="r" rtl="1"/>
            <a:r>
              <a:rPr lang="he-IL" altLang="en-US" sz="4000" b="1" dirty="0" smtClean="0"/>
              <a:t>טכניקות של הערכת סיכון כטכניקות מתייגות, מדרגות ויוצרות היררכיה</a:t>
            </a:r>
          </a:p>
          <a:p>
            <a:pPr algn="r" rtl="1"/>
            <a:endParaRPr lang="en-US" alt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pPr rtl="1"/>
            <a:r>
              <a:rPr lang="en-US" altLang="en-US" smtClean="0"/>
              <a:t> </a:t>
            </a:r>
            <a:r>
              <a:rPr lang="he-IL" altLang="en-US" smtClean="0">
                <a:solidFill>
                  <a:srgbClr val="FF0000"/>
                </a:solidFill>
              </a:rPr>
              <a:t>האם זה אתי לתייג אזרחים ?</a:t>
            </a:r>
            <a:r>
              <a:rPr lang="en-US" altLang="en-US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יש תועלת ציבורית מהעניין?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אם כן, האם התועלת מידתית?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זה נעשה על ידי חברות עסקיות ולמטרות רווח?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זה נעשה על ידי המדינה דרך חברות עסקיות?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אשר זה נעשה על ידי חברות עסקיות בכפיה דה-פקטו של המדינה?</a:t>
            </a:r>
            <a:endParaRPr lang="en-US" altLang="en-US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z="3800" b="1" smtClean="0">
                <a:solidFill>
                  <a:srgbClr val="FF0000"/>
                </a:solidFill>
              </a:rPr>
              <a:t>יש דברים שאותם אנחנו רוצים שכסף לא יקנה</a:t>
            </a:r>
            <a:endParaRPr lang="en-US" altLang="en-US" sz="3800" b="1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3000" smtClean="0"/>
              <a:t>גם אם תיוג (דירוג) אשראי מוריד את הסיכון למלווים, יש דברים שאנחנו רוצים שכסף לא יקנה</a:t>
            </a:r>
          </a:p>
          <a:p>
            <a:pPr algn="r" rtl="1">
              <a:lnSpc>
                <a:spcPct val="80000"/>
              </a:lnSpc>
            </a:pPr>
            <a:endParaRPr lang="he-IL" altLang="en-US" sz="3000" smtClean="0"/>
          </a:p>
          <a:p>
            <a:pPr algn="r" rtl="1">
              <a:lnSpc>
                <a:spcPct val="80000"/>
              </a:lnSpc>
            </a:pPr>
            <a:r>
              <a:rPr lang="he-IL" altLang="en-US" sz="3000" smtClean="0"/>
              <a:t>גם אם תיוג (דירוג) אשראי מוריד את הריבית שאנחנו משלמים באחוז אחד או עשרה אחוזים, יש דברים שאנחנו רוצים שכסף לא ייקנה.</a:t>
            </a:r>
          </a:p>
          <a:p>
            <a:pPr algn="r" rtl="1">
              <a:lnSpc>
                <a:spcPct val="80000"/>
              </a:lnSpc>
            </a:pPr>
            <a:endParaRPr lang="he-IL" altLang="en-US" sz="3000" smtClean="0"/>
          </a:p>
          <a:p>
            <a:pPr algn="r" rtl="1">
              <a:lnSpc>
                <a:spcPct val="80000"/>
              </a:lnSpc>
            </a:pPr>
            <a:r>
              <a:rPr lang="he-IL" altLang="en-US" sz="3000" smtClean="0"/>
              <a:t>מהם אותם דברים ?</a:t>
            </a:r>
            <a:r>
              <a:rPr lang="en-US" altLang="en-US" sz="3000" smtClean="0"/>
              <a:t> </a:t>
            </a:r>
            <a:r>
              <a:rPr lang="he-IL" altLang="en-US" sz="3000" smtClean="0"/>
              <a:t> - כבוד האדם, חירותו הכלכלית, פרטיותו ועצמאותו </a:t>
            </a:r>
          </a:p>
          <a:p>
            <a:pPr algn="r" rtl="1">
              <a:lnSpc>
                <a:spcPct val="80000"/>
              </a:lnSpc>
              <a:buFont typeface="Arial" charset="0"/>
              <a:buNone/>
            </a:pPr>
            <a:r>
              <a:rPr lang="he-IL" altLang="en-US" sz="3000" smtClean="0"/>
              <a:t> </a:t>
            </a:r>
            <a:endParaRPr lang="en-US" altLang="en-US" sz="300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pPr rtl="1"/>
            <a:r>
              <a:rPr lang="he-IL" altLang="en-US" sz="3200" b="1" dirty="0" smtClean="0">
                <a:solidFill>
                  <a:srgbClr val="FF0000"/>
                </a:solidFill>
              </a:rPr>
              <a:t>שוב להקשר הרחב:</a:t>
            </a:r>
            <a:r>
              <a:rPr lang="en-US" altLang="en-US" sz="3200" b="1" dirty="0" smtClean="0">
                <a:solidFill>
                  <a:srgbClr val="FF0000"/>
                </a:solidFill>
              </a:rPr>
              <a:t> </a:t>
            </a:r>
            <a:r>
              <a:rPr lang="he-IL" altLang="en-US" sz="3200" b="1" dirty="0">
                <a:solidFill>
                  <a:srgbClr val="FF0000"/>
                </a:solidFill>
              </a:rPr>
              <a:t> </a:t>
            </a:r>
            <a:r>
              <a:rPr lang="he-IL" altLang="en-US" sz="3200" b="1" dirty="0" smtClean="0">
                <a:solidFill>
                  <a:srgbClr val="FF0000"/>
                </a:solidFill>
              </a:rPr>
              <a:t>מדיניות חברתית-כלכלית </a:t>
            </a:r>
            <a:br>
              <a:rPr lang="he-IL" altLang="en-US" sz="3200" b="1" dirty="0" smtClean="0">
                <a:solidFill>
                  <a:srgbClr val="FF0000"/>
                </a:solidFill>
              </a:rPr>
            </a:br>
            <a:r>
              <a:rPr lang="he-IL" altLang="en-US" sz="3200" b="1" dirty="0" smtClean="0">
                <a:solidFill>
                  <a:srgbClr val="FF0000"/>
                </a:solidFill>
              </a:rPr>
              <a:t>או רק כלכלית</a:t>
            </a:r>
            <a:endParaRPr lang="en-US" alt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040312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z="3000" smtClean="0"/>
              <a:t>קל מאוד לדרדר אדם לעוני, קשה מאוד להוציא אותו ממעגל העוני. אחת הדרכים לתייג ולדרדר היא לדחוף הלוואות – לחגים, לנסיעות לחו"ל, לרכבים וכיו"ב.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קל מאוד לתייג בני אדם, קשה למחוק את הכתמים ולהסיר את התיוגים השליים. 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חיים על חסכון ושכר גבוה או חיים על אשראי?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חברה וכלכלה אירופאית או אמריקאית ?</a:t>
            </a:r>
            <a:r>
              <a:rPr lang="en-US" altLang="en-US" sz="3000" smtClean="0"/>
              <a:t> </a:t>
            </a:r>
            <a:r>
              <a:rPr lang="he-IL" altLang="en-US" sz="3000" smtClean="0"/>
              <a:t> 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מי ירוויח מהקפיטליזם ?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איזה סוג של קפיטליזם אנחנו בונים?</a:t>
            </a:r>
          </a:p>
          <a:p>
            <a:pPr algn="r" rtl="1">
              <a:lnSpc>
                <a:spcPct val="90000"/>
              </a:lnSpc>
            </a:pPr>
            <a:endParaRPr lang="en-US" altLang="en-US" sz="30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הערכת החקיקה ומשטר הנתונים הפיננסיים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55298" name="Content Placeholder 2"/>
          <p:cNvSpPr>
            <a:spLocks noGrp="1"/>
          </p:cNvSpPr>
          <p:nvPr>
            <p:ph idx="1"/>
          </p:nvPr>
        </p:nvSpPr>
        <p:spPr>
          <a:xfrm>
            <a:off x="468312" y="1484784"/>
            <a:ext cx="8280151" cy="5112568"/>
          </a:xfrm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2400" b="1" dirty="0" smtClean="0"/>
              <a:t>תחרות  - הערכת החוק מתוך מטרותיו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פרטיות – משמעויות ואלטרנטיבות להן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ביטחון מידע – ריכוז הנתונים 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"הדרה מדעית / אובייקטיבית"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רגולציה – מי הם השומרים, מי שומר על השומרים?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דמוקרטיה – אלתור, חיפזון, חוק ההסדרים והדרת סוגים שונים של ידע</a:t>
            </a:r>
            <a:endParaRPr lang="en-US" altLang="en-US" sz="2400" b="1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רגולציה</a:t>
            </a:r>
            <a:r>
              <a:rPr lang="he-I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בהסדר הישראלי</a:t>
            </a:r>
            <a:r>
              <a:rPr lang="he-IL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  <a:solidFill>
            <a:srgbClr val="0070C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2500" smtClean="0"/>
              <a:t>חלשה, שיורית, לא במקום המתאים ולא על השחקנים המתאימים – </a:t>
            </a:r>
            <a:r>
              <a:rPr lang="he-IL" altLang="en-US" sz="2500" b="1" smtClean="0">
                <a:solidFill>
                  <a:srgbClr val="FF0000"/>
                </a:solidFill>
              </a:rPr>
              <a:t>אין משטר רגולטורי מתאים</a:t>
            </a:r>
          </a:p>
          <a:p>
            <a:pPr algn="r" rtl="1">
              <a:lnSpc>
                <a:spcPct val="80000"/>
              </a:lnSpc>
            </a:pPr>
            <a:endParaRPr lang="en-US" altLang="en-US" sz="2500" b="1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 rtl="1">
              <a:lnSpc>
                <a:spcPct val="80000"/>
              </a:lnSpc>
            </a:pPr>
            <a:r>
              <a:rPr lang="he-IL" altLang="en-US" sz="25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לקחי ארה"ב - הקמת סוכנות להגנה פיננסית </a:t>
            </a:r>
            <a:r>
              <a:rPr lang="en-US" altLang="en-US" sz="25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CFPB</a:t>
            </a:r>
            <a:endParaRPr lang="he-IL" altLang="en-US" sz="25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>
              <a:lnSpc>
                <a:spcPct val="80000"/>
              </a:lnSpc>
            </a:pPr>
            <a:endParaRPr lang="en-US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החלשת </a:t>
            </a:r>
            <a:r>
              <a:rPr lang="he-IL" altLang="en-US" sz="2500" b="1" smtClean="0">
                <a:solidFill>
                  <a:srgbClr val="FF0000"/>
                </a:solidFill>
              </a:rPr>
              <a:t>רמו"ט</a:t>
            </a:r>
            <a:r>
              <a:rPr lang="he-IL" altLang="en-US" sz="2500" smtClean="0"/>
              <a:t> – העברת הסמכות לממונה בבנק ישראל שהוא גם מפעיל המאגר </a:t>
            </a:r>
          </a:p>
          <a:p>
            <a:pPr algn="r" rtl="1">
              <a:lnSpc>
                <a:spcPct val="80000"/>
              </a:lnSpc>
            </a:pPr>
            <a:endParaRPr lang="en-US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דומה שמשרד המשפטים שכח את אחד מתפקידיו העיקריים </a:t>
            </a:r>
            <a:r>
              <a:rPr lang="he-IL" altLang="en-US" sz="2500" smtClean="0">
                <a:solidFill>
                  <a:srgbClr val="FF0000"/>
                </a:solidFill>
              </a:rPr>
              <a:t>הגנת זכויות האזרח – כבודו וחירותו</a:t>
            </a:r>
            <a:r>
              <a:rPr lang="en-US" altLang="en-US" sz="2500" smtClean="0"/>
              <a:t> </a:t>
            </a:r>
            <a:endParaRPr lang="he-IL" altLang="en-US" sz="2500" smtClean="0"/>
          </a:p>
          <a:p>
            <a:pPr algn="r" rtl="1">
              <a:lnSpc>
                <a:spcPct val="80000"/>
              </a:lnSpc>
            </a:pPr>
            <a:endParaRPr lang="he-IL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יצירת אח גדול פיננסי – ואז לגיטימציה שלו באמצעות רגולציה שיורית</a:t>
            </a:r>
            <a:endParaRPr lang="en-US" altLang="en-US" sz="25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מדיניות חברתית אלטרנטיבית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במקום עידוד וטיפוח שוק האשראי הצרכני - עידוד וטיפוח התחרות בשוק האשראי לעסקים קטנים</a:t>
            </a:r>
          </a:p>
          <a:p>
            <a:pPr algn="r" rtl="1">
              <a:lnSpc>
                <a:spcPct val="80000"/>
              </a:lnSpc>
            </a:pPr>
            <a:endParaRPr lang="he-IL" altLang="en-US" sz="3000" b="1" smtClean="0"/>
          </a:p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במקום עידוד וטיפוח שוק האשראי הצרכני - קידום תחרות על חסכונות הציבור על ידי עידוד החיסכון לטווח קצר</a:t>
            </a:r>
          </a:p>
          <a:p>
            <a:pPr algn="r" rtl="1">
              <a:lnSpc>
                <a:spcPct val="80000"/>
              </a:lnSpc>
            </a:pPr>
            <a:endParaRPr lang="he-IL" altLang="en-US" sz="3000" b="1" smtClean="0"/>
          </a:p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הלוואות יוצרות פגיעות פיננסית של משקי הבית, חיסכון לטווח קצר מעצים את משקי הבית ויוצר חסינות פיננסית  </a:t>
            </a:r>
            <a:endParaRPr lang="en-US" altLang="en-US" sz="3000" b="1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chemeClr val="tx1"/>
          </a:solidFill>
        </p:spPr>
        <p:txBody>
          <a:bodyPr>
            <a:normAutofit/>
          </a:bodyPr>
          <a:lstStyle/>
          <a:p>
            <a:pPr rtl="1"/>
            <a:r>
              <a:rPr lang="he-IL" altLang="en-US" sz="3200" b="1" dirty="0" smtClean="0">
                <a:solidFill>
                  <a:srgbClr val="FF0000"/>
                </a:solidFill>
              </a:rPr>
              <a:t>דן חסכן לא לוקח הלוואות - לכן אין לו דירוג אשראי</a:t>
            </a:r>
            <a:br>
              <a:rPr lang="he-IL" altLang="en-US" sz="3200" b="1" dirty="0" smtClean="0">
                <a:solidFill>
                  <a:srgbClr val="FF0000"/>
                </a:solidFill>
              </a:rPr>
            </a:br>
            <a:r>
              <a:rPr lang="he-IL" altLang="en-US" sz="3200" b="1" dirty="0" smtClean="0">
                <a:solidFill>
                  <a:srgbClr val="FF0000"/>
                </a:solidFill>
              </a:rPr>
              <a:t> </a:t>
            </a:r>
            <a:r>
              <a:rPr lang="he-IL" altLang="en-US" b="1" dirty="0" smtClean="0">
                <a:solidFill>
                  <a:srgbClr val="FF0000"/>
                </a:solidFill>
              </a:rPr>
              <a:t>מה יהיה כשדן יצטרך משכנתא? </a:t>
            </a:r>
            <a:endParaRPr lang="en-US" altLang="en-US" b="1" dirty="0" smtClean="0">
              <a:solidFill>
                <a:srgbClr val="FF0000"/>
              </a:solidFill>
            </a:endParaRPr>
          </a:p>
        </p:txBody>
      </p:sp>
      <p:sp>
        <p:nvSpPr>
          <p:cNvPr id="60419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US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pic>
        <p:nvPicPr>
          <p:cNvPr id="604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778" y="1916832"/>
            <a:ext cx="571500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סיכום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557338"/>
            <a:ext cx="8229600" cy="4525962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rtlCol="0">
            <a:normAutofit lnSpcReduction="10000"/>
          </a:bodyPr>
          <a:lstStyle/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המאבק על ההסדר סביב חוק נתוני אשראי אינו בלתי נפרד מהמאבק על דמותה של מדינת הרווחה הישראלית, סוג הקפיטליזם שיטופח ויבנה בישראל ודמותה של הדמוקרטיה והאזרחות הישראלית.</a:t>
            </a:r>
          </a:p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יותר מיותר מהמאגר הביומטרי, יותר דורסני ממנו ויותר אי-שוויוני</a:t>
            </a:r>
          </a:p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חלק ממערכת של צעדים שכל כולה יצירת עוני שכן אשראי הוא מסוכן לבריאות הציבור.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42D709-3840-4146-B088-C03708063E08}"/>
</file>

<file path=customXml/itemProps2.xml><?xml version="1.0" encoding="utf-8"?>
<ds:datastoreItem xmlns:ds="http://schemas.openxmlformats.org/officeDocument/2006/customXml" ds:itemID="{E22EA0D0-7816-4808-9D93-B700775B467A}"/>
</file>

<file path=customXml/itemProps3.xml><?xml version="1.0" encoding="utf-8"?>
<ds:datastoreItem xmlns:ds="http://schemas.openxmlformats.org/officeDocument/2006/customXml" ds:itemID="{9226D3AF-E87E-47A3-975E-835541DEFE39}"/>
</file>

<file path=docProps/app.xml><?xml version="1.0" encoding="utf-8"?>
<Properties xmlns="http://schemas.openxmlformats.org/officeDocument/2006/extended-properties" xmlns:vt="http://schemas.openxmlformats.org/officeDocument/2006/docPropsVTypes">
  <TotalTime>1697</TotalTime>
  <Words>1211</Words>
  <Application>Microsoft Office PowerPoint</Application>
  <PresentationFormat>‫הצגה על המסך (4:3)</PresentationFormat>
  <Paragraphs>204</Paragraphs>
  <Slides>25</Slides>
  <Notes>22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25</vt:i4>
      </vt:variant>
    </vt:vector>
  </HeadingPairs>
  <TitlesOfParts>
    <vt:vector size="27" baseType="lpstr">
      <vt:lpstr>Office Theme</vt:lpstr>
      <vt:lpstr>Microsoft Excel Chart</vt:lpstr>
      <vt:lpstr>דירוג אשראי:  טכניקה ניטרלית?</vt:lpstr>
      <vt:lpstr>מבנה המצגת</vt:lpstr>
      <vt:lpstr>חוק נתוני אשראי: שלושה מרכיבים</vt:lpstr>
      <vt:lpstr>מצגת של PowerPoint</vt:lpstr>
      <vt:lpstr>מצגת של PowerPoint</vt:lpstr>
      <vt:lpstr>מצגת של PowerPoint</vt:lpstr>
      <vt:lpstr>מצגת של PowerPoint</vt:lpstr>
      <vt:lpstr>מי ירוויח מהדירוג ?</vt:lpstr>
      <vt:lpstr>מצגת של PowerPoint</vt:lpstr>
      <vt:lpstr>הלבנת האפליה </vt:lpstr>
      <vt:lpstr>ציוני אשראי לאזרחי ישראל  לפי דוגמא אמריקאית ( ציונים לאחוזים באוכלוסיה)</vt:lpstr>
      <vt:lpstr>ציוני אשראי לאזרחי ישראל עם עזרת הוועדה (לכל אזרחי ישראל)</vt:lpstr>
      <vt:lpstr>ציוני אשראי לאזרחי ישראל עם עזרת הוועדה (לחמשת העשירונים התחתונים)</vt:lpstr>
      <vt:lpstr>משמעות הציון למחיר הכסף  </vt:lpstr>
      <vt:lpstr>משמעות הציון למחיר הכסף  (עם התערבות רגולטורית)</vt:lpstr>
      <vt:lpstr>נתוני אשראי – ההגדרה ובעיותיה</vt:lpstr>
      <vt:lpstr>דירוג אשראי או תיוג אשראי</vt:lpstr>
      <vt:lpstr> האם זה אתי לתייג אזרחים ? </vt:lpstr>
      <vt:lpstr>יש דברים שאותם אנחנו רוצים שכסף לא יקנה</vt:lpstr>
      <vt:lpstr>שוב להקשר הרחב:  מדיניות חברתית-כלכלית  או רק כלכלית</vt:lpstr>
      <vt:lpstr>הערכת החקיקה ומשטר הנתונים הפיננסיים</vt:lpstr>
      <vt:lpstr>רגולציה בהסדר הישראלי </vt:lpstr>
      <vt:lpstr>מדיניות חברתית אלטרנטיבית</vt:lpstr>
      <vt:lpstr>דן חסכן לא לוקח הלוואות - לכן אין לו דירוג אשראי  מה יהיה כשדן יצטרך משכנתא? </vt:lpstr>
      <vt:lpstr> סיכום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איזו מדינה רגולטורית ?  איזו הפרטה ?</dc:title>
  <dc:creator>owner</dc:creator>
  <cp:lastModifiedBy>כוכי שבתאי</cp:lastModifiedBy>
  <cp:revision>112</cp:revision>
  <cp:lastPrinted>2015-12-02T10:09:57Z</cp:lastPrinted>
  <dcterms:created xsi:type="dcterms:W3CDTF">2015-05-26T07:20:57Z</dcterms:created>
  <dcterms:modified xsi:type="dcterms:W3CDTF">2015-12-21T07:36:27Z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