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2.xml" ContentType="application/vnd.openxmlformats-officedocument.presentationml.slide+xml"/>
  <Override PartName="/ppt/slides/slide15.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handoutMasters/handoutMaster1.xml" ContentType="application/vnd.openxmlformats-officedocument.presentationml.handout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3"/>
  </p:notesMasterIdLst>
  <p:handoutMasterIdLst>
    <p:handoutMasterId r:id="rId24"/>
  </p:handoutMasterIdLst>
  <p:sldIdLst>
    <p:sldId id="259" r:id="rId2"/>
    <p:sldId id="307" r:id="rId3"/>
    <p:sldId id="347" r:id="rId4"/>
    <p:sldId id="308" r:id="rId5"/>
    <p:sldId id="348" r:id="rId6"/>
    <p:sldId id="349" r:id="rId7"/>
    <p:sldId id="346" r:id="rId8"/>
    <p:sldId id="309" r:id="rId9"/>
    <p:sldId id="336" r:id="rId10"/>
    <p:sldId id="351" r:id="rId11"/>
    <p:sldId id="350" r:id="rId12"/>
    <p:sldId id="352" r:id="rId13"/>
    <p:sldId id="356" r:id="rId14"/>
    <p:sldId id="357" r:id="rId15"/>
    <p:sldId id="363" r:id="rId16"/>
    <p:sldId id="358" r:id="rId17"/>
    <p:sldId id="359" r:id="rId18"/>
    <p:sldId id="360" r:id="rId19"/>
    <p:sldId id="361" r:id="rId20"/>
    <p:sldId id="362" r:id="rId21"/>
    <p:sldId id="345" r:id="rId22"/>
  </p:sldIdLst>
  <p:sldSz cx="9144000" cy="6858000" type="screen4x3"/>
  <p:notesSz cx="6858000" cy="9144000"/>
  <p:defaultTextStyle>
    <a:defPPr>
      <a:defRPr lang="he-IL"/>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r" defTabSz="914400" rtl="1" eaLnBrk="1" latinLnBrk="0" hangingPunct="1">
      <a:defRPr kern="1200">
        <a:solidFill>
          <a:schemeClr val="tx1"/>
        </a:solidFill>
        <a:latin typeface="Arial" charset="0"/>
        <a:ea typeface="+mn-ea"/>
        <a:cs typeface="Arial" charset="0"/>
      </a:defRPr>
    </a:lvl6pPr>
    <a:lvl7pPr marL="2743200" algn="r" defTabSz="914400" rtl="1" eaLnBrk="1" latinLnBrk="0" hangingPunct="1">
      <a:defRPr kern="1200">
        <a:solidFill>
          <a:schemeClr val="tx1"/>
        </a:solidFill>
        <a:latin typeface="Arial" charset="0"/>
        <a:ea typeface="+mn-ea"/>
        <a:cs typeface="Arial" charset="0"/>
      </a:defRPr>
    </a:lvl7pPr>
    <a:lvl8pPr marL="3200400" algn="r" defTabSz="914400" rtl="1" eaLnBrk="1" latinLnBrk="0" hangingPunct="1">
      <a:defRPr kern="1200">
        <a:solidFill>
          <a:schemeClr val="tx1"/>
        </a:solidFill>
        <a:latin typeface="Arial" charset="0"/>
        <a:ea typeface="+mn-ea"/>
        <a:cs typeface="Arial" charset="0"/>
      </a:defRPr>
    </a:lvl8pPr>
    <a:lvl9pPr marL="3657600" algn="r" defTabSz="914400" rtl="1"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006600"/>
    <a:srgbClr val="9900FF"/>
    <a:srgbClr val="FF00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84380"/>
    <p:restoredTop sz="94660"/>
  </p:normalViewPr>
  <p:slideViewPr>
    <p:cSldViewPr>
      <p:cViewPr varScale="1">
        <p:scale>
          <a:sx n="75" d="100"/>
          <a:sy n="75" d="100"/>
        </p:scale>
        <p:origin x="-36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atin typeface="Arial" pitchFamily="34" charset="0"/>
                <a:cs typeface="Arial" pitchFamily="34" charset="0"/>
              </a:defRPr>
            </a:lvl1pPr>
          </a:lstStyle>
          <a:p>
            <a:pPr>
              <a:defRPr/>
            </a:pPr>
            <a:endParaRPr lang="he-IL"/>
          </a:p>
        </p:txBody>
      </p:sp>
      <p:sp>
        <p:nvSpPr>
          <p:cNvPr id="3" name="מציין מיקום של תאריך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atin typeface="Arial" pitchFamily="34" charset="0"/>
                <a:cs typeface="Arial" pitchFamily="34" charset="0"/>
              </a:defRPr>
            </a:lvl1pPr>
          </a:lstStyle>
          <a:p>
            <a:pPr>
              <a:defRPr/>
            </a:pPr>
            <a:fld id="{3C37948C-5DE8-4837-B467-1D2067047FAA}" type="datetimeFigureOut">
              <a:rPr lang="he-IL"/>
              <a:pPr>
                <a:defRPr/>
              </a:pPr>
              <a:t>ט"ז/טבת/תשע"ב</a:t>
            </a:fld>
            <a:endParaRPr lang="he-IL"/>
          </a:p>
        </p:txBody>
      </p:sp>
      <p:sp>
        <p:nvSpPr>
          <p:cNvPr id="4" name="מציין מיקום של כותרת תחתונה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atin typeface="Arial" pitchFamily="34" charset="0"/>
                <a:cs typeface="Arial" pitchFamily="34" charset="0"/>
              </a:defRPr>
            </a:lvl1pPr>
          </a:lstStyle>
          <a:p>
            <a:pPr>
              <a:defRPr/>
            </a:pPr>
            <a:endParaRPr lang="he-IL"/>
          </a:p>
        </p:txBody>
      </p:sp>
      <p:sp>
        <p:nvSpPr>
          <p:cNvPr id="5" name="מציין מיקום של מספר שקופית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atin typeface="Arial" pitchFamily="34" charset="0"/>
                <a:cs typeface="Arial" pitchFamily="34" charset="0"/>
              </a:defRPr>
            </a:lvl1pPr>
          </a:lstStyle>
          <a:p>
            <a:pPr>
              <a:defRPr/>
            </a:pPr>
            <a:fld id="{381B7AD8-4F39-4899-B228-D400B3C8A1BE}" type="slidenum">
              <a:rPr lang="he-IL"/>
              <a:pPr>
                <a:defRPr/>
              </a:pPr>
              <a:t>‹#›</a:t>
            </a:fld>
            <a:endParaRPr lang="he-IL"/>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cs typeface="Arial" pitchFamily="34" charset="0"/>
              </a:defRPr>
            </a:lvl1pPr>
          </a:lstStyle>
          <a:p>
            <a:pPr>
              <a:defRPr/>
            </a:pPr>
            <a:endParaRPr lang="en-US"/>
          </a:p>
        </p:txBody>
      </p:sp>
      <p:sp>
        <p:nvSpPr>
          <p:cNvPr id="43011"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pitchFamily="34" charset="0"/>
                <a:cs typeface="Arial" pitchFamily="34" charset="0"/>
              </a:defRPr>
            </a:lvl1pPr>
          </a:lstStyle>
          <a:p>
            <a:pPr>
              <a:defRPr/>
            </a:pPr>
            <a:endParaRPr lang="en-US"/>
          </a:p>
        </p:txBody>
      </p:sp>
      <p:sp>
        <p:nvSpPr>
          <p:cNvPr id="13316" name="Rectangle 4"/>
          <p:cNvSpPr>
            <a:spLocks noGrp="1"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30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he-IL" noProof="0" smtClean="0"/>
              <a:t>לחץ כדי לערוך סגנונות טקסט של תבנית בסיס</a:t>
            </a:r>
            <a:endParaRPr lang="en-US" noProof="0" smtClean="0"/>
          </a:p>
          <a:p>
            <a:pPr lvl="1"/>
            <a:r>
              <a:rPr lang="he-IL" noProof="0" smtClean="0"/>
              <a:t>רמה שנייה</a:t>
            </a:r>
            <a:endParaRPr lang="en-US" noProof="0" smtClean="0"/>
          </a:p>
          <a:p>
            <a:pPr lvl="2"/>
            <a:r>
              <a:rPr lang="he-IL" noProof="0" smtClean="0"/>
              <a:t>רמה שלישית</a:t>
            </a:r>
            <a:endParaRPr lang="en-US" noProof="0" smtClean="0"/>
          </a:p>
          <a:p>
            <a:pPr lvl="3"/>
            <a:r>
              <a:rPr lang="he-IL" noProof="0" smtClean="0"/>
              <a:t>רמה רביעית</a:t>
            </a:r>
            <a:endParaRPr lang="en-US" noProof="0" smtClean="0"/>
          </a:p>
          <a:p>
            <a:pPr lvl="4"/>
            <a:r>
              <a:rPr lang="he-IL" noProof="0" smtClean="0"/>
              <a:t>רמה חמישית</a:t>
            </a:r>
            <a:endParaRPr lang="en-US" noProof="0" smtClean="0"/>
          </a:p>
        </p:txBody>
      </p:sp>
      <p:sp>
        <p:nvSpPr>
          <p:cNvPr id="43014"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cs typeface="Arial" pitchFamily="34" charset="0"/>
              </a:defRPr>
            </a:lvl1pPr>
          </a:lstStyle>
          <a:p>
            <a:pPr>
              <a:defRPr/>
            </a:pPr>
            <a:endParaRPr lang="en-US"/>
          </a:p>
        </p:txBody>
      </p:sp>
      <p:sp>
        <p:nvSpPr>
          <p:cNvPr id="43015"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pitchFamily="34" charset="0"/>
                <a:cs typeface="Arial" pitchFamily="34" charset="0"/>
              </a:defRPr>
            </a:lvl1pPr>
          </a:lstStyle>
          <a:p>
            <a:pPr>
              <a:defRPr/>
            </a:pPr>
            <a:fld id="{58E7FF3E-E8E7-4962-B867-689AFBA85543}" type="slidenum">
              <a:rPr lang="he-IL"/>
              <a:pPr>
                <a:defRPr/>
              </a:pPr>
              <a:t>‹#›</a:t>
            </a:fld>
            <a:endParaRPr lang="en-US"/>
          </a:p>
        </p:txBody>
      </p:sp>
    </p:spTree>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72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44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16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88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מציין מיקום של תמונת שקופית 1"/>
          <p:cNvSpPr>
            <a:spLocks noGrp="1" noRot="1" noChangeAspect="1" noTextEdit="1"/>
          </p:cNvSpPr>
          <p:nvPr>
            <p:ph type="sldImg"/>
          </p:nvPr>
        </p:nvSpPr>
        <p:spPr>
          <a:ln/>
        </p:spPr>
      </p:sp>
      <p:sp>
        <p:nvSpPr>
          <p:cNvPr id="16386" name="מציין מיקום של הערות 2"/>
          <p:cNvSpPr>
            <a:spLocks noGrp="1"/>
          </p:cNvSpPr>
          <p:nvPr>
            <p:ph type="body" idx="1"/>
          </p:nvPr>
        </p:nvSpPr>
        <p:spPr>
          <a:noFill/>
          <a:ln/>
        </p:spPr>
        <p:txBody>
          <a:bodyPr/>
          <a:lstStyle/>
          <a:p>
            <a:pPr eaLnBrk="1" hangingPunct="1"/>
            <a:endParaRPr lang="he-IL" smtClean="0">
              <a:latin typeface="Arial" charset="0"/>
              <a:cs typeface="Arial" charset="0"/>
            </a:endParaRPr>
          </a:p>
        </p:txBody>
      </p:sp>
      <p:sp>
        <p:nvSpPr>
          <p:cNvPr id="16387" name="מציין מיקום של מספר שקופית 3"/>
          <p:cNvSpPr>
            <a:spLocks noGrp="1"/>
          </p:cNvSpPr>
          <p:nvPr>
            <p:ph type="sldNum" sz="quarter" idx="5"/>
          </p:nvPr>
        </p:nvSpPr>
        <p:spPr>
          <a:noFill/>
        </p:spPr>
        <p:txBody>
          <a:bodyPr/>
          <a:lstStyle/>
          <a:p>
            <a:fld id="{4E0E9148-C070-49C4-AC97-3812E01CE80D}" type="slidenum">
              <a:rPr lang="he-IL" smtClean="0">
                <a:latin typeface="Arial" charset="0"/>
                <a:cs typeface="Arial" charset="0"/>
              </a:rPr>
              <a:pPr/>
              <a:t>1</a:t>
            </a:fld>
            <a:endParaRPr lang="en-US"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he-IL" smtClean="0"/>
              <a:t>לחץ כדי לערוך סגנון כותרת משנה של תבנית בסיס</a:t>
            </a:r>
            <a:endParaRPr lang="he-I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4932F92-735A-46D1-A95E-4E6CE1F0120F}" type="slidenum">
              <a:rPr lang="he-IL"/>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57200" y="1600200"/>
            <a:ext cx="8229600" cy="4525963"/>
          </a:xfrm>
          <a:prstGeom prst="rect">
            <a:avLst/>
          </a:prstGeo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2DF30FF-6F22-463B-B334-8303FF89057A}" type="slidenum">
              <a:rPr lang="he-IL"/>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e-IL" smtClean="0"/>
              <a:t>לחץ כדי לערוך סגנונות טקסט של תבנית בסיס</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6E5CDFB-7FBC-4B9A-8DBE-0DE587C8ABA5}" type="slidenum">
              <a:rPr lang="he-IL"/>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5C29B-78B5-48EE-A233-3384137EC747}" type="slidenum">
              <a:rPr lang="he-IL"/>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C28A55E-3E78-4BE5-830E-6C10FF2E5B74}" type="slidenum">
              <a:rPr lang="he-IL"/>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566FA4D-0DEF-4707-9EE7-E94EE1E27E21}" type="slidenum">
              <a:rPr lang="he-IL"/>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AE3AD127-D000-42EB-8BC0-57B9E55DACD0}" type="slidenum">
              <a:rPr lang="he-IL"/>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A6602BA-2CCE-46E4-B1A5-4DBA02DC95A7}" type="slidenum">
              <a:rPr lang="he-IL"/>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e-IL" noProof="0" smtClean="0"/>
          </a:p>
        </p:txBody>
      </p:sp>
      <p:sp>
        <p:nvSpPr>
          <p:cNvPr id="4" name="מציין מיקום טקסט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54359FF-9C49-42EF-8DB9-B818A3E1F4D8}" type="slidenum">
              <a:rPr lang="he-IL"/>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1600200"/>
            <a:ext cx="8229600" cy="4525963"/>
          </a:xfrm>
          <a:prstGeom prst="rect">
            <a:avLst/>
          </a:prstGeo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DBC3812-4491-4C8C-B5FF-7FF905CBBD5B}" type="slidenum">
              <a:rPr lang="he-IL"/>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a:prstGeom prst="rect">
            <a:avLst/>
          </a:prstGeo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C66C7A1-8357-416C-9520-21E9C14DDCA1}" type="slidenum">
              <a:rPr lang="he-IL"/>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e-IL" smtClean="0"/>
              <a:t>לחץ כדי לערוך סגנון כותרת של תבנית בסיס</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cs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cs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atin typeface="Arial" pitchFamily="34" charset="0"/>
                <a:cs typeface="Arial" pitchFamily="34" charset="0"/>
              </a:defRPr>
            </a:lvl1pPr>
          </a:lstStyle>
          <a:p>
            <a:pPr>
              <a:defRPr/>
            </a:pPr>
            <a:fld id="{6C9FF1A0-0EDE-4D6C-8FE5-41BD01A360F7}" type="slidenum">
              <a:rPr lang="he-IL"/>
              <a:pPr>
                <a:defRPr/>
              </a:pPr>
              <a:t>‹#›</a:t>
            </a:fld>
            <a:endParaRPr lang="en-US"/>
          </a:p>
        </p:txBody>
      </p:sp>
      <p:pic>
        <p:nvPicPr>
          <p:cNvPr id="2" name="Picture 7" descr="PP_Setty"/>
          <p:cNvPicPr>
            <a:picLocks noChangeAspect="1" noChangeArrowheads="1"/>
          </p:cNvPicPr>
          <p:nvPr/>
        </p:nvPicPr>
        <p:blipFill>
          <a:blip r:embed="rId13"/>
          <a:srcRect/>
          <a:stretch>
            <a:fillRect/>
          </a:stretch>
        </p:blipFill>
        <p:spPr bwMode="auto">
          <a:xfrm>
            <a:off x="0" y="0"/>
            <a:ext cx="9144000" cy="1557338"/>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pitchFamily="34" charset="0"/>
          <a:cs typeface="Arial" pitchFamily="34" charset="0"/>
        </a:defRPr>
      </a:lvl2pPr>
      <a:lvl3pPr algn="ctr" rtl="1" eaLnBrk="0" fontAlgn="base" hangingPunct="0">
        <a:spcBef>
          <a:spcPct val="0"/>
        </a:spcBef>
        <a:spcAft>
          <a:spcPct val="0"/>
        </a:spcAft>
        <a:defRPr sz="4400">
          <a:solidFill>
            <a:schemeClr val="tx2"/>
          </a:solidFill>
          <a:latin typeface="Arial" pitchFamily="34" charset="0"/>
          <a:cs typeface="Arial" pitchFamily="34" charset="0"/>
        </a:defRPr>
      </a:lvl3pPr>
      <a:lvl4pPr algn="ctr" rtl="1" eaLnBrk="0" fontAlgn="base" hangingPunct="0">
        <a:spcBef>
          <a:spcPct val="0"/>
        </a:spcBef>
        <a:spcAft>
          <a:spcPct val="0"/>
        </a:spcAft>
        <a:defRPr sz="4400">
          <a:solidFill>
            <a:schemeClr val="tx2"/>
          </a:solidFill>
          <a:latin typeface="Arial" pitchFamily="34" charset="0"/>
          <a:cs typeface="Arial" pitchFamily="34" charset="0"/>
        </a:defRPr>
      </a:lvl4pPr>
      <a:lvl5pPr algn="ctr" rtl="1" eaLnBrk="0" fontAlgn="base" hangingPunct="0">
        <a:spcBef>
          <a:spcPct val="0"/>
        </a:spcBef>
        <a:spcAft>
          <a:spcPct val="0"/>
        </a:spcAft>
        <a:defRPr sz="4400">
          <a:solidFill>
            <a:schemeClr val="tx2"/>
          </a:solidFill>
          <a:latin typeface="Arial" pitchFamily="34" charset="0"/>
          <a:cs typeface="Arial" pitchFamily="34" charset="0"/>
        </a:defRPr>
      </a:lvl5pPr>
      <a:lvl6pPr marL="457200" algn="ctr" rtl="1" fontAlgn="base">
        <a:spcBef>
          <a:spcPct val="0"/>
        </a:spcBef>
        <a:spcAft>
          <a:spcPct val="0"/>
        </a:spcAft>
        <a:defRPr sz="4400">
          <a:solidFill>
            <a:schemeClr val="tx2"/>
          </a:solidFill>
          <a:latin typeface="Arial" pitchFamily="34" charset="0"/>
          <a:cs typeface="Arial" pitchFamily="34" charset="0"/>
        </a:defRPr>
      </a:lvl6pPr>
      <a:lvl7pPr marL="914400" algn="ctr" rtl="1" fontAlgn="base">
        <a:spcBef>
          <a:spcPct val="0"/>
        </a:spcBef>
        <a:spcAft>
          <a:spcPct val="0"/>
        </a:spcAft>
        <a:defRPr sz="4400">
          <a:solidFill>
            <a:schemeClr val="tx2"/>
          </a:solidFill>
          <a:latin typeface="Arial" pitchFamily="34" charset="0"/>
          <a:cs typeface="Arial" pitchFamily="34" charset="0"/>
        </a:defRPr>
      </a:lvl7pPr>
      <a:lvl8pPr marL="1371600" algn="ctr" rtl="1" fontAlgn="base">
        <a:spcBef>
          <a:spcPct val="0"/>
        </a:spcBef>
        <a:spcAft>
          <a:spcPct val="0"/>
        </a:spcAft>
        <a:defRPr sz="4400">
          <a:solidFill>
            <a:schemeClr val="tx2"/>
          </a:solidFill>
          <a:latin typeface="Arial" pitchFamily="34" charset="0"/>
          <a:cs typeface="Arial" pitchFamily="34" charset="0"/>
        </a:defRPr>
      </a:lvl8pPr>
      <a:lvl9pPr marL="1828800" algn="ctr" rtl="1"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ronen@setty-law.com"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www.setty-law.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mailto:ronen@setty-law.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3"/>
          <p:cNvSpPr>
            <a:spLocks noGrp="1" noChangeArrowheads="1"/>
          </p:cNvSpPr>
          <p:nvPr>
            <p:ph type="subTitle" idx="4294967295"/>
          </p:nvPr>
        </p:nvSpPr>
        <p:spPr bwMode="auto">
          <a:xfrm>
            <a:off x="3779838" y="3500438"/>
            <a:ext cx="5113337" cy="2089150"/>
          </a:xfrm>
          <a:prstGeom prst="rect">
            <a:avLst/>
          </a:prstGeom>
          <a:solidFill>
            <a:srgbClr val="FFFFFF"/>
          </a:solidFill>
          <a:ln>
            <a:miter lim="800000"/>
            <a:headEnd/>
            <a:tailEnd/>
          </a:ln>
        </p:spPr>
        <p:txBody>
          <a:bodyPr anchor="b"/>
          <a:lstStyle/>
          <a:p>
            <a:pPr marL="0" indent="0" eaLnBrk="1" hangingPunct="1">
              <a:buFontTx/>
              <a:buNone/>
            </a:pPr>
            <a:r>
              <a:rPr lang="he-IL" smtClean="0">
                <a:solidFill>
                  <a:schemeClr val="accent2"/>
                </a:solidFill>
              </a:rPr>
              <a:t>עו"ד רונן סטי, רונן סטי ושות', </a:t>
            </a:r>
            <a:endParaRPr lang="he-IL" sz="2000" smtClean="0">
              <a:solidFill>
                <a:schemeClr val="accent2"/>
              </a:solidFill>
            </a:endParaRPr>
          </a:p>
          <a:p>
            <a:pPr marL="0" indent="0" eaLnBrk="1" hangingPunct="1">
              <a:buFontTx/>
              <a:buNone/>
            </a:pPr>
            <a:r>
              <a:rPr lang="he-IL" sz="2000" smtClean="0">
                <a:solidFill>
                  <a:schemeClr val="accent2"/>
                </a:solidFill>
              </a:rPr>
              <a:t>רונן סטי ושו'ת משרד עו"ד, בוררות ויישוב סכסוכים</a:t>
            </a:r>
          </a:p>
          <a:p>
            <a:pPr marL="0" indent="0" eaLnBrk="1" hangingPunct="1">
              <a:buFontTx/>
              <a:buNone/>
            </a:pPr>
            <a:r>
              <a:rPr lang="he-IL" sz="2000" smtClean="0">
                <a:solidFill>
                  <a:schemeClr val="accent2"/>
                </a:solidFill>
              </a:rPr>
              <a:t>מגדל התאומים 2, רמת – גן, 52521</a:t>
            </a:r>
          </a:p>
          <a:p>
            <a:pPr marL="0" indent="0" eaLnBrk="1" hangingPunct="1">
              <a:buFontTx/>
              <a:buNone/>
            </a:pPr>
            <a:r>
              <a:rPr lang="he-IL" sz="2000" smtClean="0">
                <a:solidFill>
                  <a:schemeClr val="accent2"/>
                </a:solidFill>
              </a:rPr>
              <a:t>טל. 03-6137070  פקס. 03-3730003</a:t>
            </a:r>
          </a:p>
          <a:p>
            <a:pPr marL="0" indent="0" eaLnBrk="1" hangingPunct="1">
              <a:buFontTx/>
              <a:buNone/>
            </a:pPr>
            <a:r>
              <a:rPr lang="he-IL" sz="2000" smtClean="0">
                <a:solidFill>
                  <a:schemeClr val="accent2"/>
                </a:solidFill>
              </a:rPr>
              <a:t>דוא"ל:		 </a:t>
            </a:r>
            <a:r>
              <a:rPr lang="en-US" sz="2000" smtClean="0">
                <a:solidFill>
                  <a:schemeClr val="accent2"/>
                </a:solidFill>
                <a:hlinkClick r:id="rId3"/>
              </a:rPr>
              <a:t>ronen@setty-law.com</a:t>
            </a:r>
            <a:endParaRPr lang="en-US" sz="2000" smtClean="0">
              <a:solidFill>
                <a:schemeClr val="accent2"/>
              </a:solidFill>
            </a:endParaRPr>
          </a:p>
          <a:p>
            <a:pPr marL="0" indent="0" eaLnBrk="1" hangingPunct="1">
              <a:buFontTx/>
              <a:buNone/>
            </a:pPr>
            <a:r>
              <a:rPr lang="he-IL" sz="2000" smtClean="0">
                <a:solidFill>
                  <a:schemeClr val="accent2"/>
                </a:solidFill>
              </a:rPr>
              <a:t>א. אינטרנט: 	</a:t>
            </a:r>
            <a:r>
              <a:rPr lang="en-US" sz="2000" smtClean="0">
                <a:solidFill>
                  <a:schemeClr val="accent2"/>
                </a:solidFill>
                <a:hlinkClick r:id="rId4"/>
              </a:rPr>
              <a:t>www.setty-law.com</a:t>
            </a:r>
            <a:endParaRPr lang="en-US" sz="2000" smtClean="0">
              <a:solidFill>
                <a:schemeClr val="accent2"/>
              </a:solidFill>
            </a:endParaRPr>
          </a:p>
          <a:p>
            <a:pPr marL="0" indent="0" algn="just" eaLnBrk="1" hangingPunct="1">
              <a:buFontTx/>
              <a:buNone/>
            </a:pPr>
            <a:endParaRPr lang="en-US" sz="2000" smtClean="0">
              <a:solidFill>
                <a:schemeClr val="accent2"/>
              </a:solidFill>
            </a:endParaRPr>
          </a:p>
        </p:txBody>
      </p:sp>
      <p:sp>
        <p:nvSpPr>
          <p:cNvPr id="15362" name="Rectangle 9"/>
          <p:cNvSpPr txBox="1">
            <a:spLocks noGrp="1" noChangeArrowheads="1"/>
          </p:cNvSpPr>
          <p:nvPr/>
        </p:nvSpPr>
        <p:spPr bwMode="auto">
          <a:xfrm>
            <a:off x="2438400" y="6248400"/>
            <a:ext cx="2130425" cy="474663"/>
          </a:xfrm>
          <a:prstGeom prst="rect">
            <a:avLst/>
          </a:prstGeom>
          <a:noFill/>
          <a:ln w="9525">
            <a:noFill/>
            <a:miter lim="800000"/>
            <a:headEnd/>
            <a:tailEnd/>
          </a:ln>
        </p:spPr>
        <p:txBody>
          <a:bodyPr anchor="b"/>
          <a:lstStyle/>
          <a:p>
            <a:pPr rtl="0"/>
            <a:r>
              <a:rPr lang="he-IL" sz="1400">
                <a:solidFill>
                  <a:schemeClr val="bg1"/>
                </a:solidFill>
              </a:rPr>
              <a:t>כל הזכויות שמורות </a:t>
            </a:r>
            <a:endParaRPr lang="en-US" sz="1400">
              <a:solidFill>
                <a:schemeClr val="bg1"/>
              </a:solidFill>
            </a:endParaRPr>
          </a:p>
        </p:txBody>
      </p:sp>
      <p:sp>
        <p:nvSpPr>
          <p:cNvPr id="15363" name="Rectangle 10"/>
          <p:cNvSpPr txBox="1">
            <a:spLocks noGrp="1" noChangeArrowheads="1"/>
          </p:cNvSpPr>
          <p:nvPr/>
        </p:nvSpPr>
        <p:spPr bwMode="auto">
          <a:xfrm>
            <a:off x="6138863" y="6248400"/>
            <a:ext cx="2897187" cy="474663"/>
          </a:xfrm>
          <a:prstGeom prst="rect">
            <a:avLst/>
          </a:prstGeom>
          <a:noFill/>
          <a:ln w="9525">
            <a:noFill/>
            <a:miter lim="800000"/>
            <a:headEnd/>
            <a:tailEnd/>
          </a:ln>
        </p:spPr>
        <p:txBody>
          <a:bodyPr anchor="b"/>
          <a:lstStyle/>
          <a:p>
            <a:pPr rtl="0"/>
            <a:endParaRPr lang="en-US" sz="1400"/>
          </a:p>
        </p:txBody>
      </p:sp>
      <p:sp>
        <p:nvSpPr>
          <p:cNvPr id="15364" name="Rectangle 11"/>
          <p:cNvSpPr txBox="1">
            <a:spLocks noGrp="1" noChangeArrowheads="1"/>
          </p:cNvSpPr>
          <p:nvPr/>
        </p:nvSpPr>
        <p:spPr bwMode="auto">
          <a:xfrm>
            <a:off x="76200" y="6248400"/>
            <a:ext cx="587375" cy="488950"/>
          </a:xfrm>
          <a:prstGeom prst="rect">
            <a:avLst/>
          </a:prstGeom>
          <a:noFill/>
          <a:ln w="9525">
            <a:noFill/>
            <a:miter lim="800000"/>
            <a:headEnd/>
            <a:tailEnd/>
          </a:ln>
        </p:spPr>
        <p:txBody>
          <a:bodyPr anchor="b"/>
          <a:lstStyle/>
          <a:p>
            <a:pPr algn="l" rtl="0"/>
            <a:fld id="{1C434319-A070-4A21-9E47-DB774DAE53B3}" type="slidenum">
              <a:rPr lang="he-IL" sz="2600" b="1">
                <a:solidFill>
                  <a:schemeClr val="bg1"/>
                </a:solidFill>
              </a:rPr>
              <a:pPr algn="l" rtl="0"/>
              <a:t>1</a:t>
            </a:fld>
            <a:endParaRPr lang="en-US" sz="2600" b="1">
              <a:solidFill>
                <a:schemeClr val="bg1"/>
              </a:solidFill>
            </a:endParaRPr>
          </a:p>
        </p:txBody>
      </p:sp>
      <p:sp>
        <p:nvSpPr>
          <p:cNvPr id="15365" name="AutoShape 2"/>
          <p:cNvSpPr>
            <a:spLocks noGrp="1" noChangeArrowheads="1"/>
          </p:cNvSpPr>
          <p:nvPr>
            <p:ph type="ctrTitle" idx="4294967295"/>
          </p:nvPr>
        </p:nvSpPr>
        <p:spPr>
          <a:xfrm>
            <a:off x="287338" y="1412875"/>
            <a:ext cx="8856662" cy="1087438"/>
          </a:xfrm>
          <a:prstGeom prst="roundRect">
            <a:avLst>
              <a:gd name="adj" fmla="val 50000"/>
            </a:avLst>
          </a:prstGeom>
        </p:spPr>
        <p:txBody>
          <a:bodyPr/>
          <a:lstStyle/>
          <a:p>
            <a:pPr eaLnBrk="1" hangingPunct="1"/>
            <a:r>
              <a:rPr lang="he-IL" sz="4000" smtClean="0">
                <a:solidFill>
                  <a:schemeClr val="accent2"/>
                </a:solidFill>
              </a:rPr>
              <a:t/>
            </a:r>
            <a:br>
              <a:rPr lang="he-IL" sz="4000" smtClean="0">
                <a:solidFill>
                  <a:schemeClr val="accent2"/>
                </a:solidFill>
              </a:rPr>
            </a:br>
            <a:r>
              <a:rPr lang="he-IL" sz="4000" smtClean="0">
                <a:solidFill>
                  <a:schemeClr val="accent2"/>
                </a:solidFill>
              </a:rPr>
              <a:t/>
            </a:r>
            <a:br>
              <a:rPr lang="he-IL" sz="4000" smtClean="0">
                <a:solidFill>
                  <a:schemeClr val="accent2"/>
                </a:solidFill>
              </a:rPr>
            </a:br>
            <a:r>
              <a:rPr lang="he-IL" sz="3800" b="1" smtClean="0">
                <a:solidFill>
                  <a:schemeClr val="accent2"/>
                </a:solidFill>
              </a:rPr>
              <a:t>האם חובת הבוררות טובה לישראל 2012?</a:t>
            </a:r>
            <a:r>
              <a:rPr lang="he-IL" sz="3200" smtClean="0">
                <a:solidFill>
                  <a:schemeClr val="accent2"/>
                </a:solidFill>
              </a:rPr>
              <a:t/>
            </a:r>
            <a:br>
              <a:rPr lang="he-IL" sz="3200" smtClean="0">
                <a:solidFill>
                  <a:schemeClr val="accent2"/>
                </a:solidFill>
              </a:rPr>
            </a:br>
            <a:endParaRPr lang="en-US" sz="3200" b="1" smtClean="0">
              <a:solidFill>
                <a:schemeClr val="accent2"/>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p:txBody>
          <a:bodyPr/>
          <a:lstStyle/>
          <a:p>
            <a:endParaRPr lang="en-US" smtClean="0"/>
          </a:p>
        </p:txBody>
      </p:sp>
      <p:sp>
        <p:nvSpPr>
          <p:cNvPr id="17410" name="Rectangle 3"/>
          <p:cNvSpPr>
            <a:spLocks noGrp="1"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gn="ctr">
              <a:buFontTx/>
              <a:buNone/>
            </a:pPr>
            <a:r>
              <a:rPr lang="he-IL" sz="3600" b="1" smtClean="0">
                <a:solidFill>
                  <a:schemeClr val="accent2"/>
                </a:solidFill>
              </a:rPr>
              <a:t>מלאי התיקים בבתי המשפט</a:t>
            </a:r>
          </a:p>
          <a:p>
            <a:pPr algn="ctr">
              <a:buFontTx/>
              <a:buNone/>
            </a:pPr>
            <a:r>
              <a:rPr lang="he-IL" sz="2800" smtClean="0">
                <a:solidFill>
                  <a:schemeClr val="accent2"/>
                </a:solidFill>
              </a:rPr>
              <a:t>מחצית הראשונה של שנת 2011</a:t>
            </a:r>
          </a:p>
          <a:p>
            <a:pPr>
              <a:buFontTx/>
              <a:buNone/>
            </a:pPr>
            <a:endParaRPr lang="he-IL" sz="2800" smtClean="0">
              <a:solidFill>
                <a:schemeClr val="accent2"/>
              </a:solidFill>
            </a:endParaRPr>
          </a:p>
          <a:p>
            <a:pPr>
              <a:buFontTx/>
              <a:buNone/>
            </a:pPr>
            <a:r>
              <a:rPr lang="he-IL" sz="2400" smtClean="0">
                <a:solidFill>
                  <a:schemeClr val="accent2"/>
                </a:solidFill>
              </a:rPr>
              <a:t>סה"כ תיקים במלאי– </a:t>
            </a:r>
            <a:r>
              <a:rPr lang="he-IL" sz="2400" b="1" smtClean="0">
                <a:solidFill>
                  <a:schemeClr val="accent2"/>
                </a:solidFill>
              </a:rPr>
              <a:t>443,053</a:t>
            </a:r>
          </a:p>
          <a:p>
            <a:pPr>
              <a:buFontTx/>
              <a:buNone/>
            </a:pPr>
            <a:r>
              <a:rPr lang="he-IL" sz="2800" b="1" smtClean="0">
                <a:solidFill>
                  <a:schemeClr val="accent2"/>
                </a:solidFill>
              </a:rPr>
              <a:t>בתי משפט השלום (לא כולל משפחה) - 258,357</a:t>
            </a:r>
          </a:p>
          <a:p>
            <a:pPr>
              <a:buFontTx/>
              <a:buNone/>
            </a:pPr>
            <a:r>
              <a:rPr lang="he-IL" sz="2400" smtClean="0">
                <a:solidFill>
                  <a:schemeClr val="accent2"/>
                </a:solidFill>
              </a:rPr>
              <a:t>בתי משפט מחוזיים- 37,514</a:t>
            </a:r>
          </a:p>
          <a:p>
            <a:pPr>
              <a:buFontTx/>
              <a:buNone/>
            </a:pPr>
            <a:r>
              <a:rPr lang="he-IL" sz="2400" smtClean="0">
                <a:solidFill>
                  <a:schemeClr val="accent2"/>
                </a:solidFill>
              </a:rPr>
              <a:t>בית המשפט העליון- 5,060</a:t>
            </a:r>
          </a:p>
          <a:p>
            <a:pPr>
              <a:buFontTx/>
              <a:buNone/>
            </a:pPr>
            <a:r>
              <a:rPr lang="he-IL" sz="2400" smtClean="0">
                <a:solidFill>
                  <a:schemeClr val="accent2"/>
                </a:solidFill>
              </a:rPr>
              <a:t>תעבורה - 51,267</a:t>
            </a:r>
          </a:p>
          <a:p>
            <a:pPr>
              <a:buFontTx/>
              <a:buNone/>
            </a:pPr>
            <a:r>
              <a:rPr lang="he-IL" sz="2400" smtClean="0">
                <a:solidFill>
                  <a:schemeClr val="accent2"/>
                </a:solidFill>
              </a:rPr>
              <a:t>עבודה - 41,033 </a:t>
            </a:r>
          </a:p>
          <a:p>
            <a:pPr>
              <a:buFontTx/>
              <a:buNone/>
            </a:pPr>
            <a:r>
              <a:rPr lang="he-IL" sz="2400" smtClean="0">
                <a:solidFill>
                  <a:schemeClr val="accent2"/>
                </a:solidFill>
              </a:rPr>
              <a:t>משפחה - 48,022</a:t>
            </a:r>
          </a:p>
          <a:p>
            <a:pPr algn="ctr">
              <a:buFontTx/>
              <a:buNone/>
            </a:pPr>
            <a:endParaRPr lang="he-IL" sz="3600" b="1" smtClean="0">
              <a:solidFill>
                <a:schemeClr val="accent2"/>
              </a:solidFill>
            </a:endParaRPr>
          </a:p>
          <a:p>
            <a:pPr algn="just">
              <a:buFontTx/>
              <a:buNone/>
            </a:pPr>
            <a:endParaRPr lang="he-IL" smtClean="0">
              <a:solidFill>
                <a:schemeClr val="accent2"/>
              </a:solidFill>
            </a:endParaRPr>
          </a:p>
          <a:p>
            <a:pPr>
              <a:buFontTx/>
              <a:buNone/>
            </a:pPr>
            <a:endParaRPr lang="he-IL" sz="2400" b="1" smtClean="0">
              <a:solidFill>
                <a:schemeClr val="accent2"/>
              </a:solidFill>
            </a:endParaRPr>
          </a:p>
          <a:p>
            <a:pPr>
              <a:buFontTx/>
              <a:buNone/>
            </a:pPr>
            <a:endParaRPr lang="he-IL" sz="2400" b="1" smtClean="0">
              <a:solidFill>
                <a:schemeClr val="accent2"/>
              </a:solidFill>
            </a:endParaRPr>
          </a:p>
          <a:p>
            <a:pPr>
              <a:buFontTx/>
              <a:buNone/>
            </a:pPr>
            <a:endParaRPr lang="fr-FR" sz="2400" b="1" smtClean="0">
              <a:solidFill>
                <a:schemeClr val="accent2"/>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כותרת 1"/>
          <p:cNvSpPr>
            <a:spLocks noGrp="1"/>
          </p:cNvSpPr>
          <p:nvPr>
            <p:ph type="title"/>
          </p:nvPr>
        </p:nvSpPr>
        <p:spPr/>
        <p:txBody>
          <a:bodyPr/>
          <a:lstStyle/>
          <a:p>
            <a:endParaRPr lang="he-IL" smtClean="0"/>
          </a:p>
        </p:txBody>
      </p:sp>
      <p:sp>
        <p:nvSpPr>
          <p:cNvPr id="18434" name="מציין מיקום תוכן 2"/>
          <p:cNvSpPr>
            <a:spLocks noGrp="1"/>
          </p:cNvSpPr>
          <p:nvPr>
            <p:ph idx="1"/>
          </p:nvPr>
        </p:nvSpPr>
        <p:spPr bwMode="auto">
          <a:xfrm>
            <a:off x="395288" y="1600200"/>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gn="just">
              <a:buFontTx/>
              <a:buNone/>
            </a:pPr>
            <a:endParaRPr lang="he-IL" smtClean="0">
              <a:solidFill>
                <a:schemeClr val="accent2"/>
              </a:solidFill>
            </a:endParaRPr>
          </a:p>
          <a:p>
            <a:pPr algn="just">
              <a:buFontTx/>
              <a:buNone/>
            </a:pPr>
            <a:r>
              <a:rPr lang="he-IL" smtClean="0">
                <a:solidFill>
                  <a:schemeClr val="accent2"/>
                </a:solidFill>
              </a:rPr>
              <a:t>	כמות התיקים האזרחיים שסכום התביעה בהם נמוך מ- 75,000 ₪ - 87,829 (מתוכם 48,976 תיקים המתבררים לפי סדר דין מהיר ותביעות קטנות); </a:t>
            </a:r>
            <a:r>
              <a:rPr lang="he-IL" b="1" smtClean="0">
                <a:solidFill>
                  <a:schemeClr val="accent2"/>
                </a:solidFill>
              </a:rPr>
              <a:t>71,611 מתבררים בבתי משפט השלום. </a:t>
            </a:r>
          </a:p>
          <a:p>
            <a:pPr algn="just">
              <a:buFontTx/>
              <a:buNone/>
            </a:pPr>
            <a:endParaRPr lang="he-IL" smtClean="0">
              <a:solidFill>
                <a:schemeClr val="accent2"/>
              </a:solidFill>
            </a:endParaRPr>
          </a:p>
          <a:p>
            <a:pPr algn="just">
              <a:buFontTx/>
              <a:buNone/>
            </a:pPr>
            <a:r>
              <a:rPr lang="he-IL" smtClean="0">
                <a:solidFill>
                  <a:schemeClr val="accent2"/>
                </a:solidFill>
              </a:rPr>
              <a:t>	כמות התיקים האזרחיים ללא סעד כספי בכל בתי המשפט– 130,158, מתוכם, </a:t>
            </a:r>
            <a:r>
              <a:rPr lang="he-IL" b="1" smtClean="0">
                <a:solidFill>
                  <a:schemeClr val="accent2"/>
                </a:solidFill>
              </a:rPr>
              <a:t>64,938 בשלום</a:t>
            </a:r>
            <a:r>
              <a:rPr lang="he-IL" smtClean="0">
                <a:solidFill>
                  <a:schemeClr val="accent2"/>
                </a:solidFill>
              </a:rPr>
              <a:t>. </a:t>
            </a:r>
            <a:endParaRPr lang="he-IL"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endParaRPr lang="en-US" smtClean="0"/>
          </a:p>
        </p:txBody>
      </p:sp>
      <p:sp>
        <p:nvSpPr>
          <p:cNvPr id="19458" name="Rectangle 3"/>
          <p:cNvSpPr>
            <a:spLocks noGrp="1" noChangeArrowheads="1"/>
          </p:cNvSpPr>
          <p:nvPr>
            <p:ph type="body" idx="1"/>
          </p:nvPr>
        </p:nvSpPr>
        <p:spPr bwMode="auto">
          <a:xfrm>
            <a:off x="250825" y="1412875"/>
            <a:ext cx="8662988" cy="4525963"/>
          </a:xfrm>
          <a:noFill/>
          <a:ln>
            <a:miter lim="800000"/>
            <a:headEnd/>
            <a:tailEnd/>
          </a:ln>
        </p:spPr>
        <p:txBody>
          <a:bodyPr vert="horz" wrap="square" lIns="91440" tIns="45720" rIns="91440" bIns="45720" numCol="1" anchor="t" anchorCtr="0" compatLnSpc="1">
            <a:prstTxWarp prst="textNoShape">
              <a:avLst/>
            </a:prstTxWarp>
          </a:bodyPr>
          <a:lstStyle/>
          <a:p>
            <a:pPr algn="just">
              <a:buFontTx/>
              <a:buNone/>
            </a:pPr>
            <a:endParaRPr lang="he-IL" sz="3600" b="1" smtClean="0">
              <a:solidFill>
                <a:schemeClr val="accent2"/>
              </a:solidFill>
            </a:endParaRPr>
          </a:p>
          <a:p>
            <a:pPr algn="ctr">
              <a:buFontTx/>
              <a:buNone/>
            </a:pPr>
            <a:r>
              <a:rPr lang="he-IL" sz="2800" smtClean="0">
                <a:solidFill>
                  <a:schemeClr val="accent2"/>
                </a:solidFill>
              </a:rPr>
              <a:t>	כמות התיקים האזרחיים מעל 75,000 ₪ הנה </a:t>
            </a:r>
            <a:r>
              <a:rPr lang="he-IL" sz="2800" b="1" smtClean="0">
                <a:solidFill>
                  <a:schemeClr val="accent2"/>
                </a:solidFill>
              </a:rPr>
              <a:t>40,545 בלבד בכל בתי המשפט, היינו כולל מחוזי, שלום משפחה ועבודה, מתוכם 30,499 בשלום. </a:t>
            </a:r>
          </a:p>
          <a:p>
            <a:pPr algn="just">
              <a:buFontTx/>
              <a:buNone/>
            </a:pPr>
            <a:endParaRPr lang="he-IL" sz="2800" smtClean="0">
              <a:solidFill>
                <a:schemeClr val="accent2"/>
              </a:solidFill>
            </a:endParaRPr>
          </a:p>
          <a:p>
            <a:pPr algn="ctr">
              <a:buFontTx/>
              <a:buNone/>
            </a:pPr>
            <a:r>
              <a:rPr lang="he-IL" sz="2800" b="1" smtClean="0">
                <a:solidFill>
                  <a:schemeClr val="accent2"/>
                </a:solidFill>
              </a:rPr>
              <a:t>כמות התיקים הפלילים בכל בתי המשפט הנה 110,410, מתוכם 53,230 בשלום</a:t>
            </a:r>
          </a:p>
          <a:p>
            <a:pPr algn="ctr">
              <a:buFontTx/>
              <a:buNone/>
            </a:pPr>
            <a:endParaRPr lang="he-IL" sz="2800" b="1" smtClean="0">
              <a:solidFill>
                <a:schemeClr val="accent2"/>
              </a:solidFill>
            </a:endParaRPr>
          </a:p>
          <a:p>
            <a:pPr algn="ctr">
              <a:buFontTx/>
              <a:buNone/>
            </a:pPr>
            <a:r>
              <a:rPr lang="he-IL" sz="1800" smtClean="0">
                <a:solidFill>
                  <a:schemeClr val="accent2"/>
                </a:solidFill>
              </a:rPr>
              <a:t>נתוני הדו"ח חצי שנתי של מערכת בתי המשפט בישראל לתקופה שבין 1.1.2011-30.6.2011.</a:t>
            </a:r>
          </a:p>
          <a:p>
            <a:pPr algn="ctr">
              <a:buFontTx/>
              <a:buNone/>
            </a:pPr>
            <a:endParaRPr lang="he-IL" sz="2800" b="1" smtClean="0">
              <a:solidFill>
                <a:schemeClr val="accent2"/>
              </a:solidFill>
            </a:endParaRPr>
          </a:p>
          <a:p>
            <a:pPr algn="just">
              <a:buFontTx/>
              <a:buNone/>
            </a:pPr>
            <a:endParaRPr lang="he-IL" sz="2400" b="1" smtClean="0">
              <a:solidFill>
                <a:schemeClr val="accent2"/>
              </a:solidFill>
            </a:endParaRPr>
          </a:p>
          <a:p>
            <a:pPr algn="just">
              <a:buFontTx/>
              <a:buNone/>
            </a:pPr>
            <a:endParaRPr lang="he-IL" sz="2400" b="1" smtClean="0">
              <a:solidFill>
                <a:schemeClr val="accent2"/>
              </a:solidFill>
            </a:endParaRPr>
          </a:p>
          <a:p>
            <a:pPr algn="just">
              <a:buFontTx/>
              <a:buNone/>
            </a:pPr>
            <a:endParaRPr lang="he-IL" sz="2400" b="1" smtClean="0">
              <a:solidFill>
                <a:schemeClr val="accent2"/>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כותרת 1"/>
          <p:cNvSpPr>
            <a:spLocks noGrp="1"/>
          </p:cNvSpPr>
          <p:nvPr>
            <p:ph type="title"/>
          </p:nvPr>
        </p:nvSpPr>
        <p:spPr/>
        <p:txBody>
          <a:bodyPr/>
          <a:lstStyle/>
          <a:p>
            <a:endParaRPr lang="he-IL" smtClean="0"/>
          </a:p>
        </p:txBody>
      </p:sp>
      <p:sp>
        <p:nvSpPr>
          <p:cNvPr id="20482" name="מציין מיקום תוכן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he-IL" smtClean="0"/>
              <a:t>מסקנות</a:t>
            </a:r>
          </a:p>
          <a:p>
            <a:pPr lvl="1" algn="just"/>
            <a:r>
              <a:rPr lang="he-IL" smtClean="0"/>
              <a:t> בתי משפט השלום הנם בתי המשפט </a:t>
            </a:r>
            <a:r>
              <a:rPr lang="he-IL" b="1" u="sng" smtClean="0"/>
              <a:t>ל"עם"</a:t>
            </a:r>
            <a:r>
              <a:rPr lang="he-IL" smtClean="0"/>
              <a:t>;</a:t>
            </a:r>
          </a:p>
          <a:p>
            <a:pPr lvl="1" algn="just"/>
            <a:r>
              <a:rPr lang="he-IL" smtClean="0"/>
              <a:t>בתי משפט השלום הם אלו שקולטים את כמויות התיקים </a:t>
            </a:r>
            <a:r>
              <a:rPr lang="he-IL" b="1" u="sng" smtClean="0"/>
              <a:t>הגדולות ביותר</a:t>
            </a:r>
            <a:r>
              <a:rPr lang="he-IL" smtClean="0"/>
              <a:t>, היינו, הכתובת המרכזית לציבור המתדיינים בישראל;</a:t>
            </a:r>
          </a:p>
          <a:p>
            <a:pPr lvl="1" algn="just"/>
            <a:r>
              <a:rPr lang="he-IL" smtClean="0"/>
              <a:t>מאחר ורק </a:t>
            </a:r>
            <a:r>
              <a:rPr lang="he-IL" u="sng" smtClean="0"/>
              <a:t>12</a:t>
            </a:r>
            <a:r>
              <a:rPr lang="he-IL" b="1" u="sng" smtClean="0"/>
              <a:t>% מן התיקים בבתי משפט השלום הנם בתביעות כספיות הגבוהות מ – 75,000 ₪ </a:t>
            </a:r>
            <a:r>
              <a:rPr lang="he-IL" smtClean="0"/>
              <a:t>הרי שאין כל ספק </a:t>
            </a:r>
            <a:r>
              <a:rPr lang="he-IL" b="1" u="sng" smtClean="0">
                <a:solidFill>
                  <a:srgbClr val="FF0000"/>
                </a:solidFill>
              </a:rPr>
              <a:t>שלא אלה התיקים </a:t>
            </a:r>
            <a:r>
              <a:rPr lang="he-IL" smtClean="0"/>
              <a:t>שמציפים את המערכת;</a:t>
            </a:r>
          </a:p>
          <a:p>
            <a:pPr lvl="1"/>
            <a:endParaRPr lang="he-IL" smtClean="0"/>
          </a:p>
          <a:p>
            <a:pPr lvl="1"/>
            <a:endParaRPr lang="he-IL" smtClean="0"/>
          </a:p>
          <a:p>
            <a:pPr lvl="1"/>
            <a:endParaRPr lang="he-IL"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כותרת 1"/>
          <p:cNvSpPr>
            <a:spLocks noGrp="1"/>
          </p:cNvSpPr>
          <p:nvPr>
            <p:ph type="title"/>
          </p:nvPr>
        </p:nvSpPr>
        <p:spPr/>
        <p:txBody>
          <a:bodyPr/>
          <a:lstStyle/>
          <a:p>
            <a:endParaRPr lang="he-IL" smtClean="0"/>
          </a:p>
        </p:txBody>
      </p:sp>
      <p:sp>
        <p:nvSpPr>
          <p:cNvPr id="3" name="מציין מיקום תוכן 2"/>
          <p:cNvSpPr>
            <a:spLocks noGrp="1"/>
          </p:cNvSpPr>
          <p:nvPr>
            <p:ph idx="1"/>
          </p:nvPr>
        </p:nvSpPr>
        <p:spPr/>
        <p:txBody>
          <a:bodyPr/>
          <a:lstStyle/>
          <a:p>
            <a:pPr marL="342900" lvl="1" indent="-342900" algn="just">
              <a:buFontTx/>
              <a:buChar char="•"/>
              <a:defRPr/>
            </a:pPr>
            <a:r>
              <a:rPr lang="he-IL" sz="2000" dirty="0" smtClean="0"/>
              <a:t>דווקא תובענות לפיצויים בגין נזקי גוף שהמדובר הוא </a:t>
            </a:r>
            <a:r>
              <a:rPr lang="he-IL" sz="2000" dirty="0" err="1" smtClean="0"/>
              <a:t>בדר"כ</a:t>
            </a:r>
            <a:r>
              <a:rPr lang="he-IL" sz="2000" dirty="0" smtClean="0"/>
              <a:t> בשל תאונות דרכים אינן זוכות להסדר בוררות. דווקא כאן ניתן היה להסדיר זאת למול חברות הביטוח שכן אלו תיקים שבוודאי תורמים להצפת המערכת;</a:t>
            </a:r>
          </a:p>
          <a:p>
            <a:pPr marL="342900" lvl="1" indent="-342900" algn="just">
              <a:buFontTx/>
              <a:buNone/>
              <a:defRPr/>
            </a:pPr>
            <a:endParaRPr lang="he-IL" sz="2000" dirty="0" smtClean="0"/>
          </a:p>
          <a:p>
            <a:pPr>
              <a:defRPr/>
            </a:pPr>
            <a:r>
              <a:rPr lang="he-IL" sz="2400" u="sng" dirty="0" smtClean="0"/>
              <a:t>דוגמאות הליכים שאין בהם סעד כספי</a:t>
            </a:r>
            <a:r>
              <a:rPr lang="he-IL" dirty="0" smtClean="0"/>
              <a:t>:</a:t>
            </a:r>
          </a:p>
          <a:p>
            <a:pPr lvl="1" algn="just">
              <a:defRPr/>
            </a:pPr>
            <a:r>
              <a:rPr lang="he-IL" sz="2000" dirty="0" smtClean="0"/>
              <a:t>תביעה למתן חשבונות, צווים הצהרתיים, צו עשה או לא תעשה, פירוק שותפות, נטילת זכויות במקרקעין – אלה תובענות שבחלקן מחייבות התערבות בית המשפט ואינן רלבנטיות (והרי צו מניעה לא יישלח לבוררות אחר פניה לבית משפט).</a:t>
            </a:r>
            <a:endParaRPr lang="he-IL"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כותרת 1"/>
          <p:cNvSpPr>
            <a:spLocks noGrp="1"/>
          </p:cNvSpPr>
          <p:nvPr>
            <p:ph type="title"/>
          </p:nvPr>
        </p:nvSpPr>
        <p:spPr/>
        <p:txBody>
          <a:bodyPr/>
          <a:lstStyle/>
          <a:p>
            <a:endParaRPr lang="he-IL" smtClean="0"/>
          </a:p>
        </p:txBody>
      </p:sp>
      <p:sp>
        <p:nvSpPr>
          <p:cNvPr id="22530" name="מציין מיקום תוכן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ctr">
              <a:buFontTx/>
              <a:buNone/>
            </a:pPr>
            <a:r>
              <a:rPr lang="he-IL" sz="3600" b="1" smtClean="0">
                <a:solidFill>
                  <a:schemeClr val="accent2"/>
                </a:solidFill>
              </a:rPr>
              <a:t>העיקרון הדמוקרטי</a:t>
            </a:r>
          </a:p>
          <a:p>
            <a:pPr algn="just">
              <a:buFontTx/>
              <a:buNone/>
            </a:pPr>
            <a:r>
              <a:rPr lang="he-IL" sz="3400" smtClean="0">
                <a:solidFill>
                  <a:schemeClr val="accent2"/>
                </a:solidFill>
              </a:rPr>
              <a:t>"...העיקרון הדמוקרטי באשר הוא - מחלחל בכל שיטת המשפט בישראל, ומצרף הוא עצמו לצופן הגנטי של כל הנורמות המחייבות במשפט ישראל..."</a:t>
            </a:r>
          </a:p>
          <a:p>
            <a:pPr algn="just">
              <a:buFontTx/>
              <a:buNone/>
            </a:pPr>
            <a:endParaRPr lang="he-IL" sz="3400" smtClean="0">
              <a:solidFill>
                <a:schemeClr val="accent2"/>
              </a:solidFill>
            </a:endParaRPr>
          </a:p>
          <a:p>
            <a:pPr>
              <a:buFontTx/>
              <a:buNone/>
            </a:pPr>
            <a:r>
              <a:rPr lang="he-IL" sz="2400" b="1" smtClean="0">
                <a:solidFill>
                  <a:schemeClr val="accent2"/>
                </a:solidFill>
              </a:rPr>
              <a:t> 	הש' מישאל חשין</a:t>
            </a:r>
            <a:r>
              <a:rPr lang="he-IL" sz="2400" smtClean="0">
                <a:solidFill>
                  <a:schemeClr val="accent2"/>
                </a:solidFill>
              </a:rPr>
              <a:t>, בג"צ 7351/95 </a:t>
            </a:r>
            <a:r>
              <a:rPr lang="he-IL" sz="2400" b="1" smtClean="0">
                <a:solidFill>
                  <a:schemeClr val="accent2"/>
                </a:solidFill>
              </a:rPr>
              <a:t>נבואני נ' השר לענייני דתות</a:t>
            </a:r>
            <a:r>
              <a:rPr lang="he-IL" sz="2400" smtClean="0">
                <a:solidFill>
                  <a:schemeClr val="accent2"/>
                </a:solidFill>
              </a:rPr>
              <a:t>, פ"ד נ(4) 89 (1996).</a:t>
            </a:r>
          </a:p>
          <a:p>
            <a:pPr>
              <a:buFontTx/>
              <a:buNone/>
            </a:pPr>
            <a:endParaRPr lang="he-IL" sz="3600" b="1" smtClean="0"/>
          </a:p>
          <a:p>
            <a:endParaRPr lang="he-IL"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lstStyle/>
          <a:p>
            <a:endParaRPr lang="en-US" smtClean="0"/>
          </a:p>
        </p:txBody>
      </p:sp>
      <p:sp>
        <p:nvSpPr>
          <p:cNvPr id="23554" name="Rectangle 3"/>
          <p:cNvSpPr>
            <a:spLocks noGrp="1"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gn="ctr">
              <a:buFontTx/>
              <a:buNone/>
            </a:pPr>
            <a:r>
              <a:rPr lang="he-IL" sz="3600" b="1" smtClean="0">
                <a:solidFill>
                  <a:schemeClr val="accent2"/>
                </a:solidFill>
              </a:rPr>
              <a:t>חשיבות המשפט במדינה דמוקרטית</a:t>
            </a:r>
          </a:p>
          <a:p>
            <a:endParaRPr lang="he-IL" sz="2400" smtClean="0">
              <a:solidFill>
                <a:schemeClr val="accent2"/>
              </a:solidFill>
            </a:endParaRPr>
          </a:p>
          <a:p>
            <a:pPr algn="ctr">
              <a:buFontTx/>
              <a:buNone/>
            </a:pPr>
            <a:r>
              <a:rPr lang="he-IL" sz="3400" smtClean="0">
                <a:solidFill>
                  <a:schemeClr val="accent2"/>
                </a:solidFill>
              </a:rPr>
              <a:t>"... יסוד היסודות של כל חברה מתוקנת, שבמשפט תיכונן ותיפדה..."</a:t>
            </a:r>
          </a:p>
          <a:p>
            <a:endParaRPr lang="he-IL" sz="2400" smtClean="0">
              <a:solidFill>
                <a:schemeClr val="accent2"/>
              </a:solidFill>
            </a:endParaRPr>
          </a:p>
          <a:p>
            <a:endParaRPr lang="he-IL" sz="2400" smtClean="0">
              <a:solidFill>
                <a:schemeClr val="accent2"/>
              </a:solidFill>
            </a:endParaRPr>
          </a:p>
          <a:p>
            <a:endParaRPr lang="he-IL" sz="2400" smtClean="0">
              <a:solidFill>
                <a:schemeClr val="accent2"/>
              </a:solidFill>
            </a:endParaRPr>
          </a:p>
          <a:p>
            <a:r>
              <a:rPr lang="he-IL" sz="2400" b="1" smtClean="0">
                <a:solidFill>
                  <a:schemeClr val="accent2"/>
                </a:solidFill>
              </a:rPr>
              <a:t>הש' מנחם אלון</a:t>
            </a:r>
            <a:r>
              <a:rPr lang="he-IL" sz="2400" smtClean="0">
                <a:solidFill>
                  <a:schemeClr val="accent2"/>
                </a:solidFill>
              </a:rPr>
              <a:t>, בג"צ 152/82 </a:t>
            </a:r>
            <a:r>
              <a:rPr lang="he-IL" sz="2400" b="1" smtClean="0">
                <a:solidFill>
                  <a:schemeClr val="accent2"/>
                </a:solidFill>
              </a:rPr>
              <a:t>אלון נ' ממשלת ישראל</a:t>
            </a:r>
            <a:r>
              <a:rPr lang="he-IL" sz="2400" smtClean="0">
                <a:solidFill>
                  <a:schemeClr val="accent2"/>
                </a:solidFill>
              </a:rPr>
              <a:t>, פ"ד לו(4) 449 (1982).</a:t>
            </a:r>
            <a:endParaRPr lang="fr-FR" sz="2400" smtClean="0">
              <a:solidFill>
                <a:schemeClr val="accent2"/>
              </a:solidFill>
            </a:endParaRPr>
          </a:p>
          <a:p>
            <a:pPr algn="ctr">
              <a:buFontTx/>
              <a:buNone/>
            </a:pPr>
            <a:endParaRPr lang="fr-FR" sz="2400" smtClean="0">
              <a:solidFill>
                <a:schemeClr val="accent2"/>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p:txBody>
          <a:bodyPr/>
          <a:lstStyle/>
          <a:p>
            <a:endParaRPr lang="he-IL" smtClean="0"/>
          </a:p>
        </p:txBody>
      </p:sp>
      <p:sp>
        <p:nvSpPr>
          <p:cNvPr id="24578" name="Rectangle 3"/>
          <p:cNvSpPr>
            <a:spLocks noGrp="1" noChangeArrowheads="1"/>
          </p:cNvSpPr>
          <p:nvPr>
            <p:ph type="body" idx="1"/>
          </p:nvPr>
        </p:nvSpPr>
        <p:spPr bwMode="auto">
          <a:xfrm>
            <a:off x="468313" y="1557338"/>
            <a:ext cx="8229600" cy="4525962"/>
          </a:xfrm>
          <a:noFill/>
          <a:ln>
            <a:miter lim="800000"/>
            <a:headEnd/>
            <a:tailEnd/>
          </a:ln>
        </p:spPr>
        <p:txBody>
          <a:bodyPr vert="horz" wrap="square" lIns="91440" tIns="45720" rIns="91440" bIns="45720" numCol="1" anchor="t" anchorCtr="0" compatLnSpc="1">
            <a:prstTxWarp prst="textNoShape">
              <a:avLst/>
            </a:prstTxWarp>
          </a:bodyPr>
          <a:lstStyle/>
          <a:p>
            <a:pPr algn="ctr">
              <a:buFontTx/>
              <a:buNone/>
            </a:pPr>
            <a:r>
              <a:rPr lang="he-IL" sz="3600" b="1" smtClean="0">
                <a:solidFill>
                  <a:schemeClr val="accent2"/>
                </a:solidFill>
              </a:rPr>
              <a:t>זכות הגישה לערכאות השיפוטיות</a:t>
            </a:r>
          </a:p>
          <a:p>
            <a:pPr algn="ctr">
              <a:buFontTx/>
              <a:buNone/>
            </a:pPr>
            <a:endParaRPr lang="he-IL" sz="2000" b="1" smtClean="0">
              <a:solidFill>
                <a:schemeClr val="accent2"/>
              </a:solidFill>
            </a:endParaRPr>
          </a:p>
          <a:p>
            <a:pPr>
              <a:buFontTx/>
              <a:buNone/>
            </a:pPr>
            <a:r>
              <a:rPr lang="he-IL" sz="3400" smtClean="0">
                <a:solidFill>
                  <a:schemeClr val="accent2"/>
                </a:solidFill>
              </a:rPr>
              <a:t>	"... יכולת הפנייה לבית המשפט היא אבן הפניה של שלטון החוק..."</a:t>
            </a:r>
          </a:p>
          <a:p>
            <a:pPr>
              <a:buFontTx/>
              <a:buNone/>
            </a:pPr>
            <a:endParaRPr lang="he-IL" sz="1400" b="1" smtClean="0">
              <a:solidFill>
                <a:schemeClr val="accent2"/>
              </a:solidFill>
            </a:endParaRPr>
          </a:p>
          <a:p>
            <a:pPr>
              <a:buFontTx/>
              <a:buNone/>
            </a:pPr>
            <a:endParaRPr lang="he-IL" sz="1400" b="1" smtClean="0">
              <a:solidFill>
                <a:schemeClr val="accent2"/>
              </a:solidFill>
            </a:endParaRPr>
          </a:p>
          <a:p>
            <a:pPr>
              <a:buFontTx/>
              <a:buNone/>
            </a:pPr>
            <a:endParaRPr lang="he-IL" sz="1400" b="1" smtClean="0">
              <a:solidFill>
                <a:schemeClr val="accent2"/>
              </a:solidFill>
            </a:endParaRPr>
          </a:p>
          <a:p>
            <a:pPr>
              <a:buFontTx/>
              <a:buNone/>
            </a:pPr>
            <a:endParaRPr lang="he-IL" sz="1400" b="1" smtClean="0">
              <a:solidFill>
                <a:schemeClr val="accent2"/>
              </a:solidFill>
            </a:endParaRPr>
          </a:p>
          <a:p>
            <a:pPr>
              <a:buFontTx/>
              <a:buNone/>
            </a:pPr>
            <a:endParaRPr lang="he-IL" sz="2400" b="1" smtClean="0">
              <a:solidFill>
                <a:schemeClr val="accent2"/>
              </a:solidFill>
            </a:endParaRPr>
          </a:p>
          <a:p>
            <a:pPr>
              <a:buFontTx/>
              <a:buNone/>
            </a:pPr>
            <a:r>
              <a:rPr lang="he-IL" sz="2400" b="1" smtClean="0">
                <a:solidFill>
                  <a:schemeClr val="accent2"/>
                </a:solidFill>
              </a:rPr>
              <a:t>הש' אהרון ברק, </a:t>
            </a:r>
            <a:r>
              <a:rPr lang="he-IL" sz="2400" smtClean="0">
                <a:solidFill>
                  <a:schemeClr val="accent2"/>
                </a:solidFill>
              </a:rPr>
              <a:t>בג"צ 910/86 </a:t>
            </a:r>
            <a:r>
              <a:rPr lang="he-IL" sz="2400" b="1" smtClean="0">
                <a:solidFill>
                  <a:schemeClr val="accent2"/>
                </a:solidFill>
              </a:rPr>
              <a:t> רסלר נ' שר הביטחון, </a:t>
            </a:r>
            <a:r>
              <a:rPr lang="he-IL" sz="2400" smtClean="0">
                <a:solidFill>
                  <a:schemeClr val="accent2"/>
                </a:solidFill>
              </a:rPr>
              <a:t>פ"ד מב(2) 441 (1988).</a:t>
            </a:r>
            <a:endParaRPr lang="fr-FR" sz="2400" b="1" smtClean="0">
              <a:solidFill>
                <a:schemeClr val="accent2"/>
              </a:solidFill>
            </a:endParaRPr>
          </a:p>
          <a:p>
            <a:pPr algn="ctr">
              <a:lnSpc>
                <a:spcPct val="90000"/>
              </a:lnSpc>
              <a:buFontTx/>
              <a:buNone/>
            </a:pPr>
            <a:endParaRPr lang="fr-FR" sz="1400" b="1" smtClean="0">
              <a:solidFill>
                <a:schemeClr val="accent2"/>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כותרת 1"/>
          <p:cNvSpPr>
            <a:spLocks noGrp="1"/>
          </p:cNvSpPr>
          <p:nvPr>
            <p:ph type="title"/>
          </p:nvPr>
        </p:nvSpPr>
        <p:spPr/>
        <p:txBody>
          <a:bodyPr/>
          <a:lstStyle/>
          <a:p>
            <a:endParaRPr lang="he-IL" smtClean="0"/>
          </a:p>
        </p:txBody>
      </p:sp>
      <p:sp>
        <p:nvSpPr>
          <p:cNvPr id="25602" name="מציין מיקום תוכן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ctr">
              <a:buFontTx/>
              <a:buNone/>
            </a:pPr>
            <a:r>
              <a:rPr lang="he-IL" smtClean="0"/>
              <a:t>	</a:t>
            </a:r>
            <a:r>
              <a:rPr lang="he-IL" b="1" smtClean="0">
                <a:solidFill>
                  <a:srgbClr val="7030A0"/>
                </a:solidFill>
              </a:rPr>
              <a:t>משך זמן ניהול ההליכים (לפי דו"ח מערכת בתי המשפט בישראל 1.1.11 – 30.6.11)</a:t>
            </a:r>
          </a:p>
          <a:p>
            <a:pPr algn="just">
              <a:buFontTx/>
              <a:buNone/>
            </a:pPr>
            <a:r>
              <a:rPr lang="he-IL" smtClean="0"/>
              <a:t>	</a:t>
            </a:r>
          </a:p>
          <a:p>
            <a:pPr algn="just">
              <a:buFontTx/>
              <a:buNone/>
            </a:pPr>
            <a:r>
              <a:rPr lang="he-IL" sz="2000" b="1" smtClean="0">
                <a:solidFill>
                  <a:srgbClr val="0070C0"/>
                </a:solidFill>
              </a:rPr>
              <a:t>"מן הנתונים המוצגים בדו"ח עולה כי 63.9% מכלל ההליכים המשפטיים נמצאים במלאי תקופה של עד שנה, כ – 20.4% מההליכים נמצאים במלאי תקופה של שנה עד שניים ו – 8.5% נמצאים תקופה של שנתיים עד שלוש וגו'..."</a:t>
            </a:r>
          </a:p>
          <a:p>
            <a:pPr algn="just">
              <a:buFontTx/>
              <a:buNone/>
            </a:pPr>
            <a:endParaRPr lang="he-IL" sz="2000" b="1"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כותרת 1"/>
          <p:cNvSpPr>
            <a:spLocks noGrp="1"/>
          </p:cNvSpPr>
          <p:nvPr>
            <p:ph type="ctrTitle"/>
          </p:nvPr>
        </p:nvSpPr>
        <p:spPr>
          <a:xfrm>
            <a:off x="685800" y="1500188"/>
            <a:ext cx="7772400" cy="1071562"/>
          </a:xfrm>
        </p:spPr>
        <p:txBody>
          <a:bodyPr/>
          <a:lstStyle/>
          <a:p>
            <a:r>
              <a:rPr lang="he-IL" b="1" smtClean="0">
                <a:solidFill>
                  <a:srgbClr val="0000FF"/>
                </a:solidFill>
              </a:rPr>
              <a:t>חובת בוררות מידתית</a:t>
            </a:r>
            <a:br>
              <a:rPr lang="he-IL" b="1" smtClean="0">
                <a:solidFill>
                  <a:srgbClr val="0000FF"/>
                </a:solidFill>
              </a:rPr>
            </a:br>
            <a:endParaRPr lang="he-IL" smtClean="0"/>
          </a:p>
        </p:txBody>
      </p:sp>
      <p:sp>
        <p:nvSpPr>
          <p:cNvPr id="26626" name="כותרת משנה 2"/>
          <p:cNvSpPr>
            <a:spLocks noGrp="1"/>
          </p:cNvSpPr>
          <p:nvPr>
            <p:ph type="subTitle" idx="1"/>
          </p:nvPr>
        </p:nvSpPr>
        <p:spPr bwMode="auto">
          <a:xfrm>
            <a:off x="1371600" y="2357438"/>
            <a:ext cx="6400800" cy="4286250"/>
          </a:xfrm>
          <a:noFill/>
          <a:ln>
            <a:miter lim="800000"/>
            <a:headEnd/>
            <a:tailEnd/>
          </a:ln>
        </p:spPr>
        <p:txBody>
          <a:bodyPr vert="horz" wrap="square" lIns="91440" tIns="45720" rIns="91440" bIns="45720" numCol="1" anchor="t" anchorCtr="0" compatLnSpc="1">
            <a:prstTxWarp prst="textNoShape">
              <a:avLst/>
            </a:prstTxWarp>
          </a:bodyPr>
          <a:lstStyle/>
          <a:p>
            <a:pPr algn="just"/>
            <a:r>
              <a:rPr lang="he-IL" sz="2400" smtClean="0"/>
              <a:t>ציבור עורכי הדין ובעלי הדין, כמו גם השופטים חווים הצפה עד כדי חשש לקריסת המערכת. ואולם, מן הנתונים הנ"ל עולה כי ככל שיש ליישם חובת בוררות עליה להיות מידתית ולחול על קבוצה מוגדרת של סוגי תיקים. משכך, מוצע לקבוע חובת בוררות לתיקים מוגבלים בסכום של </a:t>
            </a:r>
            <a:r>
              <a:rPr lang="he-IL" sz="2400" u="sng" smtClean="0"/>
              <a:t>עד 100,000 ₪ </a:t>
            </a:r>
            <a:r>
              <a:rPr lang="he-IL" sz="2400" smtClean="0"/>
              <a:t>שאינם תביעות קטנות המהווים נתח מכובד התורם לעומס. תיקים נוספים הינם עניין של הסכמת הצדדים, או מטעמים מיוחדים שיירשמו והכל כהוראת שעה מוגבלת לשנתיים. ובינתיים...</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כותרת 1"/>
          <p:cNvSpPr>
            <a:spLocks noGrp="1"/>
          </p:cNvSpPr>
          <p:nvPr>
            <p:ph type="title"/>
          </p:nvPr>
        </p:nvSpPr>
        <p:spPr/>
        <p:txBody>
          <a:bodyPr/>
          <a:lstStyle/>
          <a:p>
            <a:endParaRPr lang="he-IL" smtClean="0"/>
          </a:p>
        </p:txBody>
      </p:sp>
      <p:sp>
        <p:nvSpPr>
          <p:cNvPr id="27650" name="מציין מיקום תוכן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ctr">
              <a:buFontTx/>
              <a:buNone/>
            </a:pPr>
            <a:r>
              <a:rPr lang="he-IL" sz="4000" b="1" smtClean="0">
                <a:solidFill>
                  <a:srgbClr val="0070C0"/>
                </a:solidFill>
              </a:rPr>
              <a:t>בית משפט מרובה דלתות</a:t>
            </a:r>
          </a:p>
          <a:p>
            <a:pPr>
              <a:buFontTx/>
              <a:buNone/>
            </a:pPr>
            <a:endParaRPr lang="he-IL" smtClean="0"/>
          </a:p>
          <a:p>
            <a:pPr algn="just">
              <a:buFontTx/>
              <a:buNone/>
            </a:pPr>
            <a:r>
              <a:rPr lang="he-IL" sz="2400" smtClean="0"/>
              <a:t>	הקונספט של בית משפט מרובה דלתות מציע לצדדים קשת אפשרויות לפתרון הסכסוך שאינן דווקא ליטיגציה מסורתית: גישור, בוררות ללא ערכאת ערעור, עם ערעור בזכות או ערעור ברשות, הערכה נייטרלית מוקדמת ועוד. </a:t>
            </a:r>
          </a:p>
          <a:p>
            <a:pPr>
              <a:buFontTx/>
              <a:buNone/>
            </a:pPr>
            <a:endParaRPr lang="he-IL" sz="2400" smtClean="0"/>
          </a:p>
          <a:p>
            <a:pPr>
              <a:buFontTx/>
              <a:buNone/>
            </a:pPr>
            <a:r>
              <a:rPr lang="he-IL" sz="2400" smtClean="0"/>
              <a:t>	</a:t>
            </a:r>
            <a:endParaRPr lang="he-IL" sz="2400" smtClean="0">
              <a:solidFill>
                <a:srgbClr val="FF0000"/>
              </a:solidFill>
            </a:endParaRPr>
          </a:p>
          <a:p>
            <a:pPr>
              <a:buFontTx/>
              <a:buNone/>
            </a:pPr>
            <a:endParaRPr lang="he-IL" sz="2400" smtClean="0"/>
          </a:p>
          <a:p>
            <a:pPr>
              <a:buFontTx/>
              <a:buNone/>
            </a:pPr>
            <a:endParaRPr lang="he-IL" sz="2400" smtClean="0">
              <a:solidFill>
                <a:srgbClr val="0070C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כותרת 1"/>
          <p:cNvSpPr>
            <a:spLocks noGrp="1"/>
          </p:cNvSpPr>
          <p:nvPr>
            <p:ph type="title"/>
          </p:nvPr>
        </p:nvSpPr>
        <p:spPr/>
        <p:txBody>
          <a:bodyPr/>
          <a:lstStyle/>
          <a:p>
            <a:endParaRPr lang="he-IL" smtClean="0"/>
          </a:p>
        </p:txBody>
      </p:sp>
      <p:sp>
        <p:nvSpPr>
          <p:cNvPr id="28674" name="מציין מיקום תוכן 2"/>
          <p:cNvSpPr>
            <a:spLocks noGrp="1"/>
          </p:cNvSpPr>
          <p:nvPr>
            <p:ph idx="1"/>
          </p:nvPr>
        </p:nvSpPr>
        <p:spPr bwMode="auto">
          <a:xfrm>
            <a:off x="457200" y="1600200"/>
            <a:ext cx="8229600" cy="5114925"/>
          </a:xfrm>
          <a:noFill/>
          <a:ln>
            <a:miter lim="800000"/>
            <a:headEnd/>
            <a:tailEnd/>
          </a:ln>
        </p:spPr>
        <p:txBody>
          <a:bodyPr vert="horz" wrap="square" lIns="91440" tIns="45720" rIns="91440" bIns="45720" numCol="1" anchor="t" anchorCtr="0" compatLnSpc="1">
            <a:prstTxWarp prst="textNoShape">
              <a:avLst/>
            </a:prstTxWarp>
          </a:bodyPr>
          <a:lstStyle/>
          <a:p>
            <a:r>
              <a:rPr lang="he-IL" smtClean="0"/>
              <a:t>השלבים המוצעים:</a:t>
            </a:r>
          </a:p>
          <a:p>
            <a:pPr lvl="1" algn="just"/>
            <a:r>
              <a:rPr lang="he-IL" sz="2000" smtClean="0"/>
              <a:t>הגשת כתב תביעה –כתב הגנה – כתב תשובה לבית משפט;</a:t>
            </a:r>
          </a:p>
          <a:p>
            <a:pPr lvl="1" algn="just"/>
            <a:r>
              <a:rPr lang="he-IL" sz="2000" smtClean="0"/>
              <a:t>חובת הודעה מטעם הצדדים בדבר הסכמתם  להשתתף בהליכי </a:t>
            </a:r>
            <a:r>
              <a:rPr lang="en-US" sz="2000" smtClean="0"/>
              <a:t>ADR</a:t>
            </a:r>
            <a:r>
              <a:rPr lang="he-IL" sz="2000" smtClean="0"/>
              <a:t> לפי סדר עדיפות תוך 14 יום, אלא אם כן הגיעו להסכמה בדבר הליך </a:t>
            </a:r>
            <a:r>
              <a:rPr lang="en-US" sz="2000" smtClean="0"/>
              <a:t>ADR</a:t>
            </a:r>
            <a:r>
              <a:rPr lang="he-IL" sz="2000" smtClean="0"/>
              <a:t> מוסכם;</a:t>
            </a:r>
          </a:p>
          <a:p>
            <a:pPr lvl="1" algn="just"/>
            <a:r>
              <a:rPr lang="he-IL" sz="2400" smtClean="0"/>
              <a:t>ההליכים לבחירה:</a:t>
            </a:r>
          </a:p>
          <a:p>
            <a:pPr lvl="2" algn="just"/>
            <a:r>
              <a:rPr lang="he-IL" sz="2000" smtClean="0"/>
              <a:t>גישור;</a:t>
            </a:r>
          </a:p>
          <a:p>
            <a:pPr lvl="2" algn="just"/>
            <a:r>
              <a:rPr lang="he-IL" sz="2000" smtClean="0"/>
              <a:t>בוררות במסלול ללא ערכאת ערעור;</a:t>
            </a:r>
          </a:p>
          <a:p>
            <a:pPr lvl="2" algn="just"/>
            <a:r>
              <a:rPr lang="he-IL" sz="2000" smtClean="0"/>
              <a:t>בוררות עם ערעור בפני בורר;</a:t>
            </a:r>
          </a:p>
          <a:p>
            <a:pPr lvl="2" algn="just"/>
            <a:r>
              <a:rPr lang="he-IL" sz="2000" smtClean="0"/>
              <a:t>בוררות עם ערעור ברשות בית משפט;</a:t>
            </a:r>
          </a:p>
          <a:p>
            <a:pPr lvl="1" algn="just"/>
            <a:r>
              <a:rPr lang="he-IL" sz="2000" smtClean="0"/>
              <a:t>מתן החלטה המאשרת את הסכמת הצדדים ולחילופין, לאחר הצלבה בין סדרי העדיפות;</a:t>
            </a:r>
          </a:p>
          <a:p>
            <a:pPr lvl="1" algn="just"/>
            <a:r>
              <a:rPr lang="he-IL" sz="2000" smtClean="0"/>
              <a:t>קיום הליך </a:t>
            </a:r>
            <a:r>
              <a:rPr lang="en-US" sz="2000" smtClean="0"/>
              <a:t>ADR</a:t>
            </a:r>
            <a:r>
              <a:rPr lang="he-IL" sz="2000" smtClean="0"/>
              <a:t> וסיום או המשך המשפט בהתאם לתוצאותיו;</a:t>
            </a:r>
          </a:p>
          <a:p>
            <a:pPr lvl="1">
              <a:buFontTx/>
              <a:buNone/>
            </a:pPr>
            <a:endParaRPr lang="he-IL" smtClean="0"/>
          </a:p>
          <a:p>
            <a:pPr lvl="1">
              <a:buFontTx/>
              <a:buNone/>
            </a:pPr>
            <a:endParaRPr lang="he-IL"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כותרת 1"/>
          <p:cNvSpPr>
            <a:spLocks noGrp="1"/>
          </p:cNvSpPr>
          <p:nvPr>
            <p:ph type="title"/>
          </p:nvPr>
        </p:nvSpPr>
        <p:spPr/>
        <p:txBody>
          <a:bodyPr/>
          <a:lstStyle/>
          <a:p>
            <a:endParaRPr lang="he-IL" smtClean="0"/>
          </a:p>
        </p:txBody>
      </p:sp>
      <p:sp>
        <p:nvSpPr>
          <p:cNvPr id="29698" name="מציין מיקום תוכן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ctr">
              <a:buFontTx/>
              <a:buNone/>
            </a:pPr>
            <a:r>
              <a:rPr lang="he-IL" smtClean="0">
                <a:solidFill>
                  <a:srgbClr val="FF0000"/>
                </a:solidFill>
              </a:rPr>
              <a:t>סירוב לקחת חלק בהליך </a:t>
            </a:r>
            <a:r>
              <a:rPr lang="en-US" smtClean="0">
                <a:solidFill>
                  <a:srgbClr val="FF0000"/>
                </a:solidFill>
              </a:rPr>
              <a:t>ADR</a:t>
            </a:r>
            <a:r>
              <a:rPr lang="he-IL" smtClean="0">
                <a:solidFill>
                  <a:srgbClr val="FF0000"/>
                </a:solidFill>
              </a:rPr>
              <a:t> ותוצאותיו</a:t>
            </a:r>
            <a:endParaRPr lang="en-US" smtClean="0">
              <a:solidFill>
                <a:srgbClr val="FF0000"/>
              </a:solidFill>
            </a:endParaRPr>
          </a:p>
          <a:p>
            <a:pPr algn="ctr">
              <a:buFontTx/>
              <a:buNone/>
            </a:pPr>
            <a:endParaRPr lang="he-IL" smtClean="0">
              <a:solidFill>
                <a:srgbClr val="FF0000"/>
              </a:solidFill>
            </a:endParaRPr>
          </a:p>
          <a:p>
            <a:pPr lvl="1" algn="just"/>
            <a:r>
              <a:rPr lang="he-IL" sz="2000" smtClean="0"/>
              <a:t>בית המשפט יקיים בישיבת הקדם הראשונה דיון בדבר הפניית הסכסוך להליך </a:t>
            </a:r>
            <a:r>
              <a:rPr lang="en-US" sz="2000" smtClean="0"/>
              <a:t>ADR </a:t>
            </a:r>
            <a:r>
              <a:rPr lang="he-IL" sz="2000" smtClean="0"/>
              <a:t> ויביא את הצעתו אחר בחינת התיק בדבר הליך </a:t>
            </a:r>
            <a:r>
              <a:rPr lang="en-US" sz="2000" smtClean="0"/>
              <a:t>ADR</a:t>
            </a:r>
            <a:r>
              <a:rPr lang="he-IL" sz="2000" smtClean="0"/>
              <a:t> מומלץ לאישור הצדדים;</a:t>
            </a:r>
          </a:p>
          <a:p>
            <a:pPr lvl="1" algn="just">
              <a:buFontTx/>
              <a:buNone/>
            </a:pPr>
            <a:endParaRPr lang="he-IL" sz="2000" smtClean="0"/>
          </a:p>
          <a:p>
            <a:pPr lvl="1" algn="just"/>
            <a:r>
              <a:rPr lang="he-IL" sz="2000" smtClean="0"/>
              <a:t>בית המשפט יביא בחשבון במבחן ההוצאות את סירובו של בעל דין להשתתף בהליך </a:t>
            </a:r>
            <a:r>
              <a:rPr lang="en-US" sz="2000" smtClean="0"/>
              <a:t>ADR</a:t>
            </a:r>
            <a:r>
              <a:rPr lang="he-IL" sz="2000" smtClean="0"/>
              <a:t>, אלא אם כן השתכנע כי לא היה מקום לקיים הליך </a:t>
            </a:r>
            <a:r>
              <a:rPr lang="en-US" sz="2000" smtClean="0"/>
              <a:t>ADR</a:t>
            </a:r>
            <a:r>
              <a:rPr lang="he-IL" sz="2000" smtClean="0"/>
              <a:t> מסוג כלשהו;</a:t>
            </a:r>
          </a:p>
          <a:p>
            <a:pPr lvl="1" algn="just">
              <a:buFontTx/>
              <a:buNone/>
            </a:pPr>
            <a:endParaRPr lang="he-IL" sz="2000" smtClean="0"/>
          </a:p>
          <a:p>
            <a:pPr lvl="1" algn="ctr">
              <a:buFontTx/>
              <a:buNone/>
            </a:pPr>
            <a:r>
              <a:rPr lang="he-IL" sz="2000" smtClean="0"/>
              <a:t>	</a:t>
            </a:r>
            <a:r>
              <a:rPr lang="he-IL" sz="2000" b="1" smtClean="0">
                <a:solidFill>
                  <a:srgbClr val="7030A0"/>
                </a:solidFill>
              </a:rPr>
              <a:t>יישום קונספט זה עשוי ליצור איזון בין הצורך בהפחתת העומס ובין שמירת האוטונומיה של הצדדים בפתרון סכסוכים בבימ"ש ומחוצה לו.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כותרת 1"/>
          <p:cNvSpPr>
            <a:spLocks noGrp="1"/>
          </p:cNvSpPr>
          <p:nvPr>
            <p:ph type="title"/>
          </p:nvPr>
        </p:nvSpPr>
        <p:spPr/>
        <p:txBody>
          <a:bodyPr/>
          <a:lstStyle/>
          <a:p>
            <a:endParaRPr lang="he-IL" smtClean="0"/>
          </a:p>
        </p:txBody>
      </p:sp>
      <p:sp>
        <p:nvSpPr>
          <p:cNvPr id="30722" name="מציין מיקום תוכן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ctr">
              <a:buFontTx/>
              <a:buNone/>
            </a:pPr>
            <a:endParaRPr lang="he-IL" sz="4000" b="1" smtClean="0">
              <a:solidFill>
                <a:schemeClr val="accent2"/>
              </a:solidFill>
            </a:endParaRPr>
          </a:p>
          <a:p>
            <a:pPr algn="ctr">
              <a:buFontTx/>
              <a:buNone/>
            </a:pPr>
            <a:endParaRPr lang="he-IL" sz="4000" b="1" smtClean="0">
              <a:solidFill>
                <a:schemeClr val="accent2"/>
              </a:solidFill>
            </a:endParaRPr>
          </a:p>
          <a:p>
            <a:pPr algn="ctr">
              <a:buFontTx/>
              <a:buNone/>
            </a:pPr>
            <a:r>
              <a:rPr lang="he-IL" sz="4000" b="1" smtClean="0">
                <a:solidFill>
                  <a:schemeClr val="accent2"/>
                </a:solidFill>
              </a:rPr>
              <a:t>הרהורים אחר תזכיר בוררות חובה</a:t>
            </a:r>
          </a:p>
          <a:p>
            <a:endParaRPr lang="he-IL" sz="4000" b="1"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כותרת 1"/>
          <p:cNvSpPr>
            <a:spLocks noGrp="1"/>
          </p:cNvSpPr>
          <p:nvPr>
            <p:ph type="title"/>
          </p:nvPr>
        </p:nvSpPr>
        <p:spPr/>
        <p:txBody>
          <a:bodyPr/>
          <a:lstStyle/>
          <a:p>
            <a:endParaRPr lang="he-IL" smtClean="0"/>
          </a:p>
        </p:txBody>
      </p:sp>
      <p:sp>
        <p:nvSpPr>
          <p:cNvPr id="31746" name="מציין מיקום תוכן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lvl="1" algn="just"/>
            <a:r>
              <a:rPr lang="he-IL" smtClean="0"/>
              <a:t>בוררות חובה למעט, תובענות בגין נזקי גוף, תובענת שבמסכות ייחודית של בית דין מינהלי או מדובר בתובענות שאינן יכולות לשמש נושא להסכמה בין הצדדים (ומכאן הצורך דווקא בתיקון חוק בתי הדין לעבודה) (79ב1); </a:t>
            </a:r>
          </a:p>
          <a:p>
            <a:pPr lvl="1" algn="just">
              <a:buFontTx/>
              <a:buNone/>
            </a:pPr>
            <a:endParaRPr lang="he-IL" smtClean="0"/>
          </a:p>
          <a:p>
            <a:pPr lvl="1" algn="just"/>
            <a:r>
              <a:rPr lang="he-IL" smtClean="0"/>
              <a:t>אפשרות ערעור החלטה בדבר העברת תובענה לבוררות חובה בזכות (79ג3);</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כותרת 1"/>
          <p:cNvSpPr>
            <a:spLocks noGrp="1"/>
          </p:cNvSpPr>
          <p:nvPr>
            <p:ph type="title"/>
          </p:nvPr>
        </p:nvSpPr>
        <p:spPr/>
        <p:txBody>
          <a:bodyPr/>
          <a:lstStyle/>
          <a:p>
            <a:endParaRPr lang="he-IL" smtClean="0"/>
          </a:p>
        </p:txBody>
      </p:sp>
      <p:sp>
        <p:nvSpPr>
          <p:cNvPr id="3" name="מציין מיקום תוכן 2"/>
          <p:cNvSpPr>
            <a:spLocks noGrp="1"/>
          </p:cNvSpPr>
          <p:nvPr>
            <p:ph idx="1"/>
          </p:nvPr>
        </p:nvSpPr>
        <p:spPr/>
        <p:txBody>
          <a:bodyPr/>
          <a:lstStyle/>
          <a:p>
            <a:pPr marL="342900" lvl="1" indent="-342900">
              <a:buFontTx/>
              <a:buChar char="•"/>
              <a:defRPr/>
            </a:pPr>
            <a:r>
              <a:rPr lang="he-IL" dirty="0" smtClean="0"/>
              <a:t>רשימת הבוררים  (79ב4)- </a:t>
            </a:r>
          </a:p>
          <a:p>
            <a:pPr>
              <a:defRPr/>
            </a:pPr>
            <a:r>
              <a:rPr lang="he-IL" dirty="0" smtClean="0"/>
              <a:t>עורכי דין הכשירים לכהן כבוררים בבוררות חובה;</a:t>
            </a:r>
          </a:p>
          <a:p>
            <a:pPr>
              <a:defRPr/>
            </a:pPr>
            <a:r>
              <a:rPr lang="he-IL" dirty="0" smtClean="0"/>
              <a:t>מינוי עד 5 שנים;</a:t>
            </a:r>
          </a:p>
          <a:p>
            <a:pPr lvl="1">
              <a:defRPr/>
            </a:pPr>
            <a:r>
              <a:rPr lang="he-IL" dirty="0" smtClean="0"/>
              <a:t>חבר לשכה שעסק בעריכת דין במשך 7 שנים וגו';</a:t>
            </a:r>
          </a:p>
          <a:p>
            <a:pPr lvl="1">
              <a:defRPr/>
            </a:pPr>
            <a:r>
              <a:rPr lang="he-IL" dirty="0" smtClean="0"/>
              <a:t>לא הורשע בעבירה פלילית או משמעתית המונעת מינויו ואף לא הוגש נגדו כתב אישום או קובלנה בעבירת משמעת שכזו;</a:t>
            </a:r>
          </a:p>
          <a:p>
            <a:pPr lvl="1">
              <a:defRPr/>
            </a:pPr>
            <a:r>
              <a:rPr lang="he-IL" dirty="0" smtClean="0"/>
              <a:t>לא קיים חשש כי יימצא </a:t>
            </a:r>
            <a:r>
              <a:rPr lang="he-IL" dirty="0" smtClean="0">
                <a:solidFill>
                  <a:srgbClr val="FF0000"/>
                </a:solidFill>
              </a:rPr>
              <a:t>במצב תדיר של ניגוד עניינים</a:t>
            </a:r>
            <a:r>
              <a:rPr lang="he-IL" dirty="0" smtClean="0"/>
              <a:t>;</a:t>
            </a:r>
            <a:endParaRPr lang="he-IL"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כותרת 1"/>
          <p:cNvSpPr>
            <a:spLocks noGrp="1"/>
          </p:cNvSpPr>
          <p:nvPr>
            <p:ph type="title"/>
          </p:nvPr>
        </p:nvSpPr>
        <p:spPr/>
        <p:txBody>
          <a:bodyPr/>
          <a:lstStyle/>
          <a:p>
            <a:endParaRPr lang="he-IL" smtClean="0"/>
          </a:p>
        </p:txBody>
      </p:sp>
      <p:sp>
        <p:nvSpPr>
          <p:cNvPr id="33794" name="מציין מיקום תוכן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he-IL" smtClean="0"/>
              <a:t>ייחוד פעולות הבורר:</a:t>
            </a:r>
          </a:p>
          <a:p>
            <a:pPr lvl="1" algn="just"/>
            <a:r>
              <a:rPr lang="he-IL" smtClean="0"/>
              <a:t>מניעת הבורר מעיסוק בעריכת דין (79ב9) (חלופה א') או ללא איסור זה (חלופה ב');</a:t>
            </a:r>
          </a:p>
          <a:p>
            <a:pPr lvl="1" algn="just"/>
            <a:r>
              <a:rPr lang="he-IL" smtClean="0"/>
              <a:t>הדין החל על בוררות חובה הנו הדין מהותי + דיני ראיות אך פטור מסדרי הדין (79ב14);</a:t>
            </a:r>
          </a:p>
          <a:p>
            <a:pPr lvl="1" algn="just"/>
            <a:r>
              <a:rPr lang="he-IL" smtClean="0">
                <a:solidFill>
                  <a:srgbClr val="FF0000"/>
                </a:solidFill>
              </a:rPr>
              <a:t>מועד מתן פסק הבוררות תוך 3-6 חודשים מתחילת הבורר, אך אם לא עמד הבורר בלו"ז פוקעות סמכויותיו (79ב14);</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כותרת 1"/>
          <p:cNvSpPr>
            <a:spLocks noGrp="1"/>
          </p:cNvSpPr>
          <p:nvPr>
            <p:ph type="title"/>
          </p:nvPr>
        </p:nvSpPr>
        <p:spPr/>
        <p:txBody>
          <a:bodyPr/>
          <a:lstStyle/>
          <a:p>
            <a:endParaRPr lang="he-IL" smtClean="0"/>
          </a:p>
        </p:txBody>
      </p:sp>
      <p:sp>
        <p:nvSpPr>
          <p:cNvPr id="34818" name="מציין מיקום תוכן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he-IL" smtClean="0">
                <a:solidFill>
                  <a:schemeClr val="accent2"/>
                </a:solidFill>
              </a:rPr>
              <a:t>ערעור על פסק בבוררות חובה</a:t>
            </a:r>
          </a:p>
          <a:p>
            <a:pPr lvl="1" algn="just"/>
            <a:r>
              <a:rPr lang="he-IL" smtClean="0"/>
              <a:t>פסק הבוררות ניתן לערעור בפני בית משפט השלום בתוך 45 יום מיום שניתן בפני השופט שדן בתובענה (79ב15);</a:t>
            </a:r>
          </a:p>
          <a:p>
            <a:pPr lvl="1" algn="just"/>
            <a:r>
              <a:rPr lang="he-IL" smtClean="0"/>
              <a:t>לבית המשפט סמכויות הנתונות לבית משפט של ערכאה ראשונה, לרבות שמיעת ראיות והבאת ראיות נוספות – </a:t>
            </a:r>
            <a:r>
              <a:rPr lang="he-IL" smtClean="0">
                <a:solidFill>
                  <a:srgbClr val="FF0000"/>
                </a:solidFill>
              </a:rPr>
              <a:t>האם אין כאן סיכויים גבוהים למשפט חוזר? </a:t>
            </a:r>
          </a:p>
          <a:p>
            <a:pPr lvl="1" algn="just"/>
            <a:r>
              <a:rPr lang="he-IL" smtClean="0"/>
              <a:t>פסק הדין נתון לערעור ברשות.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כותרת 1"/>
          <p:cNvSpPr>
            <a:spLocks noGrp="1"/>
          </p:cNvSpPr>
          <p:nvPr>
            <p:ph type="title"/>
          </p:nvPr>
        </p:nvSpPr>
        <p:spPr/>
        <p:txBody>
          <a:bodyPr/>
          <a:lstStyle/>
          <a:p>
            <a:endParaRPr lang="he-IL" smtClean="0"/>
          </a:p>
        </p:txBody>
      </p:sp>
      <p:sp>
        <p:nvSpPr>
          <p:cNvPr id="35842" name="מציין מיקום תוכן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he-IL" smtClean="0"/>
              <a:t>שכר הבורר</a:t>
            </a:r>
          </a:p>
          <a:p>
            <a:pPr lvl="1" algn="just"/>
            <a:r>
              <a:rPr lang="he-IL" smtClean="0">
                <a:solidFill>
                  <a:srgbClr val="FF0000"/>
                </a:solidFill>
              </a:rPr>
              <a:t>שכר הבורר מבוסס אגרה + השלמה ממשרד האוצר – האם ריאלי? </a:t>
            </a:r>
          </a:p>
          <a:p>
            <a:pPr lvl="1" algn="just"/>
            <a:r>
              <a:rPr lang="he-IL" smtClean="0"/>
              <a:t>החלת הוראות</a:t>
            </a:r>
          </a:p>
          <a:p>
            <a:pPr lvl="2" algn="just"/>
            <a:r>
              <a:rPr lang="he-IL" smtClean="0">
                <a:solidFill>
                  <a:srgbClr val="FF0000"/>
                </a:solidFill>
              </a:rPr>
              <a:t>דין בורר כדין עובד ציבור לעניין חוק העונשין + הוראות חוק שירות הציבור (הגבלות לאחר פרישה)</a:t>
            </a:r>
          </a:p>
          <a:p>
            <a:pPr lvl="2" algn="just"/>
            <a:r>
              <a:rPr lang="he-IL" smtClean="0">
                <a:solidFill>
                  <a:srgbClr val="FF0000"/>
                </a:solidFill>
              </a:rPr>
              <a:t>מאסר 3 שנים! לבורר המטפל בעניין שעלול לגרום לו להימצא בניגוד עניינים (79ב19)...."מדינה שכונה" בפס"ד ליברמן רע"א 296/08 – זוכרים? והיום – חסינות?</a:t>
            </a:r>
            <a:r>
              <a:rPr lang="he-IL" smtClean="0"/>
              <a:t> </a:t>
            </a:r>
          </a:p>
          <a:p>
            <a:pPr lvl="2" algn="just"/>
            <a:endParaRPr lang="he-IL"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p:txBody>
          <a:bodyPr/>
          <a:lstStyle/>
          <a:p>
            <a:endParaRPr lang="he-IL" smtClean="0"/>
          </a:p>
        </p:txBody>
      </p:sp>
      <p:sp>
        <p:nvSpPr>
          <p:cNvPr id="36866"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ctr">
              <a:buFontTx/>
              <a:buNone/>
            </a:pPr>
            <a:r>
              <a:rPr lang="he-IL" smtClean="0">
                <a:solidFill>
                  <a:schemeClr val="accent2"/>
                </a:solidFill>
              </a:rPr>
              <a:t>תודה רבה!</a:t>
            </a:r>
          </a:p>
          <a:p>
            <a:pPr algn="ctr">
              <a:buFontTx/>
              <a:buNone/>
            </a:pPr>
            <a:endParaRPr lang="he-IL" smtClean="0">
              <a:solidFill>
                <a:schemeClr val="accent2"/>
              </a:solidFill>
            </a:endParaRPr>
          </a:p>
          <a:p>
            <a:pPr algn="ctr">
              <a:buFontTx/>
              <a:buNone/>
            </a:pPr>
            <a:r>
              <a:rPr lang="he-IL" smtClean="0">
                <a:solidFill>
                  <a:schemeClr val="accent2"/>
                </a:solidFill>
              </a:rPr>
              <a:t>עו"ד רונן סטי, רונן סטי ושות'</a:t>
            </a:r>
          </a:p>
          <a:p>
            <a:pPr algn="ctr">
              <a:buFontTx/>
              <a:buNone/>
            </a:pPr>
            <a:r>
              <a:rPr lang="he-IL" smtClean="0">
                <a:solidFill>
                  <a:schemeClr val="accent2"/>
                </a:solidFill>
              </a:rPr>
              <a:t>משרד עו"ד, בוררות ויישוב סכסויכם</a:t>
            </a:r>
          </a:p>
          <a:p>
            <a:pPr algn="ctr">
              <a:buFontTx/>
              <a:buNone/>
            </a:pPr>
            <a:endParaRPr lang="he-IL" smtClean="0">
              <a:solidFill>
                <a:schemeClr val="accent2"/>
              </a:solidFill>
            </a:endParaRPr>
          </a:p>
          <a:p>
            <a:pPr algn="ctr">
              <a:buFontTx/>
              <a:buNone/>
            </a:pPr>
            <a:r>
              <a:rPr lang="en-US" sz="2400" b="1" smtClean="0">
                <a:solidFill>
                  <a:srgbClr val="7030A0"/>
                </a:solidFill>
                <a:hlinkClick r:id="rId2"/>
              </a:rPr>
              <a:t>ronen@setty-law.com</a:t>
            </a:r>
            <a:endParaRPr lang="he-IL" sz="2400" b="1" smtClean="0">
              <a:solidFill>
                <a:srgbClr val="7030A0"/>
              </a:solidFill>
            </a:endParaRPr>
          </a:p>
          <a:p>
            <a:pPr algn="ctr">
              <a:buFontTx/>
              <a:buNone/>
            </a:pPr>
            <a:endParaRPr lang="he-IL" smtClean="0">
              <a:solidFill>
                <a:schemeClr val="accent2"/>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עיצוב ברירת מחדל">
  <a:themeElements>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עיצוב ברירת מחדל">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עיצוב ברירת מחדל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עיצוב ברירת מחדל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עיצוב ברירת מחדל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עיצוב ברירת מחדל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עיצוב ברירת מחדל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עיצוב ברירת מחדל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עיצוב ברירת מחדל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עיצוב ברירת מחדל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עיצוב ברירת מחדל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עיצוב ברירת מחדל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ערכת נושא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66178B0-9A96-47B9-865C-2FC7ACE16DF4}"/>
</file>

<file path=customXml/itemProps2.xml><?xml version="1.0" encoding="utf-8"?>
<ds:datastoreItem xmlns:ds="http://schemas.openxmlformats.org/officeDocument/2006/customXml" ds:itemID="{11AA5D5F-84EE-40C4-BEBD-ABB167DB21FC}"/>
</file>

<file path=customXml/itemProps3.xml><?xml version="1.0" encoding="utf-8"?>
<ds:datastoreItem xmlns:ds="http://schemas.openxmlformats.org/officeDocument/2006/customXml" ds:itemID="{267376A2-02D1-4A40-8FEB-1616C52D9CFA}"/>
</file>

<file path=docProps/app.xml><?xml version="1.0" encoding="utf-8"?>
<Properties xmlns="http://schemas.openxmlformats.org/officeDocument/2006/extended-properties" xmlns:vt="http://schemas.openxmlformats.org/officeDocument/2006/docPropsVTypes">
  <TotalTime>5374</TotalTime>
  <Words>938</Words>
  <Application>Microsoft Office PowerPoint</Application>
  <PresentationFormat>On-screen Show (4:3)</PresentationFormat>
  <Paragraphs>122</Paragraphs>
  <Slides>21</Slides>
  <Notes>1</Notes>
  <HiddenSlides>0</HiddenSlides>
  <MMClips>0</MMClips>
  <ScaleCrop>false</ScaleCrop>
  <HeadingPairs>
    <vt:vector size="6" baseType="variant">
      <vt:variant>
        <vt:lpstr>גופנים בשימוש</vt:lpstr>
      </vt:variant>
      <vt:variant>
        <vt:i4>1</vt:i4>
      </vt:variant>
      <vt:variant>
        <vt:lpstr>תבנית עיצוב</vt:lpstr>
      </vt:variant>
      <vt:variant>
        <vt:i4>1</vt:i4>
      </vt:variant>
      <vt:variant>
        <vt:lpstr>כותרות שקופיות</vt:lpstr>
      </vt:variant>
      <vt:variant>
        <vt:i4>21</vt:i4>
      </vt:variant>
    </vt:vector>
  </HeadingPairs>
  <TitlesOfParts>
    <vt:vector size="23" baseType="lpstr">
      <vt:lpstr>Arial</vt:lpstr>
      <vt:lpstr>עיצוב ברירת מחדל</vt:lpstr>
      <vt:lpstr>  האם חובת הבוררות טובה לישראל 2012? </vt:lpstr>
      <vt:lpstr>שקופית 2</vt:lpstr>
      <vt:lpstr>שקופית 3</vt:lpstr>
      <vt:lpstr>שקופית 4</vt:lpstr>
      <vt:lpstr>שקופית 5</vt:lpstr>
      <vt:lpstr>שקופית 6</vt:lpstr>
      <vt:lpstr>שקופית 7</vt:lpstr>
      <vt:lpstr>שקופית 8</vt:lpstr>
      <vt:lpstr>שקופית 9</vt:lpstr>
      <vt:lpstr>שקופית 10</vt:lpstr>
      <vt:lpstr>חובת בוררות מידתית </vt:lpstr>
      <vt:lpstr>שקופית 12</vt:lpstr>
      <vt:lpstr>שקופית 13</vt:lpstr>
      <vt:lpstr>שקופית 14</vt:lpstr>
      <vt:lpstr>שקופית 15</vt:lpstr>
      <vt:lpstr>שקופית 16</vt:lpstr>
      <vt:lpstr>שקופית 17</vt:lpstr>
      <vt:lpstr>שקופית 18</vt:lpstr>
      <vt:lpstr>שקופית 19</vt:lpstr>
      <vt:lpstr>שקופית 20</vt:lpstr>
      <vt:lpstr>שקופית 21</vt:lpstr>
    </vt:vector>
  </TitlesOfParts>
  <Company>&lt;arabianhorse&gt;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שקופית 1</dc:title>
  <dc:creator>ofer</dc:creator>
  <cp:lastModifiedBy>User</cp:lastModifiedBy>
  <cp:revision>216</cp:revision>
  <dcterms:created xsi:type="dcterms:W3CDTF">2010-03-17T13:46:10Z</dcterms:created>
  <dcterms:modified xsi:type="dcterms:W3CDTF">2012-01-11T09:17:25Z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ies>
</file>