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slides/slide19.xml" ContentType="application/vnd.openxmlformats-officedocument.presentationml.slide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6.xml" ContentType="application/vnd.openxmlformats-officedocument.presentationml.slide+xml"/>
  <Override PartName="/ppt/slideMasters/slideMaster4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9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3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charts/chart4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4"/>
  </p:notesMasterIdLst>
  <p:sldIdLst>
    <p:sldId id="488" r:id="rId5"/>
    <p:sldId id="489" r:id="rId6"/>
    <p:sldId id="521" r:id="rId7"/>
    <p:sldId id="528" r:id="rId8"/>
    <p:sldId id="523" r:id="rId9"/>
    <p:sldId id="491" r:id="rId10"/>
    <p:sldId id="263" r:id="rId11"/>
    <p:sldId id="450" r:id="rId12"/>
    <p:sldId id="474" r:id="rId13"/>
    <p:sldId id="420" r:id="rId14"/>
    <p:sldId id="534" r:id="rId15"/>
    <p:sldId id="536" r:id="rId16"/>
    <p:sldId id="496" r:id="rId17"/>
    <p:sldId id="546" r:id="rId18"/>
    <p:sldId id="547" r:id="rId19"/>
    <p:sldId id="548" r:id="rId20"/>
    <p:sldId id="549" r:id="rId21"/>
    <p:sldId id="551" r:id="rId22"/>
    <p:sldId id="472" r:id="rId23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8E8"/>
    <a:srgbClr val="E9EDF4"/>
    <a:srgbClr val="E4EDF8"/>
    <a:srgbClr val="D0D8BD"/>
    <a:srgbClr val="233E5F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סגנון ערכת נושא 1 - הדגשה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סגנון ערכת נושא 1 - הדגשה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סגנון ערכת נושא 1 - הדגשה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סגנון ערכת נושא 1 - הדגשה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687" autoAdjust="0"/>
    <p:restoredTop sz="86562" autoAdjust="0"/>
  </p:normalViewPr>
  <p:slideViewPr>
    <p:cSldViewPr>
      <p:cViewPr varScale="1">
        <p:scale>
          <a:sx n="97" d="100"/>
          <a:sy n="97" d="100"/>
        </p:scale>
        <p:origin x="151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ustomXml" Target="../customXml/item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moe\Desktop\&#1502;&#1510;&#1490;&#1514;%20&#1496;&#1499;&#1504;&#1493;&#1500;&#1493;&#1490;&#1497;&#1492;\&#1502;&#1510;&#1490;&#1514;%208-1\&#1495;&#1500;&#1511;%201-%208-1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\Documents\&#1502;&#1510;&#1490;&#1493;&#1514;\&#1506;&#1494;&#1512;%20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\Documents\&#1502;&#1510;&#1490;&#1493;&#1514;\&#1506;&#1494;&#1512;%20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36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b"/>
      <c:overlay val="0"/>
      <c:txPr>
        <a:bodyPr/>
        <a:lstStyle/>
        <a:p>
          <a:pPr>
            <a:defRPr sz="1800" b="1">
              <a:latin typeface="David" panose="020E0502060401010101" pitchFamily="34" charset="-79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14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9143847223526361"/>
          <c:y val="0.10823426755032932"/>
          <c:w val="0.5520453214217047"/>
          <c:h val="0.79760358451235813"/>
        </c:manualLayout>
      </c:layout>
      <c:pie3DChart>
        <c:varyColors val="1"/>
        <c:ser>
          <c:idx val="0"/>
          <c:order val="0"/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1"/>
            <c:showVal val="1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'התפלגות תלמידים '!$A$2:$A$4</c:f>
              <c:strCache>
                <c:ptCount val="3"/>
                <c:pt idx="0">
                  <c:v>חינוך עיוני משרד החינוך </c:v>
                </c:pt>
                <c:pt idx="1">
                  <c:v>חינוך טכנולוגי משרד החינוך </c:v>
                </c:pt>
                <c:pt idx="2">
                  <c:v>חינוך טכנולוגי משרד הכלכלה </c:v>
                </c:pt>
              </c:strCache>
            </c:strRef>
          </c:cat>
          <c:val>
            <c:numRef>
              <c:f>'התפלגות תלמידים '!$B$2:$B$4</c:f>
              <c:numCache>
                <c:formatCode>#,##0</c:formatCode>
                <c:ptCount val="3"/>
                <c:pt idx="0">
                  <c:v>228928</c:v>
                </c:pt>
                <c:pt idx="1">
                  <c:v>148899</c:v>
                </c:pt>
                <c:pt idx="2">
                  <c:v>10370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l"/>
      <c:layout>
        <c:manualLayout>
          <c:xMode val="edge"/>
          <c:yMode val="edge"/>
          <c:x val="6.8143100511073255E-3"/>
          <c:y val="0.73553514144065335"/>
          <c:w val="0.98886888713016496"/>
          <c:h val="0.25115157480314959"/>
        </c:manualLayout>
      </c:layout>
      <c:overlay val="0"/>
      <c:txPr>
        <a:bodyPr/>
        <a:lstStyle/>
        <a:p>
          <a:pPr>
            <a:defRPr sz="1800">
              <a:latin typeface="David" panose="020E0502060401010101" pitchFamily="34" charset="-79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חינוך טכנולוגי</c:v>
          </c:tx>
          <c:invertIfNegative val="0"/>
          <c:dLbls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EAG!$A$4:$A$22</c:f>
              <c:strCache>
                <c:ptCount val="19"/>
                <c:pt idx="0">
                  <c:v>צכיה </c:v>
                </c:pt>
                <c:pt idx="1">
                  <c:v>פינלנד</c:v>
                </c:pt>
                <c:pt idx="2">
                  <c:v>סלובקיה</c:v>
                </c:pt>
                <c:pt idx="3">
                  <c:v>הולנד</c:v>
                </c:pt>
                <c:pt idx="4">
                  <c:v>שוויץ</c:v>
                </c:pt>
                <c:pt idx="5">
                  <c:v>בלגיה</c:v>
                </c:pt>
                <c:pt idx="6">
                  <c:v>איטליה</c:v>
                </c:pt>
                <c:pt idx="7">
                  <c:v>אוסטריה</c:v>
                </c:pt>
                <c:pt idx="8">
                  <c:v>גרמניה</c:v>
                </c:pt>
                <c:pt idx="9">
                  <c:v>שוודיה</c:v>
                </c:pt>
                <c:pt idx="10">
                  <c:v>ממוצע OECD</c:v>
                </c:pt>
                <c:pt idx="11">
                  <c:v>אנגליה</c:v>
                </c:pt>
                <c:pt idx="12">
                  <c:v>צרפת</c:v>
                </c:pt>
                <c:pt idx="13">
                  <c:v>דנמרק</c:v>
                </c:pt>
                <c:pt idx="14">
                  <c:v>ישראל</c:v>
                </c:pt>
                <c:pt idx="15">
                  <c:v>אסטוניה</c:v>
                </c:pt>
                <c:pt idx="16">
                  <c:v>ספרד</c:v>
                </c:pt>
                <c:pt idx="17">
                  <c:v>איסלנד</c:v>
                </c:pt>
                <c:pt idx="18">
                  <c:v>הונגריה</c:v>
                </c:pt>
              </c:strCache>
            </c:strRef>
          </c:cat>
          <c:val>
            <c:numRef>
              <c:f>EAG!$B$4:$B$22</c:f>
              <c:numCache>
                <c:formatCode>General</c:formatCode>
                <c:ptCount val="19"/>
                <c:pt idx="0">
                  <c:v>74</c:v>
                </c:pt>
                <c:pt idx="1">
                  <c:v>70</c:v>
                </c:pt>
                <c:pt idx="2">
                  <c:v>68</c:v>
                </c:pt>
                <c:pt idx="3">
                  <c:v>67</c:v>
                </c:pt>
                <c:pt idx="4">
                  <c:v>66</c:v>
                </c:pt>
                <c:pt idx="5">
                  <c:v>60</c:v>
                </c:pt>
                <c:pt idx="6">
                  <c:v>59</c:v>
                </c:pt>
                <c:pt idx="7">
                  <c:v>50</c:v>
                </c:pt>
                <c:pt idx="8">
                  <c:v>48</c:v>
                </c:pt>
                <c:pt idx="9">
                  <c:v>47</c:v>
                </c:pt>
                <c:pt idx="10">
                  <c:v>46</c:v>
                </c:pt>
                <c:pt idx="11">
                  <c:v>44</c:v>
                </c:pt>
                <c:pt idx="12">
                  <c:v>43</c:v>
                </c:pt>
                <c:pt idx="13">
                  <c:v>43</c:v>
                </c:pt>
                <c:pt idx="14">
                  <c:v>40</c:v>
                </c:pt>
                <c:pt idx="15">
                  <c:v>34</c:v>
                </c:pt>
                <c:pt idx="16">
                  <c:v>34</c:v>
                </c:pt>
                <c:pt idx="17">
                  <c:v>31</c:v>
                </c:pt>
                <c:pt idx="18">
                  <c:v>26</c:v>
                </c:pt>
              </c:numCache>
            </c:numRef>
          </c:val>
        </c:ser>
        <c:ser>
          <c:idx val="1"/>
          <c:order val="1"/>
          <c:tx>
            <c:v>חינוך טכנולוגי המשלב עבודה </c:v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EAG!$A$4:$A$22</c:f>
              <c:strCache>
                <c:ptCount val="19"/>
                <c:pt idx="0">
                  <c:v>צכיה </c:v>
                </c:pt>
                <c:pt idx="1">
                  <c:v>פינלנד</c:v>
                </c:pt>
                <c:pt idx="2">
                  <c:v>סלובקיה</c:v>
                </c:pt>
                <c:pt idx="3">
                  <c:v>הולנד</c:v>
                </c:pt>
                <c:pt idx="4">
                  <c:v>שוויץ</c:v>
                </c:pt>
                <c:pt idx="5">
                  <c:v>בלגיה</c:v>
                </c:pt>
                <c:pt idx="6">
                  <c:v>איטליה</c:v>
                </c:pt>
                <c:pt idx="7">
                  <c:v>אוסטריה</c:v>
                </c:pt>
                <c:pt idx="8">
                  <c:v>גרמניה</c:v>
                </c:pt>
                <c:pt idx="9">
                  <c:v>שוודיה</c:v>
                </c:pt>
                <c:pt idx="10">
                  <c:v>ממוצע OECD</c:v>
                </c:pt>
                <c:pt idx="11">
                  <c:v>אנגליה</c:v>
                </c:pt>
                <c:pt idx="12">
                  <c:v>צרפת</c:v>
                </c:pt>
                <c:pt idx="13">
                  <c:v>דנמרק</c:v>
                </c:pt>
                <c:pt idx="14">
                  <c:v>ישראל</c:v>
                </c:pt>
                <c:pt idx="15">
                  <c:v>אסטוניה</c:v>
                </c:pt>
                <c:pt idx="16">
                  <c:v>ספרד</c:v>
                </c:pt>
                <c:pt idx="17">
                  <c:v>איסלנד</c:v>
                </c:pt>
                <c:pt idx="18">
                  <c:v>הונגריה</c:v>
                </c:pt>
              </c:strCache>
            </c:strRef>
          </c:cat>
          <c:val>
            <c:numRef>
              <c:f>EAG!$D$4:$D$22</c:f>
              <c:numCache>
                <c:formatCode>General</c:formatCode>
                <c:ptCount val="19"/>
                <c:pt idx="0">
                  <c:v>7</c:v>
                </c:pt>
                <c:pt idx="1">
                  <c:v>11</c:v>
                </c:pt>
                <c:pt idx="2">
                  <c:v>5</c:v>
                </c:pt>
                <c:pt idx="3">
                  <c:v>0</c:v>
                </c:pt>
                <c:pt idx="4">
                  <c:v>60</c:v>
                </c:pt>
                <c:pt idx="5">
                  <c:v>4</c:v>
                </c:pt>
                <c:pt idx="6">
                  <c:v>0</c:v>
                </c:pt>
                <c:pt idx="7">
                  <c:v>34</c:v>
                </c:pt>
                <c:pt idx="8">
                  <c:v>41</c:v>
                </c:pt>
                <c:pt idx="9">
                  <c:v>1</c:v>
                </c:pt>
                <c:pt idx="10">
                  <c:v>17</c:v>
                </c:pt>
                <c:pt idx="11">
                  <c:v>25</c:v>
                </c:pt>
                <c:pt idx="12">
                  <c:v>12</c:v>
                </c:pt>
                <c:pt idx="13">
                  <c:v>43</c:v>
                </c:pt>
                <c:pt idx="14">
                  <c:v>4</c:v>
                </c:pt>
                <c:pt idx="15">
                  <c:v>0</c:v>
                </c:pt>
                <c:pt idx="16">
                  <c:v>0</c:v>
                </c:pt>
                <c:pt idx="17">
                  <c:v>13</c:v>
                </c:pt>
                <c:pt idx="18">
                  <c:v>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35547664"/>
        <c:axId val="335548056"/>
        <c:axId val="0"/>
      </c:bar3DChart>
      <c:catAx>
        <c:axId val="33554766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335548056"/>
        <c:crosses val="autoZero"/>
        <c:auto val="0"/>
        <c:lblAlgn val="ctr"/>
        <c:lblOffset val="100"/>
        <c:noMultiLvlLbl val="0"/>
      </c:catAx>
      <c:valAx>
        <c:axId val="335548056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335547664"/>
        <c:crossesAt val="1"/>
        <c:crossBetween val="between"/>
      </c:valAx>
    </c:plotArea>
    <c:legend>
      <c:legendPos val="b"/>
      <c:overlay val="0"/>
      <c:txPr>
        <a:bodyPr/>
        <a:lstStyle/>
        <a:p>
          <a:pPr>
            <a:defRPr sz="1200" b="1">
              <a:latin typeface="David" panose="020E0502060401010101" pitchFamily="34" charset="-79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סה"כ תלמידים תשע"ה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2"/>
                <c:pt idx="0">
                  <c:v>נוער בסיכון</c:v>
                </c:pt>
                <c:pt idx="1">
                  <c:v>נוער נורמטיבי </c:v>
                </c:pt>
              </c:strCache>
            </c:strRef>
          </c:cat>
          <c:val>
            <c:numRef>
              <c:f>גיליון1!$B$2:$B$3</c:f>
              <c:numCache>
                <c:formatCode>General</c:formatCode>
                <c:ptCount val="2"/>
                <c:pt idx="0">
                  <c:v>2058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סה"כ תלמידים תשע"ו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2"/>
                <c:pt idx="0">
                  <c:v>נוער בסיכון</c:v>
                </c:pt>
                <c:pt idx="1">
                  <c:v>נוער נורמטיבי </c:v>
                </c:pt>
              </c:strCache>
            </c:strRef>
          </c:cat>
          <c:val>
            <c:numRef>
              <c:f>גיליון1!$C$2:$C$3</c:f>
              <c:numCache>
                <c:formatCode>General</c:formatCode>
                <c:ptCount val="2"/>
                <c:pt idx="0">
                  <c:v>2528</c:v>
                </c:pt>
                <c:pt idx="1">
                  <c:v>2298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35549232"/>
        <c:axId val="335549624"/>
        <c:axId val="0"/>
      </c:bar3DChart>
      <c:catAx>
        <c:axId val="3355492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335549624"/>
        <c:crosses val="autoZero"/>
        <c:auto val="1"/>
        <c:lblAlgn val="ctr"/>
        <c:lblOffset val="100"/>
        <c:noMultiLvlLbl val="0"/>
      </c:catAx>
      <c:valAx>
        <c:axId val="335549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335549232"/>
        <c:crosses val="autoZero"/>
        <c:crossBetween val="between"/>
      </c:valAx>
    </c:plotArea>
    <c:legend>
      <c:legendPos val="r"/>
      <c:overlay val="0"/>
      <c:txPr>
        <a:bodyPr/>
        <a:lstStyle/>
        <a:p>
          <a:pPr algn="just" rtl="1">
            <a:defRPr sz="1400">
              <a:latin typeface="David" panose="020E0502060401010101" pitchFamily="34" charset="-79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60" cy="496332"/>
          </a:xfrm>
          <a:prstGeom prst="rect">
            <a:avLst/>
          </a:prstGeom>
        </p:spPr>
        <p:txBody>
          <a:bodyPr vert="horz" lIns="91503" tIns="45751" rIns="91503" bIns="45751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503" tIns="45751" rIns="91503" bIns="45751" rtlCol="1"/>
          <a:lstStyle>
            <a:lvl1pPr algn="l">
              <a:defRPr sz="1200"/>
            </a:lvl1pPr>
          </a:lstStyle>
          <a:p>
            <a:fld id="{45297286-40DE-4C8D-98D3-06DE19199DDB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3" tIns="45751" rIns="91503" bIns="45751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503" tIns="45751" rIns="91503" bIns="45751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7"/>
            <a:ext cx="2945660" cy="496332"/>
          </a:xfrm>
          <a:prstGeom prst="rect">
            <a:avLst/>
          </a:prstGeom>
        </p:spPr>
        <p:txBody>
          <a:bodyPr vert="horz" lIns="91503" tIns="45751" rIns="91503" bIns="45751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7"/>
            <a:ext cx="2945660" cy="496332"/>
          </a:xfrm>
          <a:prstGeom prst="rect">
            <a:avLst/>
          </a:prstGeom>
        </p:spPr>
        <p:txBody>
          <a:bodyPr vert="horz" lIns="91503" tIns="45751" rIns="91503" bIns="45751" rtlCol="1" anchor="b"/>
          <a:lstStyle>
            <a:lvl1pPr algn="l">
              <a:defRPr sz="1200"/>
            </a:lvl1pPr>
          </a:lstStyle>
          <a:p>
            <a:fld id="{7682B437-FF46-4492-8E21-2FE42BC653B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2576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1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3820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0" dirty="0" smtClean="0"/>
          </a:p>
          <a:p>
            <a:endParaRPr lang="he-IL" b="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2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90846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05739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="0" dirty="0" smtClean="0"/>
              <a:t>נתונים מזהבה:</a:t>
            </a:r>
          </a:p>
          <a:p>
            <a:r>
              <a:rPr lang="he-IL" b="0" dirty="0" smtClean="0"/>
              <a:t>תשע"ו (גבהים) – 33 בתי ספר,</a:t>
            </a:r>
            <a:r>
              <a:rPr lang="he-IL" b="0" baseline="0" dirty="0" smtClean="0"/>
              <a:t> 84 כיתות </a:t>
            </a:r>
            <a:endParaRPr lang="he-IL" b="0" dirty="0" smtClean="0"/>
          </a:p>
          <a:p>
            <a:r>
              <a:rPr lang="he-IL" b="0" dirty="0" smtClean="0"/>
              <a:t>תשע"ז – 33 בי"ס נוספים </a:t>
            </a:r>
          </a:p>
          <a:p>
            <a:endParaRPr lang="he-IL" b="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8920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45953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1" baseline="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060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021">
              <a:defRPr/>
            </a:pPr>
            <a:endParaRPr lang="he-IL" b="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6342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/>
              <a:pPr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5215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45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sz="1800" b="1" baseline="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1517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C51A8-BD93-49BF-849D-AEB45FF187BB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2814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sz="1800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23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מאוחד</a:t>
            </a:r>
            <a:r>
              <a:rPr lang="he-IL" baseline="0" dirty="0" smtClean="0"/>
              <a:t> עם סטטוס של אביבה </a:t>
            </a: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C51A8-BD93-49BF-849D-AEB45FF187BB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45420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להכניס לעיצוב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C51A8-BD93-49BF-849D-AEB45FF187BB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45420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aseline="0" dirty="0" smtClean="0"/>
              <a:t>להכניס לעיצוב להסתכל רווחים </a:t>
            </a: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C51A8-BD93-49BF-849D-AEB45FF187BB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4542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1800" b="0" dirty="0" smtClean="0"/>
              <a:t>להעביר קדימה</a:t>
            </a:r>
            <a:endParaRPr lang="he-IL" sz="1800" b="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018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C51A8-BD93-49BF-849D-AEB45FF187BB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4542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9269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775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291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95670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776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9128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0517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3756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8266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8701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8137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4157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370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28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921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6714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282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4438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3414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532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6901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106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3495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8820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4103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070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8052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2077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9247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569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0778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8569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9922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614589"/>
      </p:ext>
    </p:extLst>
  </p:cSld>
  <p:clrMapOvr>
    <a:masterClrMapping/>
  </p:clrMapOvr>
  <p:hf sldNum="0"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833253"/>
      </p:ext>
    </p:extLst>
  </p:cSld>
  <p:clrMapOvr>
    <a:masterClrMapping/>
  </p:clrMapOvr>
  <p:hf sldNum="0"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243621"/>
      </p:ext>
    </p:extLst>
  </p:cSld>
  <p:clrMapOvr>
    <a:masterClrMapping/>
  </p:clrMapOvr>
  <p:hf sldNum="0"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18755"/>
      </p:ext>
    </p:extLst>
  </p:cSld>
  <p:clrMapOvr>
    <a:masterClrMapping/>
  </p:clrMapOvr>
  <p:hf sldNum="0"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262858"/>
      </p:ext>
    </p:extLst>
  </p:cSld>
  <p:clrMapOvr>
    <a:masterClrMapping/>
  </p:clrMapOvr>
  <p:hf sldNum="0"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877440"/>
      </p:ext>
    </p:extLst>
  </p:cSld>
  <p:clrMapOvr>
    <a:masterClrMapping/>
  </p:clrMapOvr>
  <p:hf sldNum="0"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175151"/>
      </p:ext>
    </p:extLst>
  </p:cSld>
  <p:clrMapOvr>
    <a:masterClrMapping/>
  </p:clrMapOvr>
  <p:hf sldNum="0"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92429"/>
      </p:ext>
    </p:extLst>
  </p:cSld>
  <p:clrMapOvr>
    <a:masterClrMapping/>
  </p:clrMapOvr>
  <p:hf sldNum="0"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199105"/>
      </p:ext>
    </p:extLst>
  </p:cSld>
  <p:clrMapOvr>
    <a:masterClrMapping/>
  </p:clrMapOvr>
  <p:hf sldNum="0"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055384"/>
      </p:ext>
    </p:extLst>
  </p:cSld>
  <p:clrMapOvr>
    <a:masterClrMapping/>
  </p:clrMapOvr>
  <p:hf sldNum="0"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96840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BECAC-D087-4E8B-A005-3FFA6BA6ED2A}" type="datetimeFigureOut">
              <a:rPr lang="he-IL" smtClean="0"/>
              <a:pPr/>
              <a:t>ט"ו/אייר/תשע"ו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18285-21AB-4EE8-A562-FD27624679A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746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77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BECAC-D087-4E8B-A005-3FFA6BA6ED2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18285-21AB-4EE8-A562-FD27624679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12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1"/>
            </a:gs>
          </a:gsLst>
          <a:path path="circle">
            <a:fillToRect l="20000" t="10000" r="20000" b="6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47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18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3995936" y="6381328"/>
            <a:ext cx="48965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גרסת טיוטה מקוצרת  לא להפצה – 12-3-2014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2339752" y="5787261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הצגה בפני שר החינוך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64088" y="6187371"/>
            <a:ext cx="34563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יום שני כ חשון תשע"ו</a:t>
            </a: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2 נובמבר, 2015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36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שיעור התלמידים בחינוך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הטכנולוגי (י'-י"ב) 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21590"/>
              </p:ext>
            </p:extLst>
          </p:nvPr>
        </p:nvGraphicFramePr>
        <p:xfrm>
          <a:off x="0" y="584773"/>
          <a:ext cx="9144000" cy="629818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10810"/>
                <a:gridCol w="1288865"/>
                <a:gridCol w="1288865"/>
                <a:gridCol w="1288865"/>
                <a:gridCol w="1288865"/>
                <a:gridCol w="1288865"/>
                <a:gridCol w="1288865"/>
              </a:tblGrid>
              <a:tr h="631617">
                <a:tc>
                  <a:txBody>
                    <a:bodyPr/>
                    <a:lstStyle/>
                    <a:p>
                      <a:pPr rtl="1"/>
                      <a:endParaRPr lang="en-US" sz="1800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תשע"א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תשע"ב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תשע"ג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תשע"ד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תשע"ה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תשע"ו 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71755" marB="0" anchor="b"/>
                </a:tc>
              </a:tr>
              <a:tr h="792028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תלמידים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332,520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337,146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347,423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358,005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368,557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377,827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92028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אחוז תלמידים טכנולוגיים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36.5%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37.2%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38.2%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38.7%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39.6%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39.4%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889443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מספר תלמידים טכנולוגים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121,270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125,474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132,723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138,661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146,020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148,899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92028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מגזר </a:t>
                      </a: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דוברי </a:t>
                      </a: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ערבית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33,775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35,663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39,156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40,740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42,678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43,481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92028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מגזר יהודי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87,495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89,811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93,567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97,921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103,342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105,418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92028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מגזר חרדי (מתוך היהודי) 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10,236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11,385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13,663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15,416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16,701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17,780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92028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מספר בתי ספר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671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667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887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843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858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904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122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3818260"/>
              </p:ext>
            </p:extLst>
          </p:nvPr>
        </p:nvGraphicFramePr>
        <p:xfrm>
          <a:off x="1" y="557387"/>
          <a:ext cx="9144000" cy="6328986"/>
        </p:xfrm>
        <a:graphic>
          <a:graphicData uri="http://schemas.openxmlformats.org/drawingml/2006/table">
            <a:tbl>
              <a:tblPr firstRow="1" lastCol="1" bandRow="1">
                <a:tableStyleId>{5C22544A-7EE6-4342-B048-85BDC9FD1C3A}</a:tableStyleId>
              </a:tblPr>
              <a:tblGrid>
                <a:gridCol w="1032599"/>
                <a:gridCol w="1063770"/>
                <a:gridCol w="1084329"/>
                <a:gridCol w="1445772"/>
                <a:gridCol w="1012041"/>
                <a:gridCol w="1012041"/>
                <a:gridCol w="1084329"/>
                <a:gridCol w="1409119"/>
              </a:tblGrid>
              <a:tr h="569662">
                <a:tc>
                  <a:txBody>
                    <a:bodyPr/>
                    <a:lstStyle/>
                    <a:p>
                      <a:pPr algn="r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אחוז שינוי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תשע"ו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תשע"א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מגמה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אחוז שינוי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תשע"ו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תשע"א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מגמה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9,306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8,458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600" b="1" i="0" u="none" strike="noStrike" dirty="0" smtClean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מדיה ופרסום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274%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9,394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2,512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תקשוב</a:t>
                      </a: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257 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237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מערכות ימיות </a:t>
                      </a:r>
                      <a:endParaRPr lang="he-IL" sz="16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153%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2,160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855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תיירות ופנאי</a:t>
                      </a:r>
                    </a:p>
                  </a:txBody>
                  <a:tcPr anchor="b"/>
                </a:tc>
              </a:tr>
              <a:tr h="586827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7,905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7,328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מערכות</a:t>
                      </a:r>
                      <a:r>
                        <a:rPr lang="he-IL" sz="16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ייצור </a:t>
                      </a:r>
                      <a:endParaRPr lang="he-IL" sz="1600" b="1" i="0" u="none" strike="noStrike" dirty="0" smtClean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62%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1,080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669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מלונאות</a:t>
                      </a: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18,267 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17,231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אומנויות העיצוב 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60%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3,715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2,333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מערכות בריאות</a:t>
                      </a: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1,811 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1,721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טכנולוגיות</a:t>
                      </a:r>
                      <a:r>
                        <a:rPr lang="he-IL" sz="16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תקשורת </a:t>
                      </a:r>
                      <a:endParaRPr lang="he-IL" sz="1600" b="1" i="0" u="none" strike="noStrike" dirty="0" smtClean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59%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4,749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3,053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חינוך</a:t>
                      </a: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1,856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1,778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בנייה </a:t>
                      </a:r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ואדריכלות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22,970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17,218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הנדסת תוכנה</a:t>
                      </a: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7,447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7,464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בקרה </a:t>
                      </a:r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ואנרגיה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7,298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6,086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ביוטכנולוגיה</a:t>
                      </a:r>
                    </a:p>
                  </a:txBody>
                  <a:tcPr anchor="b"/>
                </a:tc>
              </a:tr>
              <a:tr h="586827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2%-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1868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1,904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מדעית </a:t>
                      </a:r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טכנולוגית</a:t>
                      </a:r>
                      <a:endParaRPr lang="he-IL" sz="16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13,926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11,677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אלקטרוניקה ומחשבים</a:t>
                      </a:r>
                      <a:endParaRPr lang="he-IL" sz="16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15%-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3,187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3,742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תעשייה</a:t>
                      </a:r>
                      <a:r>
                        <a:rPr lang="he-IL" sz="16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וניהול</a:t>
                      </a:r>
                      <a:endParaRPr lang="he-IL" sz="16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27,359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23,293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ניהול עסקי</a:t>
                      </a:r>
                    </a:p>
                  </a:txBody>
                  <a:tcPr anchor="b"/>
                </a:tc>
              </a:tr>
              <a:tr h="569662">
                <a:tc>
                  <a:txBody>
                    <a:bodyPr/>
                    <a:lstStyle/>
                    <a:p>
                      <a:r>
                        <a:rPr lang="he-IL" dirty="0" smtClean="0"/>
                        <a:t>---</a:t>
                      </a:r>
                      <a:endParaRPr lang="he-IL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sz="16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101 </a:t>
                      </a:r>
                      <a:endParaRPr lang="he-IL" sz="16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dirty="0" smtClean="0"/>
                        <a:t>---</a:t>
                      </a:r>
                      <a:endParaRPr lang="he-IL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he-IL" sz="16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גילוי ואיתור מידע דיגיטלי </a:t>
                      </a:r>
                      <a:endParaRPr lang="he-IL" sz="16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17%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4,344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3,711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הנדסת מכונות</a:t>
                      </a:r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התלמידים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הטכנולוגים לפי מגמות (י'-י"ב) 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2581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81F767-CAA5-4369-8D70-F9F1247449A8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7" name="כותרת 1"/>
          <p:cNvSpPr txBox="1">
            <a:spLocks/>
          </p:cNvSpPr>
          <p:nvPr/>
        </p:nvSpPr>
        <p:spPr bwMode="auto">
          <a:xfrm>
            <a:off x="445543" y="116632"/>
            <a:ext cx="8280920" cy="550887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r>
              <a:rPr lang="he-IL" sz="2800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התפלגות תלמידים לפי מגמות  י-</a:t>
            </a:r>
            <a:r>
              <a:rPr lang="he-IL" sz="2800" kern="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יב</a:t>
            </a:r>
            <a:r>
              <a:rPr lang="he-IL" sz="2800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 תשע"ו</a:t>
            </a:r>
          </a:p>
          <a:p>
            <a:pPr algn="ctr" eaLnBrk="0" hangingPunct="0">
              <a:defRPr/>
            </a:pPr>
            <a:endParaRPr lang="he-IL" sz="2800" kern="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התלמידים הטכנולוגיים (י-י"ב)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- התמחויות לדוגמא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231693"/>
              </p:ext>
            </p:extLst>
          </p:nvPr>
        </p:nvGraphicFramePr>
        <p:xfrm>
          <a:off x="1" y="548680"/>
          <a:ext cx="9144000" cy="6309320"/>
        </p:xfrm>
        <a:graphic>
          <a:graphicData uri="http://schemas.openxmlformats.org/drawingml/2006/table">
            <a:tbl>
              <a:tblPr firstRow="1" lastCol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630932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אחוז שינוי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תשע"ו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תשע"א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התמחויות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מגמה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3,296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3,079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מערכות </a:t>
                      </a:r>
                      <a:r>
                        <a:rPr lang="he-IL" sz="1400" b="1" i="0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סיב"ם</a:t>
                      </a:r>
                      <a:r>
                        <a:rPr lang="he-I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400" b="1" i="0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תיב"ם</a:t>
                      </a:r>
                      <a:endParaRPr lang="he-IL" sz="1400" b="1" i="0" u="none" strike="noStrike" kern="12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מכונות </a:t>
                      </a:r>
                    </a:p>
                    <a:p>
                      <a:pPr algn="r" rtl="1" fontAlgn="b"/>
                      <a:endParaRPr lang="he-IL" sz="18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2,415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2,394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מערכות מכונאות רכב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 rtl="1" fontAlgn="b"/>
                      <a:endParaRPr lang="he-IL" sz="14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-13%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1,433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1,661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מערכות ממוחשבות ברכב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 rtl="1" fontAlgn="b"/>
                      <a:endParaRPr lang="he-IL" sz="14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291%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761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194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תחזוקת מערכות מכניות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 rtl="1" fontAlgn="b"/>
                      <a:endParaRPr lang="he-IL" sz="14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30932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31%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22,588 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17,218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4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תכנון ותכנות מערכות </a:t>
                      </a:r>
                      <a:endParaRPr lang="he-IL" sz="1400" b="1" i="0" u="none" strike="noStrike" kern="12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הנדסת תכנה </a:t>
                      </a:r>
                    </a:p>
                    <a:p>
                      <a:pPr algn="r" rtl="1" fontAlgn="b"/>
                      <a:endParaRPr lang="he-IL" sz="18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----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1,247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----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סייבר 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 rtl="1" fontAlgn="b"/>
                      <a:endParaRPr lang="he-IL" sz="14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----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----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----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ממשק משתמש (</a:t>
                      </a:r>
                      <a:r>
                        <a:rPr lang="en-US" sz="14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UX</a:t>
                      </a:r>
                      <a:r>
                        <a:rPr lang="he-IL" sz="14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)</a:t>
                      </a:r>
                      <a:r>
                        <a:rPr lang="he-IL" sz="14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endParaRPr lang="he-IL" sz="1400" b="1" i="0" u="none" strike="noStrike" kern="1200" dirty="0" smtClean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 rtl="1" fontAlgn="b"/>
                      <a:endParaRPr lang="he-IL" sz="14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178%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1,349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486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ניהול </a:t>
                      </a:r>
                      <a:r>
                        <a:rPr lang="he-IL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תיירותי</a:t>
                      </a:r>
                      <a:endParaRPr lang="he-IL" sz="14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תיירות ופנאי</a:t>
                      </a:r>
                    </a:p>
                    <a:p>
                      <a:pPr algn="r" rtl="1" fontAlgn="b"/>
                      <a:endParaRPr lang="he-IL" sz="18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630932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121%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811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369</a:t>
                      </a:r>
                    </a:p>
                  </a:txBody>
                  <a:tcPr marL="90000" marR="90000" marT="46800" marB="4680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ניהול </a:t>
                      </a:r>
                      <a:r>
                        <a:rPr lang="he-IL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מלונאי</a:t>
                      </a:r>
                      <a:endParaRPr lang="he-IL" sz="14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 rtl="1" fontAlgn="b"/>
                      <a:endParaRPr lang="he-IL" sz="1400" b="1" i="0" u="none" strike="noStrike" dirty="0">
                        <a:solidFill>
                          <a:srgbClr val="FFFFFF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מלבן 1">
            <a:hlinkClick r:id="rId3" action="ppaction://hlinksldjump"/>
          </p:cNvPr>
          <p:cNvSpPr/>
          <p:nvPr/>
        </p:nvSpPr>
        <p:spPr>
          <a:xfrm>
            <a:off x="5652120" y="5155530"/>
            <a:ext cx="16561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02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81F767-CAA5-4369-8D70-F9F1247449A8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316605"/>
              </p:ext>
            </p:extLst>
          </p:nvPr>
        </p:nvGraphicFramePr>
        <p:xfrm>
          <a:off x="0" y="545164"/>
          <a:ext cx="9144000" cy="631283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702059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גורם </a:t>
                      </a:r>
                      <a:endParaRPr lang="he-IL" sz="1800" b="1" i="0" u="none" strike="noStrike" dirty="0" smtClean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מדווח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תלמידים </a:t>
                      </a:r>
                    </a:p>
                    <a:p>
                      <a:pPr algn="r" rtl="1" fontAlgn="b"/>
                      <a:r>
                        <a:rPr lang="he-IL" sz="1800" b="1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בחט"ע</a:t>
                      </a:r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תלמידים</a:t>
                      </a:r>
                      <a:r>
                        <a:rPr lang="he-IL" sz="18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ב</a:t>
                      </a:r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חינוך הטכנולוגי</a:t>
                      </a:r>
                      <a:endParaRPr lang="he-IL" sz="1800" b="1" i="0" u="none" strike="noStrike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אחוז</a:t>
                      </a:r>
                      <a:r>
                        <a:rPr lang="he-IL" sz="18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תלמידים </a:t>
                      </a:r>
                      <a:r>
                        <a:rPr lang="he-IL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בחינוך הטכנולוגי</a:t>
                      </a: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צפון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56,465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29,833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53%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חיפה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34,250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17,976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53%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דרום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41,656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21,641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52%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תל אביב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47,358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19,393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41%</a:t>
                      </a: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מרכז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50,546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19,180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38%</a:t>
                      </a: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ירושלים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14,217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4,737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33%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חינוך התיישבותי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43,487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12,100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28%</a:t>
                      </a:r>
                    </a:p>
                  </a:txBody>
                  <a:tcPr anchor="b"/>
                </a:tc>
              </a:tr>
              <a:tr h="70134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מנח'י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25,406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5,325</a:t>
                      </a:r>
                      <a:endParaRPr lang="he-IL" sz="1800" b="0" i="0" u="none" strike="noStrike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21%</a:t>
                      </a:r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6" name="TextBox 5">
            <a:hlinkClick r:id="rId3" action="ppaction://hlinksldjump"/>
          </p:cNvPr>
          <p:cNvSpPr txBox="1"/>
          <p:nvPr/>
        </p:nvSpPr>
        <p:spPr>
          <a:xfrm>
            <a:off x="0" y="-39613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pPr eaLnBrk="0" hangingPunct="0">
              <a:defRPr/>
            </a:pPr>
            <a:r>
              <a:rPr lang="he-IL" sz="32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תלמידים </a:t>
            </a:r>
            <a:r>
              <a:rPr lang="he-IL" sz="3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בחינוך הטכנולוגי בהתפלגות </a:t>
            </a:r>
            <a:r>
              <a:rPr lang="he-IL" sz="32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למחוזות </a:t>
            </a:r>
            <a:r>
              <a:rPr lang="he-IL" sz="3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(תשע"ו) </a:t>
            </a:r>
            <a:endParaRPr lang="he-IL" sz="24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8146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0" y="0"/>
            <a:ext cx="9180512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התלמידים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הלומדים </a:t>
            </a:r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בלימודי המשך (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י"ג-י"ד)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03137"/>
              </p:ext>
            </p:extLst>
          </p:nvPr>
        </p:nvGraphicFramePr>
        <p:xfrm>
          <a:off x="2" y="537008"/>
          <a:ext cx="9180512" cy="627322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40597"/>
                <a:gridCol w="1307983"/>
                <a:gridCol w="1307983"/>
                <a:gridCol w="1307983"/>
                <a:gridCol w="1307983"/>
                <a:gridCol w="1307983"/>
              </a:tblGrid>
              <a:tr h="850319">
                <a:tc>
                  <a:txBody>
                    <a:bodyPr/>
                    <a:lstStyle/>
                    <a:p>
                      <a:pPr algn="r" rtl="1"/>
                      <a:endParaRPr lang="en-US" sz="2000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תשע"א 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תשע"ב 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תשע"ג 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תשע"ד 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תשע"ה 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903817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תלמידים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הלומדים לימודי המשך י"ג י"ד </a:t>
                      </a:r>
                      <a:r>
                        <a:rPr lang="he-IL" sz="1800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וטו"ב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5,389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6,204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6,616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6,851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7,302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903817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מתוכם סה"כ תלמידים הלומדים בתכנית </a:t>
                      </a:r>
                      <a:r>
                        <a:rPr lang="he-IL" sz="1800" dirty="0" err="1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טו"ב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 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368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810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1,167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1,203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1,442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903817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מגזר </a:t>
                      </a: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דוברי </a:t>
                      </a: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ערבית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289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429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552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597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745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903817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מגזר יהודי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/>
                          <a:cs typeface="David" panose="020E0502060401010101" pitchFamily="34" charset="-79"/>
                        </a:rPr>
                        <a:t>5,100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5,775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6,064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6,254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6,557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903817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מגזר חרדי  (מתוך היהודי) 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91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107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107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186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311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903817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מספר מוסדות המלמדים לימודי</a:t>
                      </a:r>
                      <a:r>
                        <a:rPr lang="he-IL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המשך י"ג וי"ד 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131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171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163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162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187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253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36512" y="-27384"/>
            <a:ext cx="9180512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ושיעור הלומדים י'- י"ב (תשע"ו)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6525344"/>
            <a:ext cx="8496944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מקור הנתונים: משרד החינוך, מינהל תקשוב ומערכות מידע</a:t>
            </a:r>
            <a:endParaRPr lang="he-IL" sz="1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6968432"/>
              </p:ext>
            </p:extLst>
          </p:nvPr>
        </p:nvGraphicFramePr>
        <p:xfrm>
          <a:off x="35496" y="557391"/>
          <a:ext cx="9108504" cy="5751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9929890"/>
              </p:ext>
            </p:extLst>
          </p:nvPr>
        </p:nvGraphicFramePr>
        <p:xfrm>
          <a:off x="0" y="404665"/>
          <a:ext cx="9144000" cy="5976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56014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36912"/>
            <a:ext cx="51276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36913"/>
            <a:ext cx="51276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5037254"/>
              </p:ext>
            </p:extLst>
          </p:nvPr>
        </p:nvGraphicFramePr>
        <p:xfrm>
          <a:off x="0" y="557392"/>
          <a:ext cx="9144000" cy="6300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"/>
          <p:cNvSpPr txBox="1"/>
          <p:nvPr/>
        </p:nvSpPr>
        <p:spPr>
          <a:xfrm>
            <a:off x="-7054" y="6620268"/>
            <a:ext cx="2952289" cy="237732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 smtClean="0">
                <a:latin typeface="David" panose="020E0502060401010101" pitchFamily="34" charset="-79"/>
                <a:cs typeface="+mj-cs"/>
              </a:rPr>
              <a:t>Education at a Glance 2015 </a:t>
            </a:r>
            <a:endParaRPr lang="he-IL" sz="1400" b="1" dirty="0">
              <a:latin typeface="David" panose="020E0502060401010101" pitchFamily="34" charset="-79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שיעור הלומדים בהשוואה למדינות</a:t>
            </a:r>
            <a:r>
              <a:rPr lang="en-US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OECD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בשנת 2013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9614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674"/>
            <a:ext cx="9180512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prstClr val="white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מטרות מערכת החינוך הטכנולוגית והמקצועית</a:t>
            </a:r>
            <a:endParaRPr lang="he-IL" sz="3200" b="1" dirty="0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3" y="908720"/>
            <a:ext cx="9144000" cy="36009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תעניק כלים למימוש עצמי של כל  תלמיד בישראל תוך פיתוח מסגרות חינוכיות המקדמות מצוינות בתחום המקצועי. </a:t>
            </a:r>
          </a:p>
          <a:p>
            <a:pPr marL="285750" indent="-28575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פיתוח ערך העבודה בחברה הישראלית. </a:t>
            </a:r>
          </a:p>
          <a:p>
            <a:pPr marL="285750" indent="-28575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תטפח אזרחים יצרניים </a:t>
            </a: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השואפים להשתלב ולהתקדם בשוק העבודה </a:t>
            </a:r>
            <a:r>
              <a:rPr lang="he-IL" sz="2400" i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"גדולה מלאכה שמכבדת את בעליה" (תלמוד בבלי, מסכת נדרים, דף מט עמ' ב). </a:t>
            </a:r>
            <a:endParaRPr lang="he-IL" sz="2400" i="1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תתרום לקידום הצמיחה של המשק והכלכלה הישראלית ולהקטנת שיעור האבטלה באמצעות פיתוח הון אנושי תואם. </a:t>
            </a:r>
          </a:p>
        </p:txBody>
      </p:sp>
    </p:spTree>
    <p:extLst>
      <p:ext uri="{BB962C8B-B14F-4D97-AF65-F5344CB8AC3E}">
        <p14:creationId xmlns:p14="http://schemas.microsoft.com/office/powerpoint/2010/main" val="200676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1312" y="3151996"/>
            <a:ext cx="9226232" cy="2954655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 startAt="4"/>
            </a:pP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בניית מערכת הסמכות ותעודות משמעותיות לחינוך ההנדסי, הטכנולוגי והמקצועי (שלוש רמות לכל תחום) כך שהתלמידים מסיימים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עם תעודה משמעותית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בכל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אחת מהרמות – לפחות 90% רמה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א,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לפחות 50% רמה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ב,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לפחות 25% רמה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ג.</a:t>
            </a:r>
            <a:endParaRPr lang="he-IL" sz="22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eriod" startAt="4"/>
            </a:pP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הגדלת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שיעור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הלומדים ל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- 47% (סה"כ  50% כולל משרד הכלכלה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), בדגש על החינוך המקצועי והטכנולוגי בהתאמה, תוך התאמה לצרכים של צה"ל ושל המשק.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2200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eriod" startAt="4"/>
            </a:pP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הגדלת שיעור התלמידים המשלבים למידה מעשית והתנסות בעולם העבודה בדגש על החינוך המקצועי- כל התלמידים משלבים מכיתה י' עבודה מעשית בהיקף של לפחות 5 </a:t>
            </a:r>
            <a:r>
              <a:rPr lang="he-IL" sz="2200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יח"ל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וכל תלמידי החינוך התעסוקתי משלבים לימודים ועבודה </a:t>
            </a:r>
          </a:p>
        </p:txBody>
      </p:sp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-36512" y="-27384"/>
            <a:ext cx="9180512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prstClr val="white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יעדים </a:t>
            </a:r>
            <a:endParaRPr lang="he-IL" sz="3200" b="1" dirty="0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836712"/>
            <a:ext cx="9144000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מערכת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שמאפשרת לכל תלמיד להמשיך ולהתקדם, מערכת שאינה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מסלילה, לא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מייצרת "תקרת זכוכית" ודרך ללא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מוצא.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מערכת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שנותנת מענה לתלמידים ברמות 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שונות כמו גם לחלק מהמענים של צה"ל ושל המשק.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מערכת </a:t>
            </a:r>
            <a:r>
              <a:rPr lang="he-IL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שמתמקדת במיומנויות רחבות </a:t>
            </a:r>
            <a:r>
              <a:rPr lang="en-US" sz="22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(Generic skills</a:t>
            </a:r>
            <a:r>
              <a:rPr lang="en-US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  <a:r>
              <a:rPr lang="he-IL" sz="2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endParaRPr lang="he-IL" sz="22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476672"/>
            <a:ext cx="916492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err="1" smtClean="0">
                <a:solidFill>
                  <a:srgbClr val="1F497D">
                    <a:lumMod val="75000"/>
                  </a:srgb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חוזקות</a:t>
            </a:r>
            <a:endParaRPr lang="he-IL" sz="2400" b="1" dirty="0">
              <a:solidFill>
                <a:srgbClr val="1F497D">
                  <a:lumMod val="75000"/>
                </a:srgb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92" y="2780928"/>
            <a:ext cx="916492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1F497D">
                    <a:lumMod val="75000"/>
                  </a:srgb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אתגרים עד שנת 2024</a:t>
            </a:r>
            <a:endParaRPr lang="he-IL" sz="2400" b="1" dirty="0">
              <a:solidFill>
                <a:srgbClr val="1F497D">
                  <a:lumMod val="75000"/>
                </a:srgb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לבן 3">
            <a:hlinkClick r:id="rId4" action="ppaction://hlinksldjump"/>
          </p:cNvPr>
          <p:cNvSpPr/>
          <p:nvPr/>
        </p:nvSpPr>
        <p:spPr>
          <a:xfrm>
            <a:off x="640674" y="938337"/>
            <a:ext cx="8496944" cy="7200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מלבן עם פינה יחידה מעוגלת 5">
            <a:hlinkClick r:id="rId4" action="ppaction://hlinksldjump"/>
          </p:cNvPr>
          <p:cNvSpPr/>
          <p:nvPr/>
        </p:nvSpPr>
        <p:spPr>
          <a:xfrm>
            <a:off x="179512" y="1668838"/>
            <a:ext cx="8766107" cy="60803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מלבן עם פינה יחידה מעוגלת 9">
            <a:hlinkClick r:id="rId5" action="ppaction://hlinksldjump"/>
          </p:cNvPr>
          <p:cNvSpPr/>
          <p:nvPr/>
        </p:nvSpPr>
        <p:spPr>
          <a:xfrm>
            <a:off x="805848" y="2276872"/>
            <a:ext cx="8166595" cy="618455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מלבן 10">
            <a:hlinkClick r:id="rId4" action="ppaction://hlinksldjump"/>
          </p:cNvPr>
          <p:cNvSpPr/>
          <p:nvPr/>
        </p:nvSpPr>
        <p:spPr>
          <a:xfrm>
            <a:off x="443618" y="3212976"/>
            <a:ext cx="8496944" cy="922797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2" name="מלבן 11">
            <a:hlinkClick r:id="" action="ppaction://noaction"/>
          </p:cNvPr>
          <p:cNvSpPr/>
          <p:nvPr/>
        </p:nvSpPr>
        <p:spPr>
          <a:xfrm>
            <a:off x="539552" y="4221088"/>
            <a:ext cx="8568952" cy="115212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מלבן 12">
            <a:hlinkClick r:id="rId6" action="ppaction://hlinksldjump"/>
          </p:cNvPr>
          <p:cNvSpPr/>
          <p:nvPr/>
        </p:nvSpPr>
        <p:spPr>
          <a:xfrm>
            <a:off x="179512" y="5085184"/>
            <a:ext cx="8496944" cy="115212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9717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3851920" y="6309320"/>
            <a:ext cx="1828800" cy="365125"/>
          </a:xfrm>
        </p:spPr>
        <p:txBody>
          <a:bodyPr/>
          <a:lstStyle/>
          <a:p>
            <a:pPr>
              <a:defRPr/>
            </a:pPr>
            <a:fld id="{9781F767-CAA5-4369-8D70-F9F1247449A8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6" name="TextBox 5">
            <a:hlinkClick r:id="rId2" action="ppaction://hlinksldjump"/>
          </p:cNvPr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pPr marL="45720" indent="0">
              <a:buNone/>
            </a:pPr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חוקת הזכאות לתעודה טכנולוגית - מקצועית</a:t>
            </a:r>
            <a:endParaRPr lang="he-IL" sz="2400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725868"/>
              </p:ext>
            </p:extLst>
          </p:nvPr>
        </p:nvGraphicFramePr>
        <p:xfrm>
          <a:off x="6084168" y="576064"/>
          <a:ext cx="3059833" cy="63093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791694"/>
                <a:gridCol w="2268139"/>
              </a:tblGrid>
              <a:tr h="548680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דרישות מינימליות</a:t>
                      </a:r>
                      <a:endParaRPr lang="he-IL" sz="1600" baseline="0" dirty="0" smtClean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1656184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1.1  </a:t>
                      </a: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מקצועית </a:t>
                      </a:r>
                      <a:r>
                        <a:rPr lang="he-IL" sz="1400" b="1" dirty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בסיסית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90 שעות במקצוע מבוא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90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שעות 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במקצוע מוביל 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במקצוע התמחות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90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שעות 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במקצוע מאשכול שפת אם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90 שעות במתמטיקה 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90 שעות 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באנגלית</a:t>
                      </a:r>
                      <a:r>
                        <a:rPr lang="he-IL" sz="1400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endParaRPr lang="en-US" sz="1400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1944216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1.2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מקצועית   </a:t>
                      </a:r>
                      <a:r>
                        <a:rPr lang="he-IL" sz="14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רגילה  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285750" indent="-285750" algn="r" rtl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עפ"י התנאים לזכאות להסמכה ב-1.1, בתוספת  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במקצוע מוביל – בהבחנות חיצונית.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2160240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1.3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מקצועית </a:t>
                      </a:r>
                      <a:r>
                        <a:rPr lang="he-IL" sz="1400" b="1" kern="1200" dirty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מתקדמת 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285750" indent="-285750" algn="r" rtl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עפ"י התנאים להסמכה ב-1.2, או עמידה בבחינות ההסמכה שיפורסמו בהתאם לכל מגמה בהתמחות</a:t>
                      </a:r>
                    </a:p>
                    <a:p>
                      <a:pPr marL="285750" marR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אנגלית ברמה של 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– בהבחנות חיצונית. 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טבלה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374769"/>
              </p:ext>
            </p:extLst>
          </p:nvPr>
        </p:nvGraphicFramePr>
        <p:xfrm>
          <a:off x="3024335" y="576065"/>
          <a:ext cx="3059833" cy="630931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791694"/>
                <a:gridCol w="2268139"/>
              </a:tblGrid>
              <a:tr h="548679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דרישות מינימליות</a:t>
                      </a:r>
                      <a:endParaRPr lang="he-IL" sz="1600" baseline="0" dirty="0" smtClean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1656184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</a:pPr>
                      <a:r>
                        <a:rPr lang="he-IL" sz="14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2.1  כנ</a:t>
                      </a: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יסה ללימודי טכנאים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90 שעות במקצוע מבוא </a:t>
                      </a:r>
                    </a:p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במקצוע מוביל </a:t>
                      </a:r>
                    </a:p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במקצוע התמחות </a:t>
                      </a:r>
                    </a:p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90 שעות  במקצוע מאשכול שפת-האם </a:t>
                      </a:r>
                    </a:p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במתמטיקה  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באנגלית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1944216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2.2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algn="r" rtl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דיפלומת טכנאי </a:t>
                      </a:r>
                      <a:endParaRPr lang="en-US" sz="1400" b="1" dirty="0" smtClean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r" rtl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בלימודי המשך 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עמידה בבחינות לטכנאים  והגשת פרויקט גמר לטכנאים בסוף כיתה י"ג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2160240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2.3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דיפלומת הנדסאי</a:t>
                      </a:r>
                      <a:endParaRPr lang="en-US" sz="1400" b="1" kern="12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עמידה בבחינות להנדסאים  והגשת פרויקט גמר להנדסאים בסוף כיתה י"ד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0" indent="0" algn="r" rtl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400" kern="1200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טבלה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069251"/>
              </p:ext>
            </p:extLst>
          </p:nvPr>
        </p:nvGraphicFramePr>
        <p:xfrm>
          <a:off x="-36513" y="576065"/>
          <a:ext cx="3100756" cy="630931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875279"/>
                <a:gridCol w="2225477"/>
              </a:tblGrid>
              <a:tr h="548679"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דרישות מינימליות</a:t>
                      </a:r>
                      <a:endParaRPr lang="he-IL" sz="1600" baseline="0" dirty="0" smtClean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165618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3.1 </a:t>
                      </a:r>
                      <a:r>
                        <a:rPr lang="he-IL" sz="1400" b="1" dirty="0" err="1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טכנולוגיתבגרותית</a:t>
                      </a: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en-US" sz="1400" b="1" dirty="0" smtClean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90 שעות במקצוע מבוא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5/3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במקצוע מוביל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5/3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במקצוע התמחות </a:t>
                      </a:r>
                    </a:p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16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, החובה על פי התנאים לחוקת הזכאות לבגרות, ומתוכן מתמטיקה ואנגלית ברמה של 3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en-US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</a:tr>
              <a:tr h="1944216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b="1" kern="120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3.2 טכנולוגית </a:t>
                      </a:r>
                      <a:r>
                        <a:rPr lang="he-IL" sz="1400" b="1" dirty="0" err="1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בגרותית</a:t>
                      </a: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מתקדמת</a:t>
                      </a:r>
                      <a:endParaRPr lang="en-US" sz="1400" b="1" dirty="0" smtClean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עפ"י התנאים לתעודת הסמכה 3.1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177800" marR="0" lvl="0" indent="-1778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18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, החובה על פי התנאים לחוקת הזכאות לבגרות, ומתוכן מתמטיקה ברמה של  5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marL="0" indent="0" algn="r" rtl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400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2160240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solidFill>
                            <a:schemeClr val="lt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3.3</a:t>
                      </a:r>
                      <a:endParaRPr lang="en-US" sz="1400" b="1" kern="1200" dirty="0">
                        <a:solidFill>
                          <a:schemeClr val="lt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  <a:p>
                      <a:pPr algn="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טכנולוגית מדעית מתקדמת 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David" panose="020E0502060401010101" pitchFamily="34" charset="-79"/>
                          <a:ea typeface="Times New Roman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ע"פי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התנאים לתעודת הסמכה 3.2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מקצוע מדעי </a:t>
                      </a:r>
                    </a:p>
                    <a:p>
                      <a:pPr marL="177800" lvl="0" indent="-177800" algn="r" defTabSz="914400" rtl="1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 </a:t>
                      </a:r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יח"ל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מקצוע מוביל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465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6"/>
          <p:cNvSpPr txBox="1">
            <a:spLocks noGrp="1"/>
          </p:cNvSpPr>
          <p:nvPr>
            <p:ph type="title"/>
          </p:nvPr>
        </p:nvSpPr>
        <p:spPr>
          <a:xfrm>
            <a:off x="-36967" y="0"/>
            <a:ext cx="9180967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חיזוק הקשר בין החינוך הטכנולוגי לתעשייה ועולם העבודה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אליפסה 10"/>
          <p:cNvSpPr/>
          <p:nvPr/>
        </p:nvSpPr>
        <p:spPr>
          <a:xfrm>
            <a:off x="179512" y="908720"/>
            <a:ext cx="2160240" cy="2016224"/>
          </a:xfrm>
          <a:prstGeom prst="ellipse">
            <a:avLst/>
          </a:prstGeom>
          <a:solidFill>
            <a:srgbClr val="92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תלמיד</a:t>
            </a:r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אליפסה 12"/>
          <p:cNvSpPr/>
          <p:nvPr/>
        </p:nvSpPr>
        <p:spPr>
          <a:xfrm>
            <a:off x="6660232" y="908720"/>
            <a:ext cx="2160240" cy="2016224"/>
          </a:xfrm>
          <a:prstGeom prst="ellipse">
            <a:avLst/>
          </a:prstGeom>
          <a:solidFill>
            <a:srgbClr val="92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ספק החינוך</a:t>
            </a:r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3347864" y="4509120"/>
            <a:ext cx="2160240" cy="2016224"/>
          </a:xfrm>
          <a:prstGeom prst="ellipse">
            <a:avLst/>
          </a:prstGeom>
          <a:solidFill>
            <a:srgbClr val="92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מעסיק</a:t>
            </a:r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15" name="מחבר חץ ישר 14"/>
          <p:cNvCxnSpPr>
            <a:stCxn id="11" idx="6"/>
            <a:endCxn id="13" idx="2"/>
          </p:cNvCxnSpPr>
          <p:nvPr/>
        </p:nvCxnSpPr>
        <p:spPr>
          <a:xfrm>
            <a:off x="2339752" y="1916832"/>
            <a:ext cx="4320480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חץ ישר 15"/>
          <p:cNvCxnSpPr>
            <a:stCxn id="11" idx="6"/>
            <a:endCxn id="14" idx="0"/>
          </p:cNvCxnSpPr>
          <p:nvPr/>
        </p:nvCxnSpPr>
        <p:spPr>
          <a:xfrm>
            <a:off x="2339752" y="1916832"/>
            <a:ext cx="2088232" cy="25922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חץ ישר 17"/>
          <p:cNvCxnSpPr>
            <a:stCxn id="14" idx="0"/>
            <a:endCxn id="13" idx="2"/>
          </p:cNvCxnSpPr>
          <p:nvPr/>
        </p:nvCxnSpPr>
        <p:spPr>
          <a:xfrm flipV="1">
            <a:off x="4427984" y="1916832"/>
            <a:ext cx="2232248" cy="25922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239852" y="2276872"/>
            <a:ext cx="241226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טיוב החינוך הטכנולוגי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2335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36512" y="-27384"/>
            <a:ext cx="9180512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יישום התכנית האסטרטגית לחינוך הטכנולוגי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36512" y="557679"/>
            <a:ext cx="9145016" cy="155427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pPr marL="0" lvl="1" algn="just">
              <a:spcAft>
                <a:spcPts val="600"/>
              </a:spcAft>
            </a:pP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כללי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55600" lvl="1" indent="-355600" algn="just">
              <a:spcAft>
                <a:spcPts val="600"/>
              </a:spcAft>
              <a:buFont typeface="Wingdings" panose="05000000000000000000" pitchFamily="2" charset="2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בשנה"ל תשע"ה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התחלנו ביישום תכנית אסטרטגית לחיזוק החינוך הטכנולוגי בישראל.</a:t>
            </a:r>
          </a:p>
          <a:p>
            <a:pPr marL="355600" lvl="1" indent="-355600" algn="just">
              <a:spcAft>
                <a:spcPts val="600"/>
              </a:spcAft>
              <a:buFont typeface="Wingdings" panose="05000000000000000000" pitchFamily="2" charset="2"/>
              <a:buAutoNum type="arabicPeriod"/>
            </a:pP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סוכם על תוספת תקציבית של 70 מיליון ₪ בשנה לחינוך הטכנולוגי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מדעי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55600" lvl="1" indent="-355600" algn="just">
              <a:spcAft>
                <a:spcPts val="600"/>
              </a:spcAft>
              <a:buFont typeface="Wingdings" panose="05000000000000000000" pitchFamily="2" charset="2"/>
              <a:buAutoNum type="arabicPeriod"/>
            </a:pP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יצא חוזר מנכ"ל שנותן הנחיות ליישום התכנית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כחלק מהרפורמה של למידה משמעותית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0" y="2330291"/>
            <a:ext cx="9108504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התכנית האסטרטגית </a:t>
            </a:r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פעולות להעלאת  מס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' התלמידים בחינוך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הטכנולוגי בתיכון  ובלימודי המשך (טכנאים והנדסאים)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פעולות לחיזוק ההתנסות המעשית  בתוך בתי הספר ובתעשייה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הסמכות מקצועיות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קליטת בתי ספר ממשרד הכלכלה למשרד החינוך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הקמת מרכזים טכנולוגים  אזוריים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לימודי קוד ורובוטיקה בשלבי הגיל המוקדמים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מצוינות בחינוך הטכנולוגי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הקמת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בתי ספר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מובילים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פיתוח והכשרת מורים לחינוך הטכנולוגי </a:t>
            </a:r>
          </a:p>
        </p:txBody>
      </p:sp>
    </p:spTree>
    <p:extLst>
      <p:ext uri="{BB962C8B-B14F-4D97-AF65-F5344CB8AC3E}">
        <p14:creationId xmlns:p14="http://schemas.microsoft.com/office/powerpoint/2010/main" val="316681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התוכנית להתנסות בתעשייה – התפתחות התכנית ותקצוב 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548680"/>
            <a:ext cx="9098305" cy="430887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עד לסוף שנה"ל תשע"ה, התקיימה התכנית עבור נוער בסיכון בלבד. הקיפה 2058 תלמידים, בתקציב של  12 מיליון ₪.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נכון למרץ, 2016, תכנית התנסות נוער בסיכון התרחבה ב 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18%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בתקציב זהה. 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ב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תכנית לומדים 2528 תלמידים (53 בי"ס, 126 כיתות), מתוכם, שיעור התלמידים אשר כבר התנסו בתעשייה הוכפל.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במקביל, החלה לפעול לראשונה תכנית להתנסות תלמידים נורמטיביים בתעשייה. תכנית זו פועלת כ - 5 חודשים, בהיקף של 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2298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תלמידים (55 בי"ס, 109 כיתות), כולם משולבים בתעשייה, בתקציב של כ 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12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מיליון ₪.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בתשע"ה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היו מעורבים כ 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54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גופים אשר קלטו תלמידים 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להתנסות מעשית, לעומת 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124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גופים </a:t>
            </a:r>
            <a:r>
              <a:rPr lang="he-IL" sz="2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בתשע"ו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</a:p>
          <a:p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תרשים 6"/>
          <p:cNvGraphicFramePr/>
          <p:nvPr>
            <p:extLst>
              <p:ext uri="{D42A27DB-BD31-4B8C-83A1-F6EECF244321}">
                <p14:modId xmlns:p14="http://schemas.microsoft.com/office/powerpoint/2010/main" val="2254667914"/>
              </p:ext>
            </p:extLst>
          </p:nvPr>
        </p:nvGraphicFramePr>
        <p:xfrm>
          <a:off x="-35621" y="3789040"/>
          <a:ext cx="5255693" cy="3068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6266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548680"/>
            <a:ext cx="9129192" cy="6309320"/>
          </a:xfrm>
        </p:spPr>
        <p:txBody>
          <a:bodyPr>
            <a:noAutofit/>
          </a:bodyPr>
          <a:lstStyle/>
          <a:p>
            <a:pPr marL="514350" indent="-457200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המרכזים הוקמו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על מנת לחבר בין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תעשיה, בין חינוך טכנולוגי, ובין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אקדמיה באזור. </a:t>
            </a: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14350" indent="-457200">
              <a:spcBef>
                <a:spcPts val="600"/>
              </a:spcBef>
              <a:spcAft>
                <a:spcPts val="600"/>
              </a:spcAft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המרכזים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מצוידים בציוד החדיש והמתקדם ביותר בכל אחד מהתחומים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שהוגדרו, כך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שתלמידי המגמות הרלוונטיות מכל האזור יוכלו להתנסות ולבצע פרויקטים בסביבה הדומה ככל האפשר לתעשייה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בתחום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מדובר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בציוד החורג מהסטנדרט לבתי הספר, ולא ניתן להכניסו לכל בי"ס. </a:t>
            </a: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14350" indent="-457200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צוות ההוראה במרכז יהיה מהטובים בתחומו.  </a:t>
            </a:r>
          </a:p>
          <a:p>
            <a:pPr marL="514350" indent="-457200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המרכזים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ישמשו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בנוסף גם להכשרות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מורים ולהכשרות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מקצועיות למבוגרים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בשעות אחה"צ והערב. 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מרכזים טכנולוגים </a:t>
            </a:r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אזוריים – התפיסה </a:t>
            </a:r>
          </a:p>
        </p:txBody>
      </p:sp>
    </p:spTree>
    <p:extLst>
      <p:ext uri="{BB962C8B-B14F-4D97-AF65-F5344CB8AC3E}">
        <p14:creationId xmlns:p14="http://schemas.microsoft.com/office/powerpoint/2010/main" val="337898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מרכזים טכנולוגים </a:t>
            </a:r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אזוריים –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יישום  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48680"/>
            <a:ext cx="9112668" cy="51398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נכון להיום, הוקמו שני מרכזים טכנולוגיים אזוריים, בבאר שבע ובחיפה.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עלות הקמת כל מרכז,  כ 25 מיליון ₪, וכולל התאמות מבנים, הצטיידות ותקציבי הפעלה ל-3 שנים.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בחיפה סיימו את כל עבודות הבינוי. הפעילות מתמקדת בתחומים של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סיב"ם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/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תיב"ם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ומכטרוניקה.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ב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מרכז בבאר שבע  הפעילות מתמקדת בתחומי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המכטרוניקה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ביוטכנולוגיה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ובתשע"ז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גם בתקשורת (מדיה). 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תלמידי העיר, הלומדים במגמות הרלוונטיות, מגיעים למרכז בשעות </a:t>
            </a:r>
            <a: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ההתנסות המעשית, נהנים ממורים מקצועיים ואיכותיים ומציוד ברמה הגבוהה ביותר בתחום. 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0688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36512" y="-27384"/>
            <a:ext cx="9180512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pPr marL="0" lvl="1">
              <a:spcAft>
                <a:spcPts val="600"/>
              </a:spcAft>
            </a:pPr>
            <a:r>
              <a:rPr lang="he-IL" sz="3200" b="1" dirty="0" smtClean="0">
                <a:solidFill>
                  <a:prstClr val="white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פיתוח וביסוס הסמכות</a:t>
            </a:r>
            <a:r>
              <a:rPr lang="he-IL" sz="24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200" b="1" dirty="0" smtClean="0">
                <a:solidFill>
                  <a:prstClr val="white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מקצועיות בחינוך הטכנולוגי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35496" y="565512"/>
            <a:ext cx="910850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Aft>
                <a:spcPts val="600"/>
              </a:spcAft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החזון</a:t>
            </a:r>
          </a:p>
          <a:p>
            <a:pPr marL="3429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כל תלמיד בחינוך הטכנולוגי, יהיה זכאי לתעודת הסמכה מקצועית (בנוסף לתעודת בגרות). </a:t>
            </a:r>
          </a:p>
          <a:p>
            <a:pPr marL="0" lvl="1">
              <a:spcAft>
                <a:spcPts val="600"/>
              </a:spcAft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סטטוס </a:t>
            </a: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בתשע"ו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קיימות 23 הסמכות מקצועיות מאושרות, </a:t>
            </a: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כדוגמת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: מכונאי רכב סוג 1, פקיד קבלה, מפעיל תיירות נכנסת, מחנכת מסייעת בגני ילדים, הנה"ח סוג 1/2, חשמלאי מוסמך, חשמלאי מעשי.    </a:t>
            </a:r>
          </a:p>
          <a:p>
            <a:pPr marL="3429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10 הסמכות מאושרות, כרגע בתיקוף חוזר מול משרד הכלכלה. </a:t>
            </a:r>
          </a:p>
          <a:p>
            <a:pPr marL="3429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הנפקת תעודות הסמכה פנימיות של משרד החינוך לכל תלמיד בחינוך הטכנולוגי. </a:t>
            </a:r>
          </a:p>
        </p:txBody>
      </p:sp>
    </p:spTree>
    <p:extLst>
      <p:ext uri="{BB962C8B-B14F-4D97-AF65-F5344CB8AC3E}">
        <p14:creationId xmlns:p14="http://schemas.microsoft.com/office/powerpoint/2010/main" val="126485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7384"/>
            <a:ext cx="9144000" cy="7694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פיתוח והכשרת מורים לחינוך הטכנולוגי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764704"/>
            <a:ext cx="9108504" cy="60016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הכשרות מהנדסים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להוראה: קורסים להסבת מהנדסים בעלי </a:t>
            </a:r>
            <a: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ניסיון (תעשייה/צה"ל) להוראה, בדגש על תחומי: מכונות, </a:t>
            </a:r>
            <a: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אלקטרוניקה, חשמל ומחשבים.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הכשרת הנדסאים להוראה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–  פתיחת מסלול ראשון מסוגו, </a:t>
            </a:r>
            <a:r>
              <a:rPr lang="he-IL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בתשע"ז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, אשר יאפשר תעודת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הוראה להנדסאים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בתחום המכונות (בתור התחלה) מיד לאחר סיום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י"ד</a:t>
            </a:r>
            <a: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ולפני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גיוסם לצה"ל.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מייסטרים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להוראה: מסלול אשר יאפשר להנדסאים בעלי ניסיון מצה"ל או מהתעשייה, ללמוד לתעודת הוראה ואח"כ להשתלב כמורים במערכת החינוך.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מסלול </a:t>
            </a:r>
            <a:r>
              <a:rPr lang="en-US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B.Tech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– מסלול שמאפשר להנדסאים , השלמה לתואר ראשון טכנולוגי (באישור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המל"ג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).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התפתחות מקצועית של המורים בחינוך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הטכנולוגי, ללמידה 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מבוססת פרויקטים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9581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\\pv\Graphics\Users\KfirO\p\הנחיות צמודות לתוכנית הלימודים\maps\pic 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2738" y="2708920"/>
            <a:ext cx="6154737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776413" y="947738"/>
            <a:ext cx="5521325" cy="12144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4800" b="1" dirty="0" smtClean="0">
                <a:solidFill>
                  <a:srgbClr val="376092"/>
                </a:solidFill>
                <a:latin typeface="Tahoma" pitchFamily="34" charset="0"/>
                <a:cs typeface="Tahoma" pitchFamily="34" charset="0"/>
              </a:rPr>
              <a:t>תודה</a:t>
            </a:r>
            <a:endParaRPr lang="he-IL" sz="4800" b="1" dirty="0">
              <a:solidFill>
                <a:srgbClr val="376092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72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ערכת נושא Office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1FD679B-E185-44F3-A945-F10CD69736BB}"/>
</file>

<file path=customXml/itemProps2.xml><?xml version="1.0" encoding="utf-8"?>
<ds:datastoreItem xmlns:ds="http://schemas.openxmlformats.org/officeDocument/2006/customXml" ds:itemID="{458117C1-0AD6-4241-B7F0-6E830FEF2502}"/>
</file>

<file path=customXml/itemProps3.xml><?xml version="1.0" encoding="utf-8"?>
<ds:datastoreItem xmlns:ds="http://schemas.openxmlformats.org/officeDocument/2006/customXml" ds:itemID="{E00AD3F2-996B-4795-B44B-625E0177C478}"/>
</file>

<file path=docProps/app.xml><?xml version="1.0" encoding="utf-8"?>
<Properties xmlns="http://schemas.openxmlformats.org/officeDocument/2006/extended-properties" xmlns:vt="http://schemas.openxmlformats.org/officeDocument/2006/docPropsVTypes">
  <TotalTime>23346</TotalTime>
  <Words>1445</Words>
  <Application>Microsoft Office PowerPoint</Application>
  <PresentationFormat>‫הצגה על המסך (4:3)</PresentationFormat>
  <Paragraphs>418</Paragraphs>
  <Slides>19</Slides>
  <Notes>17</Notes>
  <HiddenSlides>1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4</vt:i4>
      </vt:variant>
      <vt:variant>
        <vt:lpstr>כותרות שקופיות</vt:lpstr>
      </vt:variant>
      <vt:variant>
        <vt:i4>19</vt:i4>
      </vt:variant>
    </vt:vector>
  </HeadingPairs>
  <TitlesOfParts>
    <vt:vector size="30" baseType="lpstr">
      <vt:lpstr>Arial</vt:lpstr>
      <vt:lpstr>Calibri</vt:lpstr>
      <vt:lpstr>David</vt:lpstr>
      <vt:lpstr>Rockwell</vt:lpstr>
      <vt:lpstr>Tahoma</vt:lpstr>
      <vt:lpstr>Times New Roman</vt:lpstr>
      <vt:lpstr>Wingdings</vt:lpstr>
      <vt:lpstr>ערכת נושא Office</vt:lpstr>
      <vt:lpstr>1_ערכת נושא Office</vt:lpstr>
      <vt:lpstr>2_ערכת נושא Office</vt:lpstr>
      <vt:lpstr>3_ערכת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חיזוק הקשר בין החינוך הטכנולוגי לתעשייה ועולם העבודה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moe</dc:creator>
  <cp:lastModifiedBy>תמי ברנע</cp:lastModifiedBy>
  <cp:revision>1541</cp:revision>
  <cp:lastPrinted>2015-11-30T21:46:55Z</cp:lastPrinted>
  <dcterms:created xsi:type="dcterms:W3CDTF">2013-12-15T17:42:01Z</dcterms:created>
  <dcterms:modified xsi:type="dcterms:W3CDTF">2016-05-23T12:42:55Z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2002492</vt:r8>
  </property>
</Properties>
</file>