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s/slide7.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1.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theme/theme1.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7" r:id="rId4"/>
    <p:sldId id="263" r:id="rId5"/>
    <p:sldId id="266" r:id="rId6"/>
    <p:sldId id="267" r:id="rId7"/>
    <p:sldId id="260" r:id="rId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91" d="100"/>
          <a:sy n="91" d="100"/>
        </p:scale>
        <p:origin x="-564" y="-34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customXml" Target="../customXml/item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customXml" Target="../customXml/item3.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 Id="rId14" Type="http://schemas.openxmlformats.org/officeDocument/2006/relationships/customXml" Target="../customXml/item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2" name="כותרת 1"/>
          <p:cNvSpPr>
            <a:spLocks noGrp="1"/>
          </p:cNvSpPr>
          <p:nvPr>
            <p:ph type="ctrTitle"/>
          </p:nvPr>
        </p:nvSpPr>
        <p:spPr>
          <a:xfrm>
            <a:off x="685800" y="2130425"/>
            <a:ext cx="7772400" cy="1470025"/>
          </a:xfrm>
        </p:spPr>
        <p:txBody>
          <a:bodyPr/>
          <a:lstStyle/>
          <a:p>
            <a:r>
              <a:rPr lang="he-IL" smtClean="0"/>
              <a:t>לחץ כדי לערוך סגנון כותרת של תבנית בסיס</a:t>
            </a:r>
            <a:endParaRPr lang="en-US"/>
          </a:p>
        </p:txBody>
      </p:sp>
      <p:sp>
        <p:nvSpPr>
          <p:cNvPr id="3" name="כותרת משנה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he-IL" smtClean="0"/>
              <a:t>לחץ כדי לערוך סגנון כותרת משנה של תבנית בסיס</a:t>
            </a:r>
            <a:endParaRPr lang="en-US"/>
          </a:p>
        </p:txBody>
      </p:sp>
      <p:sp>
        <p:nvSpPr>
          <p:cNvPr id="4" name="מציין מיקום של תאריך 3"/>
          <p:cNvSpPr>
            <a:spLocks noGrp="1"/>
          </p:cNvSpPr>
          <p:nvPr>
            <p:ph type="dt" sz="half" idx="10"/>
          </p:nvPr>
        </p:nvSpPr>
        <p:spPr/>
        <p:txBody>
          <a:bodyPr/>
          <a:lstStyle/>
          <a:p>
            <a:fld id="{6C99251E-6FB1-4C9C-A554-42A6EB9F6F04}" type="datetimeFigureOut">
              <a:rPr lang="en-US" smtClean="0"/>
              <a:t>5/24/2016</a:t>
            </a:fld>
            <a:endParaRPr lang="en-US"/>
          </a:p>
        </p:txBody>
      </p:sp>
      <p:sp>
        <p:nvSpPr>
          <p:cNvPr id="5" name="מציין מיקום של כותרת תחתונה 4"/>
          <p:cNvSpPr>
            <a:spLocks noGrp="1"/>
          </p:cNvSpPr>
          <p:nvPr>
            <p:ph type="ftr" sz="quarter" idx="11"/>
          </p:nvPr>
        </p:nvSpPr>
        <p:spPr/>
        <p:txBody>
          <a:bodyPr/>
          <a:lstStyle/>
          <a:p>
            <a:endParaRPr lang="en-US"/>
          </a:p>
        </p:txBody>
      </p:sp>
      <p:sp>
        <p:nvSpPr>
          <p:cNvPr id="6" name="מציין מיקום של מספר שקופית 5"/>
          <p:cNvSpPr>
            <a:spLocks noGrp="1"/>
          </p:cNvSpPr>
          <p:nvPr>
            <p:ph type="sldNum" sz="quarter" idx="12"/>
          </p:nvPr>
        </p:nvSpPr>
        <p:spPr/>
        <p:txBody>
          <a:bodyPr/>
          <a:lstStyle/>
          <a:p>
            <a:fld id="{4D4EA3C5-AA91-438E-81A4-91CD73930729}" type="slidenum">
              <a:rPr lang="en-US" smtClean="0"/>
              <a:t>‹#›</a:t>
            </a:fld>
            <a:endParaRPr lang="en-US"/>
          </a:p>
        </p:txBody>
      </p:sp>
    </p:spTree>
    <p:extLst>
      <p:ext uri="{BB962C8B-B14F-4D97-AF65-F5344CB8AC3E}">
        <p14:creationId xmlns:p14="http://schemas.microsoft.com/office/powerpoint/2010/main" val="18584941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en-US"/>
          </a:p>
        </p:txBody>
      </p:sp>
      <p:sp>
        <p:nvSpPr>
          <p:cNvPr id="3" name="מציין מיקום תוכן 2"/>
          <p:cNvSpPr>
            <a:spLocks noGrp="1"/>
          </p:cNvSpPr>
          <p:nvPr>
            <p:ph idx="1"/>
          </p:nvPr>
        </p:nvSpPr>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a:p>
        </p:txBody>
      </p:sp>
      <p:sp>
        <p:nvSpPr>
          <p:cNvPr id="4" name="מציין מיקום של תאריך 3"/>
          <p:cNvSpPr>
            <a:spLocks noGrp="1"/>
          </p:cNvSpPr>
          <p:nvPr>
            <p:ph type="dt" sz="half" idx="10"/>
          </p:nvPr>
        </p:nvSpPr>
        <p:spPr/>
        <p:txBody>
          <a:bodyPr/>
          <a:lstStyle/>
          <a:p>
            <a:fld id="{6C99251E-6FB1-4C9C-A554-42A6EB9F6F04}" type="datetimeFigureOut">
              <a:rPr lang="en-US" smtClean="0"/>
              <a:t>5/24/2016</a:t>
            </a:fld>
            <a:endParaRPr lang="en-US"/>
          </a:p>
        </p:txBody>
      </p:sp>
      <p:sp>
        <p:nvSpPr>
          <p:cNvPr id="5" name="מציין מיקום של כותרת תחתונה 4"/>
          <p:cNvSpPr>
            <a:spLocks noGrp="1"/>
          </p:cNvSpPr>
          <p:nvPr>
            <p:ph type="ftr" sz="quarter" idx="11"/>
          </p:nvPr>
        </p:nvSpPr>
        <p:spPr/>
        <p:txBody>
          <a:bodyPr/>
          <a:lstStyle/>
          <a:p>
            <a:endParaRPr lang="en-US"/>
          </a:p>
        </p:txBody>
      </p:sp>
      <p:sp>
        <p:nvSpPr>
          <p:cNvPr id="6" name="מציין מיקום של מספר שקופית 5"/>
          <p:cNvSpPr>
            <a:spLocks noGrp="1"/>
          </p:cNvSpPr>
          <p:nvPr>
            <p:ph type="sldNum" sz="quarter" idx="12"/>
          </p:nvPr>
        </p:nvSpPr>
        <p:spPr/>
        <p:txBody>
          <a:bodyPr/>
          <a:lstStyle/>
          <a:p>
            <a:fld id="{4D4EA3C5-AA91-438E-81A4-91CD73930729}" type="slidenum">
              <a:rPr lang="en-US" smtClean="0"/>
              <a:t>‹#›</a:t>
            </a:fld>
            <a:endParaRPr lang="en-US"/>
          </a:p>
        </p:txBody>
      </p:sp>
    </p:spTree>
    <p:extLst>
      <p:ext uri="{BB962C8B-B14F-4D97-AF65-F5344CB8AC3E}">
        <p14:creationId xmlns:p14="http://schemas.microsoft.com/office/powerpoint/2010/main" val="15227358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p:cNvSpPr>
            <a:spLocks noGrp="1"/>
          </p:cNvSpPr>
          <p:nvPr>
            <p:ph type="title"/>
          </p:nvPr>
        </p:nvSpPr>
        <p:spPr>
          <a:xfrm>
            <a:off x="722313" y="4406900"/>
            <a:ext cx="7772400" cy="1362075"/>
          </a:xfrm>
        </p:spPr>
        <p:txBody>
          <a:bodyPr anchor="t"/>
          <a:lstStyle>
            <a:lvl1pPr algn="l">
              <a:defRPr sz="4000" b="1" cap="all"/>
            </a:lvl1pPr>
          </a:lstStyle>
          <a:p>
            <a:r>
              <a:rPr lang="he-IL" smtClean="0"/>
              <a:t>לחץ כדי לערוך סגנון כותרת של תבנית בסיס</a:t>
            </a:r>
            <a:endParaRPr lang="en-US"/>
          </a:p>
        </p:txBody>
      </p:sp>
      <p:sp>
        <p:nvSpPr>
          <p:cNvPr id="3" name="מציין מיקום טקסט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e-IL" smtClean="0"/>
              <a:t>לחץ כדי לערוך סגנונות טקסט של תבנית בסיס</a:t>
            </a:r>
          </a:p>
        </p:txBody>
      </p:sp>
      <p:sp>
        <p:nvSpPr>
          <p:cNvPr id="4" name="מציין מיקום של תאריך 3"/>
          <p:cNvSpPr>
            <a:spLocks noGrp="1"/>
          </p:cNvSpPr>
          <p:nvPr>
            <p:ph type="dt" sz="half" idx="10"/>
          </p:nvPr>
        </p:nvSpPr>
        <p:spPr/>
        <p:txBody>
          <a:bodyPr/>
          <a:lstStyle/>
          <a:p>
            <a:fld id="{6C99251E-6FB1-4C9C-A554-42A6EB9F6F04}" type="datetimeFigureOut">
              <a:rPr lang="en-US" smtClean="0"/>
              <a:t>5/24/2016</a:t>
            </a:fld>
            <a:endParaRPr lang="en-US"/>
          </a:p>
        </p:txBody>
      </p:sp>
      <p:sp>
        <p:nvSpPr>
          <p:cNvPr id="5" name="מציין מיקום של כותרת תחתונה 4"/>
          <p:cNvSpPr>
            <a:spLocks noGrp="1"/>
          </p:cNvSpPr>
          <p:nvPr>
            <p:ph type="ftr" sz="quarter" idx="11"/>
          </p:nvPr>
        </p:nvSpPr>
        <p:spPr/>
        <p:txBody>
          <a:bodyPr/>
          <a:lstStyle/>
          <a:p>
            <a:endParaRPr lang="en-US"/>
          </a:p>
        </p:txBody>
      </p:sp>
      <p:sp>
        <p:nvSpPr>
          <p:cNvPr id="6" name="מציין מיקום של מספר שקופית 5"/>
          <p:cNvSpPr>
            <a:spLocks noGrp="1"/>
          </p:cNvSpPr>
          <p:nvPr>
            <p:ph type="sldNum" sz="quarter" idx="12"/>
          </p:nvPr>
        </p:nvSpPr>
        <p:spPr/>
        <p:txBody>
          <a:bodyPr/>
          <a:lstStyle/>
          <a:p>
            <a:fld id="{4D4EA3C5-AA91-438E-81A4-91CD73930729}" type="slidenum">
              <a:rPr lang="en-US" smtClean="0"/>
              <a:t>‹#›</a:t>
            </a:fld>
            <a:endParaRPr lang="en-US"/>
          </a:p>
        </p:txBody>
      </p:sp>
    </p:spTree>
    <p:extLst>
      <p:ext uri="{BB962C8B-B14F-4D97-AF65-F5344CB8AC3E}">
        <p14:creationId xmlns:p14="http://schemas.microsoft.com/office/powerpoint/2010/main" val="39576398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en-US"/>
          </a:p>
        </p:txBody>
      </p:sp>
      <p:sp>
        <p:nvSpPr>
          <p:cNvPr id="3" name="מציין מיקום תוכן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a:p>
        </p:txBody>
      </p:sp>
      <p:sp>
        <p:nvSpPr>
          <p:cNvPr id="4" name="מציין מיקום תוכן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a:p>
        </p:txBody>
      </p:sp>
      <p:sp>
        <p:nvSpPr>
          <p:cNvPr id="5" name="מציין מיקום של תאריך 4"/>
          <p:cNvSpPr>
            <a:spLocks noGrp="1"/>
          </p:cNvSpPr>
          <p:nvPr>
            <p:ph type="dt" sz="half" idx="10"/>
          </p:nvPr>
        </p:nvSpPr>
        <p:spPr/>
        <p:txBody>
          <a:bodyPr/>
          <a:lstStyle/>
          <a:p>
            <a:fld id="{6C99251E-6FB1-4C9C-A554-42A6EB9F6F04}" type="datetimeFigureOut">
              <a:rPr lang="en-US" smtClean="0"/>
              <a:t>5/24/2016</a:t>
            </a:fld>
            <a:endParaRPr lang="en-US"/>
          </a:p>
        </p:txBody>
      </p:sp>
      <p:sp>
        <p:nvSpPr>
          <p:cNvPr id="6" name="מציין מיקום של כותרת תחתונה 5"/>
          <p:cNvSpPr>
            <a:spLocks noGrp="1"/>
          </p:cNvSpPr>
          <p:nvPr>
            <p:ph type="ftr" sz="quarter" idx="11"/>
          </p:nvPr>
        </p:nvSpPr>
        <p:spPr/>
        <p:txBody>
          <a:bodyPr/>
          <a:lstStyle/>
          <a:p>
            <a:endParaRPr lang="en-US"/>
          </a:p>
        </p:txBody>
      </p:sp>
      <p:sp>
        <p:nvSpPr>
          <p:cNvPr id="7" name="מציין מיקום של מספר שקופית 6"/>
          <p:cNvSpPr>
            <a:spLocks noGrp="1"/>
          </p:cNvSpPr>
          <p:nvPr>
            <p:ph type="sldNum" sz="quarter" idx="12"/>
          </p:nvPr>
        </p:nvSpPr>
        <p:spPr/>
        <p:txBody>
          <a:bodyPr/>
          <a:lstStyle/>
          <a:p>
            <a:fld id="{4D4EA3C5-AA91-438E-81A4-91CD73930729}" type="slidenum">
              <a:rPr lang="en-US" smtClean="0"/>
              <a:t>‹#›</a:t>
            </a:fld>
            <a:endParaRPr lang="en-US"/>
          </a:p>
        </p:txBody>
      </p:sp>
    </p:spTree>
    <p:extLst>
      <p:ext uri="{BB962C8B-B14F-4D97-AF65-F5344CB8AC3E}">
        <p14:creationId xmlns:p14="http://schemas.microsoft.com/office/powerpoint/2010/main" val="27661439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lvl1pPr>
              <a:defRPr/>
            </a:lvl1pPr>
          </a:lstStyle>
          <a:p>
            <a:r>
              <a:rPr lang="he-IL" smtClean="0"/>
              <a:t>לחץ כדי לערוך סגנון כותרת של תבנית בסיס</a:t>
            </a:r>
            <a:endParaRPr lang="en-US"/>
          </a:p>
        </p:txBody>
      </p:sp>
      <p:sp>
        <p:nvSpPr>
          <p:cNvPr id="3" name="מציין מיקום טקסט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4" name="מציין מיקום תוכן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a:p>
        </p:txBody>
      </p:sp>
      <p:sp>
        <p:nvSpPr>
          <p:cNvPr id="5" name="מציין מיקום טקסט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6" name="מציין מיקום תוכן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a:p>
        </p:txBody>
      </p:sp>
      <p:sp>
        <p:nvSpPr>
          <p:cNvPr id="7" name="מציין מיקום של תאריך 6"/>
          <p:cNvSpPr>
            <a:spLocks noGrp="1"/>
          </p:cNvSpPr>
          <p:nvPr>
            <p:ph type="dt" sz="half" idx="10"/>
          </p:nvPr>
        </p:nvSpPr>
        <p:spPr/>
        <p:txBody>
          <a:bodyPr/>
          <a:lstStyle/>
          <a:p>
            <a:fld id="{6C99251E-6FB1-4C9C-A554-42A6EB9F6F04}" type="datetimeFigureOut">
              <a:rPr lang="en-US" smtClean="0"/>
              <a:t>5/24/2016</a:t>
            </a:fld>
            <a:endParaRPr lang="en-US"/>
          </a:p>
        </p:txBody>
      </p:sp>
      <p:sp>
        <p:nvSpPr>
          <p:cNvPr id="8" name="מציין מיקום של כותרת תחתונה 7"/>
          <p:cNvSpPr>
            <a:spLocks noGrp="1"/>
          </p:cNvSpPr>
          <p:nvPr>
            <p:ph type="ftr" sz="quarter" idx="11"/>
          </p:nvPr>
        </p:nvSpPr>
        <p:spPr/>
        <p:txBody>
          <a:bodyPr/>
          <a:lstStyle/>
          <a:p>
            <a:endParaRPr lang="en-US"/>
          </a:p>
        </p:txBody>
      </p:sp>
      <p:sp>
        <p:nvSpPr>
          <p:cNvPr id="9" name="מציין מיקום של מספר שקופית 8"/>
          <p:cNvSpPr>
            <a:spLocks noGrp="1"/>
          </p:cNvSpPr>
          <p:nvPr>
            <p:ph type="sldNum" sz="quarter" idx="12"/>
          </p:nvPr>
        </p:nvSpPr>
        <p:spPr/>
        <p:txBody>
          <a:bodyPr/>
          <a:lstStyle/>
          <a:p>
            <a:fld id="{4D4EA3C5-AA91-438E-81A4-91CD73930729}" type="slidenum">
              <a:rPr lang="en-US" smtClean="0"/>
              <a:t>‹#›</a:t>
            </a:fld>
            <a:endParaRPr lang="en-US"/>
          </a:p>
        </p:txBody>
      </p:sp>
    </p:spTree>
    <p:extLst>
      <p:ext uri="{BB962C8B-B14F-4D97-AF65-F5344CB8AC3E}">
        <p14:creationId xmlns:p14="http://schemas.microsoft.com/office/powerpoint/2010/main" val="39536107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en-US"/>
          </a:p>
        </p:txBody>
      </p:sp>
      <p:sp>
        <p:nvSpPr>
          <p:cNvPr id="3" name="מציין מיקום של תאריך 2"/>
          <p:cNvSpPr>
            <a:spLocks noGrp="1"/>
          </p:cNvSpPr>
          <p:nvPr>
            <p:ph type="dt" sz="half" idx="10"/>
          </p:nvPr>
        </p:nvSpPr>
        <p:spPr/>
        <p:txBody>
          <a:bodyPr/>
          <a:lstStyle/>
          <a:p>
            <a:fld id="{6C99251E-6FB1-4C9C-A554-42A6EB9F6F04}" type="datetimeFigureOut">
              <a:rPr lang="en-US" smtClean="0"/>
              <a:t>5/24/2016</a:t>
            </a:fld>
            <a:endParaRPr lang="en-US"/>
          </a:p>
        </p:txBody>
      </p:sp>
      <p:sp>
        <p:nvSpPr>
          <p:cNvPr id="4" name="מציין מיקום של כותרת תחתונה 3"/>
          <p:cNvSpPr>
            <a:spLocks noGrp="1"/>
          </p:cNvSpPr>
          <p:nvPr>
            <p:ph type="ftr" sz="quarter" idx="11"/>
          </p:nvPr>
        </p:nvSpPr>
        <p:spPr/>
        <p:txBody>
          <a:bodyPr/>
          <a:lstStyle/>
          <a:p>
            <a:endParaRPr lang="en-US"/>
          </a:p>
        </p:txBody>
      </p:sp>
      <p:sp>
        <p:nvSpPr>
          <p:cNvPr id="5" name="מציין מיקום של מספר שקופית 4"/>
          <p:cNvSpPr>
            <a:spLocks noGrp="1"/>
          </p:cNvSpPr>
          <p:nvPr>
            <p:ph type="sldNum" sz="quarter" idx="12"/>
          </p:nvPr>
        </p:nvSpPr>
        <p:spPr/>
        <p:txBody>
          <a:bodyPr/>
          <a:lstStyle/>
          <a:p>
            <a:fld id="{4D4EA3C5-AA91-438E-81A4-91CD73930729}" type="slidenum">
              <a:rPr lang="en-US" smtClean="0"/>
              <a:t>‹#›</a:t>
            </a:fld>
            <a:endParaRPr lang="en-US"/>
          </a:p>
        </p:txBody>
      </p:sp>
    </p:spTree>
    <p:extLst>
      <p:ext uri="{BB962C8B-B14F-4D97-AF65-F5344CB8AC3E}">
        <p14:creationId xmlns:p14="http://schemas.microsoft.com/office/powerpoint/2010/main" val="33718012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מציין מיקום של תאריך 1"/>
          <p:cNvSpPr>
            <a:spLocks noGrp="1"/>
          </p:cNvSpPr>
          <p:nvPr>
            <p:ph type="dt" sz="half" idx="10"/>
          </p:nvPr>
        </p:nvSpPr>
        <p:spPr/>
        <p:txBody>
          <a:bodyPr/>
          <a:lstStyle/>
          <a:p>
            <a:fld id="{6C99251E-6FB1-4C9C-A554-42A6EB9F6F04}" type="datetimeFigureOut">
              <a:rPr lang="en-US" smtClean="0"/>
              <a:t>5/24/2016</a:t>
            </a:fld>
            <a:endParaRPr lang="en-US"/>
          </a:p>
        </p:txBody>
      </p:sp>
      <p:sp>
        <p:nvSpPr>
          <p:cNvPr id="3" name="מציין מיקום של כותרת תחתונה 2"/>
          <p:cNvSpPr>
            <a:spLocks noGrp="1"/>
          </p:cNvSpPr>
          <p:nvPr>
            <p:ph type="ftr" sz="quarter" idx="11"/>
          </p:nvPr>
        </p:nvSpPr>
        <p:spPr/>
        <p:txBody>
          <a:bodyPr/>
          <a:lstStyle/>
          <a:p>
            <a:endParaRPr lang="en-US"/>
          </a:p>
        </p:txBody>
      </p:sp>
      <p:sp>
        <p:nvSpPr>
          <p:cNvPr id="4" name="מציין מיקום של מספר שקופית 3"/>
          <p:cNvSpPr>
            <a:spLocks noGrp="1"/>
          </p:cNvSpPr>
          <p:nvPr>
            <p:ph type="sldNum" sz="quarter" idx="12"/>
          </p:nvPr>
        </p:nvSpPr>
        <p:spPr/>
        <p:txBody>
          <a:bodyPr/>
          <a:lstStyle/>
          <a:p>
            <a:fld id="{4D4EA3C5-AA91-438E-81A4-91CD73930729}" type="slidenum">
              <a:rPr lang="en-US" smtClean="0"/>
              <a:t>‹#›</a:t>
            </a:fld>
            <a:endParaRPr lang="en-US"/>
          </a:p>
        </p:txBody>
      </p:sp>
    </p:spTree>
    <p:extLst>
      <p:ext uri="{BB962C8B-B14F-4D97-AF65-F5344CB8AC3E}">
        <p14:creationId xmlns:p14="http://schemas.microsoft.com/office/powerpoint/2010/main" val="1979890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457200" y="273050"/>
            <a:ext cx="3008313" cy="1162050"/>
          </a:xfrm>
        </p:spPr>
        <p:txBody>
          <a:bodyPr anchor="b"/>
          <a:lstStyle>
            <a:lvl1pPr algn="l">
              <a:defRPr sz="2000" b="1"/>
            </a:lvl1pPr>
          </a:lstStyle>
          <a:p>
            <a:r>
              <a:rPr lang="he-IL" smtClean="0"/>
              <a:t>לחץ כדי לערוך סגנון כותרת של תבנית בסיס</a:t>
            </a:r>
            <a:endParaRPr lang="en-US"/>
          </a:p>
        </p:txBody>
      </p:sp>
      <p:sp>
        <p:nvSpPr>
          <p:cNvPr id="3" name="מציין מיקום תוכן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a:p>
        </p:txBody>
      </p:sp>
      <p:sp>
        <p:nvSpPr>
          <p:cNvPr id="4" name="מציין מיקום טקסט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5" name="מציין מיקום של תאריך 4"/>
          <p:cNvSpPr>
            <a:spLocks noGrp="1"/>
          </p:cNvSpPr>
          <p:nvPr>
            <p:ph type="dt" sz="half" idx="10"/>
          </p:nvPr>
        </p:nvSpPr>
        <p:spPr/>
        <p:txBody>
          <a:bodyPr/>
          <a:lstStyle/>
          <a:p>
            <a:fld id="{6C99251E-6FB1-4C9C-A554-42A6EB9F6F04}" type="datetimeFigureOut">
              <a:rPr lang="en-US" smtClean="0"/>
              <a:t>5/24/2016</a:t>
            </a:fld>
            <a:endParaRPr lang="en-US"/>
          </a:p>
        </p:txBody>
      </p:sp>
      <p:sp>
        <p:nvSpPr>
          <p:cNvPr id="6" name="מציין מיקום של כותרת תחתונה 5"/>
          <p:cNvSpPr>
            <a:spLocks noGrp="1"/>
          </p:cNvSpPr>
          <p:nvPr>
            <p:ph type="ftr" sz="quarter" idx="11"/>
          </p:nvPr>
        </p:nvSpPr>
        <p:spPr/>
        <p:txBody>
          <a:bodyPr/>
          <a:lstStyle/>
          <a:p>
            <a:endParaRPr lang="en-US"/>
          </a:p>
        </p:txBody>
      </p:sp>
      <p:sp>
        <p:nvSpPr>
          <p:cNvPr id="7" name="מציין מיקום של מספר שקופית 6"/>
          <p:cNvSpPr>
            <a:spLocks noGrp="1"/>
          </p:cNvSpPr>
          <p:nvPr>
            <p:ph type="sldNum" sz="quarter" idx="12"/>
          </p:nvPr>
        </p:nvSpPr>
        <p:spPr/>
        <p:txBody>
          <a:bodyPr/>
          <a:lstStyle/>
          <a:p>
            <a:fld id="{4D4EA3C5-AA91-438E-81A4-91CD73930729}" type="slidenum">
              <a:rPr lang="en-US" smtClean="0"/>
              <a:t>‹#›</a:t>
            </a:fld>
            <a:endParaRPr lang="en-US"/>
          </a:p>
        </p:txBody>
      </p:sp>
    </p:spTree>
    <p:extLst>
      <p:ext uri="{BB962C8B-B14F-4D97-AF65-F5344CB8AC3E}">
        <p14:creationId xmlns:p14="http://schemas.microsoft.com/office/powerpoint/2010/main" val="10453121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1792288" y="4800600"/>
            <a:ext cx="5486400" cy="566738"/>
          </a:xfrm>
        </p:spPr>
        <p:txBody>
          <a:bodyPr anchor="b"/>
          <a:lstStyle>
            <a:lvl1pPr algn="l">
              <a:defRPr sz="2000" b="1"/>
            </a:lvl1pPr>
          </a:lstStyle>
          <a:p>
            <a:r>
              <a:rPr lang="he-IL" smtClean="0"/>
              <a:t>לחץ כדי לערוך סגנון כותרת של תבנית בסיס</a:t>
            </a:r>
            <a:endParaRPr lang="en-US"/>
          </a:p>
        </p:txBody>
      </p:sp>
      <p:sp>
        <p:nvSpPr>
          <p:cNvPr id="3" name="מציין מיקום של תמונה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מציין מיקום טקסט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5" name="מציין מיקום של תאריך 4"/>
          <p:cNvSpPr>
            <a:spLocks noGrp="1"/>
          </p:cNvSpPr>
          <p:nvPr>
            <p:ph type="dt" sz="half" idx="10"/>
          </p:nvPr>
        </p:nvSpPr>
        <p:spPr/>
        <p:txBody>
          <a:bodyPr/>
          <a:lstStyle/>
          <a:p>
            <a:fld id="{6C99251E-6FB1-4C9C-A554-42A6EB9F6F04}" type="datetimeFigureOut">
              <a:rPr lang="en-US" smtClean="0"/>
              <a:t>5/24/2016</a:t>
            </a:fld>
            <a:endParaRPr lang="en-US"/>
          </a:p>
        </p:txBody>
      </p:sp>
      <p:sp>
        <p:nvSpPr>
          <p:cNvPr id="6" name="מציין מיקום של כותרת תחתונה 5"/>
          <p:cNvSpPr>
            <a:spLocks noGrp="1"/>
          </p:cNvSpPr>
          <p:nvPr>
            <p:ph type="ftr" sz="quarter" idx="11"/>
          </p:nvPr>
        </p:nvSpPr>
        <p:spPr/>
        <p:txBody>
          <a:bodyPr/>
          <a:lstStyle/>
          <a:p>
            <a:endParaRPr lang="en-US"/>
          </a:p>
        </p:txBody>
      </p:sp>
      <p:sp>
        <p:nvSpPr>
          <p:cNvPr id="7" name="מציין מיקום של מספר שקופית 6"/>
          <p:cNvSpPr>
            <a:spLocks noGrp="1"/>
          </p:cNvSpPr>
          <p:nvPr>
            <p:ph type="sldNum" sz="quarter" idx="12"/>
          </p:nvPr>
        </p:nvSpPr>
        <p:spPr/>
        <p:txBody>
          <a:bodyPr/>
          <a:lstStyle/>
          <a:p>
            <a:fld id="{4D4EA3C5-AA91-438E-81A4-91CD73930729}" type="slidenum">
              <a:rPr lang="en-US" smtClean="0"/>
              <a:t>‹#›</a:t>
            </a:fld>
            <a:endParaRPr lang="en-US"/>
          </a:p>
        </p:txBody>
      </p:sp>
    </p:spTree>
    <p:extLst>
      <p:ext uri="{BB962C8B-B14F-4D97-AF65-F5344CB8AC3E}">
        <p14:creationId xmlns:p14="http://schemas.microsoft.com/office/powerpoint/2010/main" val="32666012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en-US"/>
          </a:p>
        </p:txBody>
      </p:sp>
      <p:sp>
        <p:nvSpPr>
          <p:cNvPr id="3" name="מציין מיקום של טקסט אנכי 2"/>
          <p:cNvSpPr>
            <a:spLocks noGrp="1"/>
          </p:cNvSpPr>
          <p:nvPr>
            <p:ph type="body" orient="vert" idx="1"/>
          </p:nvPr>
        </p:nvSpPr>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a:p>
        </p:txBody>
      </p:sp>
      <p:sp>
        <p:nvSpPr>
          <p:cNvPr id="4" name="מציין מיקום של תאריך 3"/>
          <p:cNvSpPr>
            <a:spLocks noGrp="1"/>
          </p:cNvSpPr>
          <p:nvPr>
            <p:ph type="dt" sz="half" idx="10"/>
          </p:nvPr>
        </p:nvSpPr>
        <p:spPr/>
        <p:txBody>
          <a:bodyPr/>
          <a:lstStyle/>
          <a:p>
            <a:fld id="{6C99251E-6FB1-4C9C-A554-42A6EB9F6F04}" type="datetimeFigureOut">
              <a:rPr lang="en-US" smtClean="0"/>
              <a:t>5/24/2016</a:t>
            </a:fld>
            <a:endParaRPr lang="en-US"/>
          </a:p>
        </p:txBody>
      </p:sp>
      <p:sp>
        <p:nvSpPr>
          <p:cNvPr id="5" name="מציין מיקום של כותרת תחתונה 4"/>
          <p:cNvSpPr>
            <a:spLocks noGrp="1"/>
          </p:cNvSpPr>
          <p:nvPr>
            <p:ph type="ftr" sz="quarter" idx="11"/>
          </p:nvPr>
        </p:nvSpPr>
        <p:spPr/>
        <p:txBody>
          <a:bodyPr/>
          <a:lstStyle/>
          <a:p>
            <a:endParaRPr lang="en-US"/>
          </a:p>
        </p:txBody>
      </p:sp>
      <p:sp>
        <p:nvSpPr>
          <p:cNvPr id="6" name="מציין מיקום של מספר שקופית 5"/>
          <p:cNvSpPr>
            <a:spLocks noGrp="1"/>
          </p:cNvSpPr>
          <p:nvPr>
            <p:ph type="sldNum" sz="quarter" idx="12"/>
          </p:nvPr>
        </p:nvSpPr>
        <p:spPr/>
        <p:txBody>
          <a:bodyPr/>
          <a:lstStyle/>
          <a:p>
            <a:fld id="{4D4EA3C5-AA91-438E-81A4-91CD73930729}" type="slidenum">
              <a:rPr lang="en-US" smtClean="0"/>
              <a:t>‹#›</a:t>
            </a:fld>
            <a:endParaRPr lang="en-US"/>
          </a:p>
        </p:txBody>
      </p:sp>
    </p:spTree>
    <p:extLst>
      <p:ext uri="{BB962C8B-B14F-4D97-AF65-F5344CB8AC3E}">
        <p14:creationId xmlns:p14="http://schemas.microsoft.com/office/powerpoint/2010/main" val="27629491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6629400" y="274638"/>
            <a:ext cx="2057400" cy="5851525"/>
          </a:xfrm>
        </p:spPr>
        <p:txBody>
          <a:bodyPr vert="eaVert"/>
          <a:lstStyle/>
          <a:p>
            <a:r>
              <a:rPr lang="he-IL" smtClean="0"/>
              <a:t>לחץ כדי לערוך סגנון כותרת של תבנית בסיס</a:t>
            </a:r>
            <a:endParaRPr lang="en-US"/>
          </a:p>
        </p:txBody>
      </p:sp>
      <p:sp>
        <p:nvSpPr>
          <p:cNvPr id="3" name="מציין מיקום של טקסט אנכי 2"/>
          <p:cNvSpPr>
            <a:spLocks noGrp="1"/>
          </p:cNvSpPr>
          <p:nvPr>
            <p:ph type="body" orient="vert" idx="1"/>
          </p:nvPr>
        </p:nvSpPr>
        <p:spPr>
          <a:xfrm>
            <a:off x="457200" y="274638"/>
            <a:ext cx="6019800" cy="5851525"/>
          </a:xfrm>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a:p>
        </p:txBody>
      </p:sp>
      <p:sp>
        <p:nvSpPr>
          <p:cNvPr id="4" name="מציין מיקום של תאריך 3"/>
          <p:cNvSpPr>
            <a:spLocks noGrp="1"/>
          </p:cNvSpPr>
          <p:nvPr>
            <p:ph type="dt" sz="half" idx="10"/>
          </p:nvPr>
        </p:nvSpPr>
        <p:spPr/>
        <p:txBody>
          <a:bodyPr/>
          <a:lstStyle/>
          <a:p>
            <a:fld id="{6C99251E-6FB1-4C9C-A554-42A6EB9F6F04}" type="datetimeFigureOut">
              <a:rPr lang="en-US" smtClean="0"/>
              <a:t>5/24/2016</a:t>
            </a:fld>
            <a:endParaRPr lang="en-US"/>
          </a:p>
        </p:txBody>
      </p:sp>
      <p:sp>
        <p:nvSpPr>
          <p:cNvPr id="5" name="מציין מיקום של כותרת תחתונה 4"/>
          <p:cNvSpPr>
            <a:spLocks noGrp="1"/>
          </p:cNvSpPr>
          <p:nvPr>
            <p:ph type="ftr" sz="quarter" idx="11"/>
          </p:nvPr>
        </p:nvSpPr>
        <p:spPr/>
        <p:txBody>
          <a:bodyPr/>
          <a:lstStyle/>
          <a:p>
            <a:endParaRPr lang="en-US"/>
          </a:p>
        </p:txBody>
      </p:sp>
      <p:sp>
        <p:nvSpPr>
          <p:cNvPr id="6" name="מציין מיקום של מספר שקופית 5"/>
          <p:cNvSpPr>
            <a:spLocks noGrp="1"/>
          </p:cNvSpPr>
          <p:nvPr>
            <p:ph type="sldNum" sz="quarter" idx="12"/>
          </p:nvPr>
        </p:nvSpPr>
        <p:spPr/>
        <p:txBody>
          <a:bodyPr/>
          <a:lstStyle/>
          <a:p>
            <a:fld id="{4D4EA3C5-AA91-438E-81A4-91CD73930729}" type="slidenum">
              <a:rPr lang="en-US" smtClean="0"/>
              <a:t>‹#›</a:t>
            </a:fld>
            <a:endParaRPr lang="en-US"/>
          </a:p>
        </p:txBody>
      </p:sp>
    </p:spTree>
    <p:extLst>
      <p:ext uri="{BB962C8B-B14F-4D97-AF65-F5344CB8AC3E}">
        <p14:creationId xmlns:p14="http://schemas.microsoft.com/office/powerpoint/2010/main" val="31837973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של כותרת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he-IL" smtClean="0"/>
              <a:t>לחץ כדי לערוך סגנון כותרת של תבנית בסיס</a:t>
            </a:r>
            <a:endParaRPr lang="en-US"/>
          </a:p>
        </p:txBody>
      </p:sp>
      <p:sp>
        <p:nvSpPr>
          <p:cNvPr id="3" name="מציין מיקום טקסט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a:p>
        </p:txBody>
      </p:sp>
      <p:sp>
        <p:nvSpPr>
          <p:cNvPr id="4" name="מציין מיקום של תאריך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C99251E-6FB1-4C9C-A554-42A6EB9F6F04}" type="datetimeFigureOut">
              <a:rPr lang="en-US" smtClean="0"/>
              <a:t>5/24/2016</a:t>
            </a:fld>
            <a:endParaRPr lang="en-US"/>
          </a:p>
        </p:txBody>
      </p:sp>
      <p:sp>
        <p:nvSpPr>
          <p:cNvPr id="5" name="מציין מיקום של כותרת תחתונה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מציין מיקום של מספר שקופית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D4EA3C5-AA91-438E-81A4-91CD73930729}" type="slidenum">
              <a:rPr lang="en-US" smtClean="0"/>
              <a:t>‹#›</a:t>
            </a:fld>
            <a:endParaRPr lang="en-US"/>
          </a:p>
        </p:txBody>
      </p:sp>
    </p:spTree>
    <p:extLst>
      <p:ext uri="{BB962C8B-B14F-4D97-AF65-F5344CB8AC3E}">
        <p14:creationId xmlns:p14="http://schemas.microsoft.com/office/powerpoint/2010/main" val="34963450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5.jpg"/></Relationships>
</file>

<file path=ppt/slides/_rels/slide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jpg"/></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3.emf"/></Relationships>
</file>

<file path=ppt/slides/_rels/slide5.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6.emf"/></Relationships>
</file>

<file path=ppt/slides/_rels/slide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image" Target="../media/image19.emf"/></Relationships>
</file>

<file path=ppt/slides/_rels/slide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22.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9000" r="-49000"/>
          </a:stretch>
        </a:blipFill>
        <a:effectLst/>
      </p:bgPr>
    </p:bg>
    <p:spTree>
      <p:nvGrpSpPr>
        <p:cNvPr id="1" name=""/>
        <p:cNvGrpSpPr/>
        <p:nvPr/>
      </p:nvGrpSpPr>
      <p:grpSpPr>
        <a:xfrm>
          <a:off x="0" y="0"/>
          <a:ext cx="0" cy="0"/>
          <a:chOff x="0" y="0"/>
          <a:chExt cx="0" cy="0"/>
        </a:xfrm>
      </p:grpSpPr>
      <p:sp>
        <p:nvSpPr>
          <p:cNvPr id="3" name="כותרת משנה 2"/>
          <p:cNvSpPr>
            <a:spLocks noGrp="1"/>
          </p:cNvSpPr>
          <p:nvPr>
            <p:ph type="subTitle" idx="1"/>
          </p:nvPr>
        </p:nvSpPr>
        <p:spPr/>
        <p:txBody>
          <a:bodyPr/>
          <a:lstStyle/>
          <a:p>
            <a:endParaRPr lang="en-US"/>
          </a:p>
        </p:txBody>
      </p:sp>
      <p:pic>
        <p:nvPicPr>
          <p:cNvPr id="5" name="תמונה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95667" y="41853"/>
            <a:ext cx="6772275" cy="6743700"/>
          </a:xfrm>
          <a:prstGeom prst="rect">
            <a:avLst/>
          </a:prstGeom>
        </p:spPr>
      </p:pic>
      <p:sp>
        <p:nvSpPr>
          <p:cNvPr id="2" name="TextBox 1"/>
          <p:cNvSpPr txBox="1"/>
          <p:nvPr/>
        </p:nvSpPr>
        <p:spPr>
          <a:xfrm>
            <a:off x="755576" y="5248069"/>
            <a:ext cx="6669774" cy="830997"/>
          </a:xfrm>
          <a:prstGeom prst="rect">
            <a:avLst/>
          </a:prstGeom>
          <a:noFill/>
        </p:spPr>
        <p:txBody>
          <a:bodyPr wrap="square" rtlCol="0">
            <a:spAutoFit/>
          </a:bodyPr>
          <a:lstStyle/>
          <a:p>
            <a:pPr algn="ctr"/>
            <a:r>
              <a:rPr lang="he-IL" sz="2400" smtClean="0">
                <a:solidFill>
                  <a:schemeClr val="bg1"/>
                </a:solidFill>
                <a:latin typeface="Aharoni" panose="02010803020104030203" pitchFamily="2" charset="-79"/>
                <a:cs typeface="Aharoni" panose="02010803020104030203" pitchFamily="2" charset="-79"/>
              </a:rPr>
              <a:t>דוברת: </a:t>
            </a:r>
            <a:r>
              <a:rPr lang="he-IL" sz="2400" dirty="0" smtClean="0">
                <a:solidFill>
                  <a:schemeClr val="bg1"/>
                </a:solidFill>
                <a:latin typeface="Aharoni" panose="02010803020104030203" pitchFamily="2" charset="-79"/>
                <a:cs typeface="Aharoni" panose="02010803020104030203" pitchFamily="2" charset="-79"/>
              </a:rPr>
              <a:t>ד"ר אסתר כרמל-חכים, </a:t>
            </a:r>
          </a:p>
          <a:p>
            <a:pPr algn="ctr"/>
            <a:r>
              <a:rPr lang="he-IL" sz="2400" dirty="0" smtClean="0">
                <a:solidFill>
                  <a:schemeClr val="bg1"/>
                </a:solidFill>
                <a:latin typeface="Aharoni" panose="02010803020104030203" pitchFamily="2" charset="-79"/>
                <a:cs typeface="Aharoni" panose="02010803020104030203" pitchFamily="2" charset="-79"/>
              </a:rPr>
              <a:t>תוכנית רודרמן ללימודי יהדות ארצות הברית, אוניברסיטת חיפה</a:t>
            </a:r>
            <a:endParaRPr lang="en-US" sz="2400" dirty="0">
              <a:solidFill>
                <a:schemeClr val="bg1"/>
              </a:solidFill>
              <a:latin typeface="Aharoni" panose="02010803020104030203" pitchFamily="2" charset="-79"/>
              <a:cs typeface="Aharoni" panose="02010803020104030203" pitchFamily="2" charset="-79"/>
            </a:endParaRPr>
          </a:p>
        </p:txBody>
      </p:sp>
      <p:sp>
        <p:nvSpPr>
          <p:cNvPr id="6" name="TextBox 5"/>
          <p:cNvSpPr txBox="1"/>
          <p:nvPr/>
        </p:nvSpPr>
        <p:spPr>
          <a:xfrm>
            <a:off x="1547664" y="4611412"/>
            <a:ext cx="6048672" cy="523220"/>
          </a:xfrm>
          <a:prstGeom prst="rect">
            <a:avLst/>
          </a:prstGeom>
          <a:noFill/>
        </p:spPr>
        <p:txBody>
          <a:bodyPr wrap="square" rtlCol="0">
            <a:spAutoFit/>
          </a:bodyPr>
          <a:lstStyle/>
          <a:p>
            <a:pPr algn="ctr"/>
            <a:r>
              <a:rPr lang="he-IL" sz="2800" dirty="0" smtClean="0">
                <a:solidFill>
                  <a:srgbClr val="FF0000"/>
                </a:solidFill>
                <a:latin typeface="Aharoni" panose="02010803020104030203" pitchFamily="2" charset="-79"/>
                <a:cs typeface="Aharoni" panose="02010803020104030203" pitchFamily="2" charset="-79"/>
              </a:rPr>
              <a:t>ועדת העלייה, הקליטה והתפוצות, 25 במאי 2016</a:t>
            </a:r>
            <a:endParaRPr lang="en-US" sz="2800" dirty="0">
              <a:solidFill>
                <a:srgbClr val="FF0000"/>
              </a:solidFill>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197022911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מציין מיקום תוכן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80346" y="705823"/>
            <a:ext cx="8229600" cy="2579161"/>
          </a:xfrm>
        </p:spPr>
      </p:pic>
      <p:pic>
        <p:nvPicPr>
          <p:cNvPr id="6" name="תמונה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56176" y="3717032"/>
            <a:ext cx="2376264" cy="1901563"/>
          </a:xfrm>
          <a:prstGeom prst="rect">
            <a:avLst/>
          </a:prstGeom>
        </p:spPr>
      </p:pic>
      <p:pic>
        <p:nvPicPr>
          <p:cNvPr id="7" name="תמונה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79512" y="3717032"/>
            <a:ext cx="2655255" cy="1872208"/>
          </a:xfrm>
          <a:prstGeom prst="rect">
            <a:avLst/>
          </a:prstGeom>
        </p:spPr>
      </p:pic>
      <p:pic>
        <p:nvPicPr>
          <p:cNvPr id="8" name="תמונה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095327" y="3717032"/>
            <a:ext cx="2808313" cy="1872208"/>
          </a:xfrm>
          <a:prstGeom prst="rect">
            <a:avLst/>
          </a:prstGeom>
        </p:spPr>
      </p:pic>
      <p:sp>
        <p:nvSpPr>
          <p:cNvPr id="9" name="TextBox 8"/>
          <p:cNvSpPr txBox="1"/>
          <p:nvPr/>
        </p:nvSpPr>
        <p:spPr>
          <a:xfrm>
            <a:off x="3059832" y="5661248"/>
            <a:ext cx="2907012" cy="369332"/>
          </a:xfrm>
          <a:prstGeom prst="rect">
            <a:avLst/>
          </a:prstGeom>
          <a:noFill/>
        </p:spPr>
        <p:txBody>
          <a:bodyPr wrap="square" rtlCol="0">
            <a:spAutoFit/>
          </a:bodyPr>
          <a:lstStyle/>
          <a:p>
            <a:pPr algn="ctr"/>
            <a:r>
              <a:rPr lang="he-IL" dirty="0" smtClean="0">
                <a:latin typeface="Aharoni" panose="02010803020104030203" pitchFamily="2" charset="-79"/>
                <a:cs typeface="Aharoni" panose="02010803020104030203" pitchFamily="2" charset="-79"/>
              </a:rPr>
              <a:t>משה ארנס בוושינגטון</a:t>
            </a:r>
            <a:endParaRPr lang="en-US" dirty="0">
              <a:latin typeface="Aharoni" panose="02010803020104030203" pitchFamily="2" charset="-79"/>
              <a:cs typeface="Aharoni" panose="02010803020104030203" pitchFamily="2" charset="-79"/>
            </a:endParaRPr>
          </a:p>
        </p:txBody>
      </p:sp>
      <p:sp>
        <p:nvSpPr>
          <p:cNvPr id="10" name="TextBox 9"/>
          <p:cNvSpPr txBox="1"/>
          <p:nvPr/>
        </p:nvSpPr>
        <p:spPr>
          <a:xfrm>
            <a:off x="539552" y="5643167"/>
            <a:ext cx="2181576" cy="369332"/>
          </a:xfrm>
          <a:prstGeom prst="rect">
            <a:avLst/>
          </a:prstGeom>
          <a:noFill/>
        </p:spPr>
        <p:txBody>
          <a:bodyPr wrap="square" rtlCol="0">
            <a:spAutoFit/>
          </a:bodyPr>
          <a:lstStyle/>
          <a:p>
            <a:pPr algn="ctr"/>
            <a:r>
              <a:rPr lang="he-IL" dirty="0" smtClean="0">
                <a:latin typeface="Aharoni" panose="02010803020104030203" pitchFamily="2" charset="-79"/>
                <a:cs typeface="Aharoni" panose="02010803020104030203" pitchFamily="2" charset="-79"/>
              </a:rPr>
              <a:t>הקמת עפולה</a:t>
            </a:r>
            <a:endParaRPr lang="en-US" dirty="0">
              <a:latin typeface="Aharoni" panose="02010803020104030203" pitchFamily="2" charset="-79"/>
              <a:cs typeface="Aharoni" panose="02010803020104030203" pitchFamily="2" charset="-79"/>
            </a:endParaRPr>
          </a:p>
        </p:txBody>
      </p:sp>
      <p:sp>
        <p:nvSpPr>
          <p:cNvPr id="11" name="TextBox 10"/>
          <p:cNvSpPr txBox="1"/>
          <p:nvPr/>
        </p:nvSpPr>
        <p:spPr>
          <a:xfrm>
            <a:off x="6156176" y="5651956"/>
            <a:ext cx="2907012" cy="369332"/>
          </a:xfrm>
          <a:prstGeom prst="rect">
            <a:avLst/>
          </a:prstGeom>
          <a:noFill/>
        </p:spPr>
        <p:txBody>
          <a:bodyPr wrap="square" rtlCol="0">
            <a:spAutoFit/>
          </a:bodyPr>
          <a:lstStyle/>
          <a:p>
            <a:pPr algn="ctr"/>
            <a:r>
              <a:rPr lang="he-IL" dirty="0" smtClean="0">
                <a:latin typeface="Aharoni" panose="02010803020104030203" pitchFamily="2" charset="-79"/>
                <a:cs typeface="Aharoni" panose="02010803020104030203" pitchFamily="2" charset="-79"/>
              </a:rPr>
              <a:t>משלחת רופאים לארץ ישראל</a:t>
            </a:r>
            <a:endParaRPr lang="en-US"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145422507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67544" y="548680"/>
            <a:ext cx="8229600" cy="24952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תמונה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11590" y="3308368"/>
            <a:ext cx="3202816" cy="1714007"/>
          </a:xfrm>
          <a:prstGeom prst="rect">
            <a:avLst/>
          </a:prstGeom>
        </p:spPr>
      </p:pic>
      <p:pic>
        <p:nvPicPr>
          <p:cNvPr id="7" name="תמונה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79512" y="3366293"/>
            <a:ext cx="2505876" cy="1931106"/>
          </a:xfrm>
          <a:prstGeom prst="rect">
            <a:avLst/>
          </a:prstGeom>
        </p:spPr>
      </p:pic>
      <p:pic>
        <p:nvPicPr>
          <p:cNvPr id="8" name="תמונה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771800" y="3333060"/>
            <a:ext cx="2494506" cy="3212976"/>
          </a:xfrm>
          <a:prstGeom prst="rect">
            <a:avLst/>
          </a:prstGeom>
        </p:spPr>
      </p:pic>
      <p:sp>
        <p:nvSpPr>
          <p:cNvPr id="9" name="TextBox 8"/>
          <p:cNvSpPr txBox="1"/>
          <p:nvPr/>
        </p:nvSpPr>
        <p:spPr>
          <a:xfrm>
            <a:off x="223109" y="5297399"/>
            <a:ext cx="2511476" cy="646331"/>
          </a:xfrm>
          <a:prstGeom prst="rect">
            <a:avLst/>
          </a:prstGeom>
          <a:noFill/>
        </p:spPr>
        <p:txBody>
          <a:bodyPr wrap="square" rtlCol="0">
            <a:spAutoFit/>
          </a:bodyPr>
          <a:lstStyle/>
          <a:p>
            <a:pPr algn="ctr"/>
            <a:r>
              <a:rPr lang="he-IL" dirty="0" smtClean="0">
                <a:latin typeface="Aharoni" panose="02010803020104030203" pitchFamily="2" charset="-79"/>
                <a:cs typeface="Aharoni" panose="02010803020104030203" pitchFamily="2" charset="-79"/>
              </a:rPr>
              <a:t>בן גוריון באירוע "הבונדס"  בניו-יורק (1951)</a:t>
            </a:r>
          </a:p>
        </p:txBody>
      </p:sp>
      <p:sp>
        <p:nvSpPr>
          <p:cNvPr id="10" name="TextBox 9"/>
          <p:cNvSpPr txBox="1"/>
          <p:nvPr/>
        </p:nvSpPr>
        <p:spPr>
          <a:xfrm>
            <a:off x="5580112" y="5229200"/>
            <a:ext cx="2952328" cy="369332"/>
          </a:xfrm>
          <a:prstGeom prst="rect">
            <a:avLst/>
          </a:prstGeom>
          <a:noFill/>
        </p:spPr>
        <p:txBody>
          <a:bodyPr wrap="square" rtlCol="0">
            <a:spAutoFit/>
          </a:bodyPr>
          <a:lstStyle/>
          <a:p>
            <a:pPr algn="ctr"/>
            <a:r>
              <a:rPr lang="he-IL" dirty="0" smtClean="0">
                <a:latin typeface="Aharoni" panose="02010803020104030203" pitchFamily="2" charset="-79"/>
                <a:cs typeface="Aharoni" panose="02010803020104030203" pitchFamily="2" charset="-79"/>
              </a:rPr>
              <a:t>גיוס כספים לישוב ולמדינת ישראל</a:t>
            </a:r>
          </a:p>
        </p:txBody>
      </p:sp>
    </p:spTree>
    <p:extLst>
      <p:ext uri="{BB962C8B-B14F-4D97-AF65-F5344CB8AC3E}">
        <p14:creationId xmlns:p14="http://schemas.microsoft.com/office/powerpoint/2010/main" val="101678436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dirty="0" smtClean="0">
                <a:latin typeface="Aharoni" panose="02010803020104030203" pitchFamily="2" charset="-79"/>
                <a:cs typeface="Aharoni" panose="02010803020104030203" pitchFamily="2" charset="-79"/>
              </a:rPr>
              <a:t>עלייה לארץ</a:t>
            </a:r>
            <a:endParaRPr lang="en-US" dirty="0">
              <a:latin typeface="Aharoni" panose="02010803020104030203" pitchFamily="2" charset="-79"/>
              <a:cs typeface="Aharoni" panose="02010803020104030203" pitchFamily="2" charset="-79"/>
            </a:endParaRPr>
          </a:p>
        </p:txBody>
      </p:sp>
      <p:sp>
        <p:nvSpPr>
          <p:cNvPr id="3" name="מציין מיקום תוכן 2"/>
          <p:cNvSpPr>
            <a:spLocks noGrp="1"/>
          </p:cNvSpPr>
          <p:nvPr>
            <p:ph idx="1"/>
          </p:nvPr>
        </p:nvSpPr>
        <p:spPr>
          <a:xfrm>
            <a:off x="455621" y="1124744"/>
            <a:ext cx="8229600" cy="4525963"/>
          </a:xfrm>
        </p:spPr>
        <p:txBody>
          <a:bodyPr>
            <a:normAutofit/>
          </a:bodyPr>
          <a:lstStyle/>
          <a:p>
            <a:pPr algn="r" rtl="1"/>
            <a:r>
              <a:rPr lang="he-IL" sz="2400" dirty="0" smtClean="0">
                <a:latin typeface="Aharoni" panose="02010803020104030203" pitchFamily="2" charset="-79"/>
                <a:cs typeface="Aharoni" panose="02010803020104030203" pitchFamily="2" charset="-79"/>
              </a:rPr>
              <a:t>מקום המדינה ועד 2015 עלו לארץ כ-135 אלף יהודים מארצות הברית. </a:t>
            </a:r>
          </a:p>
          <a:p>
            <a:pPr algn="r" rtl="1"/>
            <a:r>
              <a:rPr lang="he-IL" sz="2400" dirty="0" smtClean="0">
                <a:latin typeface="Aharoni" panose="02010803020104030203" pitchFamily="2" charset="-79"/>
                <a:cs typeface="Aharoni" panose="02010803020104030203" pitchFamily="2" charset="-79"/>
              </a:rPr>
              <a:t>נכון לשנת 2015 היוו יהודי ארצות הברית כ-15 אחוזים מכלל המתיישבים היהודים ביהודה ושומרון.</a:t>
            </a:r>
          </a:p>
          <a:p>
            <a:pPr algn="r" rtl="1"/>
            <a:r>
              <a:rPr lang="he-IL" sz="2400" dirty="0">
                <a:latin typeface="Aharoni" panose="02010803020104030203" pitchFamily="2" charset="-79"/>
                <a:cs typeface="Aharoni" panose="02010803020104030203" pitchFamily="2" charset="-79"/>
              </a:rPr>
              <a:t>מספר העולים מארצות הברית וקנדה ב-2015 עמד על 3,768, מתוך למעלה מ-30,000.</a:t>
            </a:r>
          </a:p>
          <a:p>
            <a:pPr algn="r" rtl="1"/>
            <a:endParaRPr lang="en-US" sz="2400" dirty="0">
              <a:latin typeface="Aharoni" panose="02010803020104030203" pitchFamily="2" charset="-79"/>
              <a:cs typeface="Aharoni" panose="02010803020104030203" pitchFamily="2" charset="-79"/>
            </a:endParaRPr>
          </a:p>
        </p:txBody>
      </p:sp>
      <p:sp>
        <p:nvSpPr>
          <p:cNvPr id="5" name="TextBox 4"/>
          <p:cNvSpPr txBox="1"/>
          <p:nvPr/>
        </p:nvSpPr>
        <p:spPr>
          <a:xfrm>
            <a:off x="5866779" y="6004528"/>
            <a:ext cx="3457749" cy="369332"/>
          </a:xfrm>
          <a:prstGeom prst="rect">
            <a:avLst/>
          </a:prstGeom>
          <a:noFill/>
        </p:spPr>
        <p:txBody>
          <a:bodyPr wrap="square" rtlCol="0">
            <a:spAutoFit/>
          </a:bodyPr>
          <a:lstStyle/>
          <a:p>
            <a:pPr algn="ctr"/>
            <a:r>
              <a:rPr lang="he-IL" dirty="0" smtClean="0">
                <a:latin typeface="Aharoni" panose="02010803020104030203" pitchFamily="2" charset="-79"/>
                <a:cs typeface="Aharoni" panose="02010803020104030203" pitchFamily="2" charset="-79"/>
              </a:rPr>
              <a:t>רה"מ יצחק רבין בקטורה, 1975</a:t>
            </a:r>
            <a:endParaRPr lang="en-US" dirty="0">
              <a:latin typeface="Aharoni" panose="02010803020104030203" pitchFamily="2" charset="-79"/>
              <a:cs typeface="Aharoni" panose="02010803020104030203" pitchFamily="2" charset="-79"/>
            </a:endParaRPr>
          </a:p>
        </p:txBody>
      </p:sp>
      <p:sp>
        <p:nvSpPr>
          <p:cNvPr id="9" name="TextBox 8"/>
          <p:cNvSpPr txBox="1"/>
          <p:nvPr/>
        </p:nvSpPr>
        <p:spPr>
          <a:xfrm>
            <a:off x="2914451" y="5952198"/>
            <a:ext cx="3241725" cy="646331"/>
          </a:xfrm>
          <a:prstGeom prst="rect">
            <a:avLst/>
          </a:prstGeom>
          <a:noFill/>
        </p:spPr>
        <p:txBody>
          <a:bodyPr wrap="square" rtlCol="0">
            <a:spAutoFit/>
          </a:bodyPr>
          <a:lstStyle/>
          <a:p>
            <a:pPr algn="ctr"/>
            <a:r>
              <a:rPr lang="he-IL" dirty="0">
                <a:latin typeface="Aharoni" panose="02010803020104030203" pitchFamily="2" charset="-79"/>
                <a:cs typeface="Aharoni" panose="02010803020104030203" pitchFamily="2" charset="-79"/>
              </a:rPr>
              <a:t>פעילי "המגבית </a:t>
            </a:r>
            <a:r>
              <a:rPr lang="he-IL" dirty="0" smtClean="0">
                <a:latin typeface="Aharoni" panose="02010803020104030203" pitchFamily="2" charset="-79"/>
                <a:cs typeface="Aharoni" panose="02010803020104030203" pitchFamily="2" charset="-79"/>
              </a:rPr>
              <a:t>המאוחדת" בהקמת אלון מורה, 1978.</a:t>
            </a:r>
            <a:endParaRPr lang="en-US" dirty="0">
              <a:latin typeface="Aharoni" panose="02010803020104030203" pitchFamily="2" charset="-79"/>
              <a:cs typeface="Aharoni" panose="02010803020104030203" pitchFamily="2" charset="-79"/>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24334" y="3807540"/>
            <a:ext cx="2915818" cy="21969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08150" y="3807540"/>
            <a:ext cx="3128346" cy="20899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504" y="4829522"/>
            <a:ext cx="2924175" cy="1047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p:cNvSpPr txBox="1"/>
          <p:nvPr/>
        </p:nvSpPr>
        <p:spPr>
          <a:xfrm>
            <a:off x="35496" y="5939988"/>
            <a:ext cx="3457749" cy="369332"/>
          </a:xfrm>
          <a:prstGeom prst="rect">
            <a:avLst/>
          </a:prstGeom>
          <a:noFill/>
        </p:spPr>
        <p:txBody>
          <a:bodyPr wrap="square" rtlCol="0">
            <a:spAutoFit/>
          </a:bodyPr>
          <a:lstStyle/>
          <a:p>
            <a:pPr algn="ctr"/>
            <a:r>
              <a:rPr lang="he-IL" dirty="0" smtClean="0">
                <a:latin typeface="Aharoni" panose="02010803020104030203" pitchFamily="2" charset="-79"/>
                <a:cs typeface="Aharoni" panose="02010803020104030203" pitchFamily="2" charset="-79"/>
              </a:rPr>
              <a:t>עידן רייכל ועולה מארה"ב, 2015</a:t>
            </a:r>
            <a:endParaRPr lang="en-US"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264013644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dirty="0" smtClean="0">
                <a:latin typeface="Aharoni" panose="02010803020104030203" pitchFamily="2" charset="-79"/>
                <a:cs typeface="Aharoni" panose="02010803020104030203" pitchFamily="2" charset="-79"/>
              </a:rPr>
              <a:t>סיוע לעלייה</a:t>
            </a:r>
            <a:endParaRPr lang="en-US" dirty="0">
              <a:latin typeface="Aharoni" panose="02010803020104030203" pitchFamily="2" charset="-79"/>
              <a:cs typeface="Aharoni" panose="02010803020104030203" pitchFamily="2" charset="-79"/>
            </a:endParaRPr>
          </a:p>
        </p:txBody>
      </p:sp>
      <p:sp>
        <p:nvSpPr>
          <p:cNvPr id="3" name="מציין מיקום תוכן 2"/>
          <p:cNvSpPr>
            <a:spLocks noGrp="1"/>
          </p:cNvSpPr>
          <p:nvPr>
            <p:ph idx="1"/>
          </p:nvPr>
        </p:nvSpPr>
        <p:spPr>
          <a:xfrm>
            <a:off x="446856" y="1196752"/>
            <a:ext cx="8229600" cy="4525963"/>
          </a:xfrm>
        </p:spPr>
        <p:txBody>
          <a:bodyPr>
            <a:normAutofit/>
          </a:bodyPr>
          <a:lstStyle/>
          <a:p>
            <a:pPr algn="r" rtl="1"/>
            <a:r>
              <a:rPr lang="he-IL" sz="2400" dirty="0" smtClean="0">
                <a:latin typeface="Aharoni" panose="02010803020104030203" pitchFamily="2" charset="-79"/>
                <a:cs typeface="Aharoni" panose="02010803020104030203" pitchFamily="2" charset="-79"/>
              </a:rPr>
              <a:t>ארגון הג'וינט סיפק מזון, תרופות, והכשרה מקצועית לתושבי מחנות המעצר בקפריסין בדרכם לישראל, ופעל להעלאת יהודים מתימן, מרוקו, לוב, עיראק, סוריה ועוד. 85 אחוזים מקרב 240 אלף העולים בשנה שלאחר קום המדינה הגיעו ארצה בסיוע הג'וינט. </a:t>
            </a:r>
          </a:p>
        </p:txBody>
      </p:sp>
      <p:sp>
        <p:nvSpPr>
          <p:cNvPr id="5" name="TextBox 4"/>
          <p:cNvSpPr txBox="1"/>
          <p:nvPr/>
        </p:nvSpPr>
        <p:spPr>
          <a:xfrm>
            <a:off x="6038504" y="5967055"/>
            <a:ext cx="3071994" cy="369332"/>
          </a:xfrm>
          <a:prstGeom prst="rect">
            <a:avLst/>
          </a:prstGeom>
          <a:noFill/>
        </p:spPr>
        <p:txBody>
          <a:bodyPr wrap="square" rtlCol="0">
            <a:spAutoFit/>
          </a:bodyPr>
          <a:lstStyle/>
          <a:p>
            <a:pPr algn="ctr"/>
            <a:r>
              <a:rPr lang="he-IL" dirty="0" smtClean="0">
                <a:latin typeface="Aharoni" panose="02010803020104030203" pitchFamily="2" charset="-79"/>
                <a:cs typeface="Aharoni" panose="02010803020104030203" pitchFamily="2" charset="-79"/>
              </a:rPr>
              <a:t>ילדי מחנות העקורים בדרכם לא"י</a:t>
            </a:r>
            <a:endParaRPr lang="en-US" dirty="0">
              <a:latin typeface="Aharoni" panose="02010803020104030203" pitchFamily="2" charset="-79"/>
              <a:cs typeface="Aharoni" panose="02010803020104030203" pitchFamily="2" charset="-79"/>
            </a:endParaRPr>
          </a:p>
        </p:txBody>
      </p:sp>
      <p:sp>
        <p:nvSpPr>
          <p:cNvPr id="7" name="TextBox 6"/>
          <p:cNvSpPr txBox="1"/>
          <p:nvPr/>
        </p:nvSpPr>
        <p:spPr>
          <a:xfrm>
            <a:off x="251520" y="6004723"/>
            <a:ext cx="2304256" cy="369332"/>
          </a:xfrm>
          <a:prstGeom prst="rect">
            <a:avLst/>
          </a:prstGeom>
          <a:noFill/>
        </p:spPr>
        <p:txBody>
          <a:bodyPr wrap="square" rtlCol="0">
            <a:spAutoFit/>
          </a:bodyPr>
          <a:lstStyle/>
          <a:p>
            <a:pPr algn="ctr"/>
            <a:r>
              <a:rPr lang="he-IL" dirty="0" smtClean="0">
                <a:latin typeface="Aharoni" panose="02010803020104030203" pitchFamily="2" charset="-79"/>
                <a:cs typeface="Aharoni" panose="02010803020104030203" pitchFamily="2" charset="-79"/>
              </a:rPr>
              <a:t>עולים מתימן בדרך לארץ</a:t>
            </a:r>
            <a:endParaRPr lang="en-US" dirty="0">
              <a:latin typeface="Aharoni" panose="02010803020104030203" pitchFamily="2" charset="-79"/>
              <a:cs typeface="Aharoni" panose="02010803020104030203" pitchFamily="2" charset="-79"/>
            </a:endParaRPr>
          </a:p>
        </p:txBody>
      </p:sp>
      <p:sp>
        <p:nvSpPr>
          <p:cNvPr id="9" name="TextBox 8"/>
          <p:cNvSpPr txBox="1"/>
          <p:nvPr/>
        </p:nvSpPr>
        <p:spPr>
          <a:xfrm>
            <a:off x="2555776" y="5973461"/>
            <a:ext cx="3411091" cy="369332"/>
          </a:xfrm>
          <a:prstGeom prst="rect">
            <a:avLst/>
          </a:prstGeom>
          <a:noFill/>
        </p:spPr>
        <p:txBody>
          <a:bodyPr wrap="square" rtlCol="0">
            <a:spAutoFit/>
          </a:bodyPr>
          <a:lstStyle/>
          <a:p>
            <a:pPr algn="ctr"/>
            <a:r>
              <a:rPr lang="he-IL" dirty="0" smtClean="0">
                <a:latin typeface="Aharoni" panose="02010803020104030203" pitchFamily="2" charset="-79"/>
                <a:cs typeface="Aharoni" panose="02010803020104030203" pitchFamily="2" charset="-79"/>
              </a:rPr>
              <a:t>פליטים יהודים צעירים בנמל חיפה, 1945</a:t>
            </a:r>
            <a:endParaRPr lang="en-US" dirty="0">
              <a:latin typeface="Aharoni" panose="02010803020104030203" pitchFamily="2" charset="-79"/>
              <a:cs typeface="Aharoni" panose="02010803020104030203" pitchFamily="2" charset="-79"/>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99792" y="3645024"/>
            <a:ext cx="3267075" cy="22764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3645023"/>
            <a:ext cx="2063473" cy="23228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84168" y="3642978"/>
            <a:ext cx="2664296" cy="21489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7583204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dirty="0" smtClean="0">
                <a:latin typeface="Aharoni" panose="02010803020104030203" pitchFamily="2" charset="-79"/>
                <a:cs typeface="Aharoni" panose="02010803020104030203" pitchFamily="2" charset="-79"/>
              </a:rPr>
              <a:t>סיוע לעלייה</a:t>
            </a:r>
            <a:endParaRPr lang="en-US" dirty="0">
              <a:latin typeface="Aharoni" panose="02010803020104030203" pitchFamily="2" charset="-79"/>
              <a:cs typeface="Aharoni" panose="02010803020104030203" pitchFamily="2" charset="-79"/>
            </a:endParaRPr>
          </a:p>
        </p:txBody>
      </p:sp>
      <p:sp>
        <p:nvSpPr>
          <p:cNvPr id="3" name="מציין מיקום תוכן 2"/>
          <p:cNvSpPr>
            <a:spLocks noGrp="1"/>
          </p:cNvSpPr>
          <p:nvPr>
            <p:ph idx="1"/>
          </p:nvPr>
        </p:nvSpPr>
        <p:spPr>
          <a:xfrm>
            <a:off x="446856" y="1196752"/>
            <a:ext cx="8229600" cy="4525963"/>
          </a:xfrm>
        </p:spPr>
        <p:txBody>
          <a:bodyPr>
            <a:normAutofit/>
          </a:bodyPr>
          <a:lstStyle/>
          <a:p>
            <a:pPr algn="r" rtl="1"/>
            <a:r>
              <a:rPr lang="he-IL" sz="2400" dirty="0" smtClean="0">
                <a:latin typeface="Aharoni" panose="02010803020104030203" pitchFamily="2" charset="-79"/>
                <a:cs typeface="Aharoni" panose="02010803020104030203" pitchFamily="2" charset="-79"/>
              </a:rPr>
              <a:t>בהמשך, בשנות השמונים והתשעים של המאה העשרים, היה הארגון מעורב בהעלאת יהודי אתיופיה לארץ במסגרת "מבצע משה" (1984-1985) ו"מבצע שלמה" (1991) וכן בהעלאתם לארץ של מאות אלפי יהודי ברית המועצות לשעבר. </a:t>
            </a:r>
            <a:endParaRPr lang="en-US" sz="2400" dirty="0">
              <a:latin typeface="Aharoni" panose="02010803020104030203" pitchFamily="2" charset="-79"/>
              <a:cs typeface="Aharoni" panose="02010803020104030203" pitchFamily="2" charset="-79"/>
            </a:endParaRPr>
          </a:p>
        </p:txBody>
      </p:sp>
      <p:sp>
        <p:nvSpPr>
          <p:cNvPr id="5" name="TextBox 4"/>
          <p:cNvSpPr txBox="1"/>
          <p:nvPr/>
        </p:nvSpPr>
        <p:spPr>
          <a:xfrm>
            <a:off x="2555776" y="5013176"/>
            <a:ext cx="3816424" cy="369332"/>
          </a:xfrm>
          <a:prstGeom prst="rect">
            <a:avLst/>
          </a:prstGeom>
          <a:noFill/>
        </p:spPr>
        <p:txBody>
          <a:bodyPr wrap="square" rtlCol="0">
            <a:spAutoFit/>
          </a:bodyPr>
          <a:lstStyle/>
          <a:p>
            <a:pPr algn="ctr"/>
            <a:r>
              <a:rPr lang="he-IL" dirty="0" smtClean="0">
                <a:latin typeface="Aharoni" panose="02010803020104030203" pitchFamily="2" charset="-79"/>
                <a:cs typeface="Aharoni" panose="02010803020104030203" pitchFamily="2" charset="-79"/>
              </a:rPr>
              <a:t>"מבצע שלמה" להעלאת יהודי אתיופיה, 1991</a:t>
            </a:r>
            <a:endParaRPr lang="en-US" dirty="0">
              <a:latin typeface="Aharoni" panose="02010803020104030203" pitchFamily="2" charset="-79"/>
              <a:cs typeface="Aharoni" panose="02010803020104030203" pitchFamily="2" charset="-79"/>
            </a:endParaRPr>
          </a:p>
        </p:txBody>
      </p:sp>
      <p:sp>
        <p:nvSpPr>
          <p:cNvPr id="7" name="TextBox 6"/>
          <p:cNvSpPr txBox="1"/>
          <p:nvPr/>
        </p:nvSpPr>
        <p:spPr>
          <a:xfrm>
            <a:off x="114284" y="6204291"/>
            <a:ext cx="3071994" cy="369332"/>
          </a:xfrm>
          <a:prstGeom prst="rect">
            <a:avLst/>
          </a:prstGeom>
          <a:noFill/>
        </p:spPr>
        <p:txBody>
          <a:bodyPr wrap="square" rtlCol="0">
            <a:spAutoFit/>
          </a:bodyPr>
          <a:lstStyle/>
          <a:p>
            <a:pPr algn="ctr"/>
            <a:r>
              <a:rPr lang="he-IL" dirty="0" smtClean="0">
                <a:latin typeface="Aharoni" panose="02010803020104030203" pitchFamily="2" charset="-79"/>
                <a:cs typeface="Aharoni" panose="02010803020104030203" pitchFamily="2" charset="-79"/>
              </a:rPr>
              <a:t>עולים מחבר המדינות בנתב"ג, 2000</a:t>
            </a:r>
            <a:endParaRPr lang="en-US" dirty="0">
              <a:latin typeface="Aharoni" panose="02010803020104030203" pitchFamily="2" charset="-79"/>
              <a:cs typeface="Aharoni" panose="02010803020104030203" pitchFamily="2" charset="-79"/>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2780928"/>
            <a:ext cx="2376264" cy="349650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15816" y="2780928"/>
            <a:ext cx="3067050" cy="2076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00192" y="2787128"/>
            <a:ext cx="2562380" cy="36255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TextBox 9"/>
          <p:cNvSpPr txBox="1"/>
          <p:nvPr/>
        </p:nvSpPr>
        <p:spPr>
          <a:xfrm>
            <a:off x="6108518" y="6356691"/>
            <a:ext cx="3071994" cy="369332"/>
          </a:xfrm>
          <a:prstGeom prst="rect">
            <a:avLst/>
          </a:prstGeom>
          <a:noFill/>
        </p:spPr>
        <p:txBody>
          <a:bodyPr wrap="square" rtlCol="0">
            <a:spAutoFit/>
          </a:bodyPr>
          <a:lstStyle/>
          <a:p>
            <a:pPr algn="ctr"/>
            <a:r>
              <a:rPr lang="he-IL" dirty="0" smtClean="0">
                <a:latin typeface="Aharoni" panose="02010803020104030203" pitchFamily="2" charset="-79"/>
                <a:cs typeface="Aharoni" panose="02010803020104030203" pitchFamily="2" charset="-79"/>
              </a:rPr>
              <a:t>הגדה של פסח מאת הג'וינט, 1948</a:t>
            </a:r>
            <a:endParaRPr lang="en-US"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351615703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dirty="0" smtClean="0">
                <a:latin typeface="Aharoni" panose="02010803020104030203" pitchFamily="2" charset="-79"/>
                <a:cs typeface="Aharoni" panose="02010803020104030203" pitchFamily="2" charset="-79"/>
              </a:rPr>
              <a:t>קשר עם התפוצות</a:t>
            </a:r>
            <a:endParaRPr lang="en-US" dirty="0">
              <a:latin typeface="Aharoni" panose="02010803020104030203" pitchFamily="2" charset="-79"/>
              <a:cs typeface="Aharoni" panose="02010803020104030203" pitchFamily="2" charset="-79"/>
            </a:endParaRPr>
          </a:p>
        </p:txBody>
      </p:sp>
      <p:sp>
        <p:nvSpPr>
          <p:cNvPr id="3" name="מציין מיקום תוכן 2"/>
          <p:cNvSpPr>
            <a:spLocks noGrp="1"/>
          </p:cNvSpPr>
          <p:nvPr>
            <p:ph idx="1"/>
          </p:nvPr>
        </p:nvSpPr>
        <p:spPr>
          <a:xfrm>
            <a:off x="467544" y="1124744"/>
            <a:ext cx="8229600" cy="4525963"/>
          </a:xfrm>
        </p:spPr>
        <p:txBody>
          <a:bodyPr>
            <a:normAutofit/>
          </a:bodyPr>
          <a:lstStyle/>
          <a:p>
            <a:pPr algn="r" rtl="1"/>
            <a:r>
              <a:rPr lang="he-IL" sz="2400" dirty="0" smtClean="0">
                <a:latin typeface="Aharoni" panose="02010803020104030203" pitchFamily="2" charset="-79"/>
                <a:cs typeface="Aharoni" panose="02010803020104030203" pitchFamily="2" charset="-79"/>
              </a:rPr>
              <a:t>מנהיגי היהדות האמריקאית רואים בחיזוק הזיקה של צעירים יהודים אל ישראל גם אמצעי לחיזוק הזהות היהודית בארצות הברית. במסגרת "תגלית" הגיעו לארץ למעלה מ-400 אלף צעירים יהודים מרחבי העולם בין השנים 2014-1994, כאשר 80 אחוזים מהם מארצות הברית. </a:t>
            </a:r>
          </a:p>
          <a:p>
            <a:pPr algn="r" rtl="1"/>
            <a:r>
              <a:rPr lang="he-IL" sz="2400" dirty="0" smtClean="0">
                <a:latin typeface="Aharoni" panose="02010803020104030203" pitchFamily="2" charset="-79"/>
                <a:cs typeface="Aharoni" panose="02010803020104030203" pitchFamily="2" charset="-79"/>
              </a:rPr>
              <a:t>נמצא כי הפרויקט מגביר את רמת החשיבות של ישראל בעיני המשתתפים ואת זיקתם אליה עם חזרתם לארצותיהם. כמו כן, הפרויקט תורם למשק הישראלי כ-100 מיליון דולר בשנה.</a:t>
            </a:r>
          </a:p>
        </p:txBody>
      </p:sp>
      <p:sp>
        <p:nvSpPr>
          <p:cNvPr id="17" name="TextBox 16"/>
          <p:cNvSpPr txBox="1"/>
          <p:nvPr/>
        </p:nvSpPr>
        <p:spPr>
          <a:xfrm>
            <a:off x="2665883" y="6193777"/>
            <a:ext cx="3660682" cy="369332"/>
          </a:xfrm>
          <a:prstGeom prst="rect">
            <a:avLst/>
          </a:prstGeom>
          <a:noFill/>
        </p:spPr>
        <p:txBody>
          <a:bodyPr wrap="square" rtlCol="0">
            <a:spAutoFit/>
          </a:bodyPr>
          <a:lstStyle/>
          <a:p>
            <a:pPr algn="ctr"/>
            <a:r>
              <a:rPr lang="he-IL" dirty="0" smtClean="0">
                <a:latin typeface="Aharoni" panose="02010803020104030203" pitchFamily="2" charset="-79"/>
                <a:cs typeface="Aharoni" panose="02010803020104030203" pitchFamily="2" charset="-79"/>
              </a:rPr>
              <a:t>כנס "תגלית" בירושלים, 2014</a:t>
            </a:r>
            <a:endParaRPr lang="en-US" dirty="0">
              <a:latin typeface="Aharoni" panose="02010803020104030203" pitchFamily="2" charset="-79"/>
              <a:cs typeface="Aharoni" panose="02010803020104030203" pitchFamily="2" charset="-79"/>
            </a:endParaRPr>
          </a:p>
        </p:txBody>
      </p:sp>
      <p:sp>
        <p:nvSpPr>
          <p:cNvPr id="20" name="TextBox 19"/>
          <p:cNvSpPr txBox="1"/>
          <p:nvPr/>
        </p:nvSpPr>
        <p:spPr>
          <a:xfrm>
            <a:off x="5786178" y="6165304"/>
            <a:ext cx="3540569" cy="369332"/>
          </a:xfrm>
          <a:prstGeom prst="rect">
            <a:avLst/>
          </a:prstGeom>
          <a:noFill/>
        </p:spPr>
        <p:txBody>
          <a:bodyPr wrap="square" rtlCol="0">
            <a:spAutoFit/>
          </a:bodyPr>
          <a:lstStyle/>
          <a:p>
            <a:pPr algn="ctr"/>
            <a:r>
              <a:rPr lang="he-IL" dirty="0" smtClean="0">
                <a:latin typeface="Aharoni" panose="02010803020104030203" pitchFamily="2" charset="-79"/>
                <a:cs typeface="Aharoni" panose="02010803020104030203" pitchFamily="2" charset="-79"/>
              </a:rPr>
              <a:t>מתנדבים צעירים מארה"ב בלוד, 1952</a:t>
            </a:r>
            <a:endParaRPr lang="en-US" dirty="0">
              <a:latin typeface="Aharoni" panose="02010803020104030203" pitchFamily="2" charset="-79"/>
              <a:cs typeface="Aharoni" panose="02010803020104030203" pitchFamily="2" charset="-79"/>
            </a:endParaRP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15816" y="4077072"/>
            <a:ext cx="3160816" cy="203859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4168" y="4077072"/>
            <a:ext cx="2944591" cy="195272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731" y="4077072"/>
            <a:ext cx="2901085" cy="198349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 name="TextBox 12"/>
          <p:cNvSpPr txBox="1"/>
          <p:nvPr/>
        </p:nvSpPr>
        <p:spPr>
          <a:xfrm>
            <a:off x="107504" y="6115666"/>
            <a:ext cx="2736304" cy="646331"/>
          </a:xfrm>
          <a:prstGeom prst="rect">
            <a:avLst/>
          </a:prstGeom>
          <a:noFill/>
        </p:spPr>
        <p:txBody>
          <a:bodyPr wrap="square" rtlCol="0">
            <a:spAutoFit/>
          </a:bodyPr>
          <a:lstStyle/>
          <a:p>
            <a:pPr algn="ctr"/>
            <a:r>
              <a:rPr lang="he-IL" dirty="0" smtClean="0">
                <a:latin typeface="Aharoni" panose="02010803020104030203" pitchFamily="2" charset="-79"/>
                <a:cs typeface="Aharoni" panose="02010803020104030203" pitchFamily="2" charset="-79"/>
              </a:rPr>
              <a:t>בן-גוריון עם סטודנטים יהודים אמריקאים, 1970</a:t>
            </a:r>
            <a:endParaRPr lang="en-US"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73512049"/>
      </p:ext>
    </p:extLst>
  </p:cSld>
  <p:clrMapOvr>
    <a:masterClrMapping/>
  </p:clrMapOvr>
  <p:timing>
    <p:tnLst>
      <p:par>
        <p:cTn id="1" dur="indefinite" restart="never" nodeType="tmRoot"/>
      </p:par>
    </p:tnLst>
  </p:timing>
</p:sld>
</file>

<file path=ppt/theme/theme1.xml><?xml version="1.0" encoding="utf-8"?>
<a:theme xmlns:a="http://schemas.openxmlformats.org/drawingml/2006/main" name="ערכת נושא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931E205BBB08441AEFFEBF8ABB23DF1" ma:contentTypeVersion="0" ma:contentTypeDescription="Create a new document." ma:contentTypeScope="" ma:versionID="5e16b795bfa190b891513a8f9da45484">
  <xsd:schema xmlns:xsd="http://www.w3.org/2001/XMLSchema" xmlns:xs="http://www.w3.org/2001/XMLSchema" xmlns:p="http://schemas.microsoft.com/office/2006/metadata/properties" targetNamespace="http://schemas.microsoft.com/office/2006/metadata/properties" ma:root="true" ma:fieldsID="1b05d82d297216baf5b26c55225140df">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CBE3D35B-8247-4F55-9C7F-9EFBD063AC63}"/>
</file>

<file path=customXml/itemProps2.xml><?xml version="1.0" encoding="utf-8"?>
<ds:datastoreItem xmlns:ds="http://schemas.openxmlformats.org/officeDocument/2006/customXml" ds:itemID="{5ADD848F-7F12-48E2-B669-D73928A2C232}"/>
</file>

<file path=customXml/itemProps3.xml><?xml version="1.0" encoding="utf-8"?>
<ds:datastoreItem xmlns:ds="http://schemas.openxmlformats.org/officeDocument/2006/customXml" ds:itemID="{A73C99A5-B473-4735-9E75-F28401B168FB}"/>
</file>

<file path=docProps/app.xml><?xml version="1.0" encoding="utf-8"?>
<Properties xmlns="http://schemas.openxmlformats.org/officeDocument/2006/extended-properties" xmlns:vt="http://schemas.openxmlformats.org/officeDocument/2006/docPropsVTypes">
  <TotalTime>203</TotalTime>
  <Words>338</Words>
  <Application>Microsoft Office PowerPoint</Application>
  <PresentationFormat>‫הצגה על המסך (4:3)</PresentationFormat>
  <Paragraphs>31</Paragraphs>
  <Slides>7</Slides>
  <Notes>0</Notes>
  <HiddenSlides>0</HiddenSlides>
  <MMClips>0</MMClips>
  <ScaleCrop>false</ScaleCrop>
  <HeadingPairs>
    <vt:vector size="4" baseType="variant">
      <vt:variant>
        <vt:lpstr>ערכת נושא</vt:lpstr>
      </vt:variant>
      <vt:variant>
        <vt:i4>1</vt:i4>
      </vt:variant>
      <vt:variant>
        <vt:lpstr>כותרות שקופיות</vt:lpstr>
      </vt:variant>
      <vt:variant>
        <vt:i4>7</vt:i4>
      </vt:variant>
    </vt:vector>
  </HeadingPairs>
  <TitlesOfParts>
    <vt:vector size="8" baseType="lpstr">
      <vt:lpstr>ערכת נושא Office</vt:lpstr>
      <vt:lpstr>מצגת של PowerPoint</vt:lpstr>
      <vt:lpstr>מצגת של PowerPoint</vt:lpstr>
      <vt:lpstr>מצגת של PowerPoint</vt:lpstr>
      <vt:lpstr>עלייה לארץ</vt:lpstr>
      <vt:lpstr>סיוע לעלייה</vt:lpstr>
      <vt:lpstr>סיוע לעלייה</vt:lpstr>
      <vt:lpstr>קשר עם התפוצות</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מצגת של PowerPoint</dc:title>
  <dc:creator>Barak-Gorodetsky</dc:creator>
  <cp:lastModifiedBy>דולי שמעוני</cp:lastModifiedBy>
  <cp:revision>52</cp:revision>
  <dcterms:created xsi:type="dcterms:W3CDTF">2016-05-18T19:39:20Z</dcterms:created>
  <dcterms:modified xsi:type="dcterms:W3CDTF">2016-05-24T05:25:41Z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0x010100F931E205BBB08441AEFFEBF8ABB23DF1</vt:lpwstr>
  </property>
  <property fmtid="{D5CDD505-2E9C-101B-9397-08002B2CF9AE}" pid="3" name="SanhedrinDocumentType">
    <vt:r8>88</vt:r8>
  </property>
  <property fmtid="{D5CDD505-2E9C-101B-9397-08002B2CF9AE}" pid="4" name="SanhedrinItemID">
    <vt:r8>579072</vt:r8>
  </property>
</Properties>
</file>