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charts/chart1.xml" ContentType="application/vnd.openxmlformats-officedocument.drawingml.chart+xml"/>
  <Override PartName="/ppt/charts/chart8.xml" ContentType="application/vnd.openxmlformats-officedocument.drawingml.chart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2" r:id="rId2"/>
    <p:sldId id="280" r:id="rId3"/>
    <p:sldId id="278" r:id="rId4"/>
    <p:sldId id="274" r:id="rId5"/>
    <p:sldId id="275" r:id="rId6"/>
    <p:sldId id="281" r:id="rId7"/>
    <p:sldId id="279" r:id="rId8"/>
    <p:sldId id="276" r:id="rId9"/>
    <p:sldId id="277" r:id="rId10"/>
    <p:sldId id="283" r:id="rId11"/>
    <p:sldId id="282" r:id="rId12"/>
  </p:sldIdLst>
  <p:sldSz cx="9144000" cy="6858000" type="screen4x3"/>
  <p:notesSz cx="6797675" cy="9926638"/>
  <p:embeddedFontLst>
    <p:embeddedFont>
      <p:font typeface="HaimRoundNarrowMF" panose="020B0604020202020204" charset="-79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E288734B-9BAC-4A48-8B0B-7D0F1086D2FA}">
          <p14:sldIdLst>
            <p14:sldId id="272"/>
            <p14:sldId id="280"/>
            <p14:sldId id="278"/>
            <p14:sldId id="274"/>
            <p14:sldId id="275"/>
            <p14:sldId id="281"/>
            <p14:sldId id="279"/>
            <p14:sldId id="276"/>
            <p14:sldId id="277"/>
            <p14:sldId id="283"/>
            <p14:sldId id="28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7558" autoAdjust="0"/>
  </p:normalViewPr>
  <p:slideViewPr>
    <p:cSldViewPr>
      <p:cViewPr varScale="1">
        <p:scale>
          <a:sx n="107" d="100"/>
          <a:sy n="107" d="100"/>
        </p:scale>
        <p:origin x="-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1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1442717085459872"/>
          <c:y val="4.6322043277242701E-2"/>
          <c:w val="0.86866532074357616"/>
          <c:h val="0.7827528566215317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מכירות</c:v>
                </c:pt>
              </c:strCache>
            </c:strRef>
          </c:tx>
          <c:spPr>
            <a:gradFill>
              <a:gsLst>
                <a:gs pos="100000">
                  <a:srgbClr val="138726"/>
                </a:gs>
                <a:gs pos="50000">
                  <a:srgbClr val="33CC33"/>
                </a:gs>
                <a:gs pos="0">
                  <a:srgbClr val="66FF33"/>
                </a:gs>
              </a:gsLst>
              <a:lin ang="5400000" scaled="0"/>
            </a:gradFill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3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6"/>
            <c:invertIfNegative val="0"/>
            <c:bubble3D val="0"/>
            <c:spPr>
              <a:solidFill>
                <a:srgbClr val="CC0099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rgbClr val="002060"/>
              </a:solidFill>
            </c:spPr>
          </c:dPt>
          <c:dPt>
            <c:idx val="9"/>
            <c:invertIfNegative val="0"/>
            <c:bubble3D val="0"/>
            <c:spPr>
              <a:solidFill>
                <a:srgbClr val="138726"/>
              </a:solidFill>
            </c:spPr>
          </c:dPt>
          <c:dLbls>
            <c:dLbl>
              <c:idx val="0"/>
              <c:layout>
                <c:manualLayout>
                  <c:x val="3.107483662201344E-3"/>
                  <c:y val="-4.09783528325912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5528596926160082E-3"/>
                  <c:y val="4.96099322683049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3219346995565034E-3"/>
                  <c:y val="-1.31930951137449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גיליון1!$A$2:$A$6</c:f>
              <c:strCache>
                <c:ptCount val="5"/>
                <c:pt idx="0">
                  <c:v>1972-1980</c:v>
                </c:pt>
                <c:pt idx="1">
                  <c:v>1981-1990</c:v>
                </c:pt>
                <c:pt idx="2">
                  <c:v>1991-2000</c:v>
                </c:pt>
                <c:pt idx="3">
                  <c:v>2001-2010</c:v>
                </c:pt>
                <c:pt idx="4">
                  <c:v>2011-2015</c:v>
                </c:pt>
              </c:strCache>
            </c:strRef>
          </c:cat>
          <c:val>
            <c:numRef>
              <c:f>גיליון1!$B$2:$B$6</c:f>
              <c:numCache>
                <c:formatCode>#,##0</c:formatCode>
                <c:ptCount val="5"/>
                <c:pt idx="0">
                  <c:v>27325</c:v>
                </c:pt>
                <c:pt idx="1">
                  <c:v>22613</c:v>
                </c:pt>
                <c:pt idx="2">
                  <c:v>22455</c:v>
                </c:pt>
                <c:pt idx="3">
                  <c:v>26351</c:v>
                </c:pt>
                <c:pt idx="4">
                  <c:v>16448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41731712"/>
        <c:axId val="141733248"/>
        <c:axId val="139113792"/>
      </c:bar3DChart>
      <c:catAx>
        <c:axId val="1417317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he-IL"/>
          </a:p>
        </c:txPr>
        <c:crossAx val="141733248"/>
        <c:crosses val="autoZero"/>
        <c:auto val="1"/>
        <c:lblAlgn val="ctr"/>
        <c:lblOffset val="100"/>
        <c:noMultiLvlLbl val="0"/>
      </c:catAx>
      <c:valAx>
        <c:axId val="141733248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crossAx val="141731712"/>
        <c:crosses val="autoZero"/>
        <c:crossBetween val="between"/>
      </c:valAx>
      <c:serAx>
        <c:axId val="139113792"/>
        <c:scaling>
          <c:orientation val="minMax"/>
        </c:scaling>
        <c:delete val="1"/>
        <c:axPos val="b"/>
        <c:majorTickMark val="out"/>
        <c:minorTickMark val="none"/>
        <c:tickLblPos val="nextTo"/>
        <c:crossAx val="141733248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1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1442717085459872"/>
          <c:y val="8.532679061300881E-2"/>
          <c:w val="0.86866532074357616"/>
          <c:h val="0.7827528566215317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מכירות</c:v>
                </c:pt>
              </c:strCache>
            </c:strRef>
          </c:tx>
          <c:spPr>
            <a:gradFill>
              <a:gsLst>
                <a:gs pos="100000">
                  <a:srgbClr val="138726"/>
                </a:gs>
                <a:gs pos="50000">
                  <a:srgbClr val="33CC33"/>
                </a:gs>
                <a:gs pos="0">
                  <a:srgbClr val="66FF33"/>
                </a:gs>
              </a:gsLst>
              <a:lin ang="5400000" scaled="0"/>
            </a:gradFill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3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6"/>
            <c:invertIfNegative val="0"/>
            <c:bubble3D val="0"/>
            <c:spPr>
              <a:solidFill>
                <a:srgbClr val="CC0099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rgbClr val="002060"/>
              </a:solidFill>
            </c:spPr>
          </c:dPt>
          <c:dPt>
            <c:idx val="9"/>
            <c:invertIfNegative val="0"/>
            <c:bubble3D val="0"/>
            <c:spPr>
              <a:solidFill>
                <a:srgbClr val="138726"/>
              </a:solidFill>
            </c:spPr>
          </c:dPt>
          <c:dLbls>
            <c:dLbl>
              <c:idx val="0"/>
              <c:layout>
                <c:manualLayout>
                  <c:x val="3.107483662201344E-3"/>
                  <c:y val="-4.09783528325912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5528596926160082E-3"/>
                  <c:y val="4.96099322683049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3219346995565034E-3"/>
                  <c:y val="-1.31930951137449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גיליון1!$A$2:$A$11</c:f>
              <c:strCache>
                <c:ptCount val="10"/>
                <c:pt idx="0">
                  <c:v>ירושלים</c:v>
                </c:pt>
                <c:pt idx="1">
                  <c:v>תל אביב - יפו</c:v>
                </c:pt>
                <c:pt idx="2">
                  <c:v>בית שמש</c:v>
                </c:pt>
                <c:pt idx="3">
                  <c:v>רעננה</c:v>
                </c:pt>
                <c:pt idx="4">
                  <c:v>חיפה</c:v>
                </c:pt>
                <c:pt idx="5">
                  <c:v>נתניה</c:v>
                </c:pt>
                <c:pt idx="6">
                  <c:v>מודיעין</c:v>
                </c:pt>
                <c:pt idx="7">
                  <c:v>אפרתה</c:v>
                </c:pt>
                <c:pt idx="8">
                  <c:v>רחובות</c:v>
                </c:pt>
                <c:pt idx="9">
                  <c:v>רמת גן</c:v>
                </c:pt>
              </c:strCache>
            </c:strRef>
          </c:cat>
          <c:val>
            <c:numRef>
              <c:f>גיליון1!$B$2:$B$11</c:f>
              <c:numCache>
                <c:formatCode>#,##0</c:formatCode>
                <c:ptCount val="10"/>
                <c:pt idx="0">
                  <c:v>29882</c:v>
                </c:pt>
                <c:pt idx="1">
                  <c:v>10620</c:v>
                </c:pt>
                <c:pt idx="2">
                  <c:v>6937</c:v>
                </c:pt>
                <c:pt idx="3">
                  <c:v>3717</c:v>
                </c:pt>
                <c:pt idx="4">
                  <c:v>3520</c:v>
                </c:pt>
                <c:pt idx="5">
                  <c:v>3043</c:v>
                </c:pt>
                <c:pt idx="6">
                  <c:v>2006</c:v>
                </c:pt>
                <c:pt idx="7">
                  <c:v>1978</c:v>
                </c:pt>
                <c:pt idx="8">
                  <c:v>1955</c:v>
                </c:pt>
                <c:pt idx="9">
                  <c:v>1859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41682944"/>
        <c:axId val="141684736"/>
        <c:axId val="139115136"/>
      </c:bar3DChart>
      <c:catAx>
        <c:axId val="1416829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41684736"/>
        <c:crosses val="autoZero"/>
        <c:auto val="1"/>
        <c:lblAlgn val="ctr"/>
        <c:lblOffset val="100"/>
        <c:noMultiLvlLbl val="0"/>
      </c:catAx>
      <c:valAx>
        <c:axId val="141684736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crossAx val="141682944"/>
        <c:crosses val="autoZero"/>
        <c:crossBetween val="between"/>
      </c:valAx>
      <c:serAx>
        <c:axId val="139115136"/>
        <c:scaling>
          <c:orientation val="minMax"/>
        </c:scaling>
        <c:delete val="1"/>
        <c:axPos val="b"/>
        <c:majorTickMark val="out"/>
        <c:minorTickMark val="none"/>
        <c:tickLblPos val="nextTo"/>
        <c:crossAx val="141684736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6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4"/>
            <c:bubble3D val="0"/>
            <c:spPr>
              <a:solidFill>
                <a:srgbClr val="9900FF"/>
              </a:solidFill>
            </c:spPr>
          </c:dPt>
          <c:dLbls>
            <c:dLbl>
              <c:idx val="0"/>
              <c:layout>
                <c:manualLayout>
                  <c:x val="-0.14854901817828328"/>
                  <c:y val="0.10080923340424497"/>
                </c:manualLayout>
              </c:layout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 b="1" dirty="0" smtClean="0"/>
                      <a:t>0-17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0132813259453679E-2"/>
                  <c:y val="-0.30905990288869456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 smtClean="0"/>
                      <a:t>18-35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4377478856809567"/>
                  <c:y val="7.6538206976815112E-2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 smtClean="0"/>
                      <a:t>36</a:t>
                    </a:r>
                    <a:r>
                      <a:rPr lang="en-US" sz="2400" b="1" baseline="0" dirty="0" smtClean="0"/>
                      <a:t>-</a:t>
                    </a:r>
                    <a:r>
                      <a:rPr lang="en-US" sz="2400" b="1" dirty="0" smtClean="0"/>
                      <a:t>50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0324511519393409"/>
                  <c:y val="0.1229963890287798"/>
                </c:manualLayout>
              </c:layout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 b="1" dirty="0" smtClean="0"/>
                      <a:t>51-65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pPr>
                <a:ln>
                  <a:noFill/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820525906483912E-2"/>
                  <c:y val="9.6419978784204705E-2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en-US" sz="2400" b="1" dirty="0" smtClean="0"/>
                      <a:t>66+</a:t>
                    </a:r>
                    <a:endParaRPr lang="en-US" sz="2400" b="1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0 - 17</c:v>
                </c:pt>
                <c:pt idx="1">
                  <c:v>18 - 35</c:v>
                </c:pt>
                <c:pt idx="2">
                  <c:v>36 - 50</c:v>
                </c:pt>
                <c:pt idx="3">
                  <c:v>51-65</c:v>
                </c:pt>
                <c:pt idx="4">
                  <c:v>66+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29370</c:v>
                </c:pt>
                <c:pt idx="1">
                  <c:v>55330</c:v>
                </c:pt>
                <c:pt idx="2">
                  <c:v>12434</c:v>
                </c:pt>
                <c:pt idx="3">
                  <c:v>9210</c:v>
                </c:pt>
                <c:pt idx="4">
                  <c:v>8848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1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1442717085459872"/>
          <c:y val="4.6322043277242701E-2"/>
          <c:w val="0.86866532074357616"/>
          <c:h val="0.7827528566215317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מכירות</c:v>
                </c:pt>
              </c:strCache>
            </c:strRef>
          </c:tx>
          <c:spPr>
            <a:gradFill>
              <a:gsLst>
                <a:gs pos="100000">
                  <a:srgbClr val="138726"/>
                </a:gs>
                <a:gs pos="50000">
                  <a:srgbClr val="33CC33"/>
                </a:gs>
                <a:gs pos="0">
                  <a:srgbClr val="66FF33"/>
                </a:gs>
              </a:gsLst>
              <a:lin ang="5400000" scaled="0"/>
            </a:gradFill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3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6"/>
            <c:invertIfNegative val="0"/>
            <c:bubble3D val="0"/>
            <c:spPr>
              <a:solidFill>
                <a:srgbClr val="CC0099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rgbClr val="002060"/>
              </a:solidFill>
            </c:spPr>
          </c:dPt>
          <c:dPt>
            <c:idx val="9"/>
            <c:invertIfNegative val="0"/>
            <c:bubble3D val="0"/>
            <c:spPr>
              <a:solidFill>
                <a:srgbClr val="138726"/>
              </a:solidFill>
            </c:spPr>
          </c:dPt>
          <c:dLbls>
            <c:dLbl>
              <c:idx val="0"/>
              <c:layout>
                <c:manualLayout>
                  <c:x val="3.107483662201344E-3"/>
                  <c:y val="-4.09783528325912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5528596926160082E-3"/>
                  <c:y val="4.96099322683049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3219346995565034E-3"/>
                  <c:y val="-1.31930951137449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גיליון1!$A$2:$A$11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גיליון1!$B$2:$B$11</c:f>
              <c:numCache>
                <c:formatCode>#,##0</c:formatCode>
                <c:ptCount val="10"/>
                <c:pt idx="0">
                  <c:v>2895</c:v>
                </c:pt>
                <c:pt idx="1">
                  <c:v>2832</c:v>
                </c:pt>
                <c:pt idx="2">
                  <c:v>2891</c:v>
                </c:pt>
                <c:pt idx="3">
                  <c:v>3608</c:v>
                </c:pt>
                <c:pt idx="4">
                  <c:v>3616</c:v>
                </c:pt>
                <c:pt idx="5">
                  <c:v>3353</c:v>
                </c:pt>
                <c:pt idx="6">
                  <c:v>3220</c:v>
                </c:pt>
                <c:pt idx="7">
                  <c:v>3225</c:v>
                </c:pt>
                <c:pt idx="8">
                  <c:v>3447</c:v>
                </c:pt>
                <c:pt idx="9">
                  <c:v>3203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40821632"/>
        <c:axId val="140823168"/>
        <c:axId val="140771328"/>
      </c:bar3DChart>
      <c:catAx>
        <c:axId val="140821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he-IL"/>
          </a:p>
        </c:txPr>
        <c:crossAx val="140823168"/>
        <c:crosses val="autoZero"/>
        <c:auto val="1"/>
        <c:lblAlgn val="ctr"/>
        <c:lblOffset val="100"/>
        <c:noMultiLvlLbl val="0"/>
      </c:catAx>
      <c:valAx>
        <c:axId val="140823168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crossAx val="140821632"/>
        <c:crosses val="autoZero"/>
        <c:crossBetween val="between"/>
      </c:valAx>
      <c:serAx>
        <c:axId val="140771328"/>
        <c:scaling>
          <c:orientation val="minMax"/>
        </c:scaling>
        <c:delete val="1"/>
        <c:axPos val="b"/>
        <c:majorTickMark val="out"/>
        <c:minorTickMark val="none"/>
        <c:tickLblPos val="nextTo"/>
        <c:crossAx val="140823168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1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1442717085459872"/>
          <c:y val="7.515163913411331E-2"/>
          <c:w val="0.86866532074357616"/>
          <c:h val="0.7827528566215317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מכירות</c:v>
                </c:pt>
              </c:strCache>
            </c:strRef>
          </c:tx>
          <c:spPr>
            <a:gradFill>
              <a:gsLst>
                <a:gs pos="100000">
                  <a:srgbClr val="138726"/>
                </a:gs>
                <a:gs pos="50000">
                  <a:srgbClr val="33CC33"/>
                </a:gs>
                <a:gs pos="0">
                  <a:srgbClr val="66FF33"/>
                </a:gs>
              </a:gsLst>
              <a:lin ang="5400000" scaled="0"/>
            </a:gradFill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3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6"/>
            <c:invertIfNegative val="0"/>
            <c:bubble3D val="0"/>
            <c:spPr>
              <a:solidFill>
                <a:srgbClr val="CC0099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rgbClr val="002060"/>
              </a:solidFill>
            </c:spPr>
          </c:dPt>
          <c:dPt>
            <c:idx val="9"/>
            <c:invertIfNegative val="0"/>
            <c:bubble3D val="0"/>
            <c:spPr>
              <a:solidFill>
                <a:srgbClr val="138726"/>
              </a:solidFill>
            </c:spPr>
          </c:dPt>
          <c:dLbls>
            <c:dLbl>
              <c:idx val="0"/>
              <c:layout>
                <c:manualLayout>
                  <c:x val="4.5241847610259503E-3"/>
                  <c:y val="-2.4019767034432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666804395298426E-3"/>
                  <c:y val="-5.08757573944775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5528596926160082E-3"/>
                  <c:y val="4.96099322683049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3219346995565034E-3"/>
                  <c:y val="-1.31930951137449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גיליון1!$A$2:$A$11</c:f>
              <c:strCache>
                <c:ptCount val="10"/>
                <c:pt idx="0">
                  <c:v>ירושלים</c:v>
                </c:pt>
                <c:pt idx="1">
                  <c:v>תל אביב - יפו</c:v>
                </c:pt>
                <c:pt idx="2">
                  <c:v>בית שמש</c:v>
                </c:pt>
                <c:pt idx="3">
                  <c:v>רעננה</c:v>
                </c:pt>
                <c:pt idx="4">
                  <c:v>מודיעין</c:v>
                </c:pt>
                <c:pt idx="5">
                  <c:v>חיפה</c:v>
                </c:pt>
                <c:pt idx="6">
                  <c:v>אפרתה</c:v>
                </c:pt>
                <c:pt idx="7">
                  <c:v>הרצליה</c:v>
                </c:pt>
                <c:pt idx="8">
                  <c:v>נתניה</c:v>
                </c:pt>
                <c:pt idx="9">
                  <c:v>מעלה אדמים</c:v>
                </c:pt>
              </c:strCache>
            </c:strRef>
          </c:cat>
          <c:val>
            <c:numRef>
              <c:f>גיליון1!$B$2:$B$11</c:f>
              <c:numCache>
                <c:formatCode>#,##0</c:formatCode>
                <c:ptCount val="10"/>
                <c:pt idx="0">
                  <c:v>6991</c:v>
                </c:pt>
                <c:pt idx="1">
                  <c:v>3820</c:v>
                </c:pt>
                <c:pt idx="2">
                  <c:v>3390</c:v>
                </c:pt>
                <c:pt idx="3">
                  <c:v>1289</c:v>
                </c:pt>
                <c:pt idx="4">
                  <c:v>1045</c:v>
                </c:pt>
                <c:pt idx="5">
                  <c:v>781</c:v>
                </c:pt>
                <c:pt idx="6">
                  <c:v>768</c:v>
                </c:pt>
                <c:pt idx="7">
                  <c:v>517</c:v>
                </c:pt>
                <c:pt idx="8">
                  <c:v>502</c:v>
                </c:pt>
                <c:pt idx="9">
                  <c:v>479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50954752"/>
        <c:axId val="150956288"/>
        <c:axId val="140772224"/>
      </c:bar3DChart>
      <c:catAx>
        <c:axId val="1509547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50956288"/>
        <c:crosses val="autoZero"/>
        <c:auto val="1"/>
        <c:lblAlgn val="ctr"/>
        <c:lblOffset val="100"/>
        <c:noMultiLvlLbl val="0"/>
      </c:catAx>
      <c:valAx>
        <c:axId val="150956288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crossAx val="150954752"/>
        <c:crosses val="autoZero"/>
        <c:crossBetween val="between"/>
      </c:valAx>
      <c:serAx>
        <c:axId val="140772224"/>
        <c:scaling>
          <c:orientation val="minMax"/>
        </c:scaling>
        <c:delete val="1"/>
        <c:axPos val="b"/>
        <c:majorTickMark val="out"/>
        <c:minorTickMark val="none"/>
        <c:tickLblPos val="nextTo"/>
        <c:crossAx val="150956288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explosion val="19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6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4"/>
            <c:bubble3D val="0"/>
            <c:spPr>
              <a:solidFill>
                <a:srgbClr val="9900FF"/>
              </a:solidFill>
            </c:spPr>
          </c:dPt>
          <c:dLbls>
            <c:dLbl>
              <c:idx val="0"/>
              <c:layout>
                <c:manualLayout>
                  <c:x val="-0.14854901817828328"/>
                  <c:y val="0.10080923340424497"/>
                </c:manualLayout>
              </c:layout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 b="1" dirty="0" smtClean="0"/>
                      <a:t>0-17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5546199086225332E-2"/>
                  <c:y val="-0.30644295844127373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 smtClean="0"/>
                      <a:t>18-35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2216985029649072"/>
                  <c:y val="7.6538206976815112E-2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 smtClean="0"/>
                      <a:t>36</a:t>
                    </a:r>
                    <a:r>
                      <a:rPr lang="en-US" sz="2400" b="1" baseline="0" dirty="0" smtClean="0"/>
                      <a:t>-</a:t>
                    </a:r>
                    <a:r>
                      <a:rPr lang="en-US" sz="2400" b="1" dirty="0" smtClean="0"/>
                      <a:t>50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8.4726596675415572E-2"/>
                  <c:y val="0.12561312741758274"/>
                </c:manualLayout>
              </c:layout>
              <c:tx>
                <c:rich>
                  <a:bodyPr/>
                  <a:lstStyle/>
                  <a:p>
                    <a:pPr>
                      <a:defRPr sz="2400"/>
                    </a:pPr>
                    <a:r>
                      <a:rPr lang="en-US" sz="2400" b="1" dirty="0" smtClean="0"/>
                      <a:t>51-65</a:t>
                    </a:r>
                    <a:r>
                      <a:rPr lang="en-US" sz="2400" b="1" dirty="0"/>
                      <a:t>
</a:t>
                    </a:r>
                  </a:p>
                </c:rich>
              </c:tx>
              <c:spPr>
                <a:ln>
                  <a:noFill/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283488869446875E-2"/>
                  <c:y val="9.6419978784204705E-2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en-US" sz="2400" b="1" dirty="0" smtClean="0"/>
                      <a:t>66+</a:t>
                    </a:r>
                    <a:endParaRPr lang="en-US" sz="2400" b="1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0 - 17</c:v>
                </c:pt>
                <c:pt idx="1">
                  <c:v>18 - 35</c:v>
                </c:pt>
                <c:pt idx="2">
                  <c:v>36 - 50</c:v>
                </c:pt>
                <c:pt idx="3">
                  <c:v>51-65</c:v>
                </c:pt>
                <c:pt idx="4">
                  <c:v>66+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8697</c:v>
                </c:pt>
                <c:pt idx="1">
                  <c:v>15932</c:v>
                </c:pt>
                <c:pt idx="2">
                  <c:v>3172</c:v>
                </c:pt>
                <c:pt idx="3">
                  <c:v>2382</c:v>
                </c:pt>
                <c:pt idx="4">
                  <c:v>2107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עמודה1</c:v>
                </c:pt>
              </c:strCache>
            </c:strRef>
          </c:tx>
          <c:explosion val="7"/>
          <c:dPt>
            <c:idx val="0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6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bubble3D val="0"/>
            <c:explosion val="1"/>
            <c:spPr>
              <a:solidFill>
                <a:srgbClr val="CC0099"/>
              </a:solidFill>
            </c:spPr>
          </c:dPt>
          <c:dPt>
            <c:idx val="2"/>
            <c:bubble3D val="0"/>
            <c:explosion val="1"/>
            <c:spPr>
              <a:solidFill>
                <a:srgbClr val="92D050"/>
              </a:solidFill>
            </c:spPr>
          </c:dPt>
          <c:dLbls>
            <c:dLbl>
              <c:idx val="0"/>
              <c:layout>
                <c:manualLayout>
                  <c:x val="-0.10909104178951291"/>
                  <c:y val="0.13154983213866028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>
                        <a:solidFill>
                          <a:schemeClr val="bg1"/>
                        </a:solidFill>
                      </a:rPr>
                      <a:t>צפון</a:t>
                    </a:r>
                  </a:p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North</a:t>
                    </a:r>
                    <a:endParaRPr lang="he-IL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9446195646566053"/>
                  <c:y val="-0.25934161052316346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>
                        <a:solidFill>
                          <a:schemeClr val="bg1"/>
                        </a:solidFill>
                      </a:rPr>
                      <a:t>מרכז</a:t>
                    </a:r>
                  </a:p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Center</a:t>
                    </a:r>
                    <a:endParaRPr lang="he-IL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3741427184009106"/>
                  <c:y val="3.7563681355920329E-2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>
                        <a:solidFill>
                          <a:schemeClr val="bg1"/>
                        </a:solidFill>
                      </a:rPr>
                      <a:t>דרום</a:t>
                    </a:r>
                  </a:p>
                  <a:p>
                    <a:r>
                      <a:rPr lang="fr-FR" dirty="0" smtClean="0">
                        <a:solidFill>
                          <a:schemeClr val="bg1"/>
                        </a:solidFill>
                      </a:rPr>
                      <a:t>South</a:t>
                    </a:r>
                    <a:endParaRPr lang="he-IL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showLegendKey val="0"/>
            <c:showVal val="0"/>
            <c:showCatName val="1"/>
            <c:showSerName val="0"/>
            <c:showPercent val="0"/>
            <c:showBubbleSize val="0"/>
            <c:showLeaderLines val="0"/>
          </c:dLbls>
          <c:cat>
            <c:strRef>
              <c:f>גיליון1!$A$2:$A$4</c:f>
              <c:strCache>
                <c:ptCount val="3"/>
                <c:pt idx="0">
                  <c:v>צפון North</c:v>
                </c:pt>
                <c:pt idx="1">
                  <c:v>מרכז Center</c:v>
                </c:pt>
                <c:pt idx="2">
                  <c:v>דרום South</c:v>
                </c:pt>
              </c:strCache>
            </c:strRef>
          </c:cat>
          <c:val>
            <c:numRef>
              <c:f>גיליון1!$B$2:$B$4</c:f>
              <c:numCache>
                <c:formatCode>#,##0</c:formatCode>
                <c:ptCount val="3"/>
                <c:pt idx="0">
                  <c:v>4287</c:v>
                </c:pt>
                <c:pt idx="1">
                  <c:v>12425</c:v>
                </c:pt>
                <c:pt idx="2">
                  <c:v>15578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lang="he-IL" sz="1800" b="1" kern="1200">
          <a:solidFill>
            <a:srgbClr val="CC0099"/>
          </a:solidFill>
          <a:latin typeface="+mn-lt"/>
          <a:ea typeface="+mn-ea"/>
          <a:cs typeface="+mn-cs"/>
        </a:defRPr>
      </a:pPr>
      <a:endParaRPr lang="he-I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Pt>
            <c:idx val="6"/>
            <c:invertIfNegative val="0"/>
            <c:bubble3D val="0"/>
            <c:spPr>
              <a:solidFill>
                <a:srgbClr val="7030A0"/>
              </a:solidFill>
            </c:spPr>
          </c:dPt>
          <c:cat>
            <c:strRef>
              <c:f>גיליון1!$A$2:$A$8</c:f>
              <c:strCache>
                <c:ptCount val="7"/>
                <c:pt idx="0">
                  <c:v>free professions</c:v>
                </c:pt>
                <c:pt idx="1">
                  <c:v>engineers</c:v>
                </c:pt>
                <c:pt idx="2">
                  <c:v>students</c:v>
                </c:pt>
                <c:pt idx="3">
                  <c:v>teachers</c:v>
                </c:pt>
                <c:pt idx="4">
                  <c:v>medical doctors &amp; nurses</c:v>
                </c:pt>
                <c:pt idx="5">
                  <c:v>artists</c:v>
                </c:pt>
                <c:pt idx="6">
                  <c:v>scientists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232600</c:v>
                </c:pt>
                <c:pt idx="1">
                  <c:v>198090</c:v>
                </c:pt>
                <c:pt idx="2">
                  <c:v>120600</c:v>
                </c:pt>
                <c:pt idx="3">
                  <c:v>70591</c:v>
                </c:pt>
                <c:pt idx="4">
                  <c:v>60180</c:v>
                </c:pt>
                <c:pt idx="5">
                  <c:v>28854</c:v>
                </c:pt>
                <c:pt idx="6">
                  <c:v>17319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עמודה1</c:v>
                </c:pt>
              </c:strCache>
            </c:strRef>
          </c:tx>
          <c:invertIfNegative val="0"/>
          <c:cat>
            <c:strRef>
              <c:f>גיליון1!$A$2:$A$8</c:f>
              <c:strCache>
                <c:ptCount val="7"/>
                <c:pt idx="0">
                  <c:v>free professions</c:v>
                </c:pt>
                <c:pt idx="1">
                  <c:v>engineers</c:v>
                </c:pt>
                <c:pt idx="2">
                  <c:v>students</c:v>
                </c:pt>
                <c:pt idx="3">
                  <c:v>teachers</c:v>
                </c:pt>
                <c:pt idx="4">
                  <c:v>medical doctors &amp; nurses</c:v>
                </c:pt>
                <c:pt idx="5">
                  <c:v>artists</c:v>
                </c:pt>
                <c:pt idx="6">
                  <c:v>scientists</c:v>
                </c:pt>
              </c:strCache>
            </c:strRef>
          </c:cat>
          <c:val>
            <c:numRef>
              <c:f>גיליון1!$C$2:$C$8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עמודה2</c:v>
                </c:pt>
              </c:strCache>
            </c:strRef>
          </c:tx>
          <c:invertIfNegative val="0"/>
          <c:cat>
            <c:strRef>
              <c:f>גיליון1!$A$2:$A$8</c:f>
              <c:strCache>
                <c:ptCount val="7"/>
                <c:pt idx="0">
                  <c:v>free professions</c:v>
                </c:pt>
                <c:pt idx="1">
                  <c:v>engineers</c:v>
                </c:pt>
                <c:pt idx="2">
                  <c:v>students</c:v>
                </c:pt>
                <c:pt idx="3">
                  <c:v>teachers</c:v>
                </c:pt>
                <c:pt idx="4">
                  <c:v>medical doctors &amp; nurses</c:v>
                </c:pt>
                <c:pt idx="5">
                  <c:v>artists</c:v>
                </c:pt>
                <c:pt idx="6">
                  <c:v>scientists</c:v>
                </c:pt>
              </c:strCache>
            </c:strRef>
          </c:cat>
          <c:val>
            <c:numRef>
              <c:f>גיליון1!$D$2:$D$8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0784640"/>
        <c:axId val="150790528"/>
        <c:axId val="0"/>
      </c:bar3DChart>
      <c:catAx>
        <c:axId val="150784640"/>
        <c:scaling>
          <c:orientation val="minMax"/>
        </c:scaling>
        <c:delete val="1"/>
        <c:axPos val="l"/>
        <c:majorTickMark val="out"/>
        <c:minorTickMark val="none"/>
        <c:tickLblPos val="none"/>
        <c:crossAx val="150790528"/>
        <c:crosses val="autoZero"/>
        <c:auto val="1"/>
        <c:lblAlgn val="ctr"/>
        <c:lblOffset val="100"/>
        <c:noMultiLvlLbl val="0"/>
      </c:catAx>
      <c:valAx>
        <c:axId val="150790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507846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1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5" y="1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/>
          <a:lstStyle>
            <a:lvl1pPr algn="l">
              <a:defRPr sz="1300"/>
            </a:lvl1pPr>
          </a:lstStyle>
          <a:p>
            <a:fld id="{374826D4-D40E-42E5-9A20-32EA5EB03F2A}" type="datetimeFigureOut">
              <a:rPr lang="he-IL" smtClean="0"/>
              <a:t>י"ז/אייר/תשע"ו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4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 anchor="b"/>
          <a:lstStyle>
            <a:lvl1pPr algn="r">
              <a:defRPr sz="1300"/>
            </a:lvl1pPr>
          </a:lstStyle>
          <a:p>
            <a:r>
              <a:rPr lang="en-US" smtClean="0"/>
              <a:t>G2G: Germany - Israel</a:t>
            </a: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5" y="9428584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 anchor="b"/>
          <a:lstStyle>
            <a:lvl1pPr algn="l">
              <a:defRPr sz="1300"/>
            </a:lvl1pPr>
          </a:lstStyle>
          <a:p>
            <a:fld id="{36221EE1-F876-4567-80D5-5CBFDD1CCBC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837593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1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1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/>
          <a:lstStyle>
            <a:lvl1pPr algn="l">
              <a:defRPr sz="1300"/>
            </a:lvl1pPr>
          </a:lstStyle>
          <a:p>
            <a:fld id="{A232424D-6C30-4B0C-8E0D-70C5B74A4E74}" type="datetimeFigureOut">
              <a:rPr lang="he-IL" smtClean="0"/>
              <a:t>י"ז/אייר/תשע"ו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66" tIns="48482" rIns="96966" bIns="48482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6966" tIns="48482" rIns="96966" bIns="48482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4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 anchor="b"/>
          <a:lstStyle>
            <a:lvl1pPr algn="r">
              <a:defRPr sz="1300"/>
            </a:lvl1pPr>
          </a:lstStyle>
          <a:p>
            <a:r>
              <a:rPr lang="en-US" smtClean="0"/>
              <a:t>G2G: Germany - Israel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428584"/>
            <a:ext cx="2945659" cy="496332"/>
          </a:xfrm>
          <a:prstGeom prst="rect">
            <a:avLst/>
          </a:prstGeom>
        </p:spPr>
        <p:txBody>
          <a:bodyPr vert="horz" lIns="96966" tIns="48482" rIns="96966" bIns="48482" rtlCol="1" anchor="b"/>
          <a:lstStyle>
            <a:lvl1pPr algn="l">
              <a:defRPr sz="1300"/>
            </a:lvl1pPr>
          </a:lstStyle>
          <a:p>
            <a:fld id="{61B1B3B0-BFD3-4D4E-BE81-F45C81D019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949786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לא אוהבת את </a:t>
            </a:r>
            <a:r>
              <a:rPr lang="he-IL" dirty="0" err="1" smtClean="0"/>
              <a:t>הפיא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2D0F-5B75-4E4C-832E-51E863DEC2F8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9331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לא אוהבת את </a:t>
            </a:r>
            <a:r>
              <a:rPr lang="he-IL" dirty="0" err="1" smtClean="0"/>
              <a:t>הפיא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2D0F-5B75-4E4C-832E-51E863DEC2F8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9331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יותר יפה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2D0F-5B75-4E4C-832E-51E863DEC2F8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1351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יותר יפה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2D0F-5B75-4E4C-832E-51E863DEC2F8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266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6CC3-0D99-48A2-B239-6AFF9F3C3AD1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78407-C8A5-411C-ACE1-35B9AA1E8582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BA1-870C-4C80-94FE-0F7E75285670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38842-A533-4382-97B0-406C848B2E4F}" type="datetime8">
              <a:rPr lang="he-IL" smtClean="0"/>
              <a:t>25 מאי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DF51E-8DEF-42FA-B92A-EA7008ACF88C}" type="datetime8">
              <a:rPr lang="he-IL" smtClean="0"/>
              <a:t>25 מאי 16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EF4F1-19E4-4E00-8F68-0E35926CA598}" type="datetime8">
              <a:rPr lang="he-IL" smtClean="0"/>
              <a:t>25 מאי 16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9B16E-A7CB-416D-9307-051221A7114F}" type="datetime8">
              <a:rPr lang="he-IL" smtClean="0"/>
              <a:t>25 מאי 16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301D1-2420-4E12-8E75-F77717D87032}" type="datetime8">
              <a:rPr lang="he-IL" smtClean="0"/>
              <a:t>25 מאי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EAD74-072F-4547-B5F0-B8852213791B}" type="datetime8">
              <a:rPr lang="he-IL" smtClean="0"/>
              <a:t>25 מאי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26B42-20C5-4593-BB6E-1C6708FA8678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CDC7-6C1B-4743-A09F-D0BA09CCBE6C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שקופית כותר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828" y="1484784"/>
            <a:ext cx="6889580" cy="3816424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907704" y="1484784"/>
            <a:ext cx="5398368" cy="2858007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  <a:cs typeface="Typograph2" pitchFamily="2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411760" y="3975708"/>
            <a:ext cx="4536504" cy="1037468"/>
          </a:xfrm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cs typeface="Typograph2" pitchFamily="2" charset="-79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לחץ כדי לערוך סגנון כותרת משנה של תבנית בסיס</a:t>
            </a:r>
            <a:endParaRPr lang="he-IL" dirty="0"/>
          </a:p>
        </p:txBody>
      </p:sp>
      <p:pic>
        <p:nvPicPr>
          <p:cNvPr id="10" name="תמונה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9" y="5949280"/>
            <a:ext cx="644667" cy="790531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755576" y="5973207"/>
            <a:ext cx="4752528" cy="63094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ypograph2" pitchFamily="2" charset="-79"/>
              </a:rPr>
              <a:t>State</a:t>
            </a:r>
            <a:r>
              <a:rPr lang="en-US" sz="2000" b="1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ypograph2" pitchFamily="2" charset="-79"/>
              </a:rPr>
              <a:t> of Israel</a:t>
            </a:r>
          </a:p>
          <a:p>
            <a:pPr marL="0" algn="l" defTabSz="914400" rtl="1" eaLnBrk="1" latinLnBrk="0" hangingPunct="1">
              <a:lnSpc>
                <a:spcPts val="2100"/>
              </a:lnSpc>
            </a:pPr>
            <a:r>
              <a:rPr lang="en-US" sz="1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Typograph2" pitchFamily="2" charset="-79"/>
              </a:rPr>
              <a:t>The Ministry of Aliyah and Immigrant Absorption</a:t>
            </a:r>
            <a:endParaRPr lang="he-IL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Typograph2" pitchFamily="2" charset="-79"/>
            </a:endParaRPr>
          </a:p>
        </p:txBody>
      </p:sp>
      <p:pic>
        <p:nvPicPr>
          <p:cNvPr id="8" name="תמונה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949280"/>
            <a:ext cx="644667" cy="790531"/>
          </a:xfrm>
          <a:prstGeom prst="rect">
            <a:avLst/>
          </a:prstGeom>
        </p:spPr>
      </p:pic>
      <p:sp>
        <p:nvSpPr>
          <p:cNvPr id="9" name="כותרת משנה 2"/>
          <p:cNvSpPr txBox="1">
            <a:spLocks/>
          </p:cNvSpPr>
          <p:nvPr userDrawn="1"/>
        </p:nvSpPr>
        <p:spPr>
          <a:xfrm>
            <a:off x="6444208" y="6021288"/>
            <a:ext cx="1872208" cy="71852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bg1"/>
                </a:solidFill>
                <a:latin typeface="+mn-lt"/>
                <a:ea typeface="+mn-ea"/>
                <a:cs typeface="Typograph2" pitchFamily="2" charset="-79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900"/>
              </a:lnSpc>
            </a:pPr>
            <a:r>
              <a:rPr lang="he-I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מדינת</a:t>
            </a:r>
            <a:r>
              <a:rPr lang="he-IL" sz="2000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ישראל</a:t>
            </a:r>
          </a:p>
          <a:p>
            <a:pPr algn="r">
              <a:lnSpc>
                <a:spcPts val="1900"/>
              </a:lnSpc>
            </a:pPr>
            <a:r>
              <a:rPr lang="he-IL" sz="1600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משרד העלייה והקליטה</a:t>
            </a:r>
            <a:endParaRPr lang="he-I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2783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rgbClr val="25A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03648" y="44624"/>
            <a:ext cx="7283152" cy="1143000"/>
          </a:xfrm>
        </p:spPr>
        <p:txBody>
          <a:bodyPr>
            <a:noAutofit/>
          </a:bodyPr>
          <a:lstStyle>
            <a:lvl1pPr algn="r">
              <a:defRPr sz="4400" b="1">
                <a:solidFill>
                  <a:schemeClr val="bg1"/>
                </a:solidFill>
                <a:cs typeface="Typograph2" pitchFamily="2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>
            <a:lvl1pPr>
              <a:defRPr lang="he-IL" sz="3200" b="1" kern="12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>
              <a:defRPr lang="he-IL" sz="2800" b="1" kern="12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2pPr>
            <a:lvl3pPr>
              <a:defRPr lang="he-IL" sz="2300" b="1" kern="12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3pPr>
            <a:lvl4pPr>
              <a:defRPr lang="he-IL" sz="2300" b="1" kern="12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4pPr>
            <a:lvl5pPr>
              <a:defRPr lang="he-IL" sz="2300" b="1" kern="1200" dirty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DC73-4404-4229-B101-C18A3A2004C7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8F108-A6AF-4397-8460-A95F6D5A0A8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641976"/>
            <a:ext cx="9144000" cy="216024"/>
          </a:xfrm>
          <a:prstGeom prst="rect">
            <a:avLst/>
          </a:prstGeom>
          <a:solidFill>
            <a:srgbClr val="60C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-612576" y="791706"/>
            <a:ext cx="2664296" cy="4982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500"/>
              </a:lnSpc>
            </a:pPr>
            <a:r>
              <a:rPr lang="he-IL" dirty="0" smtClean="0">
                <a:solidFill>
                  <a:prstClr val="white"/>
                </a:solidFill>
                <a:cs typeface="Typograph2" pitchFamily="2" charset="-79"/>
              </a:rPr>
              <a:t>משרד </a:t>
            </a:r>
          </a:p>
          <a:p>
            <a:pPr algn="ctr">
              <a:lnSpc>
                <a:spcPts val="1500"/>
              </a:lnSpc>
            </a:pPr>
            <a:r>
              <a:rPr lang="he-IL" dirty="0" smtClean="0">
                <a:solidFill>
                  <a:prstClr val="white"/>
                </a:solidFill>
                <a:cs typeface="Typograph2" pitchFamily="2" charset="-79"/>
              </a:rPr>
              <a:t>העלייה והקליטה</a:t>
            </a:r>
            <a:endParaRPr lang="he-IL" dirty="0">
              <a:solidFill>
                <a:prstClr val="white"/>
              </a:solidFill>
              <a:cs typeface="Typograph2" pitchFamily="2" charset="-79"/>
            </a:endParaRPr>
          </a:p>
        </p:txBody>
      </p:sp>
      <p:pic>
        <p:nvPicPr>
          <p:cNvPr id="12" name="תמונה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84" y="116632"/>
            <a:ext cx="516895" cy="63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237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24744"/>
          </a:xfrm>
          <a:prstGeom prst="rect">
            <a:avLst/>
          </a:prstGeom>
          <a:solidFill>
            <a:srgbClr val="25A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53752"/>
            <a:ext cx="8928992" cy="710952"/>
          </a:xfrm>
        </p:spPr>
        <p:txBody>
          <a:bodyPr>
            <a:noAutofit/>
          </a:bodyPr>
          <a:lstStyle>
            <a:lvl1pPr algn="ctr">
              <a:defRPr sz="4400" b="1">
                <a:solidFill>
                  <a:schemeClr val="bg1"/>
                </a:solidFill>
                <a:cs typeface="Typograph2" pitchFamily="2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641976"/>
            <a:ext cx="9144000" cy="216024"/>
          </a:xfrm>
          <a:prstGeom prst="rect">
            <a:avLst/>
          </a:prstGeom>
          <a:solidFill>
            <a:srgbClr val="60C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022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כותרת ותוכן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50481"/>
          </a:xfrm>
          <a:prstGeom prst="rect">
            <a:avLst/>
          </a:prstGeom>
          <a:solidFill>
            <a:srgbClr val="25A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53752"/>
            <a:ext cx="8928992" cy="710952"/>
          </a:xfrm>
        </p:spPr>
        <p:txBody>
          <a:bodyPr>
            <a:noAutofit/>
          </a:bodyPr>
          <a:lstStyle>
            <a:lvl1pPr algn="ctr">
              <a:defRPr sz="4400" b="1">
                <a:solidFill>
                  <a:schemeClr val="bg1"/>
                </a:solidFill>
                <a:cs typeface="Typograph2" pitchFamily="2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641976"/>
            <a:ext cx="9144000" cy="216024"/>
          </a:xfrm>
          <a:prstGeom prst="rect">
            <a:avLst/>
          </a:prstGeom>
          <a:solidFill>
            <a:srgbClr val="60C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00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B5A08-0FCA-4A7C-9434-75F924211AB3}" type="datetime8">
              <a:rPr lang="he-IL" smtClean="0"/>
              <a:t>25 מאי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G2G Germany / Israel     October 8th 2015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5" r:id="rId13"/>
    <p:sldLayoutId id="2147483662" r:id="rId14"/>
    <p:sldLayoutId id="2147483664" r:id="rId15"/>
  </p:sldLayoutIdLst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chart" Target="../charts/chart2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2.png"/><Relationship Id="rId3" Type="http://schemas.openxmlformats.org/officeDocument/2006/relationships/chart" Target="../charts/chart5.xml"/><Relationship Id="rId7" Type="http://schemas.openxmlformats.org/officeDocument/2006/relationships/image" Target="../media/image9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chart" Target="../charts/chart8.xml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051720" y="3501008"/>
            <a:ext cx="5398368" cy="1224135"/>
          </a:xfrm>
        </p:spPr>
        <p:txBody>
          <a:bodyPr>
            <a:normAutofit fontScale="90000"/>
          </a:bodyPr>
          <a:lstStyle/>
          <a:p>
            <a:pPr rtl="0"/>
            <a:r>
              <a:rPr lang="en-US" sz="4800" dirty="0" smtClean="0"/>
              <a:t>Aliyah to Israel</a:t>
            </a:r>
            <a:br>
              <a:rPr lang="en-US" sz="4800" dirty="0" smtClean="0"/>
            </a:br>
            <a:r>
              <a:rPr lang="en-US" sz="4800" dirty="0" smtClean="0"/>
              <a:t>from the USA</a:t>
            </a:r>
            <a:endParaRPr lang="he-IL" sz="4800" dirty="0"/>
          </a:p>
        </p:txBody>
      </p:sp>
      <p:sp>
        <p:nvSpPr>
          <p:cNvPr id="4" name="Title 5"/>
          <p:cNvSpPr txBox="1">
            <a:spLocks/>
          </p:cNvSpPr>
          <p:nvPr/>
        </p:nvSpPr>
        <p:spPr>
          <a:xfrm>
            <a:off x="2051720" y="1988840"/>
            <a:ext cx="5398368" cy="1224135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25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j-lt"/>
                <a:ea typeface="+mj-ea"/>
                <a:cs typeface="Typograph2" pitchFamily="2" charset="-79"/>
              </a:defRPr>
            </a:lvl1pPr>
          </a:lstStyle>
          <a:p>
            <a:pPr rtl="0"/>
            <a:r>
              <a:rPr lang="he-IL" dirty="0" smtClean="0"/>
              <a:t>העלייה לישראל</a:t>
            </a:r>
          </a:p>
          <a:p>
            <a:pPr rtl="0"/>
            <a:r>
              <a:rPr lang="he-IL" dirty="0" smtClean="0"/>
              <a:t>מארצות-הברית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7416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>
          <a:xfrm>
            <a:off x="1763688" y="1844825"/>
            <a:ext cx="6120680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j-lt"/>
                <a:ea typeface="+mj-ea"/>
                <a:cs typeface="Typograph2" pitchFamily="2" charset="-79"/>
              </a:defRPr>
            </a:lvl1pPr>
          </a:lstStyle>
          <a:p>
            <a:pPr rtl="0"/>
            <a:r>
              <a:rPr lang="he-IL" dirty="0" smtClean="0"/>
              <a:t>סקירת העלייה מארצות-הברית</a:t>
            </a:r>
          </a:p>
        </p:txBody>
      </p:sp>
      <p:sp>
        <p:nvSpPr>
          <p:cNvPr id="5" name="Title 5"/>
          <p:cNvSpPr>
            <a:spLocks noGrp="1"/>
          </p:cNvSpPr>
          <p:nvPr>
            <p:ph type="ctrTitle"/>
          </p:nvPr>
        </p:nvSpPr>
        <p:spPr>
          <a:xfrm>
            <a:off x="2051720" y="3501008"/>
            <a:ext cx="5398368" cy="1224135"/>
          </a:xfrm>
        </p:spPr>
        <p:txBody>
          <a:bodyPr>
            <a:noAutofit/>
          </a:bodyPr>
          <a:lstStyle/>
          <a:p>
            <a:pPr rtl="0"/>
            <a:r>
              <a:rPr lang="en-US" sz="4100" dirty="0" smtClean="0"/>
              <a:t>Survey of Aliyah to Israel from the USA</a:t>
            </a:r>
            <a:endParaRPr lang="he-IL" sz="3800" dirty="0"/>
          </a:p>
        </p:txBody>
      </p:sp>
      <p:sp>
        <p:nvSpPr>
          <p:cNvPr id="2" name="מלבן 1"/>
          <p:cNvSpPr/>
          <p:nvPr/>
        </p:nvSpPr>
        <p:spPr>
          <a:xfrm>
            <a:off x="3589368" y="2564904"/>
            <a:ext cx="23230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/>
            <a:r>
              <a:rPr lang="he-IL" sz="4800" b="1" dirty="0">
                <a:solidFill>
                  <a:schemeClr val="bg1"/>
                </a:solidFill>
                <a:latin typeface="+mj-lt"/>
                <a:ea typeface="+mj-ea"/>
                <a:cs typeface="Typograph2" pitchFamily="2" charset="-79"/>
              </a:rPr>
              <a:t>1972-2015</a:t>
            </a:r>
          </a:p>
        </p:txBody>
      </p:sp>
    </p:spTree>
    <p:extLst>
      <p:ext uri="{BB962C8B-B14F-4D97-AF65-F5344CB8AC3E}">
        <p14:creationId xmlns:p14="http://schemas.microsoft.com/office/powerpoint/2010/main" val="32010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תרשים 28"/>
          <p:cNvGraphicFramePr/>
          <p:nvPr>
            <p:extLst>
              <p:ext uri="{D42A27DB-BD31-4B8C-83A1-F6EECF244321}">
                <p14:modId xmlns:p14="http://schemas.microsoft.com/office/powerpoint/2010/main" val="2341420677"/>
              </p:ext>
            </p:extLst>
          </p:nvPr>
        </p:nvGraphicFramePr>
        <p:xfrm>
          <a:off x="-12381" y="836712"/>
          <a:ext cx="8964488" cy="7488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251520" y="-27384"/>
            <a:ext cx="8856984" cy="1143000"/>
          </a:xfrm>
        </p:spPr>
        <p:txBody>
          <a:bodyPr/>
          <a:lstStyle/>
          <a:p>
            <a:r>
              <a:rPr lang="he-IL" sz="3600" dirty="0"/>
              <a:t>העולים לישראל </a:t>
            </a:r>
            <a:r>
              <a:rPr lang="he-IL" sz="3600" dirty="0" smtClean="0"/>
              <a:t>מארה"ב לפי עשורים</a:t>
            </a:r>
            <a:r>
              <a:rPr lang="he-IL" sz="3600" dirty="0"/>
              <a:t> </a:t>
            </a:r>
            <a:r>
              <a:rPr lang="he-IL" sz="3600" dirty="0" smtClean="0"/>
              <a:t>1972-2015</a:t>
            </a:r>
            <a:br>
              <a:rPr lang="he-IL" sz="3600" dirty="0" smtClean="0"/>
            </a:br>
            <a:r>
              <a:rPr lang="en-US" sz="2800" dirty="0"/>
              <a:t>Aliyah to Israel from the USA – Division by Decades </a:t>
            </a:r>
            <a:endParaRPr lang="he-IL" sz="2800" dirty="0"/>
          </a:p>
        </p:txBody>
      </p:sp>
      <p:sp>
        <p:nvSpPr>
          <p:cNvPr id="35" name="Rounded Rectangle 8"/>
          <p:cNvSpPr/>
          <p:nvPr/>
        </p:nvSpPr>
        <p:spPr>
          <a:xfrm>
            <a:off x="143508" y="1377925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סך כל העולים: 115,195 </a:t>
            </a:r>
            <a:r>
              <a:rPr lang="en-US" sz="2400" dirty="0"/>
              <a:t>Total Number of </a:t>
            </a:r>
            <a:r>
              <a:rPr lang="en-US" sz="2400" dirty="0" smtClean="0"/>
              <a:t>Immigrants:</a:t>
            </a:r>
            <a:endParaRPr lang="he-IL" sz="2400" dirty="0"/>
          </a:p>
        </p:txBody>
      </p:sp>
      <p:sp>
        <p:nvSpPr>
          <p:cNvPr id="2" name="מלבן 1"/>
          <p:cNvSpPr/>
          <p:nvPr/>
        </p:nvSpPr>
        <p:spPr>
          <a:xfrm>
            <a:off x="7380312" y="6237312"/>
            <a:ext cx="1045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b="1" dirty="0" smtClean="0">
                <a:solidFill>
                  <a:srgbClr val="C00000"/>
                </a:solidFill>
              </a:rPr>
              <a:t>חצי עשור</a:t>
            </a:r>
            <a:endParaRPr lang="he-IL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35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3925028437"/>
              </p:ext>
            </p:extLst>
          </p:nvPr>
        </p:nvGraphicFramePr>
        <p:xfrm>
          <a:off x="-12381" y="-99392"/>
          <a:ext cx="8964488" cy="7488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תמונה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733387"/>
            <a:ext cx="780056" cy="1558669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244" y="5733387"/>
            <a:ext cx="780056" cy="1558669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02719" y="5733387"/>
            <a:ext cx="780056" cy="1558669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9355" y="5733387"/>
            <a:ext cx="780056" cy="15586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3752"/>
            <a:ext cx="8928992" cy="1143000"/>
          </a:xfrm>
        </p:spPr>
        <p:txBody>
          <a:bodyPr/>
          <a:lstStyle/>
          <a:p>
            <a:r>
              <a:rPr lang="he-IL" sz="3600" dirty="0"/>
              <a:t>ערים עיקריות קולטות עלייה מארה"ב 1972-2015</a:t>
            </a:r>
            <a:br>
              <a:rPr lang="he-IL" sz="3600" dirty="0"/>
            </a:br>
            <a:r>
              <a:rPr lang="en-US" sz="2800" dirty="0" smtClean="0"/>
              <a:t>USA </a:t>
            </a:r>
            <a:r>
              <a:rPr lang="en-US" sz="2800" dirty="0"/>
              <a:t>Immigrants </a:t>
            </a:r>
            <a:r>
              <a:rPr lang="en-US" sz="2800" dirty="0" smtClean="0"/>
              <a:t>Absorption </a:t>
            </a:r>
            <a:r>
              <a:rPr lang="en-US" sz="2800" dirty="0"/>
              <a:t>Major Cities </a:t>
            </a:r>
            <a:r>
              <a:rPr lang="en-US" sz="2800" dirty="0" smtClean="0"/>
              <a:t>1972-2015</a:t>
            </a:r>
            <a:endParaRPr lang="he-IL" sz="2800" dirty="0"/>
          </a:p>
        </p:txBody>
      </p:sp>
      <p:pic>
        <p:nvPicPr>
          <p:cNvPr id="1026" name="Picture 2" descr="N:\אגף מערכות מידע ב\מצגות\לוגו ערים\לוגו רעננה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37" y="5733256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N:\אגף מערכות מידע ב\מצגות\לוגו ערים\לוגו בית שמש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30" y="5733256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:\אגף מערכות מידע ב\מצגות\לוגו ערים\לוגו מודיעין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66" y="5733256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N:\אגף מערכות מידע ב\מצגות\לוגו ערים\לוגו אפרתה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73" y="5733256"/>
            <a:ext cx="780153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:\אגף מערכות מידע ב\מצגות\10 ערים קולטות עלייה\לוגו ערים\לוגו רחובות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148" y="5733256"/>
            <a:ext cx="788428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N:\אגף מערכות מידע ב\מצגות\10 ערים קולטות עלייה\לוגו ערים\לוגו רמת גן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733256"/>
            <a:ext cx="989238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le 8"/>
          <p:cNvSpPr/>
          <p:nvPr/>
        </p:nvSpPr>
        <p:spPr>
          <a:xfrm>
            <a:off x="143508" y="1305917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סך כל העולים: 115,195 </a:t>
            </a:r>
            <a:r>
              <a:rPr lang="he-IL" sz="2400" dirty="0" smtClean="0"/>
              <a:t>:</a:t>
            </a:r>
            <a:r>
              <a:rPr lang="en-US" sz="2400" dirty="0" smtClean="0"/>
              <a:t>Total </a:t>
            </a:r>
            <a:r>
              <a:rPr lang="en-US" sz="2400" dirty="0"/>
              <a:t>Number of </a:t>
            </a:r>
            <a:r>
              <a:rPr lang="en-US" sz="2400" dirty="0" smtClean="0"/>
              <a:t>Immigrants</a:t>
            </a:r>
            <a:endParaRPr lang="he-IL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Jerusalem</a:t>
            </a:r>
            <a:endParaRPr lang="he-IL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1800201" y="5418200"/>
            <a:ext cx="756593" cy="32989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Tel Aviv</a:t>
            </a:r>
          </a:p>
          <a:p>
            <a:pPr algn="ctr">
              <a:lnSpc>
                <a:spcPts val="1100"/>
              </a:lnSpc>
            </a:pPr>
            <a:r>
              <a:rPr lang="en-US" sz="1200" dirty="0" smtClean="0"/>
              <a:t>Jaffa-</a:t>
            </a:r>
            <a:endParaRPr lang="he-IL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2555424" y="5447000"/>
            <a:ext cx="756593" cy="28629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200" dirty="0" smtClean="0"/>
              <a:t>Bet </a:t>
            </a:r>
            <a:r>
              <a:rPr lang="en-US" sz="1200" dirty="0" err="1"/>
              <a:t>Shemesh</a:t>
            </a:r>
            <a:endParaRPr lang="he-IL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3304817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Raanana</a:t>
            </a:r>
            <a:endParaRPr lang="he-IL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4087340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Haifa</a:t>
            </a:r>
            <a:endParaRPr lang="he-IL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43933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Netanya</a:t>
            </a:r>
            <a:endParaRPr lang="he-IL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5591956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Modiin</a:t>
            </a:r>
            <a:endParaRPr lang="he-IL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6348549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Efrata</a:t>
            </a:r>
            <a:endParaRPr lang="he-IL" sz="1200" dirty="0"/>
          </a:p>
        </p:txBody>
      </p:sp>
      <p:sp>
        <p:nvSpPr>
          <p:cNvPr id="23" name="TextBox 22"/>
          <p:cNvSpPr txBox="1"/>
          <p:nvPr/>
        </p:nvSpPr>
        <p:spPr>
          <a:xfrm>
            <a:off x="7124972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Rehovot</a:t>
            </a:r>
            <a:endParaRPr lang="he-IL" sz="1200" dirty="0"/>
          </a:p>
        </p:txBody>
      </p:sp>
      <p:sp>
        <p:nvSpPr>
          <p:cNvPr id="24" name="TextBox 23"/>
          <p:cNvSpPr txBox="1"/>
          <p:nvPr/>
        </p:nvSpPr>
        <p:spPr>
          <a:xfrm>
            <a:off x="7881565" y="5418200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Ramat-</a:t>
            </a:r>
            <a:r>
              <a:rPr lang="en-US" sz="1200" dirty="0" err="1" smtClean="0"/>
              <a:t>Gan</a:t>
            </a:r>
            <a:endParaRPr lang="he-IL" sz="1200" dirty="0"/>
          </a:p>
        </p:txBody>
      </p:sp>
    </p:spTree>
    <p:extLst>
      <p:ext uri="{BB962C8B-B14F-4D97-AF65-F5344CB8AC3E}">
        <p14:creationId xmlns:p14="http://schemas.microsoft.com/office/powerpoint/2010/main" val="378059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611560" y="53752"/>
            <a:ext cx="8485020" cy="1143000"/>
          </a:xfrm>
        </p:spPr>
        <p:txBody>
          <a:bodyPr/>
          <a:lstStyle/>
          <a:p>
            <a:r>
              <a:rPr lang="he-IL" sz="3200" dirty="0"/>
              <a:t>העולים לישראל </a:t>
            </a:r>
            <a:r>
              <a:rPr lang="he-IL" sz="3200" dirty="0" smtClean="0"/>
              <a:t>מארה"ב לפי </a:t>
            </a:r>
            <a:r>
              <a:rPr lang="he-IL" sz="3200" dirty="0"/>
              <a:t>גיל בעת </a:t>
            </a:r>
            <a:r>
              <a:rPr lang="he-IL" sz="3200" dirty="0" smtClean="0"/>
              <a:t>עלייה 1972-2015</a:t>
            </a:r>
            <a:r>
              <a:rPr lang="he-IL" sz="3600" dirty="0" smtClean="0"/>
              <a:t/>
            </a:r>
            <a:br>
              <a:rPr lang="he-IL" sz="3600" dirty="0" smtClean="0"/>
            </a:br>
            <a:r>
              <a:rPr lang="en-US" sz="2400" dirty="0"/>
              <a:t>Aliyah to Israel from the USA – Division </a:t>
            </a:r>
            <a:r>
              <a:rPr lang="en-US" sz="2400" dirty="0" smtClean="0"/>
              <a:t>by Age</a:t>
            </a:r>
            <a:endParaRPr lang="he-IL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533060"/>
              </p:ext>
            </p:extLst>
          </p:nvPr>
        </p:nvGraphicFramePr>
        <p:xfrm>
          <a:off x="457200" y="2461637"/>
          <a:ext cx="8229600" cy="4852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" name="Rounded Rectangle 8"/>
          <p:cNvSpPr/>
          <p:nvPr/>
        </p:nvSpPr>
        <p:spPr>
          <a:xfrm>
            <a:off x="143508" y="1377925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סך כל העולים: 115,195 :</a:t>
            </a:r>
            <a:r>
              <a:rPr lang="en-US" sz="2400" dirty="0"/>
              <a:t>Total Number of Immigrants</a:t>
            </a:r>
            <a:endParaRPr lang="he-IL" sz="2400" dirty="0"/>
          </a:p>
        </p:txBody>
      </p:sp>
      <p:grpSp>
        <p:nvGrpSpPr>
          <p:cNvPr id="45" name="Group 44"/>
          <p:cNvGrpSpPr/>
          <p:nvPr/>
        </p:nvGrpSpPr>
        <p:grpSpPr>
          <a:xfrm>
            <a:off x="6964208" y="2444369"/>
            <a:ext cx="1928272" cy="1515593"/>
            <a:chOff x="6964208" y="2444369"/>
            <a:chExt cx="1928272" cy="1515593"/>
          </a:xfrm>
        </p:grpSpPr>
        <p:sp>
          <p:nvSpPr>
            <p:cNvPr id="7" name="TextBox 6"/>
            <p:cNvSpPr txBox="1"/>
            <p:nvPr/>
          </p:nvSpPr>
          <p:spPr>
            <a:xfrm>
              <a:off x="7236296" y="2710661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70C0"/>
                  </a:solidFill>
                </a:rPr>
                <a:t>29,370</a:t>
              </a:r>
              <a:endParaRPr lang="he-IL" b="1" dirty="0" smtClean="0">
                <a:solidFill>
                  <a:srgbClr val="0070C0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0070C0"/>
                  </a:solidFill>
                </a:rPr>
                <a:t>25.5%</a:t>
              </a:r>
              <a:endParaRPr lang="he-IL" b="1" dirty="0">
                <a:solidFill>
                  <a:srgbClr val="0070C0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V="1">
              <a:off x="8032576" y="3295533"/>
              <a:ext cx="0" cy="661191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7520136" y="3959961"/>
              <a:ext cx="512440" cy="1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7" descr="Girl with Luggag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64208" y="2444369"/>
              <a:ext cx="679808" cy="851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/>
          <p:cNvGrpSpPr/>
          <p:nvPr/>
        </p:nvGrpSpPr>
        <p:grpSpPr>
          <a:xfrm>
            <a:off x="3131840" y="1962362"/>
            <a:ext cx="1872208" cy="1021064"/>
            <a:chOff x="2411760" y="2034370"/>
            <a:chExt cx="1872208" cy="1021064"/>
          </a:xfrm>
        </p:grpSpPr>
        <p:sp>
          <p:nvSpPr>
            <p:cNvPr id="14" name="TextBox 13"/>
            <p:cNvSpPr txBox="1"/>
            <p:nvPr/>
          </p:nvSpPr>
          <p:spPr>
            <a:xfrm>
              <a:off x="2411760" y="2132856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9900FF"/>
                  </a:solidFill>
                </a:rPr>
                <a:t>8,848</a:t>
              </a:r>
              <a:endParaRPr lang="he-IL" b="1" dirty="0" smtClean="0">
                <a:solidFill>
                  <a:srgbClr val="9900FF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9900FF"/>
                  </a:solidFill>
                </a:rPr>
                <a:t>7.7%</a:t>
              </a:r>
              <a:endParaRPr lang="he-IL" b="1" dirty="0">
                <a:solidFill>
                  <a:srgbClr val="9900FF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3203848" y="2715668"/>
              <a:ext cx="0" cy="339766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2" name="Picture 1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768961" y="2034370"/>
              <a:ext cx="515007" cy="890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6" name="Group 45"/>
          <p:cNvGrpSpPr/>
          <p:nvPr/>
        </p:nvGrpSpPr>
        <p:grpSpPr>
          <a:xfrm>
            <a:off x="1087584" y="2056082"/>
            <a:ext cx="1656184" cy="1392383"/>
            <a:chOff x="7307801" y="5276977"/>
            <a:chExt cx="1656184" cy="1392383"/>
          </a:xfrm>
        </p:grpSpPr>
        <p:sp>
          <p:nvSpPr>
            <p:cNvPr id="12" name="TextBox 11"/>
            <p:cNvSpPr txBox="1"/>
            <p:nvPr/>
          </p:nvSpPr>
          <p:spPr>
            <a:xfrm>
              <a:off x="7307801" y="6023029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3">
                      <a:lumMod val="75000"/>
                    </a:schemeClr>
                  </a:solidFill>
                </a:rPr>
                <a:t>9,210</a:t>
              </a:r>
              <a:endParaRPr lang="he-IL" b="1" dirty="0" smtClean="0">
                <a:solidFill>
                  <a:schemeClr val="accent3">
                    <a:lumMod val="75000"/>
                  </a:schemeClr>
                </a:solidFill>
              </a:endParaRPr>
            </a:p>
            <a:p>
              <a:pPr algn="ctr"/>
              <a:r>
                <a:rPr lang="he-IL" b="1" dirty="0" smtClean="0">
                  <a:solidFill>
                    <a:schemeClr val="accent3">
                      <a:lumMod val="75000"/>
                    </a:schemeClr>
                  </a:solidFill>
                </a:rPr>
                <a:t>8.0%</a:t>
              </a:r>
              <a:endParaRPr lang="he-IL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>
              <a:off x="8566145" y="6409375"/>
              <a:ext cx="385673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3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5873" y="5276977"/>
              <a:ext cx="740782" cy="796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/>
          <p:cNvGrpSpPr/>
          <p:nvPr/>
        </p:nvGrpSpPr>
        <p:grpSpPr>
          <a:xfrm>
            <a:off x="107504" y="2400618"/>
            <a:ext cx="1656184" cy="1964999"/>
            <a:chOff x="-72516" y="2096242"/>
            <a:chExt cx="1656184" cy="1964999"/>
          </a:xfrm>
        </p:grpSpPr>
        <p:sp>
          <p:nvSpPr>
            <p:cNvPr id="13" name="TextBox 12"/>
            <p:cNvSpPr txBox="1"/>
            <p:nvPr/>
          </p:nvSpPr>
          <p:spPr>
            <a:xfrm>
              <a:off x="-72516" y="3198373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6">
                      <a:lumMod val="75000"/>
                    </a:schemeClr>
                  </a:solidFill>
                </a:rPr>
                <a:t>12,434</a:t>
              </a:r>
              <a:endParaRPr lang="he-IL" b="1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algn="ctr"/>
              <a:r>
                <a:rPr lang="he-IL" b="1" dirty="0" smtClean="0">
                  <a:solidFill>
                    <a:schemeClr val="accent6">
                      <a:lumMod val="75000"/>
                    </a:schemeClr>
                  </a:solidFill>
                </a:rPr>
                <a:t>10.8%</a:t>
              </a:r>
              <a:endParaRPr lang="he-IL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791580" y="3765851"/>
              <a:ext cx="0" cy="28598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791580" y="4051831"/>
              <a:ext cx="360040" cy="941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1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096242"/>
              <a:ext cx="599912" cy="112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קבוצה 9"/>
          <p:cNvGrpSpPr/>
          <p:nvPr/>
        </p:nvGrpSpPr>
        <p:grpSpPr>
          <a:xfrm>
            <a:off x="6743882" y="4725144"/>
            <a:ext cx="2148598" cy="1390472"/>
            <a:chOff x="6743882" y="4725144"/>
            <a:chExt cx="2148598" cy="1390472"/>
          </a:xfrm>
        </p:grpSpPr>
        <p:sp>
          <p:nvSpPr>
            <p:cNvPr id="30" name="TextBox 29"/>
            <p:cNvSpPr txBox="1"/>
            <p:nvPr/>
          </p:nvSpPr>
          <p:spPr>
            <a:xfrm>
              <a:off x="7236296" y="4725144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55,330</a:t>
              </a:r>
              <a:endParaRPr lang="he-IL" b="1" dirty="0" smtClean="0">
                <a:solidFill>
                  <a:srgbClr val="C00000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C00000"/>
                  </a:solidFill>
                </a:rPr>
                <a:t>48.0%</a:t>
              </a:r>
              <a:endParaRPr lang="he-IL" b="1" dirty="0">
                <a:solidFill>
                  <a:srgbClr val="C00000"/>
                </a:solidFill>
              </a:endParaRPr>
            </a:p>
          </p:txBody>
        </p:sp>
        <p:cxnSp>
          <p:nvCxnSpPr>
            <p:cNvPr id="34" name="Straight Connector 26"/>
            <p:cNvCxnSpPr/>
            <p:nvPr/>
          </p:nvCxnSpPr>
          <p:spPr>
            <a:xfrm flipV="1">
              <a:off x="8068470" y="5451188"/>
              <a:ext cx="0" cy="66119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7"/>
            <p:cNvCxnSpPr/>
            <p:nvPr/>
          </p:nvCxnSpPr>
          <p:spPr>
            <a:xfrm flipH="1">
              <a:off x="6743882" y="6115616"/>
              <a:ext cx="1324588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תמונה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0032" y="5101060"/>
              <a:ext cx="642448" cy="9234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212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>
          <a:xfrm>
            <a:off x="2051720" y="2348881"/>
            <a:ext cx="5398368" cy="122413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j-lt"/>
                <a:ea typeface="+mj-ea"/>
                <a:cs typeface="Typograph2" pitchFamily="2" charset="-79"/>
              </a:defRPr>
            </a:lvl1pPr>
          </a:lstStyle>
          <a:p>
            <a:pPr rtl="0"/>
            <a:r>
              <a:rPr lang="he-IL" dirty="0" smtClean="0"/>
              <a:t>2006-2015</a:t>
            </a:r>
            <a:endParaRPr lang="he-IL" dirty="0"/>
          </a:p>
        </p:txBody>
      </p:sp>
      <p:sp>
        <p:nvSpPr>
          <p:cNvPr id="3" name="Title 5"/>
          <p:cNvSpPr txBox="1">
            <a:spLocks/>
          </p:cNvSpPr>
          <p:nvPr/>
        </p:nvSpPr>
        <p:spPr>
          <a:xfrm>
            <a:off x="1691680" y="1844825"/>
            <a:ext cx="6120680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j-lt"/>
                <a:ea typeface="+mj-ea"/>
                <a:cs typeface="Typograph2" pitchFamily="2" charset="-79"/>
              </a:defRPr>
            </a:lvl1pPr>
          </a:lstStyle>
          <a:p>
            <a:pPr rtl="0"/>
            <a:r>
              <a:rPr lang="he-IL" dirty="0"/>
              <a:t>סקירת העלייה מארצות-הברית</a:t>
            </a:r>
          </a:p>
        </p:txBody>
      </p:sp>
      <p:sp>
        <p:nvSpPr>
          <p:cNvPr id="5" name="Title 5"/>
          <p:cNvSpPr>
            <a:spLocks noGrp="1"/>
          </p:cNvSpPr>
          <p:nvPr>
            <p:ph type="ctrTitle"/>
          </p:nvPr>
        </p:nvSpPr>
        <p:spPr>
          <a:xfrm>
            <a:off x="2051720" y="3501008"/>
            <a:ext cx="5398368" cy="1224135"/>
          </a:xfrm>
        </p:spPr>
        <p:txBody>
          <a:bodyPr>
            <a:noAutofit/>
          </a:bodyPr>
          <a:lstStyle/>
          <a:p>
            <a:pPr rtl="0"/>
            <a:r>
              <a:rPr lang="en-US" sz="4100" dirty="0" smtClean="0"/>
              <a:t>Survey of Aliyah to Israel from the USA</a:t>
            </a:r>
            <a:endParaRPr lang="he-IL" sz="3800" dirty="0"/>
          </a:p>
        </p:txBody>
      </p:sp>
    </p:spTree>
    <p:extLst>
      <p:ext uri="{BB962C8B-B14F-4D97-AF65-F5344CB8AC3E}">
        <p14:creationId xmlns:p14="http://schemas.microsoft.com/office/powerpoint/2010/main" val="236120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2821204209"/>
              </p:ext>
            </p:extLst>
          </p:nvPr>
        </p:nvGraphicFramePr>
        <p:xfrm>
          <a:off x="-12381" y="836712"/>
          <a:ext cx="8964488" cy="7488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863588" y="44624"/>
            <a:ext cx="8244916" cy="1143000"/>
          </a:xfrm>
        </p:spPr>
        <p:txBody>
          <a:bodyPr/>
          <a:lstStyle/>
          <a:p>
            <a:r>
              <a:rPr lang="he-IL" sz="3600" dirty="0"/>
              <a:t>העולים לישראל </a:t>
            </a:r>
            <a:r>
              <a:rPr lang="he-IL" sz="3600" dirty="0" smtClean="0"/>
              <a:t>מארה"ב בעשור האחרון</a:t>
            </a:r>
            <a:r>
              <a:rPr lang="he-IL" sz="3600" dirty="0"/>
              <a:t> </a:t>
            </a:r>
            <a:r>
              <a:rPr lang="he-IL" sz="3600" dirty="0" smtClean="0"/>
              <a:t>2006-2015</a:t>
            </a:r>
            <a:br>
              <a:rPr lang="he-IL" sz="3600" dirty="0" smtClean="0"/>
            </a:br>
            <a:r>
              <a:rPr lang="en-US" sz="2800" dirty="0"/>
              <a:t>Aliyah to Israel from the USA – Current Decade </a:t>
            </a:r>
            <a:endParaRPr lang="he-IL" sz="2800" dirty="0"/>
          </a:p>
        </p:txBody>
      </p:sp>
      <p:sp>
        <p:nvSpPr>
          <p:cNvPr id="35" name="Rounded Rectangle 8"/>
          <p:cNvSpPr/>
          <p:nvPr/>
        </p:nvSpPr>
        <p:spPr>
          <a:xfrm>
            <a:off x="143508" y="1377925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סך כל העולים: </a:t>
            </a:r>
            <a:r>
              <a:rPr lang="he-IL" sz="2400" dirty="0"/>
              <a:t>32,290 :</a:t>
            </a:r>
            <a:r>
              <a:rPr lang="en-US" sz="2400" dirty="0"/>
              <a:t>Total Number of Immigrants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423831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3931112590"/>
              </p:ext>
            </p:extLst>
          </p:nvPr>
        </p:nvGraphicFramePr>
        <p:xfrm>
          <a:off x="-12381" y="0"/>
          <a:ext cx="8964488" cy="7488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תמונה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756696"/>
            <a:ext cx="780056" cy="1558669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756696"/>
            <a:ext cx="780056" cy="1558669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02719" y="5756696"/>
            <a:ext cx="780056" cy="1558669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64288" y="5756696"/>
            <a:ext cx="780056" cy="15586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4624"/>
            <a:ext cx="8064896" cy="1143000"/>
          </a:xfrm>
        </p:spPr>
        <p:txBody>
          <a:bodyPr/>
          <a:lstStyle/>
          <a:p>
            <a:r>
              <a:rPr lang="he-IL" sz="3600" dirty="0"/>
              <a:t>ערים עיקריות קולטות </a:t>
            </a:r>
            <a:r>
              <a:rPr lang="he-IL" sz="3600" dirty="0" smtClean="0"/>
              <a:t>עלייה מארה"ב</a:t>
            </a:r>
            <a:r>
              <a:rPr lang="he-IL" sz="3600" dirty="0"/>
              <a:t> </a:t>
            </a:r>
            <a:r>
              <a:rPr lang="he-IL" sz="3600" dirty="0" smtClean="0"/>
              <a:t>2006-2015</a:t>
            </a:r>
            <a:br>
              <a:rPr lang="he-IL" sz="3600" dirty="0" smtClean="0"/>
            </a:br>
            <a:r>
              <a:rPr lang="en-US" sz="2800" dirty="0" smtClean="0"/>
              <a:t>USA </a:t>
            </a:r>
            <a:r>
              <a:rPr lang="en-US" sz="2800" dirty="0"/>
              <a:t>Immigrants </a:t>
            </a:r>
            <a:r>
              <a:rPr lang="en-US" sz="2800" dirty="0" smtClean="0"/>
              <a:t>Absorption</a:t>
            </a:r>
            <a:r>
              <a:rPr lang="en-US" sz="3600" dirty="0" smtClean="0"/>
              <a:t> </a:t>
            </a:r>
            <a:r>
              <a:rPr lang="en-US" sz="2800" dirty="0"/>
              <a:t>Major Cities </a:t>
            </a:r>
            <a:r>
              <a:rPr lang="en-US" sz="2800" dirty="0" smtClean="0"/>
              <a:t>2006-2015</a:t>
            </a:r>
            <a:endParaRPr lang="he-IL" sz="2800" dirty="0"/>
          </a:p>
        </p:txBody>
      </p:sp>
      <p:pic>
        <p:nvPicPr>
          <p:cNvPr id="1026" name="Picture 2" descr="N:\אגף מערכות מידע ב\מצגות\לוגו ערים\לוגו רעננה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37" y="5756565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N:\אגף מערכות מידע ב\מצגות\לוגו ערים\לוגו בית שמש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30" y="5756565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:\אגף מערכות מידע ב\מצגות\לוגו ערים\לוגו מודיעין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0" y="5756565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N:\אגף מערכות מידע ב\מצגות\לוגו ערים\לוגו אפרתה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088" y="5756565"/>
            <a:ext cx="780153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N:\אגף מערכות מידע ב\מצגות\10 ערים קולטות עלייה\לוגו ערים\לוגו מעלה אדומים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756696"/>
            <a:ext cx="780153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N:\אגף מערכות מידע ב\מצגות\לוגו ערים\לוגו הרצליה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36" y="5758632"/>
            <a:ext cx="780152" cy="1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le 8"/>
          <p:cNvSpPr/>
          <p:nvPr/>
        </p:nvSpPr>
        <p:spPr>
          <a:xfrm>
            <a:off x="143508" y="1340768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סך כל העולים: 32,290 :</a:t>
            </a:r>
            <a:r>
              <a:rPr lang="en-US" sz="2400" dirty="0"/>
              <a:t>Total Number of Immigrants</a:t>
            </a:r>
            <a:endParaRPr lang="he-IL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1043608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Jerusalem</a:t>
            </a:r>
            <a:endParaRPr lang="he-IL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1800201" y="5475365"/>
            <a:ext cx="756593" cy="32989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Tel Aviv</a:t>
            </a:r>
          </a:p>
          <a:p>
            <a:pPr algn="ctr">
              <a:lnSpc>
                <a:spcPts val="1100"/>
              </a:lnSpc>
            </a:pPr>
            <a:r>
              <a:rPr lang="en-US" sz="1200" dirty="0" smtClean="0"/>
              <a:t>Jaffa-</a:t>
            </a:r>
            <a:endParaRPr lang="he-IL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2555424" y="5504165"/>
            <a:ext cx="756593" cy="28629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200" dirty="0" smtClean="0"/>
              <a:t>Bet </a:t>
            </a:r>
            <a:r>
              <a:rPr lang="en-US" sz="1200" dirty="0" err="1"/>
              <a:t>Shemesh</a:t>
            </a:r>
            <a:endParaRPr lang="he-IL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3304817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Raanana</a:t>
            </a:r>
            <a:endParaRPr lang="he-IL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4788024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Haifa</a:t>
            </a:r>
            <a:endParaRPr lang="he-IL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7105142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smtClean="0"/>
              <a:t>Netanya</a:t>
            </a:r>
            <a:endParaRPr lang="he-IL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4061410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Modiin</a:t>
            </a:r>
            <a:endParaRPr lang="he-IL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5544617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Efrata</a:t>
            </a:r>
            <a:endParaRPr lang="he-IL" sz="1200" dirty="0"/>
          </a:p>
        </p:txBody>
      </p:sp>
      <p:sp>
        <p:nvSpPr>
          <p:cNvPr id="24" name="TextBox 23"/>
          <p:cNvSpPr txBox="1"/>
          <p:nvPr/>
        </p:nvSpPr>
        <p:spPr>
          <a:xfrm>
            <a:off x="7956376" y="5504165"/>
            <a:ext cx="756593" cy="28629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200" dirty="0" err="1"/>
              <a:t>Maale-Adumim</a:t>
            </a:r>
            <a:endParaRPr lang="he-IL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6290574" y="5475365"/>
            <a:ext cx="756593" cy="18466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/>
            <a:r>
              <a:rPr lang="en-US" sz="1200" dirty="0" err="1" smtClean="0"/>
              <a:t>Herzliya</a:t>
            </a:r>
            <a:endParaRPr lang="he-IL" sz="1200" dirty="0"/>
          </a:p>
        </p:txBody>
      </p:sp>
    </p:spTree>
    <p:extLst>
      <p:ext uri="{BB962C8B-B14F-4D97-AF65-F5344CB8AC3E}">
        <p14:creationId xmlns:p14="http://schemas.microsoft.com/office/powerpoint/2010/main" val="404971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863588" y="44624"/>
            <a:ext cx="8244916" cy="1143000"/>
          </a:xfrm>
        </p:spPr>
        <p:txBody>
          <a:bodyPr/>
          <a:lstStyle/>
          <a:p>
            <a:r>
              <a:rPr lang="he-IL" sz="3200" dirty="0"/>
              <a:t>העולים לישראל </a:t>
            </a:r>
            <a:r>
              <a:rPr lang="he-IL" sz="3200" dirty="0" smtClean="0"/>
              <a:t>מארה"ב לפי </a:t>
            </a:r>
            <a:r>
              <a:rPr lang="he-IL" sz="3200" dirty="0"/>
              <a:t>גיל בעת </a:t>
            </a:r>
            <a:r>
              <a:rPr lang="he-IL" sz="3200" dirty="0" smtClean="0"/>
              <a:t>עלייה 2006-2015</a:t>
            </a:r>
            <a:r>
              <a:rPr lang="he-IL" sz="3000" dirty="0" smtClean="0"/>
              <a:t/>
            </a:r>
            <a:br>
              <a:rPr lang="he-IL" sz="3000" dirty="0" smtClean="0"/>
            </a:br>
            <a:r>
              <a:rPr lang="en-US" sz="2400" dirty="0"/>
              <a:t>Aliyah to Israel from the USA – Division by </a:t>
            </a:r>
            <a:r>
              <a:rPr lang="en-US" sz="2400" dirty="0" smtClean="0"/>
              <a:t>Age</a:t>
            </a:r>
            <a:endParaRPr lang="he-IL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8938213"/>
              </p:ext>
            </p:extLst>
          </p:nvPr>
        </p:nvGraphicFramePr>
        <p:xfrm>
          <a:off x="457200" y="2461637"/>
          <a:ext cx="8229600" cy="4852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" name="Rounded Rectangle 8"/>
          <p:cNvSpPr/>
          <p:nvPr/>
        </p:nvSpPr>
        <p:spPr>
          <a:xfrm>
            <a:off x="143508" y="1377925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סך כל העולים: 32,290 :</a:t>
            </a:r>
            <a:r>
              <a:rPr lang="en-US" sz="2400" dirty="0"/>
              <a:t>Total Number of Immigrants</a:t>
            </a:r>
            <a:endParaRPr lang="he-IL" sz="2400" dirty="0"/>
          </a:p>
        </p:txBody>
      </p:sp>
      <p:grpSp>
        <p:nvGrpSpPr>
          <p:cNvPr id="45" name="Group 44"/>
          <p:cNvGrpSpPr/>
          <p:nvPr/>
        </p:nvGrpSpPr>
        <p:grpSpPr>
          <a:xfrm>
            <a:off x="6964208" y="2444369"/>
            <a:ext cx="1928272" cy="1515593"/>
            <a:chOff x="6964208" y="2444369"/>
            <a:chExt cx="1928272" cy="1515593"/>
          </a:xfrm>
        </p:grpSpPr>
        <p:sp>
          <p:nvSpPr>
            <p:cNvPr id="7" name="TextBox 6"/>
            <p:cNvSpPr txBox="1"/>
            <p:nvPr/>
          </p:nvSpPr>
          <p:spPr>
            <a:xfrm>
              <a:off x="7236296" y="2710661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70C0"/>
                  </a:solidFill>
                </a:rPr>
                <a:t>8,697</a:t>
              </a:r>
              <a:endParaRPr lang="he-IL" b="1" dirty="0" smtClean="0">
                <a:solidFill>
                  <a:srgbClr val="0070C0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0070C0"/>
                  </a:solidFill>
                </a:rPr>
                <a:t>26.9%</a:t>
              </a:r>
              <a:endParaRPr lang="he-IL" b="1" dirty="0">
                <a:solidFill>
                  <a:srgbClr val="0070C0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V="1">
              <a:off x="8032576" y="3295533"/>
              <a:ext cx="0" cy="661191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7520136" y="3959961"/>
              <a:ext cx="512440" cy="1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7" descr="Girl with Luggag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64208" y="2444369"/>
              <a:ext cx="679808" cy="851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46"/>
          <p:cNvGrpSpPr/>
          <p:nvPr/>
        </p:nvGrpSpPr>
        <p:grpSpPr>
          <a:xfrm>
            <a:off x="3075864" y="1962362"/>
            <a:ext cx="1928184" cy="1024457"/>
            <a:chOff x="2355784" y="2034370"/>
            <a:chExt cx="1928184" cy="1024457"/>
          </a:xfrm>
        </p:grpSpPr>
        <p:sp>
          <p:nvSpPr>
            <p:cNvPr id="14" name="TextBox 13"/>
            <p:cNvSpPr txBox="1"/>
            <p:nvPr/>
          </p:nvSpPr>
          <p:spPr>
            <a:xfrm>
              <a:off x="2355784" y="2125543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9900FF"/>
                  </a:solidFill>
                </a:rPr>
                <a:t>2,107</a:t>
              </a:r>
              <a:endParaRPr lang="he-IL" b="1" dirty="0" smtClean="0">
                <a:solidFill>
                  <a:srgbClr val="9900FF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9900FF"/>
                  </a:solidFill>
                </a:rPr>
                <a:t>6.5%</a:t>
              </a:r>
              <a:endParaRPr lang="he-IL" b="1" dirty="0">
                <a:solidFill>
                  <a:srgbClr val="9900FF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3211048" y="2719061"/>
              <a:ext cx="0" cy="339766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2" name="Picture 1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768961" y="2034370"/>
              <a:ext cx="515007" cy="890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6" name="Group 45"/>
          <p:cNvGrpSpPr/>
          <p:nvPr/>
        </p:nvGrpSpPr>
        <p:grpSpPr>
          <a:xfrm>
            <a:off x="1087584" y="2056082"/>
            <a:ext cx="1656184" cy="1392383"/>
            <a:chOff x="7307801" y="5276977"/>
            <a:chExt cx="1656184" cy="1392383"/>
          </a:xfrm>
        </p:grpSpPr>
        <p:sp>
          <p:nvSpPr>
            <p:cNvPr id="12" name="TextBox 11"/>
            <p:cNvSpPr txBox="1"/>
            <p:nvPr/>
          </p:nvSpPr>
          <p:spPr>
            <a:xfrm>
              <a:off x="7307801" y="6023029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3">
                      <a:lumMod val="75000"/>
                    </a:schemeClr>
                  </a:solidFill>
                </a:rPr>
                <a:t>2,382</a:t>
              </a:r>
              <a:endParaRPr lang="he-IL" b="1" dirty="0" smtClean="0">
                <a:solidFill>
                  <a:schemeClr val="accent3">
                    <a:lumMod val="75000"/>
                  </a:schemeClr>
                </a:solidFill>
              </a:endParaRPr>
            </a:p>
            <a:p>
              <a:pPr algn="ctr"/>
              <a:r>
                <a:rPr lang="he-IL" b="1" dirty="0" smtClean="0">
                  <a:solidFill>
                    <a:schemeClr val="accent3">
                      <a:lumMod val="75000"/>
                    </a:schemeClr>
                  </a:solidFill>
                </a:rPr>
                <a:t>7.4%</a:t>
              </a:r>
              <a:endParaRPr lang="he-IL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>
              <a:off x="8436655" y="6409375"/>
              <a:ext cx="515163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3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5873" y="5276977"/>
              <a:ext cx="740782" cy="796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Group 47"/>
          <p:cNvGrpSpPr/>
          <p:nvPr/>
        </p:nvGrpSpPr>
        <p:grpSpPr>
          <a:xfrm>
            <a:off x="171892" y="2400618"/>
            <a:ext cx="1656184" cy="1964999"/>
            <a:chOff x="-8128" y="2096242"/>
            <a:chExt cx="1656184" cy="1964999"/>
          </a:xfrm>
        </p:grpSpPr>
        <p:sp>
          <p:nvSpPr>
            <p:cNvPr id="13" name="TextBox 12"/>
            <p:cNvSpPr txBox="1"/>
            <p:nvPr/>
          </p:nvSpPr>
          <p:spPr>
            <a:xfrm>
              <a:off x="-8128" y="3119519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6">
                      <a:lumMod val="75000"/>
                    </a:schemeClr>
                  </a:solidFill>
                </a:rPr>
                <a:t>3,172</a:t>
              </a:r>
              <a:endParaRPr lang="he-IL" b="1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algn="ctr"/>
              <a:r>
                <a:rPr lang="he-IL" b="1" dirty="0" smtClean="0">
                  <a:solidFill>
                    <a:schemeClr val="accent6">
                      <a:lumMod val="75000"/>
                    </a:schemeClr>
                  </a:solidFill>
                </a:rPr>
                <a:t>9.8%</a:t>
              </a:r>
              <a:endParaRPr lang="he-IL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791580" y="3765851"/>
              <a:ext cx="0" cy="28598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791580" y="4051624"/>
              <a:ext cx="461200" cy="9617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1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096242"/>
              <a:ext cx="599912" cy="112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קבוצה 9"/>
          <p:cNvGrpSpPr/>
          <p:nvPr/>
        </p:nvGrpSpPr>
        <p:grpSpPr>
          <a:xfrm>
            <a:off x="6743882" y="4725144"/>
            <a:ext cx="2148598" cy="1390472"/>
            <a:chOff x="6743882" y="4725144"/>
            <a:chExt cx="2148598" cy="1390472"/>
          </a:xfrm>
        </p:grpSpPr>
        <p:sp>
          <p:nvSpPr>
            <p:cNvPr id="30" name="TextBox 29"/>
            <p:cNvSpPr txBox="1"/>
            <p:nvPr/>
          </p:nvSpPr>
          <p:spPr>
            <a:xfrm>
              <a:off x="7236296" y="4725144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15,932</a:t>
              </a:r>
              <a:endParaRPr lang="he-IL" b="1" dirty="0" smtClean="0">
                <a:solidFill>
                  <a:srgbClr val="C00000"/>
                </a:solidFill>
              </a:endParaRPr>
            </a:p>
            <a:p>
              <a:pPr algn="ctr"/>
              <a:r>
                <a:rPr lang="he-IL" b="1" dirty="0" smtClean="0">
                  <a:solidFill>
                    <a:srgbClr val="C00000"/>
                  </a:solidFill>
                </a:rPr>
                <a:t>49.3%</a:t>
              </a:r>
              <a:endParaRPr lang="he-IL" b="1" dirty="0">
                <a:solidFill>
                  <a:srgbClr val="C00000"/>
                </a:solidFill>
              </a:endParaRPr>
            </a:p>
          </p:txBody>
        </p:sp>
        <p:cxnSp>
          <p:nvCxnSpPr>
            <p:cNvPr id="34" name="Straight Connector 26"/>
            <p:cNvCxnSpPr/>
            <p:nvPr/>
          </p:nvCxnSpPr>
          <p:spPr>
            <a:xfrm flipV="1">
              <a:off x="8068470" y="5451188"/>
              <a:ext cx="0" cy="66119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7"/>
            <p:cNvCxnSpPr/>
            <p:nvPr/>
          </p:nvCxnSpPr>
          <p:spPr>
            <a:xfrm flipH="1">
              <a:off x="6743882" y="6115616"/>
              <a:ext cx="1324588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תמונה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0032" y="5101060"/>
              <a:ext cx="642448" cy="9234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6745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תרשים 44"/>
          <p:cNvGraphicFramePr/>
          <p:nvPr>
            <p:extLst>
              <p:ext uri="{D42A27DB-BD31-4B8C-83A1-F6EECF244321}">
                <p14:modId xmlns:p14="http://schemas.microsoft.com/office/powerpoint/2010/main" val="907947339"/>
              </p:ext>
            </p:extLst>
          </p:nvPr>
        </p:nvGraphicFramePr>
        <p:xfrm>
          <a:off x="567999" y="2461344"/>
          <a:ext cx="7946922" cy="4568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Rounded Rectangle 8"/>
          <p:cNvSpPr/>
          <p:nvPr/>
        </p:nvSpPr>
        <p:spPr>
          <a:xfrm>
            <a:off x="143508" y="1484784"/>
            <a:ext cx="8856984" cy="4668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סך כל העולים: 32,290 :</a:t>
            </a:r>
            <a:r>
              <a:rPr lang="en-US" sz="2400" dirty="0"/>
              <a:t>Total Number of Immigrants</a:t>
            </a:r>
            <a:endParaRPr lang="he-IL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44624"/>
            <a:ext cx="8147248" cy="1143000"/>
          </a:xfrm>
        </p:spPr>
        <p:txBody>
          <a:bodyPr/>
          <a:lstStyle/>
          <a:p>
            <a:r>
              <a:rPr lang="he-IL" sz="3600" dirty="0"/>
              <a:t>התפלגות העולים </a:t>
            </a:r>
            <a:r>
              <a:rPr lang="he-IL" sz="3600" dirty="0" smtClean="0"/>
              <a:t>מארה"ב לפי </a:t>
            </a:r>
            <a:r>
              <a:rPr lang="he-IL" sz="3600" dirty="0"/>
              <a:t>מחוזות </a:t>
            </a:r>
            <a:r>
              <a:rPr lang="he-IL" sz="3600" dirty="0" smtClean="0"/>
              <a:t>2006-2015</a:t>
            </a:r>
            <a:br>
              <a:rPr lang="he-IL" sz="3600" dirty="0" smtClean="0"/>
            </a:br>
            <a:r>
              <a:rPr lang="en-US" sz="2800" dirty="0" smtClean="0"/>
              <a:t>USA </a:t>
            </a:r>
            <a:r>
              <a:rPr lang="en-US" sz="2800" dirty="0"/>
              <a:t>Immigrants </a:t>
            </a:r>
            <a:r>
              <a:rPr lang="en-US" sz="2800" dirty="0" smtClean="0"/>
              <a:t>Division by Districts</a:t>
            </a:r>
            <a:endParaRPr lang="he-IL" sz="2800" dirty="0"/>
          </a:p>
        </p:txBody>
      </p:sp>
      <p:grpSp>
        <p:nvGrpSpPr>
          <p:cNvPr id="41" name="Group 40"/>
          <p:cNvGrpSpPr/>
          <p:nvPr/>
        </p:nvGrpSpPr>
        <p:grpSpPr>
          <a:xfrm>
            <a:off x="-468560" y="2407391"/>
            <a:ext cx="2664296" cy="1624752"/>
            <a:chOff x="-468560" y="2407391"/>
            <a:chExt cx="2664296" cy="1624752"/>
          </a:xfrm>
        </p:grpSpPr>
        <p:grpSp>
          <p:nvGrpSpPr>
            <p:cNvPr id="18" name="Group 17"/>
            <p:cNvGrpSpPr/>
            <p:nvPr/>
          </p:nvGrpSpPr>
          <p:grpSpPr>
            <a:xfrm>
              <a:off x="-468560" y="2566645"/>
              <a:ext cx="2002897" cy="1465498"/>
              <a:chOff x="6372200" y="2370197"/>
              <a:chExt cx="2002897" cy="1465498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6372200" y="2370197"/>
                <a:ext cx="1656184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b="1" dirty="0" smtClean="0">
                    <a:solidFill>
                      <a:srgbClr val="138726"/>
                    </a:solidFill>
                  </a:rPr>
                  <a:t>15,578</a:t>
                </a:r>
                <a:endParaRPr lang="he-IL" b="1" dirty="0" smtClean="0">
                  <a:solidFill>
                    <a:srgbClr val="138726"/>
                  </a:solidFill>
                </a:endParaRPr>
              </a:p>
              <a:p>
                <a:r>
                  <a:rPr lang="he-IL" b="1" dirty="0" smtClean="0">
                    <a:solidFill>
                      <a:srgbClr val="138726"/>
                    </a:solidFill>
                  </a:rPr>
                  <a:t>48%</a:t>
                </a:r>
                <a:endParaRPr lang="he-IL" b="1" dirty="0">
                  <a:solidFill>
                    <a:srgbClr val="138726"/>
                  </a:solidFill>
                </a:endParaRPr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 flipV="1">
                <a:off x="7722833" y="3016528"/>
                <a:ext cx="0" cy="819167"/>
              </a:xfrm>
              <a:prstGeom prst="line">
                <a:avLst/>
              </a:prstGeom>
              <a:ln w="254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 flipH="1" flipV="1">
                <a:off x="7722833" y="3830542"/>
                <a:ext cx="652264" cy="5153"/>
              </a:xfrm>
              <a:prstGeom prst="line">
                <a:avLst/>
              </a:prstGeom>
              <a:ln w="254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4737" y="2407391"/>
              <a:ext cx="1000999" cy="1000999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6300192" y="2572226"/>
            <a:ext cx="2684819" cy="1458003"/>
            <a:chOff x="6300192" y="2572226"/>
            <a:chExt cx="2684819" cy="1458003"/>
          </a:xfrm>
        </p:grpSpPr>
        <p:grpSp>
          <p:nvGrpSpPr>
            <p:cNvPr id="6" name="Group 5"/>
            <p:cNvGrpSpPr/>
            <p:nvPr/>
          </p:nvGrpSpPr>
          <p:grpSpPr>
            <a:xfrm>
              <a:off x="6300192" y="2708920"/>
              <a:ext cx="2184320" cy="1321309"/>
              <a:chOff x="6652432" y="2638653"/>
              <a:chExt cx="2184320" cy="1321309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6652432" y="2638653"/>
                <a:ext cx="1656184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4,287</a:t>
                </a:r>
                <a:endParaRPr lang="he-IL" b="1" dirty="0" smtClean="0">
                  <a:solidFill>
                    <a:schemeClr val="accent6">
                      <a:lumMod val="75000"/>
                    </a:schemeClr>
                  </a:solidFill>
                </a:endParaRPr>
              </a:p>
              <a:p>
                <a:r>
                  <a:rPr lang="he-IL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13%</a:t>
                </a:r>
                <a:endParaRPr lang="he-IL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8" name="Straight Connector 7"/>
              <p:cNvCxnSpPr>
                <a:endCxn id="27" idx="2"/>
              </p:cNvCxnSpPr>
              <p:nvPr/>
            </p:nvCxnSpPr>
            <p:spPr>
              <a:xfrm flipV="1">
                <a:off x="8812672" y="3502958"/>
                <a:ext cx="24080" cy="431840"/>
              </a:xfrm>
              <a:prstGeom prst="line">
                <a:avLst/>
              </a:prstGeom>
              <a:ln w="254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flipH="1">
                <a:off x="7837336" y="3956723"/>
                <a:ext cx="975336" cy="3239"/>
              </a:xfrm>
              <a:prstGeom prst="line">
                <a:avLst/>
              </a:prstGeom>
              <a:ln w="25400"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4012" y="2572226"/>
              <a:ext cx="1000999" cy="1000999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6444208" y="5083273"/>
            <a:ext cx="2592288" cy="1442071"/>
            <a:chOff x="6444208" y="5083273"/>
            <a:chExt cx="2592288" cy="1442071"/>
          </a:xfrm>
        </p:grpSpPr>
        <p:sp>
          <p:nvSpPr>
            <p:cNvPr id="12" name="TextBox 11"/>
            <p:cNvSpPr txBox="1"/>
            <p:nvPr/>
          </p:nvSpPr>
          <p:spPr>
            <a:xfrm>
              <a:off x="6444208" y="5734997"/>
              <a:ext cx="1656184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b="1" dirty="0" smtClean="0">
                  <a:solidFill>
                    <a:srgbClr val="CC0099"/>
                  </a:solidFill>
                </a:rPr>
                <a:t>12,425</a:t>
              </a:r>
              <a:endParaRPr lang="he-IL" b="1" dirty="0" smtClean="0">
                <a:solidFill>
                  <a:srgbClr val="CC0099"/>
                </a:solidFill>
              </a:endParaRPr>
            </a:p>
            <a:p>
              <a:r>
                <a:rPr lang="he-IL" b="1" dirty="0" smtClean="0">
                  <a:solidFill>
                    <a:srgbClr val="CC0099"/>
                  </a:solidFill>
                </a:rPr>
                <a:t>38%</a:t>
              </a:r>
              <a:endParaRPr lang="he-IL" b="1" dirty="0">
                <a:solidFill>
                  <a:srgbClr val="CC0099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flipH="1" flipV="1">
              <a:off x="7264106" y="5083273"/>
              <a:ext cx="1271891" cy="1912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5497" y="5524345"/>
              <a:ext cx="1000999" cy="1000999"/>
            </a:xfrm>
            <a:prstGeom prst="rect">
              <a:avLst/>
            </a:prstGeom>
          </p:spPr>
        </p:pic>
        <p:cxnSp>
          <p:nvCxnSpPr>
            <p:cNvPr id="31" name="Straight Connector 30"/>
            <p:cNvCxnSpPr>
              <a:stCxn id="24" idx="0"/>
            </p:cNvCxnSpPr>
            <p:nvPr/>
          </p:nvCxnSpPr>
          <p:spPr>
            <a:xfrm flipH="1" flipV="1">
              <a:off x="8532440" y="5121367"/>
              <a:ext cx="3557" cy="402978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5774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5" grpId="0">
        <p:bldAsOne/>
      </p:bldGraphic>
      <p:bldP spid="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414359" y="4373262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r>
              <a:rPr lang="he-IL" sz="1400" b="1" dirty="0" smtClean="0">
                <a:solidFill>
                  <a:schemeClr val="bg1"/>
                </a:solidFill>
              </a:rPr>
              <a:t>מורים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Teachers</a:t>
            </a:r>
            <a:r>
              <a:rPr lang="he-IL" sz="1400" b="1" dirty="0" smtClean="0">
                <a:solidFill>
                  <a:schemeClr val="bg1"/>
                </a:solidFill>
              </a:rPr>
              <a:t> </a:t>
            </a:r>
            <a:endParaRPr lang="he-IL" sz="1400" b="1" dirty="0">
              <a:solidFill>
                <a:schemeClr val="bg1"/>
              </a:solidFill>
            </a:endParaRPr>
          </a:p>
        </p:txBody>
      </p:sp>
      <p:pic>
        <p:nvPicPr>
          <p:cNvPr id="30" name="תמונה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821" y="4242815"/>
            <a:ext cx="1124714" cy="765050"/>
          </a:xfrm>
          <a:prstGeom prst="rect">
            <a:avLst/>
          </a:prstGeom>
        </p:spPr>
      </p:pic>
      <p:graphicFrame>
        <p:nvGraphicFramePr>
          <p:cNvPr id="32" name="תרשים 31"/>
          <p:cNvGraphicFramePr/>
          <p:nvPr>
            <p:extLst>
              <p:ext uri="{D42A27DB-BD31-4B8C-83A1-F6EECF244321}">
                <p14:modId xmlns:p14="http://schemas.microsoft.com/office/powerpoint/2010/main" val="382112366"/>
              </p:ext>
            </p:extLst>
          </p:nvPr>
        </p:nvGraphicFramePr>
        <p:xfrm>
          <a:off x="2771800" y="1242658"/>
          <a:ext cx="7097939" cy="5611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414359" y="5126503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r>
              <a:rPr lang="he-IL" sz="1400" b="1" dirty="0" smtClean="0">
                <a:solidFill>
                  <a:schemeClr val="bg1"/>
                </a:solidFill>
              </a:rPr>
              <a:t>סטודנטים (עד 2013)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Students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9" name="תמונה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2" y="5122502"/>
            <a:ext cx="734569" cy="810770"/>
          </a:xfrm>
          <a:prstGeom prst="rect">
            <a:avLst/>
          </a:prstGeom>
        </p:spPr>
      </p:pic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414359" y="3610181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r>
              <a:rPr lang="he-IL" sz="1400" b="1" dirty="0" smtClean="0">
                <a:solidFill>
                  <a:schemeClr val="bg1"/>
                </a:solidFill>
              </a:rPr>
              <a:t>מהנדסים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Engineers</a:t>
            </a:r>
            <a:endParaRPr lang="he-IL" sz="1400" b="1" dirty="0">
              <a:solidFill>
                <a:schemeClr val="bg1"/>
              </a:solidFill>
            </a:endParaRPr>
          </a:p>
        </p:txBody>
      </p:sp>
      <p:pic>
        <p:nvPicPr>
          <p:cNvPr id="33" name="תמונה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3429000"/>
            <a:ext cx="1554483" cy="3197359"/>
          </a:xfrm>
          <a:prstGeom prst="rect">
            <a:avLst/>
          </a:prstGeom>
        </p:spPr>
      </p:pic>
      <p:sp>
        <p:nvSpPr>
          <p:cNvPr id="9" name="Rectangle 22"/>
          <p:cNvSpPr txBox="1">
            <a:spLocks noChangeArrowheads="1"/>
          </p:cNvSpPr>
          <p:nvPr/>
        </p:nvSpPr>
        <p:spPr>
          <a:xfrm>
            <a:off x="899592" y="-22591"/>
            <a:ext cx="8064896" cy="812222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defRPr/>
            </a:pPr>
            <a:endParaRPr lang="he-IL" sz="4800" dirty="0" smtClean="0">
              <a:solidFill>
                <a:srgbClr val="0070C0"/>
              </a:solidFill>
              <a:cs typeface="HaimRoundNarrowMF" pitchFamily="2" charset="-79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4624"/>
            <a:ext cx="7643192" cy="1143000"/>
          </a:xfrm>
        </p:spPr>
        <p:txBody>
          <a:bodyPr/>
          <a:lstStyle/>
          <a:p>
            <a:r>
              <a:rPr lang="he-IL" sz="3600" dirty="0"/>
              <a:t>משלחי יד עיקריים של </a:t>
            </a:r>
            <a:r>
              <a:rPr lang="he-IL" sz="3600" dirty="0" smtClean="0"/>
              <a:t>העולים מארה"ב 1989-2015</a:t>
            </a:r>
            <a:br>
              <a:rPr lang="he-IL" sz="3600" dirty="0" smtClean="0"/>
            </a:br>
            <a:r>
              <a:rPr lang="en-US" sz="2800" dirty="0" smtClean="0"/>
              <a:t>USA </a:t>
            </a:r>
            <a:r>
              <a:rPr lang="en-US" sz="2800" dirty="0"/>
              <a:t>Immigrants Division by </a:t>
            </a:r>
            <a:r>
              <a:rPr lang="en-US" sz="2800" dirty="0" smtClean="0"/>
              <a:t>Employment</a:t>
            </a:r>
            <a:endParaRPr lang="he-IL" sz="2800" dirty="0"/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409344" y="1422180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r>
              <a:rPr lang="he-IL" sz="1400" b="1" dirty="0" smtClean="0">
                <a:solidFill>
                  <a:schemeClr val="bg1"/>
                </a:solidFill>
              </a:rPr>
              <a:t>מדענים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Scientists</a:t>
            </a:r>
            <a:r>
              <a:rPr lang="he-IL" sz="1400" b="1" dirty="0" smtClean="0">
                <a:solidFill>
                  <a:schemeClr val="bg1"/>
                </a:solidFill>
              </a:rPr>
              <a:t> </a:t>
            </a:r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14359" y="2909250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r>
              <a:rPr lang="he-IL" sz="1400" b="1" dirty="0">
                <a:solidFill>
                  <a:schemeClr val="bg1"/>
                </a:solidFill>
              </a:rPr>
              <a:t>רופאים</a:t>
            </a:r>
            <a:r>
              <a:rPr lang="he-IL" sz="2200" b="1" dirty="0">
                <a:solidFill>
                  <a:schemeClr val="bg1"/>
                </a:solidFill>
              </a:rPr>
              <a:t> </a:t>
            </a:r>
            <a:r>
              <a:rPr lang="he-IL" sz="1400" b="1" dirty="0" smtClean="0">
                <a:solidFill>
                  <a:schemeClr val="bg1"/>
                </a:solidFill>
              </a:rPr>
              <a:t>ואחיות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Doctors and </a:t>
            </a:r>
            <a:r>
              <a:rPr lang="en-US" sz="1400" b="1" dirty="0" smtClean="0">
                <a:solidFill>
                  <a:schemeClr val="bg1"/>
                </a:solidFill>
              </a:rPr>
              <a:t>Nurses</a:t>
            </a:r>
            <a:r>
              <a:rPr lang="he-IL" sz="1400" b="1" dirty="0" smtClean="0">
                <a:solidFill>
                  <a:schemeClr val="bg1"/>
                </a:solidFill>
              </a:rPr>
              <a:t> </a:t>
            </a:r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43" name="Rectangle 3"/>
          <p:cNvSpPr>
            <a:spLocks noChangeArrowheads="1"/>
          </p:cNvSpPr>
          <p:nvPr/>
        </p:nvSpPr>
        <p:spPr bwMode="auto">
          <a:xfrm>
            <a:off x="395536" y="5879427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0000" tIns="0" rIns="90000" bIns="46800" anchor="t" anchorCtr="0"/>
          <a:lstStyle/>
          <a:p>
            <a:r>
              <a:rPr lang="he-IL" sz="1400" b="1" dirty="0">
                <a:solidFill>
                  <a:schemeClr val="bg1"/>
                </a:solidFill>
              </a:rPr>
              <a:t>מקצועות </a:t>
            </a:r>
            <a:r>
              <a:rPr lang="he-IL" sz="1400" b="1" dirty="0" smtClean="0">
                <a:solidFill>
                  <a:schemeClr val="bg1"/>
                </a:solidFill>
              </a:rPr>
              <a:t>חופשיים</a:t>
            </a:r>
          </a:p>
          <a:p>
            <a:pPr>
              <a:lnSpc>
                <a:spcPts val="800"/>
              </a:lnSpc>
            </a:pPr>
            <a:r>
              <a:rPr lang="he-IL" sz="700" b="1" dirty="0" smtClean="0">
                <a:solidFill>
                  <a:schemeClr val="bg1"/>
                </a:solidFill>
              </a:rPr>
              <a:t>(אדריכלים, כלכלנים </a:t>
            </a:r>
            <a:r>
              <a:rPr lang="he-IL" sz="700" b="1" dirty="0">
                <a:solidFill>
                  <a:schemeClr val="bg1"/>
                </a:solidFill>
              </a:rPr>
              <a:t>ועוד) </a:t>
            </a:r>
            <a:endParaRPr lang="he-IL" sz="700" b="1" dirty="0" smtClean="0">
              <a:solidFill>
                <a:schemeClr val="bg1"/>
              </a:solidFill>
            </a:endParaRPr>
          </a:p>
          <a:p>
            <a:r>
              <a:rPr lang="en-US" sz="1400" b="1" dirty="0">
                <a:solidFill>
                  <a:schemeClr val="bg1"/>
                </a:solidFill>
              </a:rPr>
              <a:t>Academic Professions</a:t>
            </a:r>
            <a:endParaRPr lang="he-IL" sz="1400" b="1" dirty="0">
              <a:solidFill>
                <a:schemeClr val="bg1"/>
              </a:solidFill>
            </a:endParaRPr>
          </a:p>
          <a:p>
            <a:pPr>
              <a:lnSpc>
                <a:spcPts val="700"/>
              </a:lnSpc>
            </a:pPr>
            <a:r>
              <a:rPr lang="en-US" sz="800" b="1" dirty="0">
                <a:solidFill>
                  <a:schemeClr val="bg1"/>
                </a:solidFill>
              </a:rPr>
              <a:t>(Architects, Economists, etc.)</a:t>
            </a:r>
          </a:p>
          <a:p>
            <a:endParaRPr lang="he-IL" sz="1000" b="1" dirty="0">
              <a:solidFill>
                <a:schemeClr val="bg1"/>
              </a:solidFill>
            </a:endParaRPr>
          </a:p>
        </p:txBody>
      </p:sp>
      <p:sp>
        <p:nvSpPr>
          <p:cNvPr id="40" name="Rectangle 9"/>
          <p:cNvSpPr>
            <a:spLocks noChangeArrowheads="1"/>
          </p:cNvSpPr>
          <p:nvPr/>
        </p:nvSpPr>
        <p:spPr bwMode="auto">
          <a:xfrm>
            <a:off x="409343" y="2166980"/>
            <a:ext cx="2483767" cy="636512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t" anchorCtr="0"/>
          <a:lstStyle/>
          <a:p>
            <a:pPr>
              <a:lnSpc>
                <a:spcPts val="2200"/>
              </a:lnSpc>
            </a:pPr>
            <a:r>
              <a:rPr lang="he-IL" sz="1400" b="1" dirty="0">
                <a:solidFill>
                  <a:schemeClr val="bg1"/>
                </a:solidFill>
              </a:rPr>
              <a:t>אומנים </a:t>
            </a:r>
            <a:r>
              <a:rPr lang="he-IL" sz="1400" b="1" dirty="0" smtClean="0">
                <a:solidFill>
                  <a:schemeClr val="bg1"/>
                </a:solidFill>
              </a:rPr>
              <a:t>וספורטאים</a:t>
            </a:r>
          </a:p>
          <a:p>
            <a:pPr>
              <a:lnSpc>
                <a:spcPts val="2200"/>
              </a:lnSpc>
            </a:pPr>
            <a:r>
              <a:rPr lang="en-US" sz="1400" b="1" dirty="0">
                <a:solidFill>
                  <a:schemeClr val="bg1"/>
                </a:solidFill>
              </a:rPr>
              <a:t>Artists and </a:t>
            </a:r>
            <a:r>
              <a:rPr lang="en-US" sz="1400" b="1" dirty="0" smtClean="0">
                <a:solidFill>
                  <a:schemeClr val="bg1"/>
                </a:solidFill>
              </a:rPr>
              <a:t>Athletes</a:t>
            </a:r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45" name="Text Box 23"/>
          <p:cNvSpPr txBox="1">
            <a:spLocks noChangeArrowheads="1"/>
          </p:cNvSpPr>
          <p:nvPr/>
        </p:nvSpPr>
        <p:spPr bwMode="auto">
          <a:xfrm>
            <a:off x="2822884" y="1472151"/>
            <a:ext cx="2821005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239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sp>
        <p:nvSpPr>
          <p:cNvPr id="46" name="Text Box 23"/>
          <p:cNvSpPr txBox="1">
            <a:spLocks noChangeArrowheads="1"/>
          </p:cNvSpPr>
          <p:nvPr/>
        </p:nvSpPr>
        <p:spPr bwMode="auto">
          <a:xfrm>
            <a:off x="2822884" y="2207947"/>
            <a:ext cx="2821005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712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2822883" y="2953470"/>
            <a:ext cx="4218981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760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sp>
        <p:nvSpPr>
          <p:cNvPr id="48" name="Text Box 23"/>
          <p:cNvSpPr txBox="1">
            <a:spLocks noChangeArrowheads="1"/>
          </p:cNvSpPr>
          <p:nvPr/>
        </p:nvSpPr>
        <p:spPr bwMode="auto">
          <a:xfrm>
            <a:off x="2822884" y="3666510"/>
            <a:ext cx="2821005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770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sp>
        <p:nvSpPr>
          <p:cNvPr id="49" name="Text Box 23"/>
          <p:cNvSpPr txBox="1">
            <a:spLocks noChangeArrowheads="1"/>
          </p:cNvSpPr>
          <p:nvPr/>
        </p:nvSpPr>
        <p:spPr bwMode="auto">
          <a:xfrm>
            <a:off x="2822883" y="4407264"/>
            <a:ext cx="4465471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1,810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sp>
        <p:nvSpPr>
          <p:cNvPr id="50" name="Text Box 23"/>
          <p:cNvSpPr txBox="1">
            <a:spLocks noChangeArrowheads="1"/>
          </p:cNvSpPr>
          <p:nvPr/>
        </p:nvSpPr>
        <p:spPr bwMode="auto">
          <a:xfrm>
            <a:off x="2822883" y="5143053"/>
            <a:ext cx="4465471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3,400</a:t>
            </a:r>
            <a:endParaRPr lang="he-IL" sz="2800" b="1" dirty="0">
              <a:solidFill>
                <a:srgbClr val="376092"/>
              </a:solidFill>
            </a:endParaRPr>
          </a:p>
        </p:txBody>
      </p:sp>
      <p:sp>
        <p:nvSpPr>
          <p:cNvPr id="51" name="Text Box 23"/>
          <p:cNvSpPr txBox="1">
            <a:spLocks noChangeArrowheads="1"/>
          </p:cNvSpPr>
          <p:nvPr/>
        </p:nvSpPr>
        <p:spPr bwMode="auto">
          <a:xfrm>
            <a:off x="2822884" y="5893923"/>
            <a:ext cx="6141604" cy="41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rgbClr val="376092"/>
                </a:solidFill>
              </a:rPr>
              <a:t>4,100</a:t>
            </a:r>
            <a:endParaRPr lang="he-IL" sz="2800" b="1" dirty="0" smtClean="0">
              <a:solidFill>
                <a:srgbClr val="376092"/>
              </a:solidFill>
            </a:endParaRP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6" y="5870023"/>
            <a:ext cx="731521" cy="655321"/>
          </a:xfrm>
          <a:prstGeom prst="rect">
            <a:avLst/>
          </a:prstGeom>
        </p:spPr>
      </p:pic>
      <p:pic>
        <p:nvPicPr>
          <p:cNvPr id="24" name="תמונה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" y="2901691"/>
            <a:ext cx="713233" cy="716281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" y="1412776"/>
            <a:ext cx="713233" cy="655321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" y="2157576"/>
            <a:ext cx="713233" cy="65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1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DE42794-8891-4CDA-B5D3-231D8F4162DA}"/>
</file>

<file path=customXml/itemProps2.xml><?xml version="1.0" encoding="utf-8"?>
<ds:datastoreItem xmlns:ds="http://schemas.openxmlformats.org/officeDocument/2006/customXml" ds:itemID="{8CADEF7B-A432-48CF-892D-8488CD7599DF}"/>
</file>

<file path=customXml/itemProps3.xml><?xml version="1.0" encoding="utf-8"?>
<ds:datastoreItem xmlns:ds="http://schemas.openxmlformats.org/officeDocument/2006/customXml" ds:itemID="{3BA16C93-6F55-462C-B229-7349662948CA}"/>
</file>

<file path=docProps/app.xml><?xml version="1.0" encoding="utf-8"?>
<Properties xmlns="http://schemas.openxmlformats.org/officeDocument/2006/extended-properties" xmlns:vt="http://schemas.openxmlformats.org/officeDocument/2006/docPropsVTypes">
  <TotalTime>2368</TotalTime>
  <Words>311</Words>
  <Application>Microsoft Office PowerPoint</Application>
  <PresentationFormat>‫הצגה על המסך (4:3)</PresentationFormat>
  <Paragraphs>131</Paragraphs>
  <Slides>11</Slides>
  <Notes>4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7" baseType="lpstr">
      <vt:lpstr>Arial</vt:lpstr>
      <vt:lpstr>Times New Roman</vt:lpstr>
      <vt:lpstr>HaimRoundNarrowMF</vt:lpstr>
      <vt:lpstr>Calibri</vt:lpstr>
      <vt:lpstr>Typograph2</vt:lpstr>
      <vt:lpstr>ערכת נושא של Office</vt:lpstr>
      <vt:lpstr>Aliyah to Israel from the USA</vt:lpstr>
      <vt:lpstr>Survey of Aliyah to Israel from the USA</vt:lpstr>
      <vt:lpstr>העולים לישראל מארה"ב לפי עשורים 1972-2015 Aliyah to Israel from the USA – Division by Decades </vt:lpstr>
      <vt:lpstr>ערים עיקריות קולטות עלייה מארה"ב 1972-2015 USA Immigrants Absorption Major Cities 1972-2015</vt:lpstr>
      <vt:lpstr>העולים לישראל מארה"ב לפי גיל בעת עלייה 1972-2015 Aliyah to Israel from the USA – Division by Age</vt:lpstr>
      <vt:lpstr>Survey of Aliyah to Israel from the USA</vt:lpstr>
      <vt:lpstr>העולים לישראל מארה"ב בעשור האחרון 2006-2015 Aliyah to Israel from the USA – Current Decade </vt:lpstr>
      <vt:lpstr>ערים עיקריות קולטות עלייה מארה"ב 2006-2015 USA Immigrants Absorption Major Cities 2006-2015</vt:lpstr>
      <vt:lpstr>העולים לישראל מארה"ב לפי גיל בעת עלייה 2006-2015 Aliyah to Israel from the USA – Division by Age</vt:lpstr>
      <vt:lpstr>התפלגות העולים מארה"ב לפי מחוזות 2006-2015 USA Immigrants Division by Districts</vt:lpstr>
      <vt:lpstr>משלחי יד עיקריים של העולים מארה"ב 1989-2015 USA Immigrants Division by Employment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G2G:  Germany - Israel</dc:title>
  <dc:creator>User</dc:creator>
  <cp:lastModifiedBy>דולי שמעוני</cp:lastModifiedBy>
  <cp:revision>174</cp:revision>
  <cp:lastPrinted>2016-05-24T10:06:11Z</cp:lastPrinted>
  <dcterms:created xsi:type="dcterms:W3CDTF">2015-09-29T11:37:02Z</dcterms:created>
  <dcterms:modified xsi:type="dcterms:W3CDTF">2016-05-25T08:14:29Z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579072</vt:r8>
  </property>
</Properties>
</file>