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 bookmarkIdSeed="3">
  <p:sldMasterIdLst>
    <p:sldMasterId id="2147483649" r:id="rId1"/>
    <p:sldMasterId id="2147483648" r:id="rId2"/>
  </p:sldMasterIdLst>
  <p:notesMasterIdLst>
    <p:notesMasterId r:id="rId12"/>
  </p:notesMasterIdLst>
  <p:sldIdLst>
    <p:sldId id="260" r:id="rId3"/>
    <p:sldId id="317" r:id="rId4"/>
    <p:sldId id="349" r:id="rId5"/>
    <p:sldId id="364" r:id="rId6"/>
    <p:sldId id="354" r:id="rId7"/>
    <p:sldId id="361" r:id="rId8"/>
    <p:sldId id="366" r:id="rId9"/>
    <p:sldId id="360" r:id="rId10"/>
    <p:sldId id="365" r:id="rId1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9242"/>
    <a:srgbClr val="99CCFF"/>
    <a:srgbClr val="F66B5C"/>
    <a:srgbClr val="385ECF"/>
    <a:srgbClr val="2D1EEA"/>
    <a:srgbClr val="0099FF"/>
    <a:srgbClr val="0033CC"/>
    <a:srgbClr val="4776EB"/>
    <a:srgbClr val="F342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578" autoAdjust="0"/>
    <p:restoredTop sz="92509" autoAdjust="0"/>
  </p:normalViewPr>
  <p:slideViewPr>
    <p:cSldViewPr>
      <p:cViewPr>
        <p:scale>
          <a:sx n="70" d="100"/>
          <a:sy n="70" d="100"/>
        </p:scale>
        <p:origin x="-1819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D3145435-8809-48BE-9088-582E3AFBF45C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240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016C3F-8366-4D46-BBD3-042E3A898D26}" type="slidenum">
              <a:rPr lang="he-IL"/>
              <a:pPr/>
              <a:t>1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2C4C5-46ED-4C60-BCBD-3819433B959E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E2BE5-6956-4AA8-A0D6-1C21CF4772DE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7C0E97-E3B8-4F40-BE2C-4FF1E357E956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18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F1167-BE9C-4B04-86C8-39C0B5A2625D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94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E3E59-19B0-44A2-B8AA-21373B8108F9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56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4A88B-B123-4C56-B129-D5F333EB6AD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98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F1D5C-8711-40A6-BE20-7A057693CD1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09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70EAD-6FEE-4F3B-98AF-A1421DDDC6C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67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CFD70-51DE-41AB-812B-9927E5C94B8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53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6C1E6-0890-47B4-9B60-76018F1AF49A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665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A618D-34E2-4C0B-B1BB-85EC773178A7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02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36F3C-3D90-4CCC-8158-E369A52B59D3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22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44C5EA-8892-42AB-86F4-7190273B122D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8108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55DA4-F74A-4C7B-917C-84209639D71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461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F8BAD-F6DB-46A9-B5D8-96384E1E2C3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14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B0F1C-08A2-4C7C-94F6-DC8DC596EEAF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7265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F69A2-2233-46BE-BA45-0E11FBB11091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167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2C491-F228-4474-97BE-5CA4BCA16CA6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40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E6427-4400-4B9E-AF4A-1953D7AEDA6F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71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A246E-B3CF-4D56-A9EC-13FEA218B4B4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724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A2E15-33CD-477C-BFF2-156228B53A58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5132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946900" y="274638"/>
            <a:ext cx="2162175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373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BC0C3-EC1D-4CD7-8B28-E59B5F97C1E5}" type="slidenum">
              <a:rPr lang="he-IL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62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pic>
        <p:nvPicPr>
          <p:cNvPr id="45063" name="Picture 7" descr="רקע צד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825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064" name="Group 8"/>
          <p:cNvGrpSpPr>
            <a:grpSpLocks/>
          </p:cNvGrpSpPr>
          <p:nvPr userDrawn="1"/>
        </p:nvGrpSpPr>
        <p:grpSpPr bwMode="auto">
          <a:xfrm>
            <a:off x="250825" y="0"/>
            <a:ext cx="1800225" cy="1700213"/>
            <a:chOff x="286" y="3104"/>
            <a:chExt cx="1134" cy="1071"/>
          </a:xfrm>
        </p:grpSpPr>
        <p:sp>
          <p:nvSpPr>
            <p:cNvPr id="45065" name="Oval 9"/>
            <p:cNvSpPr>
              <a:spLocks noChangeArrowheads="1"/>
            </p:cNvSpPr>
            <p:nvPr/>
          </p:nvSpPr>
          <p:spPr bwMode="auto">
            <a:xfrm>
              <a:off x="286" y="3104"/>
              <a:ext cx="1134" cy="1071"/>
            </a:xfrm>
            <a:prstGeom prst="ellipse">
              <a:avLst/>
            </a:prstGeom>
            <a:solidFill>
              <a:srgbClr val="08528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he-IL"/>
            </a:p>
          </p:txBody>
        </p:sp>
        <p:grpSp>
          <p:nvGrpSpPr>
            <p:cNvPr id="45066" name="Group 10"/>
            <p:cNvGrpSpPr>
              <a:grpSpLocks/>
            </p:cNvGrpSpPr>
            <p:nvPr/>
          </p:nvGrpSpPr>
          <p:grpSpPr bwMode="auto">
            <a:xfrm>
              <a:off x="385" y="3249"/>
              <a:ext cx="998" cy="907"/>
              <a:chOff x="1429" y="2750"/>
              <a:chExt cx="998" cy="907"/>
            </a:xfrm>
          </p:grpSpPr>
          <p:sp>
            <p:nvSpPr>
              <p:cNvPr id="45067" name="Oval 11"/>
              <p:cNvSpPr>
                <a:spLocks noChangeArrowheads="1"/>
              </p:cNvSpPr>
              <p:nvPr/>
            </p:nvSpPr>
            <p:spPr bwMode="auto">
              <a:xfrm>
                <a:off x="1429" y="2750"/>
                <a:ext cx="998" cy="9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he-IL"/>
              </a:p>
            </p:txBody>
          </p:sp>
          <p:pic>
            <p:nvPicPr>
              <p:cNvPr id="45068" name="Picture 12" descr="לוגו4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73" y="2950"/>
                <a:ext cx="680" cy="5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45069" name="Picture 13" descr="סמל מדינה111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147763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70" name="Rectangle 14"/>
          <p:cNvSpPr>
            <a:spLocks noChangeArrowheads="1"/>
          </p:cNvSpPr>
          <p:nvPr userDrawn="1"/>
        </p:nvSpPr>
        <p:spPr bwMode="auto">
          <a:xfrm>
            <a:off x="1692275" y="4760913"/>
            <a:ext cx="6372225" cy="36512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2" name="Rectangle 16"/>
          <p:cNvSpPr>
            <a:spLocks noChangeArrowheads="1"/>
          </p:cNvSpPr>
          <p:nvPr userDrawn="1"/>
        </p:nvSpPr>
        <p:spPr bwMode="auto">
          <a:xfrm>
            <a:off x="1619250" y="4616450"/>
            <a:ext cx="6588125" cy="71438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6" name="Rectangle 20"/>
          <p:cNvSpPr>
            <a:spLocks noChangeArrowheads="1"/>
          </p:cNvSpPr>
          <p:nvPr userDrawn="1"/>
        </p:nvSpPr>
        <p:spPr bwMode="auto">
          <a:xfrm>
            <a:off x="2555875" y="1830388"/>
            <a:ext cx="6588125" cy="71437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77" name="Rectangle 21"/>
          <p:cNvSpPr>
            <a:spLocks noChangeArrowheads="1"/>
          </p:cNvSpPr>
          <p:nvPr userDrawn="1"/>
        </p:nvSpPr>
        <p:spPr bwMode="auto">
          <a:xfrm>
            <a:off x="2771775" y="1952625"/>
            <a:ext cx="6372225" cy="36513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474588EA-AEDD-413F-AD6C-FD6AC7E32047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79475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2555875" y="1268413"/>
            <a:ext cx="6588125" cy="71437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2771775" y="1411288"/>
            <a:ext cx="6372225" cy="36512"/>
          </a:xfrm>
          <a:prstGeom prst="rect">
            <a:avLst/>
          </a:prstGeom>
          <a:solidFill>
            <a:srgbClr val="808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e-I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1"/>
            </a:lvl1pPr>
          </a:lstStyle>
          <a:p>
            <a:fld id="{64E75EBA-E18A-453B-874A-E8C1ACBBCAB2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q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SzPct val="70000"/>
        <a:buFont typeface="Wingdings" pitchFamily="2" charset="2"/>
        <a:buChar char="Ø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SzPct val="7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en-US" sz="6000" dirty="0">
              <a:solidFill>
                <a:schemeClr val="tx2"/>
              </a:solidFill>
            </a:endParaRP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735013" y="2852936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he-IL" sz="4800" b="1" dirty="0" smtClean="0">
                <a:solidFill>
                  <a:schemeClr val="tx2"/>
                </a:solidFill>
              </a:rPr>
              <a:t>פיקוח על תאגידי החזקה</a:t>
            </a:r>
          </a:p>
          <a:p>
            <a:pPr algn="ctr"/>
            <a:r>
              <a:rPr lang="he-IL" sz="4800" b="1" dirty="0" smtClean="0">
                <a:solidFill>
                  <a:schemeClr val="tx2"/>
                </a:solidFill>
              </a:rPr>
              <a:t>בגופים מוסדיים</a:t>
            </a:r>
            <a:endParaRPr lang="he-IL" sz="1000" dirty="0" smtClean="0">
              <a:solidFill>
                <a:schemeClr val="tx2"/>
              </a:solidFill>
            </a:endParaRPr>
          </a:p>
          <a:p>
            <a:pPr algn="ctr"/>
            <a:r>
              <a:rPr lang="he-IL" sz="2400" dirty="0">
                <a:solidFill>
                  <a:schemeClr val="bg2"/>
                </a:solidFill>
              </a:rPr>
              <a:t/>
            </a:r>
            <a:br>
              <a:rPr lang="he-IL" sz="2400" dirty="0">
                <a:solidFill>
                  <a:schemeClr val="bg2"/>
                </a:solidFill>
              </a:rPr>
            </a:br>
            <a:r>
              <a:rPr lang="he-IL" sz="2400" dirty="0">
                <a:solidFill>
                  <a:schemeClr val="bg2"/>
                </a:solidFill>
              </a:rPr>
              <a:t>אגף שוק ההון, ביטוח וחיסכון</a:t>
            </a:r>
            <a:endParaRPr lang="en-US" sz="2400" dirty="0">
              <a:solidFill>
                <a:schemeClr val="bg2"/>
              </a:solidFill>
            </a:endParaRP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3492500" y="5229225"/>
            <a:ext cx="2686050" cy="78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he-IL" sz="2400" dirty="0" smtClean="0">
                <a:solidFill>
                  <a:schemeClr val="bg2"/>
                </a:solidFill>
              </a:rPr>
              <a:t>מאי 2016</a:t>
            </a:r>
            <a:endParaRPr lang="en-US" sz="2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2</a:t>
            </a:fld>
            <a:endParaRPr lang="en-US" dirty="0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39552" y="1556792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en-US" sz="3200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ראשי פרקים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95288" y="17732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רקע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מצב קיים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בעיות במצב קיים</a:t>
            </a:r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3600" b="1" dirty="0" smtClean="0"/>
              <a:t>הצעת הסדרה</a:t>
            </a:r>
            <a:endParaRPr lang="he-IL" sz="3600" b="1" dirty="0"/>
          </a:p>
          <a:p>
            <a:pPr marL="342900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600" b="1" dirty="0" smtClean="0"/>
          </a:p>
          <a:p>
            <a:pPr lvl="1" algn="just">
              <a:spcBef>
                <a:spcPct val="20000"/>
              </a:spcBef>
              <a:buSzPct val="70000"/>
            </a:pPr>
            <a:endParaRPr lang="he-IL" sz="3200" b="1" dirty="0" smtClean="0"/>
          </a:p>
          <a:p>
            <a:pPr lvl="1" algn="just">
              <a:spcBef>
                <a:spcPct val="20000"/>
              </a:spcBef>
              <a:buSzPct val="70000"/>
            </a:pPr>
            <a:endParaRPr lang="he-IL" sz="3200" b="1" dirty="0" smtClean="0"/>
          </a:p>
          <a:p>
            <a:pPr marL="800100" lvl="1" indent="-342900" algn="just"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8617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3</a:t>
            </a:fld>
            <a:endParaRPr lang="en-US" dirty="0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86742" y="1484784"/>
            <a:ext cx="9057258" cy="474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רקע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600200"/>
            <a:ext cx="8733730" cy="5141167"/>
          </a:xfrm>
        </p:spPr>
        <p:txBody>
          <a:bodyPr/>
          <a:lstStyle/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sz="2400" b="1" dirty="0" smtClean="0"/>
              <a:t>"</a:t>
            </a:r>
            <a:r>
              <a:rPr lang="he-IL" dirty="0" smtClean="0"/>
              <a:t>תאגיד החזקה מוסדית" – </a:t>
            </a:r>
          </a:p>
          <a:p>
            <a:pPr marL="742950" lvl="2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תאגיד השולט בגוף מוסדי</a:t>
            </a:r>
          </a:p>
          <a:p>
            <a:pPr marL="742950" lvl="2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הגופים המוסדיים בשליטתו מהווים חלק מהותי בפעילותו</a:t>
            </a:r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תאגידי החזקה מוסדיים עוסקים במגוון פעילויות פיננסיות – מוצרים ושירותים</a:t>
            </a:r>
            <a:endParaRPr lang="he-IL" dirty="0"/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הפעילויות הפיננסיות מאוגדות לרוב בחברות בנות – חברות המנהלות </a:t>
            </a:r>
            <a:r>
              <a:rPr lang="he-IL" dirty="0"/>
              <a:t>קרנות נאמנות, תעודות סל, קופות גמל, קרנות פנסיה, ניהול תיקים, </a:t>
            </a:r>
            <a:r>
              <a:rPr lang="he-IL" dirty="0" err="1"/>
              <a:t>ברוקראז</a:t>
            </a:r>
            <a:r>
              <a:rPr lang="he-IL" dirty="0"/>
              <a:t>' ועוד</a:t>
            </a:r>
            <a:r>
              <a:rPr lang="he-IL" dirty="0" smtClean="0"/>
              <a:t>.</a:t>
            </a:r>
          </a:p>
          <a:p>
            <a:pPr marL="342900" lvl="1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he-IL" dirty="0" smtClean="0"/>
              <a:t>מגמת </a:t>
            </a:r>
            <a:r>
              <a:rPr lang="he-IL" dirty="0" smtClean="0"/>
              <a:t>גידול בנכסי המוצרים הפנסיוניים </a:t>
            </a:r>
            <a:r>
              <a:rPr lang="he-IL" dirty="0" smtClean="0"/>
              <a:t>על חשבון פעילויות אחרות.</a:t>
            </a:r>
            <a:endParaRPr lang="he-IL" dirty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b="1" dirty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1800" dirty="0" smtClean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193060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800" b="1" kern="1200" dirty="0">
                <a:latin typeface="Arial" pitchFamily="34" charset="0"/>
                <a:ea typeface="+mn-ea"/>
                <a:cs typeface="Arial" pitchFamily="34" charset="0"/>
              </a:rPr>
              <a:t>רקע - הפיקוח על תאגידי החזקה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marL="342900" lvl="1" indent="-342900" algn="just">
              <a:buFont typeface="Wingdings" pitchFamily="2" charset="2"/>
              <a:buChar char="q"/>
            </a:pPr>
            <a:r>
              <a:rPr lang="he-IL" dirty="0">
                <a:solidFill>
                  <a:prstClr val="black"/>
                </a:solidFill>
              </a:rPr>
              <a:t>פיקוח על תאגיד </a:t>
            </a:r>
            <a:r>
              <a:rPr lang="he-IL" dirty="0" smtClean="0">
                <a:solidFill>
                  <a:prstClr val="black"/>
                </a:solidFill>
              </a:rPr>
              <a:t>החזקה </a:t>
            </a:r>
            <a:r>
              <a:rPr lang="he-IL" b="1" dirty="0">
                <a:solidFill>
                  <a:prstClr val="black"/>
                </a:solidFill>
              </a:rPr>
              <a:t>: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ציבורי - מפוקח על ידי הרשות לני"ע בעיקר לעניין גילוי ודיווח  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פרטי – אינו מפוקח כלל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תנאים במסגרת היתרי שליטה (התאמה ואמצעים כספיים של מחזיק היתר)</a:t>
            </a:r>
          </a:p>
          <a:p>
            <a:pPr marL="342900" lvl="1" indent="-342900" algn="just">
              <a:buFont typeface="Wingdings" pitchFamily="2" charset="2"/>
              <a:buChar char="q"/>
            </a:pPr>
            <a:r>
              <a:rPr lang="he-IL" dirty="0">
                <a:solidFill>
                  <a:prstClr val="black"/>
                </a:solidFill>
              </a:rPr>
              <a:t>פיקוח על חברות הבנות</a:t>
            </a:r>
            <a:r>
              <a:rPr lang="he-IL" b="1" dirty="0">
                <a:solidFill>
                  <a:prstClr val="black"/>
                </a:solidFill>
              </a:rPr>
              <a:t>: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אגף שוק ההון – חברות ביטוח, חברות המנהלות קופות גמל וקרנות פנסיה, סוכנויות ביטוח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הרשות לני"ע – קרנות נאמנות ותעודות סל, ניהול תיקים, חיתום, חברות בת ציבוריות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>
                <a:solidFill>
                  <a:prstClr val="black"/>
                </a:solidFill>
              </a:rPr>
              <a:t>הבורסה לני"ע – שירותי חבר בורסה </a:t>
            </a:r>
          </a:p>
          <a:p>
            <a:pPr marL="742950" lvl="2" indent="-342900" algn="just">
              <a:buFont typeface="Wingdings" pitchFamily="2" charset="2"/>
              <a:buChar char="q"/>
            </a:pPr>
            <a:r>
              <a:rPr lang="he-IL" sz="2000" dirty="0" smtClean="0">
                <a:solidFill>
                  <a:prstClr val="black"/>
                </a:solidFill>
              </a:rPr>
              <a:t>ללא מפקח מרכזי - ישנן </a:t>
            </a:r>
            <a:r>
              <a:rPr lang="he-IL" sz="2000" dirty="0">
                <a:solidFill>
                  <a:prstClr val="black"/>
                </a:solidFill>
              </a:rPr>
              <a:t>חברות בת תחת חברת האחזקות שאינן מפוקחות (כגון חברות ייעוץ, </a:t>
            </a:r>
            <a:r>
              <a:rPr lang="he-IL" sz="2000" dirty="0" smtClean="0">
                <a:solidFill>
                  <a:prstClr val="black"/>
                </a:solidFill>
              </a:rPr>
              <a:t>קרנות גידור וכדומה</a:t>
            </a:r>
            <a:r>
              <a:rPr lang="he-IL" sz="2000" dirty="0">
                <a:solidFill>
                  <a:prstClr val="black"/>
                </a:solidFill>
              </a:rPr>
              <a:t>)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4C5EA-8892-42AB-86F4-7190273B122D}" type="slidenum">
              <a:rPr lang="he-IL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5</a:t>
            </a:fld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86742" y="1484784"/>
            <a:ext cx="9057258" cy="474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800" dirty="0" smtClean="0"/>
              <a:t>חברת החזקות מעורבת במדיניות ובניהול בחברות הבנות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dirty="0" smtClean="0"/>
              <a:t>קביעת מדיניות וניהול עסקי בראייה קבוצתית (עסקאות בין חברות, הקצאת משאבים, גיוסי הון וחוב, ועוד) 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kern="0" dirty="0" smtClean="0">
                <a:solidFill>
                  <a:prstClr val="black"/>
                </a:solidFill>
                <a:latin typeface="Arial"/>
                <a:cs typeface="Arial"/>
              </a:rPr>
              <a:t>כהונות מקבילות של נושאי משרה מעלה חשש לניגודי עניינים בנושאים שונים (דירקטורים, חברי הנהלה ועוד)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r>
              <a:rPr lang="he-IL" sz="2400" kern="0" dirty="0" smtClean="0">
                <a:solidFill>
                  <a:prstClr val="black"/>
                </a:solidFill>
                <a:latin typeface="Arial"/>
                <a:cs typeface="Arial"/>
              </a:rPr>
              <a:t>מערכים מקצועיים ותפעוליים משותפים לכל הקבוצה (השקעות, ניהול סיכונים, ייעוץ משפטי)</a:t>
            </a:r>
          </a:p>
          <a:p>
            <a:pPr>
              <a:lnSpc>
                <a:spcPct val="150000"/>
              </a:lnSpc>
              <a:spcBef>
                <a:spcPct val="20000"/>
              </a:spcBef>
              <a:buSzPct val="70000"/>
            </a:pPr>
            <a:r>
              <a:rPr lang="he-IL" sz="2800" kern="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מצב קיים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2" name="חץ למטה 1"/>
          <p:cNvSpPr/>
          <p:nvPr/>
        </p:nvSpPr>
        <p:spPr>
          <a:xfrm>
            <a:off x="3754326" y="5733256"/>
            <a:ext cx="2232248" cy="8539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839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6</a:t>
            </a:fld>
            <a:endParaRPr lang="en-U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-267270" y="1454667"/>
            <a:ext cx="925252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50000"/>
              </a:lnSpc>
              <a:spcBef>
                <a:spcPct val="20000"/>
              </a:spcBef>
              <a:buSzPct val="70000"/>
            </a:pPr>
            <a:r>
              <a:rPr lang="he-IL" sz="2800" b="1" kern="0" dirty="0" smtClean="0">
                <a:solidFill>
                  <a:prstClr val="black"/>
                </a:solidFill>
                <a:latin typeface="Arial"/>
                <a:cs typeface="Arial"/>
              </a:rPr>
              <a:t>ולמרות זאת – </a:t>
            </a:r>
            <a:r>
              <a:rPr lang="he-IL" sz="2800" kern="0" dirty="0" smtClean="0">
                <a:solidFill>
                  <a:prstClr val="black"/>
                </a:solidFill>
                <a:latin typeface="Arial"/>
                <a:cs typeface="Arial"/>
              </a:rPr>
              <a:t>על תאגידי החזקה לא חלה רגולציה החלה על    גופים מוסדיים, ובפרט:</a:t>
            </a:r>
            <a:endParaRPr lang="he-IL" sz="2800" kern="0" dirty="0">
              <a:solidFill>
                <a:prstClr val="black"/>
              </a:solidFill>
              <a:latin typeface="Arial"/>
              <a:cs typeface="Arial"/>
            </a:endParaRP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חובות על נושאי משרה המשפיעים על הגוף המוסדי, אך אינם מכהנים בו, ובפרט חובות הנאמנות כלפי החוסכים והמבוטחים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כללי </a:t>
            </a:r>
            <a:r>
              <a:rPr lang="he-IL" sz="2300" kern="0" dirty="0">
                <a:solidFill>
                  <a:prstClr val="black"/>
                </a:solidFill>
                <a:latin typeface="Arial"/>
                <a:cs typeface="Arial"/>
              </a:rPr>
              <a:t>ממשל תאגידי - העדר מנגנוני בקרה ופיקוח 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מחייבים</a:t>
            </a:r>
            <a:r>
              <a:rPr lang="he-IL" sz="2300" kern="0" dirty="0">
                <a:solidFill>
                  <a:prstClr val="black"/>
                </a:solidFill>
                <a:latin typeface="Arial"/>
                <a:cs typeface="Arial"/>
              </a:rPr>
              <a:t>, העדר תנאי כשירות לנושאי משרה ובעלי 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תפקידים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דרישות שקיפות וגילוי כלפי רשויות הפיקוח והציבור (בפרט גופים פרטיים)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סמכויות מוגבלות ביותר לפיקוח, אכיפה ובירור </a:t>
            </a:r>
            <a:r>
              <a:rPr lang="he-IL" sz="2300" kern="0" dirty="0" err="1" smtClean="0">
                <a:solidFill>
                  <a:prstClr val="black"/>
                </a:solidFill>
                <a:latin typeface="Arial"/>
                <a:cs typeface="Arial"/>
              </a:rPr>
              <a:t>מינהלי</a:t>
            </a: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</a:p>
          <a:p>
            <a:pPr marL="800100" lvl="1" indent="-342900">
              <a:spcBef>
                <a:spcPts val="400"/>
              </a:spcBef>
              <a:spcAft>
                <a:spcPts val="600"/>
              </a:spcAft>
              <a:buSzPct val="70000"/>
              <a:buFont typeface="Wingdings" pitchFamily="2" charset="2"/>
              <a:buChar char="q"/>
            </a:pPr>
            <a:r>
              <a:rPr lang="he-IL" sz="2300" kern="0" dirty="0" smtClean="0">
                <a:solidFill>
                  <a:prstClr val="black"/>
                </a:solidFill>
                <a:latin typeface="Arial"/>
                <a:cs typeface="Arial"/>
              </a:rPr>
              <a:t>העדר כללים לדרישות הון ומגבלות מינוף (מגבלות נקבעות בהיתר)</a:t>
            </a: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400" b="1" kern="0" dirty="0" smtClean="0">
              <a:solidFill>
                <a:prstClr val="black"/>
              </a:solidFill>
              <a:latin typeface="Arial"/>
              <a:cs typeface="Arial"/>
            </a:endParaRPr>
          </a:p>
          <a:p>
            <a:pPr marL="800100" lvl="1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400" b="1" kern="0" dirty="0" smtClean="0">
              <a:solidFill>
                <a:prstClr val="black"/>
              </a:solidFill>
              <a:latin typeface="Arial"/>
              <a:cs typeface="Arial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  <a:buSzPct val="70000"/>
              <a:buFont typeface="Wingdings" pitchFamily="2" charset="2"/>
              <a:buChar char="q"/>
            </a:pPr>
            <a:endParaRPr lang="he-IL" sz="2000" dirty="0" smtClean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בעיות במצב קיים</a:t>
            </a:r>
            <a:endParaRPr lang="en-US" sz="4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76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/>
              <a:t>סטנדרטים בינלאומיים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01208"/>
          </a:xfrm>
        </p:spPr>
        <p:txBody>
          <a:bodyPr/>
          <a:lstStyle/>
          <a:p>
            <a:r>
              <a:rPr lang="he-IL" dirty="0" smtClean="0">
                <a:solidFill>
                  <a:prstClr val="black"/>
                </a:solidFill>
              </a:rPr>
              <a:t>המלצות </a:t>
            </a:r>
            <a:r>
              <a:rPr lang="en-US" dirty="0">
                <a:solidFill>
                  <a:prstClr val="black"/>
                </a:solidFill>
              </a:rPr>
              <a:t>FSAP 2012 </a:t>
            </a:r>
            <a:r>
              <a:rPr lang="he-IL" dirty="0" smtClean="0">
                <a:solidFill>
                  <a:prstClr val="black"/>
                </a:solidFill>
              </a:rPr>
              <a:t> </a:t>
            </a:r>
            <a:r>
              <a:rPr lang="he-IL" dirty="0" smtClean="0"/>
              <a:t>–  </a:t>
            </a:r>
            <a:endParaRPr lang="en-US" dirty="0" smtClean="0"/>
          </a:p>
          <a:p>
            <a:pPr marL="0" indent="0" rtl="0">
              <a:buNone/>
            </a:pPr>
            <a:r>
              <a:rPr lang="he-IL" dirty="0"/>
              <a:t>הרחבת סמכויות הפיקוח על גופים הקשורים לחברות ביטוח ובפרט, תאגידי אחזקה</a:t>
            </a:r>
            <a:r>
              <a:rPr lang="he-IL" dirty="0" smtClean="0"/>
              <a:t>.</a:t>
            </a:r>
            <a:endParaRPr lang="en-US" dirty="0" smtClean="0"/>
          </a:p>
          <a:p>
            <a:pPr marL="400050" lvl="1" indent="0" algn="just">
              <a:buNone/>
            </a:pPr>
            <a:r>
              <a:rPr lang="he-IL" b="1" dirty="0" smtClean="0"/>
              <a:t>המלצה </a:t>
            </a:r>
            <a:r>
              <a:rPr lang="he-IL" b="1" dirty="0" smtClean="0"/>
              <a:t>ברמת עדיפות – גבוהה</a:t>
            </a:r>
          </a:p>
          <a:p>
            <a:pPr marL="400050" lvl="1" indent="0" algn="just">
              <a:buNone/>
            </a:pPr>
            <a:r>
              <a:rPr lang="he-IL" dirty="0" smtClean="0"/>
              <a:t> </a:t>
            </a:r>
          </a:p>
          <a:p>
            <a:pPr algn="just"/>
            <a:r>
              <a:rPr lang="he-IL" dirty="0" smtClean="0"/>
              <a:t>פיקוח קבוצתי לפי </a:t>
            </a:r>
            <a:r>
              <a:rPr lang="en-US" dirty="0" smtClean="0"/>
              <a:t>IAIS</a:t>
            </a:r>
            <a:r>
              <a:rPr lang="he-IL" dirty="0" smtClean="0"/>
              <a:t> (23 </a:t>
            </a:r>
            <a:r>
              <a:rPr lang="en-US" dirty="0" smtClean="0"/>
              <a:t>ICP</a:t>
            </a:r>
            <a:r>
              <a:rPr lang="he-IL" dirty="0" smtClean="0"/>
              <a:t>) - </a:t>
            </a:r>
          </a:p>
          <a:p>
            <a:pPr lvl="1" algn="just"/>
            <a:r>
              <a:rPr lang="he-IL" sz="2400" dirty="0" smtClean="0"/>
              <a:t>למטרות פיקוח קבוצתי - קבוצה כוללת חברות אחזקה בביטוח. </a:t>
            </a:r>
          </a:p>
          <a:p>
            <a:pPr lvl="1" algn="just"/>
            <a:r>
              <a:rPr lang="he-IL" sz="2400" dirty="0" smtClean="0"/>
              <a:t>פיקוח קבוצתי - כושר פירעון, ממשל תאגידי, ניהול סיכונים, בקרות פנימיות ומשמעת שוק</a:t>
            </a:r>
            <a:r>
              <a:rPr lang="he-IL" dirty="0" smtClean="0"/>
              <a:t>. </a:t>
            </a:r>
          </a:p>
          <a:p>
            <a:pPr marL="457200" lvl="1" indent="0" algn="just">
              <a:buNone/>
            </a:pPr>
            <a:endParaRPr lang="he-IL" dirty="0" smtClean="0"/>
          </a:p>
          <a:p>
            <a:pPr lvl="1" algn="just"/>
            <a:endParaRPr lang="he-IL" dirty="0" smtClean="0"/>
          </a:p>
          <a:p>
            <a:pPr marL="0" indent="0" algn="just">
              <a:buNone/>
            </a:pPr>
            <a:r>
              <a:rPr lang="he-IL" dirty="0" smtClean="0"/>
              <a:t> </a:t>
            </a:r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4C5EA-8892-42AB-86F4-7190273B122D}" type="slidenum">
              <a:rPr lang="he-IL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10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8</a:t>
            </a:fld>
            <a:endParaRPr lang="en-US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הצעת הסדרה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539429" y="1691052"/>
            <a:ext cx="8229600" cy="2188839"/>
          </a:xfrm>
        </p:spPr>
        <p:txBody>
          <a:bodyPr/>
          <a:lstStyle/>
          <a:p>
            <a:pPr marL="0" lvl="1" indent="0" algn="just">
              <a:buNone/>
            </a:pPr>
            <a:r>
              <a:rPr lang="he-IL" sz="3000" dirty="0" smtClean="0"/>
              <a:t>הגדרה:</a:t>
            </a:r>
          </a:p>
          <a:p>
            <a:pPr algn="just"/>
            <a:endParaRPr lang="he-IL" sz="2000" dirty="0" smtClean="0"/>
          </a:p>
          <a:p>
            <a:pPr algn="just"/>
            <a:endParaRPr lang="he-IL" sz="2000" dirty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  <p:sp>
        <p:nvSpPr>
          <p:cNvPr id="7" name="מציין מיקום תוכן 2"/>
          <p:cNvSpPr txBox="1">
            <a:spLocks/>
          </p:cNvSpPr>
          <p:nvPr/>
        </p:nvSpPr>
        <p:spPr bwMode="auto">
          <a:xfrm>
            <a:off x="539429" y="2301863"/>
            <a:ext cx="8229600" cy="1305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r" rtl="1" fontAlgn="base">
              <a:spcBef>
                <a:spcPct val="20000"/>
              </a:spcBef>
              <a:spcAft>
                <a:spcPct val="0"/>
              </a:spcAft>
              <a:buSzPct val="70000"/>
              <a:buFont typeface="Wingdings" pitchFamily="2" charset="2"/>
              <a:buChar char="q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fontAlgn="base">
              <a:spcBef>
                <a:spcPct val="20000"/>
              </a:spcBef>
              <a:spcAft>
                <a:spcPct val="0"/>
              </a:spcAft>
              <a:buSzPct val="70000"/>
              <a:buFont typeface="Wingdings" pitchFamily="2" charset="2"/>
              <a:buChar char="Ø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r" rtl="1" fontAlgn="base">
              <a:spcBef>
                <a:spcPct val="20000"/>
              </a:spcBef>
              <a:spcAft>
                <a:spcPct val="0"/>
              </a:spcAft>
              <a:buSzPct val="70000"/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400050" lvl="2" indent="0" algn="just">
              <a:buFontTx/>
              <a:buNone/>
            </a:pPr>
            <a:r>
              <a:rPr lang="he-IL" sz="2200" kern="0" dirty="0" smtClean="0"/>
              <a:t>"</a:t>
            </a:r>
            <a:r>
              <a:rPr lang="he-IL" sz="2200" b="1" kern="0" dirty="0" smtClean="0"/>
              <a:t>תאגיד החזקה מוסדית</a:t>
            </a:r>
            <a:r>
              <a:rPr lang="he-IL" sz="2200" kern="0" dirty="0" smtClean="0"/>
              <a:t>" – תאגיד השולט בגוף מוסדי שמתקיים בו אחד מאלה: </a:t>
            </a:r>
          </a:p>
          <a:p>
            <a:pPr marL="400050" lvl="2" indent="0" algn="just">
              <a:buNone/>
            </a:pPr>
            <a:r>
              <a:rPr lang="he-IL" sz="1400" kern="0" dirty="0" smtClean="0"/>
              <a:t>	</a:t>
            </a:r>
            <a:r>
              <a:rPr lang="he-IL" sz="2200" kern="0" dirty="0" smtClean="0"/>
              <a:t>	1) יותר משלושים אחוזים מכלל נכסיו הם אמצעי שליטה 		     בגופים מוסדיים;</a:t>
            </a:r>
          </a:p>
          <a:p>
            <a:pPr marL="857250" lvl="3" indent="0" algn="just">
              <a:buNone/>
            </a:pPr>
            <a:r>
              <a:rPr lang="he-IL" sz="2200" kern="0" dirty="0" smtClean="0"/>
              <a:t>		2) </a:t>
            </a:r>
            <a:r>
              <a:rPr lang="he-IL" sz="2200" kern="0" dirty="0"/>
              <a:t>מתוך סך הנכסים המנוהלים על ידי גופים שבשליטתו, </a:t>
            </a:r>
            <a:r>
              <a:rPr lang="he-IL" sz="2200" kern="0" dirty="0" smtClean="0"/>
              <a:t>		     יותר משלושים </a:t>
            </a:r>
            <a:r>
              <a:rPr lang="he-IL" sz="2200" kern="0" dirty="0"/>
              <a:t>אחוזים מנוהלים על ידי גופים </a:t>
            </a:r>
            <a:r>
              <a:rPr lang="he-IL" sz="2200" kern="0" dirty="0" smtClean="0"/>
              <a:t>מוסדיים.</a:t>
            </a:r>
          </a:p>
          <a:p>
            <a:pPr marL="400050" lvl="2" indent="0" algn="just">
              <a:buNone/>
            </a:pPr>
            <a:r>
              <a:rPr lang="he-IL" sz="1800" kern="0" dirty="0" smtClean="0">
                <a:solidFill>
                  <a:schemeClr val="bg1"/>
                </a:solidFill>
              </a:rPr>
              <a:t>1. </a:t>
            </a:r>
          </a:p>
          <a:p>
            <a:pPr algn="just"/>
            <a:endParaRPr lang="he-IL" sz="2000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4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1012D-39D3-49AF-823C-C90C9B593783}" type="slidenum">
              <a:rPr lang="he-IL"/>
              <a:pPr/>
              <a:t>9</a:t>
            </a:fld>
            <a:endParaRPr lang="en-US" dirty="0"/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7556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he-IL" sz="4800" b="1" dirty="0" smtClean="0">
                <a:solidFill>
                  <a:schemeClr val="tx2"/>
                </a:solidFill>
              </a:rPr>
              <a:t>הצעת הסדרה</a:t>
            </a:r>
            <a:endParaRPr lang="en-US" sz="4800" b="1" dirty="0">
              <a:solidFill>
                <a:schemeClr val="tx2"/>
              </a:solidFill>
            </a:endParaRPr>
          </a:p>
        </p:txBody>
      </p:sp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84984"/>
          </a:xfrm>
        </p:spPr>
        <p:txBody>
          <a:bodyPr/>
          <a:lstStyle/>
          <a:p>
            <a:pPr marL="800100" lvl="4" indent="-438150"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he-IL" sz="2800" dirty="0" smtClean="0"/>
              <a:t>תאגיד החזקה </a:t>
            </a:r>
            <a:r>
              <a:rPr lang="he-IL" sz="3200" dirty="0" smtClean="0"/>
              <a:t>מוסדי יהיה נתון לפיקוחו של הממונה על שוק ההון</a:t>
            </a:r>
          </a:p>
          <a:p>
            <a:pPr marL="800100" lvl="4" indent="-438150"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he-IL" sz="2800" dirty="0" smtClean="0"/>
              <a:t>על תאגיד החזקה מוסדי יחולו הוראות החלות על גופים מוסדיים לעניין </a:t>
            </a:r>
            <a:r>
              <a:rPr lang="he-IL" sz="2800" dirty="0"/>
              <a:t>שמירה על ניהול תקין ולעניין הפרת הוראות </a:t>
            </a:r>
            <a:r>
              <a:rPr lang="he-IL" sz="2800" dirty="0" smtClean="0"/>
              <a:t>אלה, בכלל זה:  </a:t>
            </a:r>
            <a:endParaRPr lang="he-IL" sz="2800" dirty="0"/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ממשל תאגידי וכשירות נושאי משרה</a:t>
            </a:r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הון ויחס מינוף</a:t>
            </a:r>
          </a:p>
          <a:p>
            <a:pPr marL="1771650" lvl="4" indent="-457200" algn="just"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דיווחים לממונה וגילוי לציבור </a:t>
            </a:r>
          </a:p>
          <a:p>
            <a:pPr marL="1771650" lvl="4" indent="-457200" algn="just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he-IL" sz="2600" dirty="0">
                <a:solidFill>
                  <a:prstClr val="black"/>
                </a:solidFill>
              </a:rPr>
              <a:t>פיקוח, אכיפה ובירור </a:t>
            </a:r>
            <a:r>
              <a:rPr lang="he-IL" sz="2600" dirty="0" err="1">
                <a:solidFill>
                  <a:prstClr val="black"/>
                </a:solidFill>
              </a:rPr>
              <a:t>מינהלי</a:t>
            </a:r>
            <a:r>
              <a:rPr lang="he-IL" sz="2600" dirty="0">
                <a:solidFill>
                  <a:prstClr val="black"/>
                </a:solidFill>
              </a:rPr>
              <a:t> </a:t>
            </a:r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2800" dirty="0" smtClean="0"/>
          </a:p>
          <a:p>
            <a:pPr marL="742950" lvl="2" indent="-342900" algn="just">
              <a:buFont typeface="Wingdings" pitchFamily="2" charset="2"/>
              <a:buChar char="q"/>
            </a:pPr>
            <a:endParaRPr lang="he-IL" sz="1800" dirty="0" smtClean="0"/>
          </a:p>
          <a:p>
            <a:pPr algn="just"/>
            <a:endParaRPr lang="en-US" sz="2000" dirty="0"/>
          </a:p>
          <a:p>
            <a:pPr algn="just"/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404697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מותאם אישית">
  <a:themeElements>
    <a:clrScheme name="עיצוב מותאם אישית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מותאם אישית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מותאם אישית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מותאם אישית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מותאם אישית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עיצוב ברירת מחדל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F02497-B317-4873-A531-E6AED2A4155F}"/>
</file>

<file path=customXml/itemProps2.xml><?xml version="1.0" encoding="utf-8"?>
<ds:datastoreItem xmlns:ds="http://schemas.openxmlformats.org/officeDocument/2006/customXml" ds:itemID="{3C9E99D4-C02B-4EAE-AFEC-8979DEA23573}"/>
</file>

<file path=customXml/itemProps3.xml><?xml version="1.0" encoding="utf-8"?>
<ds:datastoreItem xmlns:ds="http://schemas.openxmlformats.org/officeDocument/2006/customXml" ds:itemID="{7AA46938-CE8D-43B8-9D7A-C4AB724F0EE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3027</TotalTime>
  <Words>483</Words>
  <Application>Microsoft Office PowerPoint</Application>
  <PresentationFormat>‫הצגה על המסך (4:3)</PresentationFormat>
  <Paragraphs>81</Paragraphs>
  <Slides>9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9</vt:i4>
      </vt:variant>
    </vt:vector>
  </HeadingPairs>
  <TitlesOfParts>
    <vt:vector size="11" baseType="lpstr">
      <vt:lpstr>עיצוב מותאם אישית</vt:lpstr>
      <vt:lpstr>עיצוב ברירת מחדל</vt:lpstr>
      <vt:lpstr>מצגת של PowerPoint</vt:lpstr>
      <vt:lpstr>מצגת של PowerPoint</vt:lpstr>
      <vt:lpstr>מצגת של PowerPoint</vt:lpstr>
      <vt:lpstr>רקע - הפיקוח על תאגידי החזקה</vt:lpstr>
      <vt:lpstr>מצגת של PowerPoint</vt:lpstr>
      <vt:lpstr>מצגת של PowerPoint</vt:lpstr>
      <vt:lpstr>סטנדרטים בינלאומיים</vt:lpstr>
      <vt:lpstr>מצגת של PowerPoint</vt:lpstr>
      <vt:lpstr>מצגת של PowerPoint</vt:lpstr>
    </vt:vector>
  </TitlesOfParts>
  <Company>Ozar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shassaf</dc:creator>
  <cp:lastModifiedBy>אסתי פלדמן</cp:lastModifiedBy>
  <cp:revision>349</cp:revision>
  <cp:lastPrinted>2013-01-21T05:56:06Z</cp:lastPrinted>
  <dcterms:created xsi:type="dcterms:W3CDTF">2009-03-23T07:06:46Z</dcterms:created>
  <dcterms:modified xsi:type="dcterms:W3CDTF">2016-05-29T12:08:34Z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579239</vt:r8>
  </property>
</Properties>
</file>