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jpeg" ContentType="image/jpeg"/>
  <Default Extension="emf" ContentType="image/x-emf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xlsx" ContentType="application/vnd.openxmlformats-officedocument.spreadsheetml.sheet"/>
  <Override PartName="/ppt/drawings/drawing1.xml" ContentType="application/vnd.openxmlformats-officedocument.drawingml.chartshapes+xml"/>
  <Override PartName="/ppt/drawings/drawing3.xml" ContentType="application/vnd.openxmlformats-officedocument.drawingml.chartshapes+xml"/>
  <Override PartName="/ppt/drawings/drawing4.xml" ContentType="application/vnd.openxmlformats-officedocument.drawingml.chartshapes+xml"/>
  <Override PartName="/ppt/drawings/drawing5.xml" ContentType="application/vnd.openxmlformats-officedocument.drawingml.chartshapes+xml"/>
  <Override PartName="/ppt/drawings/drawing2.xml" ContentType="application/vnd.openxmlformats-officedocument.drawingml.chartshapes+xml"/>
  <Override PartName="/ppt/presentation.xml" ContentType="application/vnd.openxmlformats-officedocument.presentationml.presentation.main+xml"/>
  <Override PartName="/ppt/slides/slide42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43.xml" ContentType="application/vnd.openxmlformats-officedocument.presentationml.slide+xml"/>
  <Override PartName="/ppt/slides/slide16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charts/chart6.xml" ContentType="application/vnd.openxmlformats-officedocument.drawingml.chart+xml"/>
  <Override PartName="/ppt/charts/chart5.xml" ContentType="application/vnd.openxmlformats-officedocument.drawingml.chart+xml"/>
  <Override PartName="/ppt/charts/chart4.xml" ContentType="application/vnd.openxmlformats-officedocument.drawingml.chart+xml"/>
  <Override PartName="/ppt/charts/chart8.xml" ContentType="application/vnd.openxmlformats-officedocument.drawingml.chart+xml"/>
  <Override PartName="/ppt/charts/chart11.xml" ContentType="application/vnd.openxmlformats-officedocument.drawingml.chart+xml"/>
  <Override PartName="/ppt/charts/chart9.xml" ContentType="application/vnd.openxmlformats-officedocument.drawingml.chart+xml"/>
  <Override PartName="/ppt/charts/chart7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1.xml" ContentType="application/vnd.openxmlformats-officedocument.drawingml.chart+xml"/>
  <Override PartName="/ppt/theme/theme1.xml" ContentType="application/vnd.openxmlformats-officedocument.theme+xml"/>
  <Override PartName="/ppt/charts/chart10.xml" ContentType="application/vnd.openxmlformats-officedocument.drawingml.chart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82" r:id="rId3"/>
    <p:sldId id="257" r:id="rId4"/>
    <p:sldId id="312" r:id="rId5"/>
    <p:sldId id="264" r:id="rId6"/>
    <p:sldId id="313" r:id="rId7"/>
    <p:sldId id="315" r:id="rId8"/>
    <p:sldId id="260" r:id="rId9"/>
    <p:sldId id="278" r:id="rId10"/>
    <p:sldId id="265" r:id="rId11"/>
    <p:sldId id="273" r:id="rId12"/>
    <p:sldId id="286" r:id="rId13"/>
    <p:sldId id="288" r:id="rId14"/>
    <p:sldId id="289" r:id="rId15"/>
    <p:sldId id="287" r:id="rId16"/>
    <p:sldId id="290" r:id="rId17"/>
    <p:sldId id="304" r:id="rId18"/>
    <p:sldId id="317" r:id="rId19"/>
    <p:sldId id="292" r:id="rId20"/>
    <p:sldId id="301" r:id="rId21"/>
    <p:sldId id="310" r:id="rId22"/>
    <p:sldId id="309" r:id="rId23"/>
    <p:sldId id="311" r:id="rId24"/>
    <p:sldId id="308" r:id="rId25"/>
    <p:sldId id="306" r:id="rId26"/>
    <p:sldId id="307" r:id="rId27"/>
    <p:sldId id="305" r:id="rId28"/>
    <p:sldId id="302" r:id="rId29"/>
    <p:sldId id="303" r:id="rId30"/>
    <p:sldId id="298" r:id="rId31"/>
    <p:sldId id="296" r:id="rId32"/>
    <p:sldId id="295" r:id="rId33"/>
    <p:sldId id="293" r:id="rId34"/>
    <p:sldId id="294" r:id="rId35"/>
    <p:sldId id="319" r:id="rId36"/>
    <p:sldId id="297" r:id="rId37"/>
    <p:sldId id="299" r:id="rId38"/>
    <p:sldId id="320" r:id="rId39"/>
    <p:sldId id="262" r:id="rId40"/>
    <p:sldId id="261" r:id="rId41"/>
    <p:sldId id="267" r:id="rId42"/>
    <p:sldId id="316" r:id="rId43"/>
    <p:sldId id="318" r:id="rId4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94713" autoAdjust="0"/>
  </p:normalViewPr>
  <p:slideViewPr>
    <p:cSldViewPr>
      <p:cViewPr varScale="1">
        <p:scale>
          <a:sx n="116" d="100"/>
          <a:sy n="116" d="100"/>
        </p:scale>
        <p:origin x="-2364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50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customXml" Target="../customXml/item3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owner\Documents\Nihaya%20January%202016\Research%20Projects\Smoking%20porjects\Family%20and%20indoor%20smoking\Indoor%20and%20family%20smoking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owner\Documents\Nihaya%20January%202016\Research%20Projects\Smoking%20porjects\Family%20and%20indoor%20smoking\Indoor%20and%20family%20smoking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Users\owner\Documents\Nihaya%20January%202016\Research%20Projects\Smoking%20porjects\Family%20and%20indoor%20smoking\Indoor%20and%20family%20smoking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owner\Documents\Nihaya%20January%202016\Research%20Projects\Smoking%20porjects\Family%20and%20indoor%20smoking\Indoor%20and%20family%20smoking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owner\Documents\Nihaya%20January%202016\Research%20Projects\Smoking%20porjects\Family%20and%20indoor%20smoking\Indoor%20and%20family%20smoking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Chart%20in%20Microsoft%20Office%20PowerPoint" TargetMode="Externa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C:\Users\owner\Documents\Nihaya%20January%202016\Research%20Projects\Smoking%20porjects\Family%20and%20indoor%20smoking\Indoor%20and%20family%20smoking.xlsx" TargetMode="Externa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file:///C:\Users\owner\Documents\Nihaya%20January%202016\Research%20Projects\Smoking%20porjects\Family%20and%20indoor%20smoking\Indoor%20and%20family%20smoking.xlsx" TargetMode="Externa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oleObject" Target="file:///C:\Users\owner\Documents\Nihaya%20January%202016\Research%20Projects\Smoking%20porjects\Family%20and%20indoor%20smoking\Indoor%20and%20family%20smoking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owner\Documents\Nihaya%20January%202016\Research%20Projects\Smoking%20porjects\Family%20and%20indoor%20smoking\Indoor%20and%20family%20smoking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Sheet3!$F$28</c:f>
              <c:strCache>
                <c:ptCount val="1"/>
                <c:pt idx="0">
                  <c:v>אחוז המעשנים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2000" b="1"/>
                      <a:t>8</a:t>
                    </a:r>
                    <a:r>
                      <a:rPr lang="en-US"/>
                      <a:t>2.6</a:t>
                    </a:r>
                    <a:r>
                      <a:rPr lang="he-IL"/>
                      <a:t>%</a:t>
                    </a:r>
                    <a:endParaRPr lang="en-US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2000" b="1"/>
                      <a:t>1</a:t>
                    </a:r>
                    <a:r>
                      <a:rPr lang="en-US"/>
                      <a:t>7.4</a:t>
                    </a:r>
                    <a:r>
                      <a:rPr lang="he-IL"/>
                      <a:t>%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2000" b="1"/>
                </a:pPr>
                <a:endParaRPr lang="en-US"/>
              </a:p>
            </c:txPr>
            <c:showVal val="1"/>
          </c:dLbls>
          <c:cat>
            <c:strRef>
              <c:f>Sheet3!$D$29:$E$30</c:f>
              <c:strCache>
                <c:ptCount val="2"/>
                <c:pt idx="0">
                  <c:v>מעשן כעת</c:v>
                </c:pt>
                <c:pt idx="1">
                  <c:v>מעשן לשעבר</c:v>
                </c:pt>
              </c:strCache>
            </c:strRef>
          </c:cat>
          <c:val>
            <c:numRef>
              <c:f>Sheet3!$F$29:$F$30</c:f>
              <c:numCache>
                <c:formatCode>General</c:formatCode>
                <c:ptCount val="2"/>
                <c:pt idx="0">
                  <c:v>82.6</c:v>
                </c:pt>
                <c:pt idx="1">
                  <c:v>17.399999999999999</c:v>
                </c:pt>
              </c:numCache>
            </c:numRef>
          </c:val>
        </c:ser>
        <c:axId val="53402240"/>
        <c:axId val="78340480"/>
      </c:barChart>
      <c:catAx>
        <c:axId val="53402240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 b="1"/>
            </a:pPr>
            <a:endParaRPr lang="en-US"/>
          </a:p>
        </c:txPr>
        <c:crossAx val="78340480"/>
        <c:crosses val="autoZero"/>
        <c:auto val="1"/>
        <c:lblAlgn val="ctr"/>
        <c:lblOffset val="100"/>
      </c:catAx>
      <c:valAx>
        <c:axId val="78340480"/>
        <c:scaling>
          <c:orientation val="minMax"/>
        </c:scaling>
        <c:axPos val="l"/>
        <c:majorGridlines/>
        <c:numFmt formatCode="General" sourceLinked="1"/>
        <c:tickLblPos val="nextTo"/>
        <c:crossAx val="53402240"/>
        <c:crosses val="autoZero"/>
        <c:crossBetween val="between"/>
      </c:valAx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 sz="3200"/>
            </a:pPr>
            <a:r>
              <a:rPr lang="he-IL" sz="3200" dirty="0"/>
              <a:t>מעשן בתוך הבית</a:t>
            </a:r>
            <a:r>
              <a:rPr lang="en-US" sz="3200" dirty="0"/>
              <a:t> </a:t>
            </a:r>
            <a:r>
              <a:rPr lang="he-IL" sz="3200" baseline="0" dirty="0" smtClean="0"/>
              <a:t> (%) </a:t>
            </a:r>
            <a:endParaRPr lang="he-IL" sz="3200" dirty="0"/>
          </a:p>
        </c:rich>
      </c:tx>
      <c:layout/>
    </c:title>
    <c:plotArea>
      <c:layout/>
      <c:barChart>
        <c:barDir val="col"/>
        <c:grouping val="clustered"/>
        <c:axId val="78345344"/>
        <c:axId val="78346880"/>
      </c:barChart>
      <c:catAx>
        <c:axId val="78345344"/>
        <c:scaling>
          <c:orientation val="minMax"/>
        </c:scaling>
        <c:axPos val="b"/>
        <c:tickLblPos val="nextTo"/>
        <c:txPr>
          <a:bodyPr/>
          <a:lstStyle/>
          <a:p>
            <a:pPr>
              <a:defRPr sz="2000" b="1"/>
            </a:pPr>
            <a:endParaRPr lang="en-US"/>
          </a:p>
        </c:txPr>
        <c:crossAx val="78346880"/>
        <c:crosses val="autoZero"/>
        <c:auto val="1"/>
        <c:lblAlgn val="ctr"/>
        <c:lblOffset val="100"/>
      </c:catAx>
      <c:valAx>
        <c:axId val="78346880"/>
        <c:scaling>
          <c:orientation val="minMax"/>
        </c:scaling>
        <c:axPos val="l"/>
        <c:majorGridlines/>
        <c:numFmt formatCode="General" sourceLinked="1"/>
        <c:tickLblPos val="nextTo"/>
        <c:crossAx val="78345344"/>
        <c:crosses val="autoZero"/>
        <c:crossBetween val="between"/>
      </c:valAx>
    </c:plotArea>
    <c:plotVisOnly val="1"/>
  </c:chart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/>
      <c:barChart>
        <c:barDir val="col"/>
        <c:grouping val="clustered"/>
        <c:ser>
          <c:idx val="0"/>
          <c:order val="0"/>
          <c:tx>
            <c:strRef>
              <c:f>Sheet1!$B$60</c:f>
              <c:strCache>
                <c:ptCount val="1"/>
                <c:pt idx="0">
                  <c:v>מעשן כעת</c:v>
                </c:pt>
              </c:strCache>
            </c:strRef>
          </c:tx>
          <c:dLbls>
            <c:showVal val="1"/>
          </c:dLbls>
          <c:cat>
            <c:strRef>
              <c:f>Sheet1!$A$61</c:f>
              <c:strCache>
                <c:ptCount val="1"/>
                <c:pt idx="0">
                  <c:v>מעשן בבית</c:v>
                </c:pt>
              </c:strCache>
            </c:strRef>
          </c:cat>
          <c:val>
            <c:numRef>
              <c:f>Sheet1!$B$61</c:f>
              <c:numCache>
                <c:formatCode>General</c:formatCode>
                <c:ptCount val="1"/>
                <c:pt idx="0">
                  <c:v>67.5</c:v>
                </c:pt>
              </c:numCache>
            </c:numRef>
          </c:val>
        </c:ser>
        <c:ser>
          <c:idx val="1"/>
          <c:order val="1"/>
          <c:tx>
            <c:strRef>
              <c:f>Sheet1!$C$60</c:f>
              <c:strCache>
                <c:ptCount val="1"/>
                <c:pt idx="0">
                  <c:v>מעשן לשעבר </c:v>
                </c:pt>
              </c:strCache>
            </c:strRef>
          </c:tx>
          <c:dLbls>
            <c:showVal val="1"/>
          </c:dLbls>
          <c:cat>
            <c:strRef>
              <c:f>Sheet1!$A$61</c:f>
              <c:strCache>
                <c:ptCount val="1"/>
                <c:pt idx="0">
                  <c:v>מעשן בבית</c:v>
                </c:pt>
              </c:strCache>
            </c:strRef>
          </c:cat>
          <c:val>
            <c:numRef>
              <c:f>Sheet1!$C$61</c:f>
              <c:numCache>
                <c:formatCode>General</c:formatCode>
                <c:ptCount val="1"/>
                <c:pt idx="0">
                  <c:v>30.1</c:v>
                </c:pt>
              </c:numCache>
            </c:numRef>
          </c:val>
        </c:ser>
        <c:axId val="79539584"/>
        <c:axId val="79541376"/>
      </c:barChart>
      <c:catAx>
        <c:axId val="79539584"/>
        <c:scaling>
          <c:orientation val="minMax"/>
        </c:scaling>
        <c:axPos val="b"/>
        <c:tickLblPos val="nextTo"/>
        <c:crossAx val="79541376"/>
        <c:crosses val="autoZero"/>
        <c:auto val="1"/>
        <c:lblAlgn val="ctr"/>
        <c:lblOffset val="100"/>
      </c:catAx>
      <c:valAx>
        <c:axId val="79541376"/>
        <c:scaling>
          <c:orientation val="minMax"/>
        </c:scaling>
        <c:axPos val="l"/>
        <c:majorGridlines/>
        <c:numFmt formatCode="General" sourceLinked="1"/>
        <c:tickLblPos val="nextTo"/>
        <c:crossAx val="79539584"/>
        <c:crosses val="autoZero"/>
        <c:crossBetween val="between"/>
      </c:valAx>
    </c:plotArea>
    <c:legend>
      <c:legendPos val="b"/>
      <c:layout/>
    </c:legend>
    <c:plotVisOnly val="1"/>
  </c:chart>
  <c:txPr>
    <a:bodyPr/>
    <a:lstStyle/>
    <a:p>
      <a:pPr>
        <a:defRPr sz="1800"/>
      </a:pPr>
      <a:endParaRPr lang="en-US"/>
    </a:p>
  </c:txPr>
  <c:externalData r:id="rId1"/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layout/>
      <c:txPr>
        <a:bodyPr/>
        <a:lstStyle/>
        <a:p>
          <a:pPr>
            <a:defRPr sz="2400"/>
          </a:pPr>
          <a:endParaRPr lang="en-US"/>
        </a:p>
      </c:txPr>
    </c:title>
    <c:plotArea>
      <c:layout/>
      <c:barChart>
        <c:barDir val="col"/>
        <c:grouping val="clustered"/>
        <c:ser>
          <c:idx val="0"/>
          <c:order val="0"/>
          <c:tx>
            <c:strRef>
              <c:f>Sheet1!$B$6</c:f>
              <c:strCache>
                <c:ptCount val="1"/>
                <c:pt idx="0">
                  <c:v>מספר המעשנים בבית (%)</c:v>
                </c:pt>
              </c:strCache>
            </c:strRef>
          </c:tx>
          <c:dLbls>
            <c:txPr>
              <a:bodyPr/>
              <a:lstStyle/>
              <a:p>
                <a:pPr>
                  <a:defRPr sz="1800" b="1"/>
                </a:pPr>
                <a:endParaRPr lang="en-US"/>
              </a:p>
            </c:txPr>
            <c:showVal val="1"/>
          </c:dLbls>
          <c:cat>
            <c:strRef>
              <c:f>Sheet1!$A$7:$A$9</c:f>
              <c:strCache>
                <c:ptCount val="3"/>
                <c:pt idx="0">
                  <c:v>אף אחד</c:v>
                </c:pt>
                <c:pt idx="1">
                  <c:v>אחד</c:v>
                </c:pt>
                <c:pt idx="2">
                  <c:v>שניים עד שבעה</c:v>
                </c:pt>
              </c:strCache>
            </c:strRef>
          </c:cat>
          <c:val>
            <c:numRef>
              <c:f>Sheet1!$B$7:$B$9</c:f>
              <c:numCache>
                <c:formatCode>General</c:formatCode>
                <c:ptCount val="3"/>
                <c:pt idx="0">
                  <c:v>32.300000000000004</c:v>
                </c:pt>
                <c:pt idx="1">
                  <c:v>31.2</c:v>
                </c:pt>
                <c:pt idx="2">
                  <c:v>36.5</c:v>
                </c:pt>
              </c:numCache>
            </c:numRef>
          </c:val>
        </c:ser>
        <c:axId val="81921152"/>
        <c:axId val="81922688"/>
      </c:barChart>
      <c:catAx>
        <c:axId val="81921152"/>
        <c:scaling>
          <c:orientation val="minMax"/>
        </c:scaling>
        <c:axPos val="b"/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81922688"/>
        <c:crosses val="autoZero"/>
        <c:auto val="1"/>
        <c:lblAlgn val="ctr"/>
        <c:lblOffset val="100"/>
      </c:catAx>
      <c:valAx>
        <c:axId val="81922688"/>
        <c:scaling>
          <c:orientation val="minMax"/>
        </c:scaling>
        <c:axPos val="l"/>
        <c:majorGridlines/>
        <c:numFmt formatCode="General" sourceLinked="1"/>
        <c:tickLblPos val="nextTo"/>
        <c:crossAx val="81921152"/>
        <c:crosses val="autoZero"/>
        <c:crossBetween val="between"/>
      </c:valAx>
    </c:plotArea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layout/>
      <c:txPr>
        <a:bodyPr/>
        <a:lstStyle/>
        <a:p>
          <a:pPr>
            <a:defRPr sz="2400"/>
          </a:pPr>
          <a:endParaRPr lang="en-US"/>
        </a:p>
      </c:txPr>
    </c:title>
    <c:plotArea>
      <c:layout/>
      <c:barChart>
        <c:barDir val="col"/>
        <c:grouping val="clustered"/>
        <c:ser>
          <c:idx val="0"/>
          <c:order val="0"/>
          <c:tx>
            <c:strRef>
              <c:f>Sheet1!$B$11</c:f>
              <c:strCache>
                <c:ptCount val="1"/>
                <c:pt idx="0">
                  <c:v>הורים מעשנים (%)</c:v>
                </c:pt>
              </c:strCache>
            </c:strRef>
          </c:tx>
          <c:dLbls>
            <c:txPr>
              <a:bodyPr/>
              <a:lstStyle/>
              <a:p>
                <a:pPr>
                  <a:defRPr sz="2000"/>
                </a:pPr>
                <a:endParaRPr lang="en-US"/>
              </a:p>
            </c:txPr>
            <c:showVal val="1"/>
          </c:dLbls>
          <c:cat>
            <c:strRef>
              <c:f>Sheet1!$A$12:$A$13</c:f>
              <c:strCache>
                <c:ptCount val="2"/>
                <c:pt idx="0">
                  <c:v>אף אחד</c:v>
                </c:pt>
                <c:pt idx="1">
                  <c:v>אחד או שניהם</c:v>
                </c:pt>
              </c:strCache>
            </c:strRef>
          </c:cat>
          <c:val>
            <c:numRef>
              <c:f>Sheet1!$B$12:$B$13</c:f>
              <c:numCache>
                <c:formatCode>General</c:formatCode>
                <c:ptCount val="2"/>
                <c:pt idx="0">
                  <c:v>48.2</c:v>
                </c:pt>
                <c:pt idx="1">
                  <c:v>51.8</c:v>
                </c:pt>
              </c:numCache>
            </c:numRef>
          </c:val>
        </c:ser>
        <c:axId val="81963648"/>
        <c:axId val="81965440"/>
      </c:barChart>
      <c:catAx>
        <c:axId val="81963648"/>
        <c:scaling>
          <c:orientation val="minMax"/>
        </c:scaling>
        <c:axPos val="b"/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81965440"/>
        <c:crosses val="autoZero"/>
        <c:auto val="1"/>
        <c:lblAlgn val="ctr"/>
        <c:lblOffset val="100"/>
      </c:catAx>
      <c:valAx>
        <c:axId val="81965440"/>
        <c:scaling>
          <c:orientation val="minMax"/>
        </c:scaling>
        <c:axPos val="l"/>
        <c:majorGridlines/>
        <c:numFmt formatCode="General" sourceLinked="1"/>
        <c:tickLblPos val="nextTo"/>
        <c:crossAx val="81963648"/>
        <c:crosses val="autoZero"/>
        <c:crossBetween val="between"/>
      </c:valAx>
    </c:plotArea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/>
      <c:barChart>
        <c:barDir val="col"/>
        <c:grouping val="clustered"/>
        <c:ser>
          <c:idx val="0"/>
          <c:order val="0"/>
          <c:tx>
            <c:strRef>
              <c:f>'[Chart in Microsoft Office PowerPoint]Sheet2'!$B$3:$D$3</c:f>
              <c:strCache>
                <c:ptCount val="1"/>
                <c:pt idx="0">
                  <c:v>בכלל לא מסכים בכלל או לא מסכים</c:v>
                </c:pt>
              </c:strCache>
            </c:strRef>
          </c:tx>
          <c:dLbls>
            <c:txPr>
              <a:bodyPr/>
              <a:lstStyle/>
              <a:p>
                <a:pPr>
                  <a:defRPr sz="2000" b="1"/>
                </a:pPr>
                <a:endParaRPr lang="en-US"/>
              </a:p>
            </c:txPr>
            <c:showVal val="1"/>
          </c:dLbls>
          <c:cat>
            <c:strRef>
              <c:f>'[Chart in Microsoft Office PowerPoint]Sheet2'!$E$2:$G$2</c:f>
              <c:strCache>
                <c:ptCount val="3"/>
                <c:pt idx="0">
                  <c:v>המשפחה לא מסכימים שאני מעשן (%)</c:v>
                </c:pt>
                <c:pt idx="1">
                  <c:v>למשפחה שלי מפריע שאני מעשן (%)</c:v>
                </c:pt>
                <c:pt idx="2">
                  <c:v>המשפחה שלי מעודדת אותי להפסיק לעשן (%)</c:v>
                </c:pt>
              </c:strCache>
            </c:strRef>
          </c:cat>
          <c:val>
            <c:numRef>
              <c:f>'[Chart in Microsoft Office PowerPoint]Sheet2'!$E$3:$G$3</c:f>
              <c:numCache>
                <c:formatCode>General</c:formatCode>
                <c:ptCount val="3"/>
                <c:pt idx="0">
                  <c:v>23.7</c:v>
                </c:pt>
                <c:pt idx="1">
                  <c:v>20.3</c:v>
                </c:pt>
                <c:pt idx="2">
                  <c:v>16.899999999999999</c:v>
                </c:pt>
              </c:numCache>
            </c:numRef>
          </c:val>
        </c:ser>
        <c:ser>
          <c:idx val="1"/>
          <c:order val="1"/>
          <c:tx>
            <c:strRef>
              <c:f>'[Chart in Microsoft Office PowerPoint]Sheet2'!$B$4:$D$4</c:f>
              <c:strCache>
                <c:ptCount val="1"/>
                <c:pt idx="0">
                  <c:v>מסכים מאד או מסכים </c:v>
                </c:pt>
              </c:strCache>
            </c:strRef>
          </c:tx>
          <c:dLbls>
            <c:txPr>
              <a:bodyPr/>
              <a:lstStyle/>
              <a:p>
                <a:pPr>
                  <a:defRPr sz="2000" b="1"/>
                </a:pPr>
                <a:endParaRPr lang="en-US"/>
              </a:p>
            </c:txPr>
            <c:showVal val="1"/>
          </c:dLbls>
          <c:cat>
            <c:strRef>
              <c:f>'[Chart in Microsoft Office PowerPoint]Sheet2'!$E$2:$G$2</c:f>
              <c:strCache>
                <c:ptCount val="3"/>
                <c:pt idx="0">
                  <c:v>המשפחה לא מסכימים שאני מעשן (%)</c:v>
                </c:pt>
                <c:pt idx="1">
                  <c:v>למשפחה שלי מפריע שאני מעשן (%)</c:v>
                </c:pt>
                <c:pt idx="2">
                  <c:v>המשפחה שלי מעודדת אותי להפסיק לעשן (%)</c:v>
                </c:pt>
              </c:strCache>
            </c:strRef>
          </c:cat>
          <c:val>
            <c:numRef>
              <c:f>'[Chart in Microsoft Office PowerPoint]Sheet2'!$E$4:$G$4</c:f>
              <c:numCache>
                <c:formatCode>General</c:formatCode>
                <c:ptCount val="3"/>
                <c:pt idx="0">
                  <c:v>76.3</c:v>
                </c:pt>
                <c:pt idx="1">
                  <c:v>76.3</c:v>
                </c:pt>
                <c:pt idx="2">
                  <c:v>83.1</c:v>
                </c:pt>
              </c:numCache>
            </c:numRef>
          </c:val>
        </c:ser>
        <c:axId val="88496000"/>
        <c:axId val="88497536"/>
      </c:barChart>
      <c:catAx>
        <c:axId val="88496000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 b="1"/>
            </a:pPr>
            <a:endParaRPr lang="en-US"/>
          </a:p>
        </c:txPr>
        <c:crossAx val="88497536"/>
        <c:crosses val="autoZero"/>
        <c:auto val="1"/>
        <c:lblAlgn val="ctr"/>
        <c:lblOffset val="100"/>
      </c:catAx>
      <c:valAx>
        <c:axId val="88497536"/>
        <c:scaling>
          <c:orientation val="minMax"/>
        </c:scaling>
        <c:axPos val="l"/>
        <c:majorGridlines/>
        <c:numFmt formatCode="General" sourceLinked="1"/>
        <c:tickLblPos val="nextTo"/>
        <c:crossAx val="88496000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sz="1400" b="1"/>
          </a:pPr>
          <a:endParaRPr lang="en-US"/>
        </a:p>
      </c:txPr>
    </c:legend>
    <c:plotVisOnly val="1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/>
      <c:barChart>
        <c:barDir val="bar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Val val="1"/>
          </c:dLbls>
          <c:cat>
            <c:strRef>
              <c:f>Sheet2!$B$5:$B$43</c:f>
              <c:strCache>
                <c:ptCount val="39"/>
                <c:pt idx="0">
                  <c:v>נשוי</c:v>
                </c:pt>
                <c:pt idx="1">
                  <c:v>לא נשוי </c:v>
                </c:pt>
                <c:pt idx="3">
                  <c:v>18-25</c:v>
                </c:pt>
                <c:pt idx="4">
                  <c:v>26-35</c:v>
                </c:pt>
                <c:pt idx="5">
                  <c:v>36-45</c:v>
                </c:pt>
                <c:pt idx="6">
                  <c:v>46-64</c:v>
                </c:pt>
                <c:pt idx="8">
                  <c:v>לא עובד/ עובד חלקי</c:v>
                </c:pt>
                <c:pt idx="9">
                  <c:v>עובד מלא </c:v>
                </c:pt>
                <c:pt idx="11">
                  <c:v>הכנסה מעבודה</c:v>
                </c:pt>
                <c:pt idx="12">
                  <c:v>הכנסה מביטוח לאומי</c:v>
                </c:pt>
                <c:pt idx="14">
                  <c:v>השכלה פחות מתיכון</c:v>
                </c:pt>
                <c:pt idx="15">
                  <c:v>השכלה תיכונית</c:v>
                </c:pt>
                <c:pt idx="16">
                  <c:v>השכלה מעל תיכון</c:v>
                </c:pt>
                <c:pt idx="18">
                  <c:v>קופ"ח כללית</c:v>
                </c:pt>
                <c:pt idx="19">
                  <c:v>קופ"ח מכבי</c:v>
                </c:pt>
                <c:pt idx="20">
                  <c:v>קופ"ח מאוחדת</c:v>
                </c:pt>
                <c:pt idx="21">
                  <c:v>קופ"ח לאומית</c:v>
                </c:pt>
                <c:pt idx="23">
                  <c:v>10 סיגריות</c:v>
                </c:pt>
                <c:pt idx="24">
                  <c:v>11-20 סיגריות </c:v>
                </c:pt>
                <c:pt idx="25">
                  <c:v>21 או יותר סיגריות</c:v>
                </c:pt>
                <c:pt idx="27">
                  <c:v>נרגילה</c:v>
                </c:pt>
                <c:pt idx="28">
                  <c:v>סיגריות</c:v>
                </c:pt>
                <c:pt idx="29">
                  <c:v>סיגריות ונרגילה</c:v>
                </c:pt>
                <c:pt idx="31">
                  <c:v>מעשן 5 שנים או פחות</c:v>
                </c:pt>
                <c:pt idx="32">
                  <c:v>מעשן 6-10 שנים</c:v>
                </c:pt>
                <c:pt idx="33">
                  <c:v>מעשן 11-20 שנים</c:v>
                </c:pt>
                <c:pt idx="34">
                  <c:v>מעשן 21 או יותר שנים</c:v>
                </c:pt>
                <c:pt idx="36">
                  <c:v>התחיל לעשן בגיל 15 או פחות</c:v>
                </c:pt>
                <c:pt idx="37">
                  <c:v>התחיל לעשן בגיל 16-18</c:v>
                </c:pt>
                <c:pt idx="38">
                  <c:v>התחיל לעשן בגיל 19 או יותר</c:v>
                </c:pt>
              </c:strCache>
            </c:strRef>
          </c:cat>
          <c:val>
            <c:numRef>
              <c:f>Sheet2!$C$5:$C$43</c:f>
              <c:numCache>
                <c:formatCode>General</c:formatCode>
                <c:ptCount val="39"/>
                <c:pt idx="0">
                  <c:v>64.599999999999994</c:v>
                </c:pt>
                <c:pt idx="1">
                  <c:v>35.4</c:v>
                </c:pt>
                <c:pt idx="3">
                  <c:v>25.4</c:v>
                </c:pt>
                <c:pt idx="4">
                  <c:v>23.4</c:v>
                </c:pt>
                <c:pt idx="5">
                  <c:v>18.3</c:v>
                </c:pt>
                <c:pt idx="6">
                  <c:v>32.9</c:v>
                </c:pt>
                <c:pt idx="8">
                  <c:v>29.7</c:v>
                </c:pt>
                <c:pt idx="9">
                  <c:v>70.3</c:v>
                </c:pt>
                <c:pt idx="11">
                  <c:v>79.7</c:v>
                </c:pt>
                <c:pt idx="12">
                  <c:v>20.3</c:v>
                </c:pt>
                <c:pt idx="14">
                  <c:v>25.2</c:v>
                </c:pt>
                <c:pt idx="15">
                  <c:v>60.1</c:v>
                </c:pt>
                <c:pt idx="16">
                  <c:v>14.7</c:v>
                </c:pt>
                <c:pt idx="18">
                  <c:v>77.900000000000006</c:v>
                </c:pt>
                <c:pt idx="19">
                  <c:v>4.5</c:v>
                </c:pt>
                <c:pt idx="20">
                  <c:v>9.9</c:v>
                </c:pt>
                <c:pt idx="21">
                  <c:v>7.7</c:v>
                </c:pt>
                <c:pt idx="23">
                  <c:v>17.8</c:v>
                </c:pt>
                <c:pt idx="24">
                  <c:v>38.9</c:v>
                </c:pt>
                <c:pt idx="25">
                  <c:v>43.2</c:v>
                </c:pt>
                <c:pt idx="27">
                  <c:v>5.5</c:v>
                </c:pt>
                <c:pt idx="28">
                  <c:v>73.8</c:v>
                </c:pt>
                <c:pt idx="29">
                  <c:v>20.7</c:v>
                </c:pt>
                <c:pt idx="31">
                  <c:v>17.5</c:v>
                </c:pt>
                <c:pt idx="32">
                  <c:v>20.2</c:v>
                </c:pt>
                <c:pt idx="33">
                  <c:v>23.3</c:v>
                </c:pt>
                <c:pt idx="34">
                  <c:v>38.9</c:v>
                </c:pt>
                <c:pt idx="36">
                  <c:v>21.2</c:v>
                </c:pt>
                <c:pt idx="37">
                  <c:v>49.4</c:v>
                </c:pt>
                <c:pt idx="38">
                  <c:v>29.4</c:v>
                </c:pt>
              </c:numCache>
            </c:numRef>
          </c:val>
        </c:ser>
        <c:axId val="88523136"/>
        <c:axId val="88524672"/>
      </c:barChart>
      <c:catAx>
        <c:axId val="88523136"/>
        <c:scaling>
          <c:orientation val="minMax"/>
        </c:scaling>
        <c:axPos val="l"/>
        <c:tickLblPos val="nextTo"/>
        <c:txPr>
          <a:bodyPr/>
          <a:lstStyle/>
          <a:p>
            <a:pPr>
              <a:defRPr b="1"/>
            </a:pPr>
            <a:endParaRPr lang="en-US"/>
          </a:p>
        </c:txPr>
        <c:crossAx val="88524672"/>
        <c:crosses val="autoZero"/>
        <c:auto val="1"/>
        <c:lblAlgn val="ctr"/>
        <c:lblOffset val="100"/>
      </c:catAx>
      <c:valAx>
        <c:axId val="88524672"/>
        <c:scaling>
          <c:orientation val="minMax"/>
        </c:scaling>
        <c:axPos val="b"/>
        <c:majorGridlines/>
        <c:numFmt formatCode="General" sourceLinked="1"/>
        <c:tickLblPos val="nextTo"/>
        <c:crossAx val="88523136"/>
        <c:crosses val="autoZero"/>
        <c:crossBetween val="between"/>
      </c:valAx>
    </c:plotArea>
    <c:plotVisOnly val="1"/>
  </c:chart>
  <c:externalData r:id="rId1"/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autoTitleDeleted val="1"/>
    <c:plotArea>
      <c:layout/>
      <c:barChart>
        <c:barDir val="bar"/>
        <c:grouping val="clustered"/>
        <c:ser>
          <c:idx val="0"/>
          <c:order val="0"/>
          <c:tx>
            <c:strRef>
              <c:f>Sheet4!$C$5</c:f>
              <c:strCache>
                <c:ptCount val="1"/>
                <c:pt idx="0">
                  <c:v>N= 787</c:v>
                </c:pt>
              </c:strCache>
            </c:strRef>
          </c:tx>
          <c:dLbls>
            <c:showVal val="1"/>
          </c:dLbls>
          <c:cat>
            <c:strRef>
              <c:f>Sheet4!$B$6:$B$44</c:f>
              <c:strCache>
                <c:ptCount val="39"/>
                <c:pt idx="0">
                  <c:v>נשוי</c:v>
                </c:pt>
                <c:pt idx="1">
                  <c:v>לא נשוי </c:v>
                </c:pt>
                <c:pt idx="3">
                  <c:v>18-25</c:v>
                </c:pt>
                <c:pt idx="4">
                  <c:v>26-35</c:v>
                </c:pt>
                <c:pt idx="5">
                  <c:v>36-45</c:v>
                </c:pt>
                <c:pt idx="6">
                  <c:v>46-64</c:v>
                </c:pt>
                <c:pt idx="8">
                  <c:v>לא עובד/ עובד חלקי</c:v>
                </c:pt>
                <c:pt idx="9">
                  <c:v>עובד מלא </c:v>
                </c:pt>
                <c:pt idx="11">
                  <c:v>הכנסה מעבודה</c:v>
                </c:pt>
                <c:pt idx="12">
                  <c:v>הכנסה מביטוח לאומי</c:v>
                </c:pt>
                <c:pt idx="14">
                  <c:v>השכלה פחות מתיכון</c:v>
                </c:pt>
                <c:pt idx="15">
                  <c:v>השכלה תיכונית</c:v>
                </c:pt>
                <c:pt idx="16">
                  <c:v>השכלה מעל תיכון</c:v>
                </c:pt>
                <c:pt idx="18">
                  <c:v>קופ"ח כללית</c:v>
                </c:pt>
                <c:pt idx="19">
                  <c:v>קופ"ח מכבי</c:v>
                </c:pt>
                <c:pt idx="20">
                  <c:v>קופ"ח מאוחדת</c:v>
                </c:pt>
                <c:pt idx="21">
                  <c:v>קופ"ח לאומית</c:v>
                </c:pt>
                <c:pt idx="23">
                  <c:v>10 סיגריות</c:v>
                </c:pt>
                <c:pt idx="24">
                  <c:v>11-20 סיגריות </c:v>
                </c:pt>
                <c:pt idx="25">
                  <c:v>21 או יותר סיגריות</c:v>
                </c:pt>
                <c:pt idx="27">
                  <c:v>נרגילה</c:v>
                </c:pt>
                <c:pt idx="28">
                  <c:v>סיגריות</c:v>
                </c:pt>
                <c:pt idx="29">
                  <c:v>סיגריות ונרגילה</c:v>
                </c:pt>
                <c:pt idx="31">
                  <c:v>מעשן 5 שנים או פחות</c:v>
                </c:pt>
                <c:pt idx="32">
                  <c:v>מעשן 6-10 שנים</c:v>
                </c:pt>
                <c:pt idx="33">
                  <c:v>מעשן 11-20 שנים</c:v>
                </c:pt>
                <c:pt idx="34">
                  <c:v>מעשן 21 או יותר שנים</c:v>
                </c:pt>
                <c:pt idx="36">
                  <c:v>התחיל לעשן בגיל 15 או פחות</c:v>
                </c:pt>
                <c:pt idx="37">
                  <c:v>התחיל לעשן בגיל 16-18</c:v>
                </c:pt>
                <c:pt idx="38">
                  <c:v>התחיל לעשן בגיל 19 או יותר</c:v>
                </c:pt>
              </c:strCache>
            </c:strRef>
          </c:cat>
          <c:val>
            <c:numRef>
              <c:f>Sheet4!$C$6:$C$44</c:f>
              <c:numCache>
                <c:formatCode>General</c:formatCode>
                <c:ptCount val="39"/>
                <c:pt idx="0">
                  <c:v>63.5</c:v>
                </c:pt>
                <c:pt idx="1">
                  <c:v>36.5</c:v>
                </c:pt>
                <c:pt idx="3">
                  <c:v>26.5</c:v>
                </c:pt>
                <c:pt idx="4">
                  <c:v>23.3</c:v>
                </c:pt>
                <c:pt idx="5">
                  <c:v>18.2</c:v>
                </c:pt>
                <c:pt idx="6">
                  <c:v>32</c:v>
                </c:pt>
                <c:pt idx="8">
                  <c:v>29.2</c:v>
                </c:pt>
                <c:pt idx="9">
                  <c:v>70.8</c:v>
                </c:pt>
                <c:pt idx="11">
                  <c:v>80.5</c:v>
                </c:pt>
                <c:pt idx="12">
                  <c:v>19.5</c:v>
                </c:pt>
                <c:pt idx="14">
                  <c:v>25.3</c:v>
                </c:pt>
                <c:pt idx="15">
                  <c:v>61.2</c:v>
                </c:pt>
                <c:pt idx="16">
                  <c:v>13.5</c:v>
                </c:pt>
                <c:pt idx="18">
                  <c:v>78.3</c:v>
                </c:pt>
                <c:pt idx="19">
                  <c:v>4.3</c:v>
                </c:pt>
                <c:pt idx="20">
                  <c:v>10</c:v>
                </c:pt>
                <c:pt idx="21">
                  <c:v>7.4</c:v>
                </c:pt>
                <c:pt idx="23">
                  <c:v>17.899999999999999</c:v>
                </c:pt>
                <c:pt idx="24">
                  <c:v>38.800000000000004</c:v>
                </c:pt>
                <c:pt idx="25">
                  <c:v>43.3</c:v>
                </c:pt>
                <c:pt idx="27">
                  <c:v>5.5</c:v>
                </c:pt>
                <c:pt idx="28">
                  <c:v>73.8</c:v>
                </c:pt>
                <c:pt idx="29">
                  <c:v>20.7</c:v>
                </c:pt>
                <c:pt idx="31">
                  <c:v>16.899999999999999</c:v>
                </c:pt>
                <c:pt idx="32">
                  <c:v>20.3</c:v>
                </c:pt>
                <c:pt idx="33">
                  <c:v>23.1</c:v>
                </c:pt>
                <c:pt idx="34">
                  <c:v>39.6</c:v>
                </c:pt>
                <c:pt idx="36">
                  <c:v>21.7</c:v>
                </c:pt>
                <c:pt idx="37">
                  <c:v>49.9</c:v>
                </c:pt>
                <c:pt idx="38">
                  <c:v>28.4</c:v>
                </c:pt>
              </c:numCache>
            </c:numRef>
          </c:val>
        </c:ser>
        <c:axId val="88869504"/>
        <c:axId val="88917888"/>
      </c:barChart>
      <c:catAx>
        <c:axId val="88869504"/>
        <c:scaling>
          <c:orientation val="minMax"/>
        </c:scaling>
        <c:axPos val="l"/>
        <c:tickLblPos val="nextTo"/>
        <c:crossAx val="88917888"/>
        <c:crosses val="autoZero"/>
        <c:auto val="1"/>
        <c:lblAlgn val="ctr"/>
        <c:lblOffset val="100"/>
      </c:catAx>
      <c:valAx>
        <c:axId val="88917888"/>
        <c:scaling>
          <c:orientation val="minMax"/>
        </c:scaling>
        <c:axPos val="b"/>
        <c:majorGridlines/>
        <c:numFmt formatCode="General" sourceLinked="1"/>
        <c:tickLblPos val="nextTo"/>
        <c:crossAx val="88869504"/>
        <c:crosses val="autoZero"/>
        <c:crossBetween val="between"/>
      </c:valAx>
    </c:plotArea>
    <c:plotVisOnly val="1"/>
  </c:chart>
  <c:txPr>
    <a:bodyPr/>
    <a:lstStyle/>
    <a:p>
      <a:pPr>
        <a:defRPr sz="1000" b="1"/>
      </a:pPr>
      <a:endParaRPr lang="en-US"/>
    </a:p>
  </c:txPr>
  <c:externalData r:id="rId1"/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plotArea>
      <c:layout>
        <c:manualLayout>
          <c:layoutTarget val="inner"/>
          <c:xMode val="edge"/>
          <c:yMode val="edge"/>
          <c:x val="6.6406277340332456E-2"/>
          <c:y val="1.7072265966754156E-2"/>
          <c:w val="0.93359372265966756"/>
          <c:h val="0.82076482939632545"/>
        </c:manualLayout>
      </c:layout>
      <c:barChart>
        <c:barDir val="col"/>
        <c:grouping val="clustered"/>
        <c:ser>
          <c:idx val="0"/>
          <c:order val="0"/>
          <c:tx>
            <c:strRef>
              <c:f>Sheet5!$C$5</c:f>
              <c:strCache>
                <c:ptCount val="1"/>
                <c:pt idx="0">
                  <c:v>לא מעשן בבית 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/>
                </a:pPr>
                <a:endParaRPr lang="en-US"/>
              </a:p>
            </c:txPr>
            <c:showVal val="1"/>
          </c:dLbls>
          <c:cat>
            <c:strRef>
              <c:f>Sheet5!$A$6:$B$11</c:f>
              <c:strCache>
                <c:ptCount val="6"/>
                <c:pt idx="0">
                  <c:v>עישון יכול להזיק לתפקוד </c:v>
                </c:pt>
                <c:pt idx="1">
                  <c:v>עישון יכול לפגוע באברים חיוניים בגוף </c:v>
                </c:pt>
                <c:pt idx="2">
                  <c:v>עישון יכול לגרום למחלות קשות</c:v>
                </c:pt>
                <c:pt idx="4">
                  <c:v>חשוב לאכוף את החוק של מניעת עישון </c:v>
                </c:pt>
                <c:pt idx="5">
                  <c:v>עישון הוא נורמה בחברה הערבית </c:v>
                </c:pt>
              </c:strCache>
            </c:strRef>
          </c:cat>
          <c:val>
            <c:numRef>
              <c:f>Sheet5!$C$6:$C$11</c:f>
              <c:numCache>
                <c:formatCode>General</c:formatCode>
                <c:ptCount val="6"/>
                <c:pt idx="0">
                  <c:v>69.900000000000006</c:v>
                </c:pt>
                <c:pt idx="1">
                  <c:v>90.3</c:v>
                </c:pt>
                <c:pt idx="2">
                  <c:v>92.5</c:v>
                </c:pt>
                <c:pt idx="4">
                  <c:v>86.3</c:v>
                </c:pt>
                <c:pt idx="5">
                  <c:v>82.5</c:v>
                </c:pt>
              </c:numCache>
            </c:numRef>
          </c:val>
        </c:ser>
        <c:ser>
          <c:idx val="1"/>
          <c:order val="1"/>
          <c:tx>
            <c:strRef>
              <c:f>Sheet5!$D$5</c:f>
              <c:strCache>
                <c:ptCount val="1"/>
                <c:pt idx="0">
                  <c:v>מעשן בבית 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/>
                </a:pPr>
                <a:endParaRPr lang="en-US"/>
              </a:p>
            </c:txPr>
            <c:showVal val="1"/>
          </c:dLbls>
          <c:cat>
            <c:strRef>
              <c:f>Sheet5!$A$6:$B$11</c:f>
              <c:strCache>
                <c:ptCount val="6"/>
                <c:pt idx="0">
                  <c:v>עישון יכול להזיק לתפקוד </c:v>
                </c:pt>
                <c:pt idx="1">
                  <c:v>עישון יכול לפגוע באברים חיוניים בגוף </c:v>
                </c:pt>
                <c:pt idx="2">
                  <c:v>עישון יכול לגרום למחלות קשות</c:v>
                </c:pt>
                <c:pt idx="4">
                  <c:v>חשוב לאכוף את החוק של מניעת עישון </c:v>
                </c:pt>
                <c:pt idx="5">
                  <c:v>עישון הוא נורמה בחברה הערבית </c:v>
                </c:pt>
              </c:strCache>
            </c:strRef>
          </c:cat>
          <c:val>
            <c:numRef>
              <c:f>Sheet5!$D$6:$D$11</c:f>
              <c:numCache>
                <c:formatCode>General</c:formatCode>
                <c:ptCount val="6"/>
                <c:pt idx="0" formatCode="0">
                  <c:v>66.7</c:v>
                </c:pt>
                <c:pt idx="1">
                  <c:v>90.3</c:v>
                </c:pt>
                <c:pt idx="2">
                  <c:v>91.3</c:v>
                </c:pt>
                <c:pt idx="4">
                  <c:v>69.599999999999994</c:v>
                </c:pt>
                <c:pt idx="5">
                  <c:v>75.099999999999994</c:v>
                </c:pt>
              </c:numCache>
            </c:numRef>
          </c:val>
        </c:ser>
        <c:axId val="104224256"/>
        <c:axId val="104225792"/>
      </c:barChart>
      <c:catAx>
        <c:axId val="104224256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 b="1"/>
            </a:pPr>
            <a:endParaRPr lang="en-US"/>
          </a:p>
        </c:txPr>
        <c:crossAx val="104225792"/>
        <c:crosses val="autoZero"/>
        <c:auto val="1"/>
        <c:lblAlgn val="ctr"/>
        <c:lblOffset val="100"/>
      </c:catAx>
      <c:valAx>
        <c:axId val="104225792"/>
        <c:scaling>
          <c:orientation val="minMax"/>
        </c:scaling>
        <c:axPos val="l"/>
        <c:majorGridlines/>
        <c:numFmt formatCode="General" sourceLinked="1"/>
        <c:tickLblPos val="nextTo"/>
        <c:crossAx val="104224256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sz="1200" b="1"/>
          </a:pPr>
          <a:endParaRPr lang="en-US"/>
        </a:p>
      </c:txPr>
    </c:legend>
    <c:plotVisOnly val="1"/>
  </c:chart>
  <c:externalData r:id="rId1"/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גיליון1!$B$1</c:f>
              <c:strCache>
                <c:ptCount val="1"/>
                <c:pt idx="0">
                  <c:v>עמודה1</c:v>
                </c:pt>
              </c:strCache>
            </c:strRef>
          </c:tx>
          <c:dLbls>
            <c:showVal val="1"/>
          </c:dLbls>
          <c:cat>
            <c:strRef>
              <c:f>גיליון1!$A$2:$A$12</c:f>
              <c:strCache>
                <c:ptCount val="11"/>
                <c:pt idx="0">
                  <c:v>העלאת המודעות</c:v>
                </c:pt>
                <c:pt idx="1">
                  <c:v>סמכות האב</c:v>
                </c:pt>
                <c:pt idx="2">
                  <c:v>תפקיד הרופא</c:v>
                </c:pt>
                <c:pt idx="3">
                  <c:v>אכיפת החוק</c:v>
                </c:pt>
                <c:pt idx="4">
                  <c:v>הגורם הפסיכולוגי</c:v>
                </c:pt>
                <c:pt idx="5">
                  <c:v>תקפיד קופת חולים</c:v>
                </c:pt>
                <c:pt idx="6">
                  <c:v>פעילות רב מערכתית</c:v>
                </c:pt>
                <c:pt idx="7">
                  <c:v>פעילות להפסקת עישון</c:v>
                </c:pt>
                <c:pt idx="8">
                  <c:v>מדיניות ממשלתית </c:v>
                </c:pt>
                <c:pt idx="9">
                  <c:v>תפקיד החברה הערבית </c:v>
                </c:pt>
                <c:pt idx="10">
                  <c:v>העלאת מחירים</c:v>
                </c:pt>
              </c:strCache>
            </c:strRef>
          </c:cat>
          <c:val>
            <c:numRef>
              <c:f>גיליון1!$B$2:$B$12</c:f>
              <c:numCache>
                <c:formatCode>General</c:formatCode>
                <c:ptCount val="11"/>
                <c:pt idx="0">
                  <c:v>3.44</c:v>
                </c:pt>
                <c:pt idx="1">
                  <c:v>3.4299999999999997</c:v>
                </c:pt>
                <c:pt idx="2">
                  <c:v>3.42</c:v>
                </c:pt>
                <c:pt idx="3">
                  <c:v>3.38</c:v>
                </c:pt>
                <c:pt idx="4">
                  <c:v>3.3</c:v>
                </c:pt>
                <c:pt idx="5">
                  <c:v>3.25</c:v>
                </c:pt>
                <c:pt idx="6">
                  <c:v>3.24</c:v>
                </c:pt>
                <c:pt idx="7">
                  <c:v>3.2</c:v>
                </c:pt>
                <c:pt idx="8">
                  <c:v>3.14</c:v>
                </c:pt>
                <c:pt idx="9">
                  <c:v>3</c:v>
                </c:pt>
                <c:pt idx="10">
                  <c:v>2.8099999999999987</c:v>
                </c:pt>
              </c:numCache>
            </c:numRef>
          </c:val>
        </c:ser>
        <c:axId val="91844992"/>
        <c:axId val="91846528"/>
      </c:barChart>
      <c:catAx>
        <c:axId val="91844992"/>
        <c:scaling>
          <c:orientation val="minMax"/>
        </c:scaling>
        <c:axPos val="b"/>
        <c:tickLblPos val="nextTo"/>
        <c:crossAx val="91846528"/>
        <c:crosses val="autoZero"/>
        <c:auto val="1"/>
        <c:lblAlgn val="ctr"/>
        <c:lblOffset val="100"/>
      </c:catAx>
      <c:valAx>
        <c:axId val="91846528"/>
        <c:scaling>
          <c:orientation val="minMax"/>
        </c:scaling>
        <c:axPos val="l"/>
        <c:majorGridlines/>
        <c:numFmt formatCode="General" sourceLinked="1"/>
        <c:tickLblPos val="nextTo"/>
        <c:crossAx val="91844992"/>
        <c:crosses val="autoZero"/>
        <c:crossBetween val="between"/>
      </c:valAx>
    </c:plotArea>
    <c:plotVisOnly val="1"/>
  </c:chart>
  <c:txPr>
    <a:bodyPr/>
    <a:lstStyle/>
    <a:p>
      <a:pPr>
        <a:defRPr sz="1800" b="1"/>
      </a:pPr>
      <a:endParaRPr lang="en-US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Sheet3!$E$4</c:f>
              <c:strCache>
                <c:ptCount val="1"/>
                <c:pt idx="0">
                  <c:v>מתוך המעשנים בבית כמה קבילו עצה מרופא להפסיק לעשן?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800"/>
                      <a:t>5</a:t>
                    </a:r>
                    <a:r>
                      <a:rPr lang="en-US"/>
                      <a:t>8.6</a:t>
                    </a:r>
                    <a:r>
                      <a:rPr lang="he-IL"/>
                      <a:t>%</a:t>
                    </a:r>
                    <a:endParaRPr lang="en-US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800"/>
                      <a:t>4</a:t>
                    </a:r>
                    <a:r>
                      <a:rPr lang="en-US"/>
                      <a:t>1.3</a:t>
                    </a:r>
                    <a:r>
                      <a:rPr lang="he-IL"/>
                      <a:t>%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800"/>
                </a:pPr>
                <a:endParaRPr lang="en-US"/>
              </a:p>
            </c:txPr>
            <c:showVal val="1"/>
          </c:dLbls>
          <c:cat>
            <c:strRef>
              <c:f>Sheet3!$D$5:$D$6</c:f>
              <c:strCache>
                <c:ptCount val="2"/>
                <c:pt idx="0">
                  <c:v>לא </c:v>
                </c:pt>
                <c:pt idx="1">
                  <c:v>כן</c:v>
                </c:pt>
              </c:strCache>
            </c:strRef>
          </c:cat>
          <c:val>
            <c:numRef>
              <c:f>Sheet3!$E$5:$E$6</c:f>
              <c:numCache>
                <c:formatCode>General</c:formatCode>
                <c:ptCount val="2"/>
                <c:pt idx="0">
                  <c:v>58.6</c:v>
                </c:pt>
                <c:pt idx="1">
                  <c:v>41.3</c:v>
                </c:pt>
              </c:numCache>
            </c:numRef>
          </c:val>
        </c:ser>
        <c:axId val="105285888"/>
        <c:axId val="105839232"/>
      </c:barChart>
      <c:catAx>
        <c:axId val="105285888"/>
        <c:scaling>
          <c:orientation val="minMax"/>
        </c:scaling>
        <c:axPos val="b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105839232"/>
        <c:crosses val="autoZero"/>
        <c:auto val="1"/>
        <c:lblAlgn val="ctr"/>
        <c:lblOffset val="100"/>
      </c:catAx>
      <c:valAx>
        <c:axId val="105839232"/>
        <c:scaling>
          <c:orientation val="minMax"/>
        </c:scaling>
        <c:axPos val="l"/>
        <c:majorGridlines/>
        <c:numFmt formatCode="General" sourceLinked="1"/>
        <c:tickLblPos val="nextTo"/>
        <c:crossAx val="105285888"/>
        <c:crosses val="autoZero"/>
        <c:crossBetween val="between"/>
      </c:valAx>
    </c:plotArea>
    <c:plotVisOnly val="1"/>
  </c:chart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0.14815</cdr:x>
      <cdr:y>0.01316</cdr:y>
    </cdr:from>
    <cdr:to>
      <cdr:x>0.89815</cdr:x>
      <cdr:y>0.17105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19200" y="76200"/>
          <a:ext cx="61722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he-IL" sz="2400" b="1" dirty="0" smtClean="0"/>
            <a:t>מעשנים בבית בקרב מעשנים כעת ומעשנים לשעבר (%)</a:t>
          </a:r>
          <a:endParaRPr lang="en-US" sz="2400" b="1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0.34409</cdr:x>
      <cdr:y>0.46753</cdr:y>
    </cdr:from>
    <cdr:to>
      <cdr:x>0.47312</cdr:x>
      <cdr:y>0.62338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438400" y="274320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b="1" dirty="0" smtClean="0"/>
            <a:t>N=787</a:t>
          </a:r>
          <a:endParaRPr lang="en-US" sz="1100" b="1" dirty="0"/>
        </a:p>
      </cdr:txBody>
    </cdr:sp>
  </cdr:relSizeAnchor>
  <cdr:relSizeAnchor xmlns:cdr="http://schemas.openxmlformats.org/drawingml/2006/chartDrawing">
    <cdr:from>
      <cdr:x>0.60215</cdr:x>
      <cdr:y>0.64935</cdr:y>
    </cdr:from>
    <cdr:to>
      <cdr:x>0.73118</cdr:x>
      <cdr:y>0.80519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267200" y="381000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b="1" dirty="0" smtClean="0"/>
            <a:t>N=178</a:t>
          </a:r>
          <a:endParaRPr lang="en-US" sz="1100" b="1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0.71667</cdr:x>
      <cdr:y>0.55294</cdr:y>
    </cdr:from>
    <cdr:to>
      <cdr:x>0.75833</cdr:x>
      <cdr:y>0.6</cdr:y>
    </cdr:to>
    <cdr:sp macro="" textlink="">
      <cdr:nvSpPr>
        <cdr:cNvPr id="2" name="Oval 1"/>
        <cdr:cNvSpPr/>
      </cdr:nvSpPr>
      <cdr:spPr>
        <a:xfrm xmlns:a="http://schemas.openxmlformats.org/drawingml/2006/main">
          <a:off x="6553200" y="3581400"/>
          <a:ext cx="381000" cy="304800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55000" cap="flat" cmpd="thickThin" algn="ctr">
          <a:solidFill>
            <a:srgbClr val="FF0000"/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ysClr val="window" lastClr="FFFFFF"/>
              </a:solidFill>
              <a:latin typeface="Lucida Sans Unicode"/>
            </a:defRPr>
          </a:lvl1pPr>
          <a:lvl2pPr marL="457200" algn="l" defTabSz="914400" rtl="0" eaLnBrk="1" latinLnBrk="0" hangingPunct="1">
            <a:defRPr sz="1800" kern="1200">
              <a:solidFill>
                <a:sysClr val="window" lastClr="FFFFFF"/>
              </a:solidFill>
              <a:latin typeface="Lucida Sans Unicode"/>
            </a:defRPr>
          </a:lvl2pPr>
          <a:lvl3pPr marL="914400" algn="l" defTabSz="914400" rtl="0" eaLnBrk="1" latinLnBrk="0" hangingPunct="1">
            <a:defRPr sz="1800" kern="1200">
              <a:solidFill>
                <a:sysClr val="window" lastClr="FFFFFF"/>
              </a:solidFill>
              <a:latin typeface="Lucida Sans Unicode"/>
            </a:defRPr>
          </a:lvl3pPr>
          <a:lvl4pPr marL="1371600" algn="l" defTabSz="914400" rtl="0" eaLnBrk="1" latinLnBrk="0" hangingPunct="1">
            <a:defRPr sz="1800" kern="1200">
              <a:solidFill>
                <a:sysClr val="window" lastClr="FFFFFF"/>
              </a:solidFill>
              <a:latin typeface="Lucida Sans Unicode"/>
            </a:defRPr>
          </a:lvl4pPr>
          <a:lvl5pPr marL="1828800" algn="l" defTabSz="914400" rtl="0" eaLnBrk="1" latinLnBrk="0" hangingPunct="1">
            <a:defRPr sz="1800" kern="1200">
              <a:solidFill>
                <a:sysClr val="window" lastClr="FFFFFF"/>
              </a:solidFill>
              <a:latin typeface="Lucida Sans Unicode"/>
            </a:defRPr>
          </a:lvl5pPr>
          <a:lvl6pPr marL="2286000" algn="l" defTabSz="914400" rtl="0" eaLnBrk="1" latinLnBrk="0" hangingPunct="1">
            <a:defRPr sz="1800" kern="1200">
              <a:solidFill>
                <a:sysClr val="window" lastClr="FFFFFF"/>
              </a:solidFill>
              <a:latin typeface="Lucida Sans Unicode"/>
            </a:defRPr>
          </a:lvl6pPr>
          <a:lvl7pPr marL="2743200" algn="l" defTabSz="914400" rtl="0" eaLnBrk="1" latinLnBrk="0" hangingPunct="1">
            <a:defRPr sz="1800" kern="1200">
              <a:solidFill>
                <a:sysClr val="window" lastClr="FFFFFF"/>
              </a:solidFill>
              <a:latin typeface="Lucida Sans Unicode"/>
            </a:defRPr>
          </a:lvl7pPr>
          <a:lvl8pPr marL="3200400" algn="l" defTabSz="914400" rtl="0" eaLnBrk="1" latinLnBrk="0" hangingPunct="1">
            <a:defRPr sz="1800" kern="1200">
              <a:solidFill>
                <a:sysClr val="window" lastClr="FFFFFF"/>
              </a:solidFill>
              <a:latin typeface="Lucida Sans Unicode"/>
            </a:defRPr>
          </a:lvl8pPr>
          <a:lvl9pPr marL="3657600" algn="l" defTabSz="914400" rtl="0" eaLnBrk="1" latinLnBrk="0" hangingPunct="1">
            <a:defRPr sz="1800" kern="1200">
              <a:solidFill>
                <a:sysClr val="window" lastClr="FFFFFF"/>
              </a:solidFill>
              <a:latin typeface="Lucida Sans Unicode"/>
            </a:defRPr>
          </a:lvl9pPr>
        </a:lstStyle>
        <a:p xmlns:a="http://schemas.openxmlformats.org/drawingml/2006/main">
          <a:pPr algn="ctr"/>
          <a:endParaRPr lang="en-US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0.80172</cdr:x>
      <cdr:y>0.06667</cdr:y>
    </cdr:from>
    <cdr:to>
      <cdr:x>0.90604</cdr:x>
      <cdr:y>0.12052</cdr:y>
    </cdr:to>
    <cdr:sp macro="" textlink="">
      <cdr:nvSpPr>
        <cdr:cNvPr id="2" name="TextBox 13"/>
        <cdr:cNvSpPr txBox="1"/>
      </cdr:nvSpPr>
      <cdr:spPr>
        <a:xfrm xmlns:a="http://schemas.openxmlformats.org/drawingml/2006/main">
          <a:off x="7086600" y="457200"/>
          <a:ext cx="922047" cy="36933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solidFill>
            <a:sysClr val="windowText" lastClr="000000"/>
          </a:solidFill>
        </a:ln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Lucida Sans Unicode"/>
            </a:defRPr>
          </a:lvl1pPr>
          <a:lvl2pPr marL="4572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Lucida Sans Unicode"/>
            </a:defRPr>
          </a:lvl2pPr>
          <a:lvl3pPr marL="9144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Lucida Sans Unicode"/>
            </a:defRPr>
          </a:lvl3pPr>
          <a:lvl4pPr marL="13716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Lucida Sans Unicode"/>
            </a:defRPr>
          </a:lvl4pPr>
          <a:lvl5pPr marL="18288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Lucida Sans Unicode"/>
            </a:defRPr>
          </a:lvl5pPr>
          <a:lvl6pPr marL="22860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Lucida Sans Unicode"/>
            </a:defRPr>
          </a:lvl6pPr>
          <a:lvl7pPr marL="27432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Lucida Sans Unicode"/>
            </a:defRPr>
          </a:lvl7pPr>
          <a:lvl8pPr marL="32004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Lucida Sans Unicode"/>
            </a:defRPr>
          </a:lvl8pPr>
          <a:lvl9pPr marL="36576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Lucida Sans Unicode"/>
            </a:defRPr>
          </a:lvl9pPr>
        </a:lstStyle>
        <a:p xmlns:a="http://schemas.openxmlformats.org/drawingml/2006/main">
          <a:r>
            <a:rPr lang="en-US" dirty="0" smtClean="0"/>
            <a:t>N=</a:t>
          </a:r>
          <a:r>
            <a:rPr lang="he-IL" dirty="0" smtClean="0"/>
            <a:t>787</a:t>
          </a:r>
          <a:endParaRPr lang="en-US" dirty="0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0.88333</cdr:x>
      <cdr:y>0.01333</cdr:y>
    </cdr:from>
    <cdr:to>
      <cdr:x>0.98333</cdr:x>
      <cdr:y>0.07216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8077200" y="76200"/>
          <a:ext cx="914400" cy="33617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he-IL" sz="1800" b="1" dirty="0" smtClean="0"/>
            <a:t>עמדות </a:t>
          </a:r>
          <a:endParaRPr lang="en-US" sz="1800" b="1" dirty="0"/>
        </a:p>
      </cdr:txBody>
    </cdr:sp>
  </cdr:relSizeAnchor>
  <cdr:relSizeAnchor xmlns:cdr="http://schemas.openxmlformats.org/drawingml/2006/chartDrawing">
    <cdr:from>
      <cdr:x>0.125</cdr:x>
      <cdr:y>0.01266</cdr:y>
    </cdr:from>
    <cdr:to>
      <cdr:x>0.225</cdr:x>
      <cdr:y>0.10089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143000" y="76200"/>
          <a:ext cx="914400" cy="5311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he-IL" sz="1800" b="1" dirty="0" smtClean="0"/>
            <a:t>ידע</a:t>
          </a:r>
          <a:endParaRPr lang="en-US" sz="1800" b="1" dirty="0"/>
        </a:p>
      </cdr:txBody>
    </cdr:sp>
  </cdr:relSizeAnchor>
  <cdr:relSizeAnchor xmlns:cdr="http://schemas.openxmlformats.org/drawingml/2006/chartDrawing">
    <cdr:from>
      <cdr:x>0.06667</cdr:x>
      <cdr:y>0</cdr:y>
    </cdr:from>
    <cdr:to>
      <cdr:x>0.50833</cdr:x>
      <cdr:y>0.09333</cdr:y>
    </cdr:to>
    <cdr:sp macro="" textlink="">
      <cdr:nvSpPr>
        <cdr:cNvPr id="4" name="Left Brace 3"/>
        <cdr:cNvSpPr/>
      </cdr:nvSpPr>
      <cdr:spPr>
        <a:xfrm xmlns:a="http://schemas.openxmlformats.org/drawingml/2006/main" rot="5400000">
          <a:off x="2362200" y="-1905000"/>
          <a:ext cx="533400" cy="4038600"/>
        </a:xfrm>
        <a:prstGeom xmlns:a="http://schemas.openxmlformats.org/drawingml/2006/main" prst="leftBrace">
          <a:avLst>
            <a:gd name="adj1" fmla="val 8333"/>
            <a:gd name="adj2" fmla="val 52060"/>
          </a:avLst>
        </a:prstGeom>
        <a:noFill xmlns:a="http://schemas.openxmlformats.org/drawingml/2006/main"/>
        <a:ln xmlns:a="http://schemas.openxmlformats.org/drawingml/2006/main" w="9525" cap="flat" cmpd="sng" algn="ctr">
          <a:solidFill>
            <a:sysClr val="windowText" lastClr="000000"/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Lucida Sans Unicode"/>
            </a:defRPr>
          </a:lvl1pPr>
          <a:lvl2pPr marL="4572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Lucida Sans Unicode"/>
            </a:defRPr>
          </a:lvl2pPr>
          <a:lvl3pPr marL="9144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Lucida Sans Unicode"/>
            </a:defRPr>
          </a:lvl3pPr>
          <a:lvl4pPr marL="13716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Lucida Sans Unicode"/>
            </a:defRPr>
          </a:lvl4pPr>
          <a:lvl5pPr marL="18288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Lucida Sans Unicode"/>
            </a:defRPr>
          </a:lvl5pPr>
          <a:lvl6pPr marL="22860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Lucida Sans Unicode"/>
            </a:defRPr>
          </a:lvl6pPr>
          <a:lvl7pPr marL="27432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Lucida Sans Unicode"/>
            </a:defRPr>
          </a:lvl7pPr>
          <a:lvl8pPr marL="32004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Lucida Sans Unicode"/>
            </a:defRPr>
          </a:lvl8pPr>
          <a:lvl9pPr marL="36576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Lucida Sans Unicode"/>
            </a:defRPr>
          </a:lvl9pPr>
        </a:lstStyle>
        <a:p xmlns:a="http://schemas.openxmlformats.org/drawingml/2006/main">
          <a:pPr algn="ctr"/>
          <a:endParaRPr lang="en-US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F27B6F0-8AD1-4A7E-B539-916A65B00B9A}" type="datetimeFigureOut">
              <a:rPr lang="en-US" smtClean="0"/>
              <a:pPr/>
              <a:t>13-Jun-16</a:t>
            </a:fld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97FCBED-2D35-43C9-A2C9-09E8EE77A2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27B6F0-8AD1-4A7E-B539-916A65B00B9A}" type="datetimeFigureOut">
              <a:rPr lang="en-US" smtClean="0"/>
              <a:pPr/>
              <a:t>13-Jun-16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7FCBED-2D35-43C9-A2C9-09E8EE77A2E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27B6F0-8AD1-4A7E-B539-916A65B00B9A}" type="datetimeFigureOut">
              <a:rPr lang="en-US" smtClean="0"/>
              <a:pPr/>
              <a:t>13-Jun-16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7FCBED-2D35-43C9-A2C9-09E8EE77A2E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סוגר זוויתי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סוגר זוויתי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27B6F0-8AD1-4A7E-B539-916A65B00B9A}" type="datetimeFigureOut">
              <a:rPr lang="en-US" smtClean="0"/>
              <a:pPr/>
              <a:t>13-Jun-16</a:t>
            </a:fld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7FCBED-2D35-43C9-A2C9-09E8EE77A2E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השוואה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27B6F0-8AD1-4A7E-B539-916A65B00B9A}" type="datetimeFigureOut">
              <a:rPr lang="en-US" smtClean="0"/>
              <a:pPr/>
              <a:t>13-Jun-16</a:t>
            </a:fld>
            <a:endParaRPr lang="en-US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7FCBED-2D35-43C9-A2C9-09E8EE77A2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27B6F0-8AD1-4A7E-B539-916A65B00B9A}" type="datetimeFigureOut">
              <a:rPr lang="en-US" smtClean="0"/>
              <a:pPr/>
              <a:t>13-Jun-16</a:t>
            </a:fld>
            <a:endParaRPr lang="en-US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7FCBED-2D35-43C9-A2C9-09E8EE77A2E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27B6F0-8AD1-4A7E-B539-916A65B00B9A}" type="datetimeFigureOut">
              <a:rPr lang="en-US" smtClean="0"/>
              <a:pPr/>
              <a:t>13-Jun-16</a:t>
            </a:fld>
            <a:endParaRPr lang="en-US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7FCBED-2D35-43C9-A2C9-09E8EE77A2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3F27B6F0-8AD1-4A7E-B539-916A65B00B9A}" type="datetimeFigureOut">
              <a:rPr lang="en-US" smtClean="0"/>
              <a:pPr/>
              <a:t>13-Jun-16</a:t>
            </a:fld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7FCBED-2D35-43C9-A2C9-09E8EE77A2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F27B6F0-8AD1-4A7E-B539-916A65B00B9A}" type="datetimeFigureOut">
              <a:rPr lang="en-US" smtClean="0"/>
              <a:pPr/>
              <a:t>13-Jun-16</a:t>
            </a:fld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97FCBED-2D35-43C9-A2C9-09E8EE77A2E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מחבר ישר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סוגר זוויתי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27B6F0-8AD1-4A7E-B539-916A65B00B9A}" type="datetimeFigureOut">
              <a:rPr lang="en-US" smtClean="0"/>
              <a:pPr/>
              <a:t>13-Jun-16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7FCBED-2D35-43C9-A2C9-09E8EE77A2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27B6F0-8AD1-4A7E-B539-916A65B00B9A}" type="datetimeFigureOut">
              <a:rPr lang="en-US" smtClean="0"/>
              <a:pPr/>
              <a:t>13-Jun-16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7FCBED-2D35-43C9-A2C9-09E8EE77A2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מחבר ישר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F27B6F0-8AD1-4A7E-B539-916A65B00B9A}" type="datetimeFigureOut">
              <a:rPr lang="en-US" smtClean="0"/>
              <a:pPr/>
              <a:t>13-Jun-16</a:t>
            </a:fld>
            <a:endParaRPr lang="en-US"/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497FCBED-2D35-43C9-A2C9-09E8EE77A2E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2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3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695450"/>
          </a:xfrm>
        </p:spPr>
        <p:txBody>
          <a:bodyPr>
            <a:noAutofit/>
          </a:bodyPr>
          <a:lstStyle/>
          <a:p>
            <a:pPr algn="ctr"/>
            <a:r>
              <a:rPr lang="he-IL" sz="3200" dirty="0" smtClean="0"/>
              <a:t>עישון בתוך הבית במשפחות </a:t>
            </a:r>
            <a:r>
              <a:rPr lang="he-IL" sz="3200" dirty="0" smtClean="0"/>
              <a:t>הערביות</a:t>
            </a:r>
            <a:r>
              <a:rPr lang="he-IL" sz="3200" dirty="0" smtClean="0"/>
              <a:t>,</a:t>
            </a:r>
            <a:r>
              <a:rPr lang="he-IL" sz="3200" dirty="0" smtClean="0"/>
              <a:t> </a:t>
            </a:r>
            <a:r>
              <a:rPr lang="he-IL" sz="3200" dirty="0" smtClean="0"/>
              <a:t/>
            </a:r>
            <a:br>
              <a:rPr lang="he-IL" sz="3200" dirty="0" smtClean="0"/>
            </a:br>
            <a:r>
              <a:rPr lang="he-IL" sz="3200" dirty="0" smtClean="0"/>
              <a:t>והשלכות </a:t>
            </a:r>
            <a:r>
              <a:rPr lang="he-IL" sz="3200" dirty="0" smtClean="0"/>
              <a:t>למדיניות </a:t>
            </a:r>
            <a:r>
              <a:rPr lang="en-US" sz="3200" dirty="0"/>
              <a:t/>
            </a:r>
            <a:br>
              <a:rPr lang="en-US" sz="3200" dirty="0"/>
            </a:br>
            <a:endParaRPr lang="en-US" sz="3200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685800" y="2286000"/>
            <a:ext cx="7315200" cy="914400"/>
          </a:xfrm>
        </p:spPr>
        <p:txBody>
          <a:bodyPr>
            <a:noAutofit/>
          </a:bodyPr>
          <a:lstStyle/>
          <a:p>
            <a:pPr algn="ctr" rtl="1"/>
            <a:r>
              <a:rPr lang="he-IL" sz="2400" b="1" dirty="0" smtClean="0">
                <a:solidFill>
                  <a:schemeClr val="tx1"/>
                </a:solidFill>
              </a:rPr>
              <a:t>ד"ר </a:t>
            </a:r>
            <a:r>
              <a:rPr lang="he-IL" sz="2400" b="1" dirty="0" err="1" smtClean="0">
                <a:solidFill>
                  <a:schemeClr val="tx1"/>
                </a:solidFill>
              </a:rPr>
              <a:t>ניהאיה</a:t>
            </a:r>
            <a:r>
              <a:rPr lang="he-IL" sz="2400" b="1" dirty="0" smtClean="0">
                <a:solidFill>
                  <a:schemeClr val="tx1"/>
                </a:solidFill>
              </a:rPr>
              <a:t> דאוד</a:t>
            </a:r>
            <a:endParaRPr lang="en-US" sz="2400" b="1" dirty="0" smtClean="0">
              <a:solidFill>
                <a:schemeClr val="tx1"/>
              </a:solidFill>
            </a:endParaRPr>
          </a:p>
          <a:p>
            <a:pPr algn="ctr" rtl="1"/>
            <a:r>
              <a:rPr lang="he-IL" sz="2400" b="1" dirty="0" smtClean="0">
                <a:solidFill>
                  <a:schemeClr val="tx1"/>
                </a:solidFill>
              </a:rPr>
              <a:t>המחלקה לבריאות הציבור, אוניברסיטת בן </a:t>
            </a:r>
            <a:r>
              <a:rPr lang="he-IL" sz="2400" b="1" dirty="0" err="1" smtClean="0">
                <a:solidFill>
                  <a:schemeClr val="tx1"/>
                </a:solidFill>
              </a:rPr>
              <a:t>גוריון</a:t>
            </a:r>
            <a:r>
              <a:rPr lang="he-IL" sz="2400" b="1" dirty="0" smtClean="0">
                <a:solidFill>
                  <a:schemeClr val="tx1"/>
                </a:solidFill>
              </a:rPr>
              <a:t> בנגב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4" name="כותרת משנה 2"/>
          <p:cNvSpPr txBox="1">
            <a:spLocks/>
          </p:cNvSpPr>
          <p:nvPr/>
        </p:nvSpPr>
        <p:spPr>
          <a:xfrm>
            <a:off x="1524000" y="4648200"/>
            <a:ext cx="6400800" cy="914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8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43200" y="5715000"/>
            <a:ext cx="332486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3928871"/>
          </a:xfrm>
        </p:spPr>
        <p:txBody>
          <a:bodyPr>
            <a:normAutofit/>
          </a:bodyPr>
          <a:lstStyle/>
          <a:p>
            <a:pPr algn="r" rtl="1"/>
            <a:r>
              <a:rPr lang="he-IL" b="1" dirty="0" smtClean="0"/>
              <a:t>העישון בתוך הבית במשפחות ערביות</a:t>
            </a:r>
            <a:r>
              <a:rPr lang="en-US" b="1" dirty="0" smtClean="0"/>
              <a:t> </a:t>
            </a:r>
            <a:r>
              <a:rPr lang="he-IL" b="1" dirty="0" smtClean="0"/>
              <a:t>ומאפיינים </a:t>
            </a:r>
            <a:r>
              <a:rPr lang="he-IL" b="1" dirty="0" smtClean="0"/>
              <a:t>של המעשנים </a:t>
            </a:r>
            <a:r>
              <a:rPr lang="he-IL" b="1" dirty="0" smtClean="0"/>
              <a:t>בבית:</a:t>
            </a:r>
            <a:r>
              <a:rPr lang="en-US" b="1" dirty="0" smtClean="0"/>
              <a:t> </a:t>
            </a:r>
            <a:r>
              <a:rPr lang="he-IL" b="1" dirty="0" smtClean="0"/>
              <a:t>ממצאים ממחקר ארצי. </a:t>
            </a:r>
          </a:p>
          <a:p>
            <a:pPr algn="r" rtl="1">
              <a:buNone/>
            </a:pPr>
            <a:endParaRPr lang="he-IL" b="1" dirty="0" smtClean="0"/>
          </a:p>
          <a:p>
            <a:pPr algn="r" rtl="1"/>
            <a:r>
              <a:rPr lang="he-IL" b="1" dirty="0" smtClean="0"/>
              <a:t>מה ניתן לעשות</a:t>
            </a:r>
            <a:r>
              <a:rPr lang="en-US" b="1" dirty="0" smtClean="0"/>
              <a:t> </a:t>
            </a:r>
            <a:r>
              <a:rPr lang="he-IL" b="1" dirty="0" smtClean="0"/>
              <a:t>עם תופעת העישון? </a:t>
            </a:r>
          </a:p>
          <a:p>
            <a:pPr algn="r" rtl="1">
              <a:buNone/>
            </a:pPr>
            <a:r>
              <a:rPr lang="he-IL" b="1" dirty="0" smtClean="0"/>
              <a:t>ממצאים ממחקר בשיטת ה-</a:t>
            </a:r>
            <a:r>
              <a:rPr lang="en-US" b="1" dirty="0" smtClean="0"/>
              <a:t>Concept mapping </a:t>
            </a:r>
            <a:endParaRPr lang="he-IL" b="1" dirty="0" smtClean="0"/>
          </a:p>
          <a:p>
            <a:pPr algn="r" rtl="1">
              <a:buNone/>
            </a:pPr>
            <a:endParaRPr lang="he-IL" b="1" dirty="0" smtClean="0"/>
          </a:p>
          <a:p>
            <a:pPr algn="r" rtl="1"/>
            <a:r>
              <a:rPr lang="he-IL" b="1" dirty="0" smtClean="0"/>
              <a:t>השלכות </a:t>
            </a:r>
            <a:r>
              <a:rPr lang="he-IL" b="1" dirty="0" smtClean="0"/>
              <a:t>למדיניות </a:t>
            </a:r>
            <a:r>
              <a:rPr lang="he-IL" b="1" dirty="0" smtClean="0"/>
              <a:t>מניעת והפסקת העישון בחברה הערבית.</a:t>
            </a:r>
            <a:endParaRPr lang="he-IL" b="1" dirty="0" smtClean="0"/>
          </a:p>
          <a:p>
            <a:pPr algn="r" rtl="1"/>
            <a:endParaRPr lang="he-IL" b="1" dirty="0" smtClean="0"/>
          </a:p>
          <a:p>
            <a:pPr algn="r" rtl="1">
              <a:buNone/>
            </a:pPr>
            <a:endParaRPr lang="en-US" b="1" dirty="0"/>
          </a:p>
        </p:txBody>
      </p:sp>
      <p:sp>
        <p:nvSpPr>
          <p:cNvPr id="3" name="כותרת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he-IL" dirty="0" smtClean="0"/>
              <a:t>מה </a:t>
            </a:r>
            <a:r>
              <a:rPr lang="he-IL" dirty="0" smtClean="0"/>
              <a:t>במצגת?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33400" y="1828800"/>
            <a:ext cx="8229600" cy="2286000"/>
          </a:xfrm>
        </p:spPr>
        <p:txBody>
          <a:bodyPr>
            <a:normAutofit fontScale="77500" lnSpcReduction="20000"/>
          </a:bodyPr>
          <a:lstStyle/>
          <a:p>
            <a:pPr algn="ctr" rtl="1">
              <a:buNone/>
            </a:pPr>
            <a:r>
              <a:rPr lang="he-IL" sz="3200" b="1" dirty="0" smtClean="0"/>
              <a:t>המחקרים במימון:</a:t>
            </a:r>
            <a:endParaRPr lang="en-US" sz="3200" b="1" dirty="0" smtClean="0"/>
          </a:p>
          <a:p>
            <a:pPr algn="ctr" rtl="1">
              <a:buNone/>
            </a:pPr>
            <a:endParaRPr lang="he-IL" sz="3200" b="1" dirty="0" smtClean="0"/>
          </a:p>
          <a:p>
            <a:pPr algn="ctr" rtl="1">
              <a:buNone/>
            </a:pPr>
            <a:endParaRPr lang="en-US" sz="3200" dirty="0" smtClean="0"/>
          </a:p>
          <a:p>
            <a:pPr algn="ctr" rtl="1">
              <a:buNone/>
            </a:pPr>
            <a:r>
              <a:rPr lang="he-IL" sz="3200" b="1" dirty="0" smtClean="0"/>
              <a:t>המכון הלאומי לחקר שירותי בריאות ומדיניות בריאות </a:t>
            </a:r>
            <a:endParaRPr lang="he-IL" sz="3200" b="1" dirty="0" smtClean="0"/>
          </a:p>
          <a:p>
            <a:pPr algn="ctr" rtl="1">
              <a:buNone/>
            </a:pPr>
            <a:endParaRPr lang="he-IL" sz="3200" b="1" dirty="0" smtClean="0"/>
          </a:p>
          <a:p>
            <a:pPr algn="ctr" rtl="1">
              <a:buNone/>
            </a:pPr>
            <a:r>
              <a:rPr lang="he-IL" sz="3200" b="1" dirty="0" smtClean="0"/>
              <a:t>המחלקה לקידום בריאות של משרד הבריאות </a:t>
            </a:r>
            <a:endParaRPr lang="en-US" sz="32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2286000"/>
            <a:ext cx="8229600" cy="1143000"/>
          </a:xfrm>
        </p:spPr>
        <p:txBody>
          <a:bodyPr/>
          <a:lstStyle/>
          <a:p>
            <a:pPr algn="ctr"/>
            <a:r>
              <a:rPr lang="he-IL" dirty="0" smtClean="0"/>
              <a:t>עישון </a:t>
            </a:r>
            <a:r>
              <a:rPr lang="he-IL" dirty="0" smtClean="0"/>
              <a:t>בתוך הבית 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0" y="914400"/>
            <a:ext cx="8991600" cy="4953000"/>
          </a:xfrm>
        </p:spPr>
        <p:txBody>
          <a:bodyPr>
            <a:normAutofit fontScale="92500" lnSpcReduction="10000"/>
          </a:bodyPr>
          <a:lstStyle/>
          <a:p>
            <a:pPr algn="r" rtl="1"/>
            <a:r>
              <a:rPr lang="he-IL" b="1" dirty="0" smtClean="0"/>
              <a:t>ממצאים </a:t>
            </a:r>
            <a:r>
              <a:rPr lang="he-IL" b="1" dirty="0" smtClean="0"/>
              <a:t>מ-192 מדינות </a:t>
            </a:r>
            <a:r>
              <a:rPr lang="he-IL" b="1" dirty="0" smtClean="0"/>
              <a:t>הצביעו על כך </a:t>
            </a:r>
            <a:r>
              <a:rPr lang="he-IL" b="1" dirty="0" err="1" smtClean="0"/>
              <a:t>שכ</a:t>
            </a:r>
            <a:r>
              <a:rPr lang="he-IL" b="1" dirty="0" smtClean="0"/>
              <a:t>-40</a:t>
            </a:r>
            <a:r>
              <a:rPr lang="he-IL" b="1" dirty="0" smtClean="0"/>
              <a:t>% מהילדים </a:t>
            </a:r>
            <a:r>
              <a:rPr lang="he-IL" b="1" dirty="0" smtClean="0"/>
              <a:t>ו- 35%</a:t>
            </a:r>
            <a:r>
              <a:rPr lang="en-US" b="1" dirty="0" smtClean="0"/>
              <a:t> </a:t>
            </a:r>
            <a:r>
              <a:rPr lang="he-IL" b="1" dirty="0" smtClean="0"/>
              <a:t>מהנשים בעולם </a:t>
            </a:r>
            <a:r>
              <a:rPr lang="he-IL" b="1" dirty="0" smtClean="0"/>
              <a:t>חשופים לעישון בתוך הבית.</a:t>
            </a:r>
          </a:p>
          <a:p>
            <a:pPr algn="r" rtl="1">
              <a:buNone/>
            </a:pPr>
            <a:endParaRPr lang="he-IL" dirty="0" smtClean="0"/>
          </a:p>
          <a:p>
            <a:pPr algn="r" rtl="1"/>
            <a:r>
              <a:rPr lang="he-IL" dirty="0" smtClean="0"/>
              <a:t> </a:t>
            </a:r>
            <a:r>
              <a:rPr lang="he-IL" b="1" dirty="0" smtClean="0"/>
              <a:t>עישון בבית גורם לבעיות בריאות רבות בקרב ילדים</a:t>
            </a:r>
            <a:r>
              <a:rPr lang="he-IL" dirty="0" smtClean="0"/>
              <a:t>:</a:t>
            </a:r>
          </a:p>
          <a:p>
            <a:pPr algn="r" rtl="1">
              <a:buNone/>
            </a:pPr>
            <a:r>
              <a:rPr lang="he-IL" dirty="0" smtClean="0"/>
              <a:t>אסטמה </a:t>
            </a:r>
          </a:p>
          <a:p>
            <a:pPr algn="r" rtl="1">
              <a:buNone/>
            </a:pPr>
            <a:r>
              <a:rPr lang="he-IL" dirty="0" smtClean="0"/>
              <a:t>דלקות של מערכת הנשימה</a:t>
            </a:r>
          </a:p>
          <a:p>
            <a:pPr algn="r" rtl="1">
              <a:buNone/>
            </a:pPr>
            <a:r>
              <a:rPr lang="he-IL" dirty="0" smtClean="0"/>
              <a:t>דלקת ריאות </a:t>
            </a:r>
          </a:p>
          <a:p>
            <a:pPr algn="r" rtl="1">
              <a:buNone/>
            </a:pPr>
            <a:r>
              <a:rPr lang="he-IL" dirty="0" smtClean="0"/>
              <a:t>מוות עריסה </a:t>
            </a:r>
          </a:p>
          <a:p>
            <a:pPr algn="r" rtl="1">
              <a:buNone/>
            </a:pPr>
            <a:r>
              <a:rPr lang="he-IL" dirty="0" smtClean="0"/>
              <a:t>דלקות באוזן התיכונה </a:t>
            </a:r>
          </a:p>
          <a:p>
            <a:pPr algn="r" rtl="1">
              <a:buNone/>
            </a:pPr>
            <a:r>
              <a:rPr lang="he-IL" dirty="0" smtClean="0"/>
              <a:t>היעדרות מבית הספר</a:t>
            </a:r>
          </a:p>
          <a:p>
            <a:pPr algn="r" rtl="1">
              <a:buNone/>
            </a:pPr>
            <a:endParaRPr lang="he-IL" dirty="0" smtClean="0"/>
          </a:p>
          <a:p>
            <a:pPr>
              <a:buNone/>
            </a:pPr>
            <a:r>
              <a:rPr lang="en-US" sz="1500" b="1" dirty="0" smtClean="0"/>
              <a:t>Oberg M., </a:t>
            </a:r>
            <a:r>
              <a:rPr lang="en-US" sz="1500" b="1" dirty="0" err="1" smtClean="0"/>
              <a:t>Jaakkola</a:t>
            </a:r>
            <a:r>
              <a:rPr lang="en-US" sz="1500" b="1" dirty="0" smtClean="0"/>
              <a:t> M.S., Woodward A., </a:t>
            </a:r>
            <a:r>
              <a:rPr lang="en-US" sz="1500" b="1" dirty="0" err="1" smtClean="0"/>
              <a:t>Peruga</a:t>
            </a:r>
            <a:r>
              <a:rPr lang="en-US" sz="1500" b="1" dirty="0" smtClean="0"/>
              <a:t> A., </a:t>
            </a:r>
            <a:r>
              <a:rPr lang="en-US" sz="1500" b="1" dirty="0" err="1" smtClean="0"/>
              <a:t>Pruss-Ustun</a:t>
            </a:r>
            <a:r>
              <a:rPr lang="en-US" sz="1500" b="1" dirty="0" smtClean="0"/>
              <a:t> A. Worldwide burden of disease from exposure to secondhand smoke: A retrospective analysis of data from 192 countries. </a:t>
            </a:r>
            <a:r>
              <a:rPr lang="en-US" sz="1500" b="1" u="sng" dirty="0" smtClean="0"/>
              <a:t>Lancet. 2011;377:139–146</a:t>
            </a:r>
            <a:endParaRPr lang="he-IL" sz="1500" b="1" u="sng" dirty="0" smtClean="0"/>
          </a:p>
          <a:p>
            <a:pPr algn="r" rtl="1">
              <a:buNone/>
            </a:pPr>
            <a:endParaRPr lang="he-IL" dirty="0" smtClean="0"/>
          </a:p>
          <a:p>
            <a:pPr algn="r" rtl="1">
              <a:buNone/>
            </a:pPr>
            <a:endParaRPr lang="he-IL" dirty="0" smtClean="0"/>
          </a:p>
          <a:p>
            <a:pPr algn="r" rtl="1">
              <a:buNone/>
            </a:pPr>
            <a:endParaRPr lang="he-IL" dirty="0" smtClean="0"/>
          </a:p>
          <a:p>
            <a:pPr rtl="1"/>
            <a:endParaRPr lang="he-IL" dirty="0" smtClean="0"/>
          </a:p>
          <a:p>
            <a:pPr rtl="1">
              <a:buNone/>
            </a:pPr>
            <a:endParaRPr lang="he-IL" sz="1200" dirty="0" smtClean="0"/>
          </a:p>
          <a:p>
            <a:pPr rtl="1"/>
            <a:endParaRPr lang="he-IL" sz="1200" dirty="0" smtClean="0"/>
          </a:p>
          <a:p>
            <a:pPr rtl="1">
              <a:buNone/>
            </a:pPr>
            <a:endParaRPr lang="he-IL" sz="1200" dirty="0" smtClean="0"/>
          </a:p>
          <a:p>
            <a:pPr algn="r" rtl="1">
              <a:buNone/>
            </a:pPr>
            <a:endParaRPr lang="en-US" sz="1200" dirty="0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>
            <a:normAutofit/>
          </a:bodyPr>
          <a:lstStyle/>
          <a:p>
            <a:pPr algn="ctr"/>
            <a:r>
              <a:rPr lang="he-IL" sz="2800" dirty="0" smtClean="0"/>
              <a:t>מהם עיקר הממצאים </a:t>
            </a:r>
            <a:r>
              <a:rPr lang="he-IL" sz="2800" dirty="0" smtClean="0"/>
              <a:t>מהמחקר </a:t>
            </a:r>
            <a:r>
              <a:rPr lang="he-IL" sz="2800" dirty="0" smtClean="0"/>
              <a:t>בעולם?</a:t>
            </a:r>
            <a:endParaRPr lang="en-US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he-IL" sz="3200" b="1" dirty="0" smtClean="0"/>
              <a:t>מעט ידוע על עישון בתוך הבית במיוחד בקרב הערבים </a:t>
            </a:r>
            <a:r>
              <a:rPr lang="he-IL" sz="3200" b="1" dirty="0" smtClean="0"/>
              <a:t>שהם אוכלוסייה בסיכון בגלל שיעור העישון הגבוה בקרב גברים ערבים. </a:t>
            </a:r>
            <a:endParaRPr lang="he-IL" sz="3200" b="1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smtClean="0"/>
              <a:t>בארץ 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1828800"/>
            <a:ext cx="8229600" cy="1143000"/>
          </a:xfrm>
        </p:spPr>
        <p:txBody>
          <a:bodyPr/>
          <a:lstStyle/>
          <a:p>
            <a:pPr algn="ctr"/>
            <a:r>
              <a:rPr lang="he-IL" dirty="0" smtClean="0"/>
              <a:t>המחקר הראשון 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0" y="1295400"/>
            <a:ext cx="8991600" cy="3505200"/>
          </a:xfrm>
        </p:spPr>
        <p:txBody>
          <a:bodyPr>
            <a:normAutofit/>
          </a:bodyPr>
          <a:lstStyle/>
          <a:p>
            <a:pPr algn="r" rtl="1"/>
            <a:r>
              <a:rPr lang="he-IL" b="1" u="sng" dirty="0"/>
              <a:t>מחקר </a:t>
            </a:r>
            <a:r>
              <a:rPr lang="he-IL" b="1" u="sng" dirty="0" smtClean="0"/>
              <a:t>חתך </a:t>
            </a:r>
            <a:r>
              <a:rPr lang="he-IL" b="1" u="sng" dirty="0"/>
              <a:t>ארצי </a:t>
            </a:r>
            <a:r>
              <a:rPr lang="he-IL" b="1" dirty="0"/>
              <a:t>שכלל מדגם אקראי שכבתי של </a:t>
            </a:r>
            <a:r>
              <a:rPr lang="he-IL" b="1" u="sng" dirty="0"/>
              <a:t>964</a:t>
            </a:r>
            <a:r>
              <a:rPr lang="he-IL" b="1" dirty="0"/>
              <a:t> </a:t>
            </a:r>
            <a:r>
              <a:rPr lang="he-IL" b="1" u="sng" dirty="0"/>
              <a:t>גברים ערבים מעשנים</a:t>
            </a:r>
            <a:r>
              <a:rPr lang="he-IL" b="1" dirty="0"/>
              <a:t> בהווה או בעבר </a:t>
            </a:r>
            <a:r>
              <a:rPr lang="he-IL" b="1" u="sng" dirty="0"/>
              <a:t>בגילאי 18-64</a:t>
            </a:r>
            <a:r>
              <a:rPr lang="he-IL" b="1" dirty="0" smtClean="0"/>
              <a:t>.</a:t>
            </a:r>
          </a:p>
          <a:p>
            <a:pPr algn="r" rtl="1">
              <a:buNone/>
            </a:pPr>
            <a:endParaRPr lang="he-IL" b="1" dirty="0" smtClean="0"/>
          </a:p>
          <a:p>
            <a:pPr algn="r" rtl="1"/>
            <a:r>
              <a:rPr lang="he-IL" b="1" dirty="0" smtClean="0"/>
              <a:t>הדגימה לקחה בחשבון את פיזור האוכלוסייה הערבית על פי אזור המגורים (צפון, מרכז ודרום), גודל הישוב, והמצב החברתי כלכלי של הישוב. </a:t>
            </a:r>
          </a:p>
          <a:p>
            <a:pPr algn="r" rtl="1"/>
            <a:endParaRPr lang="he-IL" b="1" dirty="0" smtClean="0"/>
          </a:p>
          <a:p>
            <a:pPr algn="r" rtl="1"/>
            <a:endParaRPr lang="he-IL" b="1" dirty="0" smtClean="0"/>
          </a:p>
          <a:p>
            <a:pPr algn="r" rtl="1"/>
            <a:endParaRPr lang="he-IL" b="1" dirty="0" smtClean="0"/>
          </a:p>
          <a:p>
            <a:pPr algn="r" rtl="1"/>
            <a:endParaRPr lang="en-US" b="1" dirty="0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8229600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he-IL" dirty="0" smtClean="0"/>
              <a:t>שיטות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 rtl="1"/>
            <a:r>
              <a:rPr lang="he-IL" b="1" dirty="0" smtClean="0"/>
              <a:t>הגברים רואיינו פנים-מול-פנים באמצעות שאלון מובנה בשפה הערבית. </a:t>
            </a:r>
          </a:p>
          <a:p>
            <a:pPr algn="r" rtl="1"/>
            <a:endParaRPr lang="he-IL" b="1" dirty="0" smtClean="0"/>
          </a:p>
          <a:p>
            <a:pPr algn="r" rtl="1"/>
            <a:r>
              <a:rPr lang="he-IL" b="1" dirty="0" smtClean="0"/>
              <a:t>איסוף הנתונים נעשה ע"י מראיינים מקומיים דוברי השפה שעברו הכשרה מיוחדת לאיתור הנחקרים (היות וזה הווה אתגר במחקר זה בהיעדר כתובות או מספרי טלפון של הנחקרים). </a:t>
            </a:r>
          </a:p>
          <a:p>
            <a:pPr algn="r" rtl="1"/>
            <a:endParaRPr lang="he-IL" b="1" dirty="0" smtClean="0"/>
          </a:p>
          <a:p>
            <a:pPr algn="r" rtl="1"/>
            <a:r>
              <a:rPr lang="he-IL" b="1" dirty="0" smtClean="0"/>
              <a:t>איסוף הנתונים נמשך כשנה מספטמבר 2012 עד ספטמבר 2013.</a:t>
            </a:r>
          </a:p>
          <a:p>
            <a:pPr algn="r" rtl="1">
              <a:buNone/>
            </a:pPr>
            <a:r>
              <a:rPr lang="he-IL" b="1" dirty="0" smtClean="0"/>
              <a:t> </a:t>
            </a:r>
          </a:p>
          <a:p>
            <a:pPr algn="r" rtl="1"/>
            <a:r>
              <a:rPr lang="he-IL" b="1" dirty="0" smtClean="0"/>
              <a:t>שעור ההיענות במחקר הגיע ל-83%.</a:t>
            </a:r>
            <a:endParaRPr lang="en-US" dirty="0"/>
          </a:p>
        </p:txBody>
      </p:sp>
      <p:sp>
        <p:nvSpPr>
          <p:cNvPr id="3" name="כותרת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smtClean="0"/>
              <a:t>מהלך איסוף הנתונים 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09600" y="167640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he-IL" sz="4800" dirty="0" smtClean="0"/>
              <a:t>ממצאים </a:t>
            </a:r>
            <a:endParaRPr lang="en-US" sz="4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152400" y="152400"/>
            <a:ext cx="8610600" cy="1371600"/>
          </a:xfrm>
        </p:spPr>
        <p:txBody>
          <a:bodyPr>
            <a:noAutofit/>
          </a:bodyPr>
          <a:lstStyle/>
          <a:p>
            <a:pPr algn="ctr"/>
            <a:r>
              <a:rPr lang="he-IL" sz="3200" dirty="0" smtClean="0"/>
              <a:t>מעשנים </a:t>
            </a:r>
            <a:r>
              <a:rPr lang="he-IL" sz="3200" dirty="0" smtClean="0"/>
              <a:t>כעת ומעשנים </a:t>
            </a:r>
            <a:r>
              <a:rPr lang="he-IL" sz="3200" dirty="0" smtClean="0"/>
              <a:t>לשעבר (%)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(N=964)</a:t>
            </a:r>
            <a:r>
              <a:rPr lang="he-IL" sz="3200" dirty="0" smtClean="0"/>
              <a:t> </a:t>
            </a:r>
            <a:r>
              <a:rPr lang="en-US" sz="3200" dirty="0" smtClean="0"/>
              <a:t/>
            </a:r>
            <a:br>
              <a:rPr lang="en-US" sz="3200" dirty="0" smtClean="0"/>
            </a:br>
            <a:endParaRPr lang="en-US" sz="32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609600" y="0"/>
          <a:ext cx="8229600" cy="5943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Chart 9"/>
          <p:cNvGraphicFramePr/>
          <p:nvPr/>
        </p:nvGraphicFramePr>
        <p:xfrm>
          <a:off x="1295400" y="838200"/>
          <a:ext cx="7086600" cy="586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52400"/>
          <a:ext cx="8229600" cy="5168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81000" y="0"/>
          <a:ext cx="8229600" cy="5287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>
            <a:normAutofit/>
          </a:bodyPr>
          <a:lstStyle/>
          <a:p>
            <a:pPr algn="ctr" rtl="1"/>
            <a:r>
              <a:rPr lang="he-IL" sz="2400" dirty="0" smtClean="0"/>
              <a:t>עמדות המשפחה ביחס לעישון הגברים</a:t>
            </a:r>
            <a:endParaRPr lang="en-US" sz="2400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</p:nvPr>
        </p:nvGraphicFramePr>
        <p:xfrm>
          <a:off x="152400" y="609600"/>
          <a:ext cx="8686800" cy="586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5800" y="0"/>
            <a:ext cx="8229600" cy="304800"/>
          </a:xfrm>
        </p:spPr>
        <p:txBody>
          <a:bodyPr>
            <a:normAutofit fontScale="90000"/>
          </a:bodyPr>
          <a:lstStyle/>
          <a:p>
            <a:pPr algn="ctr"/>
            <a:r>
              <a:rPr lang="he-IL" sz="1800" dirty="0" smtClean="0"/>
              <a:t>  מאפיינים של המעשנים בבית מכלל המדגם (%)</a:t>
            </a:r>
            <a:endParaRPr lang="en-US" sz="1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381000"/>
          <a:ext cx="9144000" cy="6477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Oval 4"/>
          <p:cNvSpPr/>
          <p:nvPr/>
        </p:nvSpPr>
        <p:spPr>
          <a:xfrm>
            <a:off x="6934200" y="6248400"/>
            <a:ext cx="3810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7391400" y="4876800"/>
            <a:ext cx="3810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077200" y="4495800"/>
            <a:ext cx="457200" cy="381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267200" y="5334000"/>
            <a:ext cx="609600" cy="228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5181600" y="2362200"/>
            <a:ext cx="457200" cy="381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7620000" y="1905000"/>
            <a:ext cx="457200" cy="381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7924800" y="3429000"/>
            <a:ext cx="457200" cy="381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4876800" y="1066800"/>
            <a:ext cx="3810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5715000" y="609600"/>
            <a:ext cx="3810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7391400" y="990600"/>
            <a:ext cx="974947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N=964</a:t>
            </a: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52400" y="0"/>
          <a:ext cx="88392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he-IL" sz="2400" dirty="0" smtClean="0"/>
              <a:t>ידע ועמדות בנוגע לעישון בקרב מעשנים </a:t>
            </a:r>
            <a:br>
              <a:rPr lang="he-IL" sz="2400" dirty="0" smtClean="0"/>
            </a:br>
            <a:r>
              <a:rPr lang="he-IL" sz="2400" dirty="0" smtClean="0"/>
              <a:t>בתוך הבית לעומת מעשנים לא בבית </a:t>
            </a:r>
            <a:endParaRPr lang="en-US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838200"/>
          <a:ext cx="9144000" cy="6019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Left Brace 4"/>
          <p:cNvSpPr/>
          <p:nvPr/>
        </p:nvSpPr>
        <p:spPr>
          <a:xfrm rot="5400000">
            <a:off x="7620000" y="304800"/>
            <a:ext cx="533400" cy="2514600"/>
          </a:xfrm>
          <a:prstGeom prst="leftBrace">
            <a:avLst>
              <a:gd name="adj1" fmla="val 8333"/>
              <a:gd name="adj2" fmla="val 5206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he-IL" b="1" dirty="0" smtClean="0"/>
              <a:t>למרות שיש מדיניות מתקדמת בנוגע </a:t>
            </a:r>
            <a:r>
              <a:rPr lang="he-IL" b="1" dirty="0" smtClean="0"/>
              <a:t>לאיסור </a:t>
            </a:r>
            <a:r>
              <a:rPr lang="he-IL" b="1" dirty="0" smtClean="0"/>
              <a:t>עישון במקומות ציבוריים, אין מדיניות </a:t>
            </a:r>
            <a:r>
              <a:rPr lang="he-IL" b="1" dirty="0" smtClean="0"/>
              <a:t>למניעת </a:t>
            </a:r>
            <a:r>
              <a:rPr lang="he-IL" b="1" dirty="0" smtClean="0"/>
              <a:t>עישון בתוך הבית. </a:t>
            </a:r>
          </a:p>
          <a:p>
            <a:pPr algn="r" rtl="1"/>
            <a:endParaRPr lang="he-IL" b="1" dirty="0" smtClean="0"/>
          </a:p>
          <a:p>
            <a:pPr algn="r" rtl="1"/>
            <a:r>
              <a:rPr lang="he-IL" b="1" dirty="0" smtClean="0"/>
              <a:t>המקום שהילד צריך להיות מוגן בו הכי הרבה, לא שומר על בריאותו! </a:t>
            </a:r>
          </a:p>
          <a:p>
            <a:pPr algn="r" rtl="1"/>
            <a:endParaRPr lang="he-IL" b="1" dirty="0" smtClean="0"/>
          </a:p>
          <a:p>
            <a:pPr algn="ctr" rtl="1">
              <a:buNone/>
            </a:pPr>
            <a:r>
              <a:rPr lang="he-IL" b="1" dirty="0" smtClean="0">
                <a:solidFill>
                  <a:srgbClr val="FF0000"/>
                </a:solidFill>
              </a:rPr>
              <a:t>מה ניתן לעושת?  </a:t>
            </a:r>
          </a:p>
          <a:p>
            <a:pPr algn="r" rtl="1"/>
            <a:endParaRPr lang="he-IL" b="1" dirty="0" smtClean="0"/>
          </a:p>
          <a:p>
            <a:pPr algn="r" rtl="1"/>
            <a:endParaRPr lang="he-IL" b="1" dirty="0" smtClean="0"/>
          </a:p>
          <a:p>
            <a:pPr algn="r" rtl="1"/>
            <a:endParaRPr lang="he-IL" b="1" dirty="0" smtClean="0"/>
          </a:p>
          <a:p>
            <a:pPr algn="r" rtl="1"/>
            <a:endParaRPr lang="he-IL" b="1" dirty="0" smtClean="0"/>
          </a:p>
          <a:p>
            <a:endParaRPr lang="en-US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smtClean="0"/>
              <a:t>מדיניות </a:t>
            </a:r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762000" y="2438400"/>
            <a:ext cx="7772400" cy="2762251"/>
          </a:xfrm>
        </p:spPr>
        <p:txBody>
          <a:bodyPr>
            <a:normAutofit fontScale="90000"/>
          </a:bodyPr>
          <a:lstStyle/>
          <a:p>
            <a:pPr algn="ctr" rtl="1"/>
            <a:r>
              <a:rPr lang="he-IL" sz="3600" b="1" dirty="0" smtClean="0"/>
              <a:t>שיטות להפסקת </a:t>
            </a:r>
            <a:r>
              <a:rPr lang="he-IL" sz="3600" b="1" dirty="0"/>
              <a:t>עישון בקרב גברים ערבים </a:t>
            </a:r>
            <a:r>
              <a:rPr lang="he-IL" sz="3600" b="1" dirty="0" smtClean="0"/>
              <a:t>בישראל</a:t>
            </a:r>
            <a:r>
              <a:rPr lang="he-IL" sz="3600" b="1" dirty="0" smtClean="0"/>
              <a:t>: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he-IL" sz="3600" dirty="0" smtClean="0"/>
              <a:t>ממצאי ממחקר ארצי בשיטת </a:t>
            </a:r>
            <a:br>
              <a:rPr lang="he-IL" sz="3600" dirty="0" smtClean="0"/>
            </a:br>
            <a:r>
              <a:rPr lang="he-IL" sz="3600" b="1" dirty="0" smtClean="0"/>
              <a:t> </a:t>
            </a:r>
            <a:r>
              <a:rPr lang="he-IL" sz="3600" b="1" dirty="0"/>
              <a:t>ה- </a:t>
            </a:r>
            <a:r>
              <a:rPr lang="en-GB" sz="3600" b="1" dirty="0"/>
              <a:t>Concept mapping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381000" y="609600"/>
            <a:ext cx="8229600" cy="11430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anchor="b">
            <a:normAutofit fontScale="97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מה הגברים הערבים אמרו בנוגע לשיטות להפסקת עישון?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he-I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8382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/>
              <a:t>Concept mapping</a:t>
            </a:r>
            <a:endParaRPr lang="en-US" sz="32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>
          <a:xfrm>
            <a:off x="457200" y="838200"/>
            <a:ext cx="8385048" cy="5257800"/>
          </a:xfrm>
        </p:spPr>
        <p:txBody>
          <a:bodyPr>
            <a:normAutofit fontScale="77500" lnSpcReduction="20000"/>
          </a:bodyPr>
          <a:lstStyle/>
          <a:p>
            <a:pPr algn="r">
              <a:buNone/>
            </a:pPr>
            <a:r>
              <a:rPr lang="he-IL" sz="3200" b="1" dirty="0" smtClean="0">
                <a:latin typeface="Arial" pitchFamily="34" charset="0"/>
                <a:cs typeface="Arial" pitchFamily="34" charset="0"/>
              </a:rPr>
              <a:t>השיטה משלבת שיטות איכותניות וכמותיות ביחד וכוללת מספר שלבים: </a:t>
            </a:r>
          </a:p>
          <a:p>
            <a:pPr algn="r" rtl="1">
              <a:buNone/>
            </a:pPr>
            <a:r>
              <a:rPr lang="he-IL" dirty="0" smtClean="0">
                <a:latin typeface="Arial" pitchFamily="34" charset="0"/>
                <a:cs typeface="Arial" pitchFamily="34" charset="0"/>
              </a:rPr>
              <a:t> 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r" rtl="1"/>
            <a:r>
              <a:rPr lang="en-US" b="1" dirty="0" smtClean="0">
                <a:latin typeface="Arial" pitchFamily="34" charset="0"/>
                <a:cs typeface="Arial" pitchFamily="34" charset="0"/>
              </a:rPr>
              <a:t>Brainstorming</a:t>
            </a:r>
            <a:r>
              <a:rPr lang="he-IL" dirty="0" smtClean="0">
                <a:latin typeface="Arial" pitchFamily="34" charset="0"/>
                <a:cs typeface="Arial" pitchFamily="34" charset="0"/>
              </a:rPr>
              <a:t>- סיעור מוחות (קבוצות מיקוד) מתבצע בקבוצות קטנות של משתתפים ומטרתו זיהוי רעיונות או היגדים הקשורים לסוגיה שמעניינת את הקהילה או את החוקרים (שלב איכותני). </a:t>
            </a:r>
          </a:p>
          <a:p>
            <a:pPr algn="r" rtl="1"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he-IL" dirty="0" smtClean="0">
                <a:latin typeface="Arial" pitchFamily="34" charset="0"/>
                <a:cs typeface="Arial" pitchFamily="34" charset="0"/>
              </a:rPr>
              <a:t>השאלה נקראת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Focal question</a:t>
            </a:r>
            <a:r>
              <a:rPr lang="he-IL" dirty="0" smtClean="0">
                <a:latin typeface="Arial" pitchFamily="34" charset="0"/>
                <a:cs typeface="Arial" pitchFamily="34" charset="0"/>
              </a:rPr>
              <a:t>. כתוצאה משלב זה מכינים שאלון כמותי אשר כולל את עיקר הרעיונות שעלו מסיעור המוחות. </a:t>
            </a:r>
          </a:p>
          <a:p>
            <a:pPr algn="r" rtl="1"/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r" rtl="1"/>
            <a:r>
              <a:rPr lang="en-US" b="1" dirty="0" smtClean="0">
                <a:latin typeface="Arial" pitchFamily="34" charset="0"/>
                <a:cs typeface="Arial" pitchFamily="34" charset="0"/>
              </a:rPr>
              <a:t>Sorting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he-IL" dirty="0" smtClean="0">
                <a:latin typeface="Arial" pitchFamily="34" charset="0"/>
                <a:cs typeface="Arial" pitchFamily="34" charset="0"/>
              </a:rPr>
              <a:t>– סיווג או מיון לקבוצות או קטגוריות של הרעיונות או ההיגדים שעלו משלב סיעור המוחות ע"י משתתפים בעלי העניין. בשלב זה מצומצם מספר ההיגדים ויישארו היגדים משמעותיים (שלב איכותני). </a:t>
            </a:r>
          </a:p>
          <a:p>
            <a:pPr algn="r" rtl="1"/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r" rtl="1"/>
            <a:r>
              <a:rPr lang="en-US" b="1" dirty="0" smtClean="0">
                <a:latin typeface="Arial" pitchFamily="34" charset="0"/>
                <a:cs typeface="Arial" pitchFamily="34" charset="0"/>
              </a:rPr>
              <a:t>Rating </a:t>
            </a:r>
            <a:r>
              <a:rPr lang="he-IL" dirty="0" smtClean="0">
                <a:latin typeface="Arial" pitchFamily="34" charset="0"/>
                <a:cs typeface="Arial" pitchFamily="34" charset="0"/>
              </a:rPr>
              <a:t>– שלב זה כולל דירוג ההיגדים והרעיונות שעברו מיון וקיבוץ (מהשלב הקודם) ע"י קהל היעד (שלב כמותי)</a:t>
            </a:r>
          </a:p>
          <a:p>
            <a:pPr algn="r" rtl="1"/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r" rtl="1"/>
            <a:r>
              <a:rPr lang="en-US" b="1" dirty="0" smtClean="0">
                <a:latin typeface="Arial" pitchFamily="34" charset="0"/>
                <a:cs typeface="Arial" pitchFamily="34" charset="0"/>
              </a:rPr>
              <a:t>Mapping</a:t>
            </a:r>
            <a:r>
              <a:rPr lang="he-IL" dirty="0" smtClean="0">
                <a:latin typeface="Arial" pitchFamily="34" charset="0"/>
                <a:cs typeface="Arial" pitchFamily="34" charset="0"/>
              </a:rPr>
              <a:t>- יצירת מפות רב ממדיות בעקבות ניתוח היררכי רב משתני, שמייצגות אשכולות של ההיגדים אשר נוצרו מהסיווג ומהדירוג (שלב כמותי). 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r"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he-IL" sz="3100" b="1" dirty="0" smtClean="0"/>
              <a:t>איפה התקיימו קבוצות סיעור המוחות</a:t>
            </a:r>
            <a:r>
              <a:rPr lang="he-IL" b="1" dirty="0" smtClean="0"/>
              <a:t>?</a:t>
            </a:r>
            <a:endParaRPr lang="en-US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>
          <a:xfrm>
            <a:off x="1676400" y="1676400"/>
            <a:ext cx="6175248" cy="4495800"/>
          </a:xfrm>
        </p:spPr>
        <p:txBody>
          <a:bodyPr>
            <a:normAutofit fontScale="92500" lnSpcReduction="10000"/>
          </a:bodyPr>
          <a:lstStyle/>
          <a:p>
            <a:pPr algn="r" rtl="1">
              <a:buFont typeface="Wingdings" pitchFamily="2" charset="2"/>
              <a:buChar char="§"/>
            </a:pPr>
            <a:r>
              <a:rPr lang="he-IL" dirty="0" err="1" smtClean="0"/>
              <a:t>מג'ד</a:t>
            </a:r>
            <a:r>
              <a:rPr lang="he-IL" dirty="0" smtClean="0"/>
              <a:t> </a:t>
            </a:r>
            <a:r>
              <a:rPr lang="he-IL" dirty="0" err="1" smtClean="0"/>
              <a:t>אלקרום</a:t>
            </a:r>
            <a:r>
              <a:rPr lang="he-IL" dirty="0" smtClean="0"/>
              <a:t> </a:t>
            </a:r>
            <a:r>
              <a:rPr lang="ar-SA" dirty="0" err="1" smtClean="0"/>
              <a:t>(</a:t>
            </a:r>
            <a:r>
              <a:rPr lang="ar-SA" dirty="0" smtClean="0"/>
              <a:t> </a:t>
            </a:r>
            <a:r>
              <a:rPr lang="he-IL" dirty="0" smtClean="0"/>
              <a:t>שתי קבוצות</a:t>
            </a:r>
            <a:r>
              <a:rPr lang="ar-SA" dirty="0" err="1" smtClean="0"/>
              <a:t>)</a:t>
            </a:r>
            <a:r>
              <a:rPr lang="ar-SA" dirty="0" smtClean="0"/>
              <a:t> </a:t>
            </a:r>
          </a:p>
          <a:p>
            <a:pPr algn="r" rtl="1">
              <a:buFont typeface="Wingdings" pitchFamily="2" charset="2"/>
              <a:buChar char="§"/>
            </a:pPr>
            <a:r>
              <a:rPr lang="he-IL" dirty="0" smtClean="0"/>
              <a:t>כפר קרע</a:t>
            </a:r>
            <a:r>
              <a:rPr lang="ar-SA" dirty="0" smtClean="0"/>
              <a:t> </a:t>
            </a:r>
            <a:r>
              <a:rPr lang="ar-SA" dirty="0" err="1" smtClean="0"/>
              <a:t>(</a:t>
            </a:r>
            <a:r>
              <a:rPr lang="ar-SA" dirty="0" smtClean="0"/>
              <a:t> </a:t>
            </a:r>
            <a:r>
              <a:rPr lang="he-IL" dirty="0" smtClean="0"/>
              <a:t>שתי קבוצות</a:t>
            </a:r>
            <a:r>
              <a:rPr lang="ar-SA" dirty="0" err="1" smtClean="0"/>
              <a:t>)</a:t>
            </a:r>
            <a:r>
              <a:rPr lang="ar-SA" dirty="0" smtClean="0"/>
              <a:t> </a:t>
            </a:r>
          </a:p>
          <a:p>
            <a:pPr algn="r" rtl="1">
              <a:buFont typeface="Wingdings" pitchFamily="2" charset="2"/>
              <a:buChar char="§"/>
            </a:pPr>
            <a:r>
              <a:rPr lang="he-IL" dirty="0" smtClean="0"/>
              <a:t>טירה</a:t>
            </a:r>
            <a:endParaRPr lang="ar-SA" dirty="0" smtClean="0"/>
          </a:p>
          <a:p>
            <a:pPr algn="r" rtl="1">
              <a:buFont typeface="Wingdings" pitchFamily="2" charset="2"/>
              <a:buChar char="§"/>
            </a:pPr>
            <a:r>
              <a:rPr lang="he-IL" dirty="0" smtClean="0"/>
              <a:t>קאבול</a:t>
            </a:r>
            <a:r>
              <a:rPr lang="ar-SA" dirty="0" smtClean="0"/>
              <a:t> </a:t>
            </a:r>
          </a:p>
          <a:p>
            <a:pPr algn="r" rtl="1">
              <a:buFont typeface="Wingdings" pitchFamily="2" charset="2"/>
              <a:buChar char="§"/>
            </a:pPr>
            <a:r>
              <a:rPr lang="he-IL" dirty="0" smtClean="0"/>
              <a:t>שעב</a:t>
            </a:r>
            <a:endParaRPr lang="ar-SA" dirty="0" smtClean="0"/>
          </a:p>
          <a:p>
            <a:pPr algn="r" rtl="1">
              <a:buFont typeface="Wingdings" pitchFamily="2" charset="2"/>
              <a:buChar char="§"/>
            </a:pPr>
            <a:r>
              <a:rPr lang="he-IL" dirty="0" smtClean="0"/>
              <a:t>נצרת</a:t>
            </a:r>
            <a:endParaRPr lang="ar-SA" dirty="0" smtClean="0"/>
          </a:p>
          <a:p>
            <a:pPr algn="r" rtl="1">
              <a:buFont typeface="Wingdings" pitchFamily="2" charset="2"/>
              <a:buChar char="§"/>
            </a:pPr>
            <a:r>
              <a:rPr lang="he-IL" dirty="0" smtClean="0"/>
              <a:t>סטודנטים ערבים באוניברסיטת תל אביב</a:t>
            </a:r>
            <a:r>
              <a:rPr lang="ar-SA" dirty="0" smtClean="0"/>
              <a:t> </a:t>
            </a:r>
          </a:p>
          <a:p>
            <a:pPr algn="r" rtl="1">
              <a:buFont typeface="Wingdings" pitchFamily="2" charset="2"/>
              <a:buChar char="§"/>
            </a:pPr>
            <a:r>
              <a:rPr lang="he-IL" dirty="0" smtClean="0"/>
              <a:t>אום </a:t>
            </a:r>
            <a:r>
              <a:rPr lang="he-IL" dirty="0" err="1" smtClean="0"/>
              <a:t>אלפחם</a:t>
            </a:r>
            <a:r>
              <a:rPr lang="he-IL" dirty="0" smtClean="0"/>
              <a:t> </a:t>
            </a:r>
            <a:endParaRPr lang="ar-SA" dirty="0" smtClean="0"/>
          </a:p>
          <a:p>
            <a:pPr algn="r" rtl="1">
              <a:buFont typeface="Wingdings" pitchFamily="2" charset="2"/>
              <a:buChar char="§"/>
            </a:pPr>
            <a:r>
              <a:rPr lang="he-IL" dirty="0" smtClean="0"/>
              <a:t>שפרעם </a:t>
            </a:r>
            <a:endParaRPr lang="ar-SA" dirty="0" smtClean="0"/>
          </a:p>
          <a:p>
            <a:pPr algn="r" rtl="1">
              <a:buFont typeface="Wingdings" pitchFamily="2" charset="2"/>
              <a:buChar char="§"/>
            </a:pPr>
            <a:r>
              <a:rPr lang="he-IL" dirty="0" smtClean="0"/>
              <a:t>תל שבע</a:t>
            </a:r>
          </a:p>
          <a:p>
            <a:pPr algn="r" rtl="1">
              <a:buFont typeface="Wingdings" pitchFamily="2" charset="2"/>
              <a:buChar char="§"/>
            </a:pPr>
            <a:r>
              <a:rPr lang="he-IL" dirty="0" smtClean="0"/>
              <a:t>רהט </a:t>
            </a:r>
            <a:r>
              <a:rPr lang="ar-SA" dirty="0" smtClean="0"/>
              <a:t> </a:t>
            </a:r>
          </a:p>
          <a:p>
            <a:pPr algn="r" rtl="1">
              <a:buFont typeface="Wingdings" pitchFamily="2" charset="2"/>
              <a:buChar char="§"/>
            </a:pPr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3200" b="1" dirty="0" smtClean="0"/>
              <a:t> </a:t>
            </a:r>
            <a:r>
              <a:rPr lang="en-US" sz="3200" b="1" dirty="0" smtClean="0"/>
              <a:t>Brainstorming</a:t>
            </a:r>
            <a:r>
              <a:rPr lang="he-IL" sz="3200" b="1" dirty="0" smtClean="0"/>
              <a:t>בשלב ה- </a:t>
            </a:r>
            <a:r>
              <a:rPr lang="en-US" sz="3200" b="1" dirty="0" smtClean="0"/>
              <a:t> </a:t>
            </a:r>
            <a:endParaRPr lang="en-US" sz="3200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>
          <a:xfrm>
            <a:off x="685800" y="1447800"/>
            <a:ext cx="8232648" cy="5105400"/>
          </a:xfrm>
        </p:spPr>
        <p:txBody>
          <a:bodyPr>
            <a:noAutofit/>
          </a:bodyPr>
          <a:lstStyle/>
          <a:p>
            <a:pPr algn="r" rtl="1"/>
            <a:r>
              <a:rPr lang="he-IL" sz="2000" b="1" dirty="0" smtClean="0"/>
              <a:t>קיימנו 12 קבוצות מיקוד בשלושה אזורים בארץ (6 קבוצות בצפון, 4 קבוצות במרכז ושתי קבוצות בדרום). </a:t>
            </a:r>
          </a:p>
          <a:p>
            <a:pPr algn="r" rtl="1"/>
            <a:endParaRPr lang="he-IL" sz="2000" b="1" dirty="0" smtClean="0"/>
          </a:p>
          <a:p>
            <a:pPr algn="r" rtl="1"/>
            <a:r>
              <a:rPr lang="he-IL" sz="2000" b="1" dirty="0" smtClean="0"/>
              <a:t>בכל קבוצה השתתפו 8-12 גברים ערבים מעשנים (סה"כ 112). </a:t>
            </a:r>
          </a:p>
          <a:p>
            <a:pPr algn="r" rtl="1"/>
            <a:endParaRPr lang="he-IL" sz="2000" b="1" dirty="0" smtClean="0"/>
          </a:p>
          <a:p>
            <a:pPr algn="r" rtl="1"/>
            <a:r>
              <a:rPr lang="he-IL" sz="2000" b="1" dirty="0" smtClean="0"/>
              <a:t>גיוס המשתתפים נעשה בשיטת כדור השלג לאחר יצירת קשר עם גורמים וארגונים בקהילה כמו מתנ"סים, בתי ספר, מסגדים וארגונים חברתיים אחרים. </a:t>
            </a:r>
          </a:p>
          <a:p>
            <a:pPr algn="r" rtl="1"/>
            <a:endParaRPr lang="he-IL" sz="2000" b="1" dirty="0" smtClean="0"/>
          </a:p>
          <a:p>
            <a:pPr algn="r" rtl="1"/>
            <a:r>
              <a:rPr lang="he-IL" sz="2000" b="1" dirty="0" smtClean="0"/>
              <a:t>בתחילת הקבוצה המשתתפים חתמו על טופס הסכמה מדעת ולאחר מכן הם מלאו שאלון סוציו-דמוגרפי קצר ושאלות לגבי העישון שלהם. </a:t>
            </a:r>
          </a:p>
          <a:p>
            <a:pPr algn="r" rtl="1"/>
            <a:r>
              <a:rPr lang="he-IL" sz="2000" b="1" dirty="0" smtClean="0"/>
              <a:t>הדיון בקבוצות התנהל בשפה הערבית סביב השאלה העיקרית (</a:t>
            </a:r>
            <a:r>
              <a:rPr lang="en-GB" sz="2000" b="1" dirty="0" smtClean="0"/>
              <a:t>Focal question</a:t>
            </a:r>
            <a:r>
              <a:rPr lang="ar-SA" sz="2000" b="1" dirty="0" err="1" smtClean="0"/>
              <a:t>)</a:t>
            </a:r>
            <a:endParaRPr lang="en-US" sz="2000" b="1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sz="3200" b="1" dirty="0" smtClean="0"/>
              <a:t>   Sorting &amp; Rating </a:t>
            </a:r>
            <a:r>
              <a:rPr lang="he-IL" sz="3200" b="1" dirty="0" smtClean="0"/>
              <a:t>סיווג ודירוג- </a:t>
            </a:r>
            <a:r>
              <a:rPr lang="en-US" sz="3200" b="1" dirty="0" smtClean="0"/>
              <a:t>     </a:t>
            </a:r>
            <a:endParaRPr lang="en-US" sz="3200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he-IL" sz="2400" b="1" dirty="0" smtClean="0"/>
              <a:t>בשלבים אלה </a:t>
            </a:r>
            <a:r>
              <a:rPr lang="he-IL" sz="2400" b="1" dirty="0" smtClean="0">
                <a:solidFill>
                  <a:srgbClr val="FF0000"/>
                </a:solidFill>
              </a:rPr>
              <a:t>השתתפו 202 גברים ערבים מעשנים </a:t>
            </a:r>
            <a:r>
              <a:rPr lang="he-IL" sz="2400" b="1" dirty="0" smtClean="0"/>
              <a:t>במסגרת של 12 קבוצות. </a:t>
            </a:r>
            <a:endParaRPr lang="en-US" sz="2400" b="1" dirty="0" smtClean="0"/>
          </a:p>
          <a:p>
            <a:pPr algn="r" rtl="1"/>
            <a:endParaRPr lang="en-US" sz="2400" b="1" dirty="0" smtClean="0"/>
          </a:p>
          <a:p>
            <a:pPr algn="r" rtl="1"/>
            <a:r>
              <a:rPr lang="he-IL" sz="2400" b="1" u="sng" dirty="0" smtClean="0"/>
              <a:t>בשלב הדירוג- </a:t>
            </a:r>
            <a:r>
              <a:rPr lang="he-IL" sz="2400" b="1" dirty="0" smtClean="0"/>
              <a:t>הגברים נתבקשו לדרג את הרעיונות המרכזיים של הגורמים והאמצעים להפסקת עישון. </a:t>
            </a:r>
          </a:p>
          <a:p>
            <a:pPr algn="r" rtl="1"/>
            <a:endParaRPr lang="he-IL" sz="2400" b="1" dirty="0" smtClean="0"/>
          </a:p>
          <a:p>
            <a:pPr algn="r" rtl="1"/>
            <a:r>
              <a:rPr lang="he-IL" sz="2400" b="1" dirty="0" smtClean="0"/>
              <a:t>דירוג הרעיונות נעשה  באמצעות סולם </a:t>
            </a:r>
            <a:r>
              <a:rPr lang="he-IL" sz="2400" b="1" dirty="0" err="1" smtClean="0"/>
              <a:t>ליקרט</a:t>
            </a:r>
            <a:r>
              <a:rPr lang="he-IL" sz="2400" b="1" dirty="0" smtClean="0"/>
              <a:t> ( 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Likert</a:t>
            </a:r>
            <a:r>
              <a:rPr lang="en-US" sz="2400" b="1" dirty="0" smtClean="0"/>
              <a:t> scale</a:t>
            </a:r>
            <a:r>
              <a:rPr lang="he-IL" sz="2400" b="1" dirty="0" smtClean="0"/>
              <a:t>) של 4 קטגוריות של הסכמה: ממסכים מאוד על בכלל לא מסכים.</a:t>
            </a:r>
            <a:endParaRPr lang="en-US" sz="2400" b="1" dirty="0" smtClean="0"/>
          </a:p>
          <a:p>
            <a:pPr algn="r" rtl="1">
              <a:buNone/>
            </a:pPr>
            <a:endParaRPr lang="en-US" sz="2400" b="1" dirty="0" smtClean="0"/>
          </a:p>
          <a:p>
            <a:pPr algn="r" rtl="1"/>
            <a:endParaRPr lang="en-US" sz="2400" b="1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smtClean="0"/>
              <a:t>עיקר הממצאים</a:t>
            </a:r>
            <a:endParaRPr lang="en-US" dirty="0"/>
          </a:p>
        </p:txBody>
      </p:sp>
      <p:sp>
        <p:nvSpPr>
          <p:cNvPr id="4" name="מציין מיקום תוכן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 algn="r" rtl="1"/>
            <a:r>
              <a:rPr lang="he-IL" sz="2800" b="1" dirty="0" smtClean="0"/>
              <a:t>עישון הנה בעיה מורכבת </a:t>
            </a:r>
            <a:r>
              <a:rPr lang="he-IL" sz="2800" b="1" dirty="0" smtClean="0"/>
              <a:t>רב מערכתית וקשה </a:t>
            </a:r>
            <a:r>
              <a:rPr lang="he-IL" sz="2800" b="1" dirty="0" smtClean="0"/>
              <a:t>בקרב הגברים הערבים. </a:t>
            </a:r>
          </a:p>
          <a:p>
            <a:pPr lvl="0" algn="r" rtl="1"/>
            <a:endParaRPr lang="en-US" sz="2800" b="1" dirty="0" smtClean="0"/>
          </a:p>
          <a:p>
            <a:pPr lvl="0" algn="r" rtl="1"/>
            <a:r>
              <a:rPr lang="he-IL" sz="2800" b="1" dirty="0" smtClean="0"/>
              <a:t>גורמים </a:t>
            </a:r>
            <a:r>
              <a:rPr lang="he-IL" sz="2800" b="1" dirty="0" smtClean="0"/>
              <a:t>רבים חוברים יחד על מנת לעודד עישון בקרב הגברים הערבים מגיל צעיר, בגיל ההתבגרות ובגיל המבוגר. </a:t>
            </a:r>
            <a:endParaRPr lang="he-IL" sz="2800" b="1" dirty="0" smtClean="0"/>
          </a:p>
          <a:p>
            <a:pPr lvl="0" algn="r" rtl="1"/>
            <a:endParaRPr lang="he-IL" sz="2800" b="1" dirty="0" smtClean="0"/>
          </a:p>
          <a:p>
            <a:pPr lvl="0" algn="r" rtl="1"/>
            <a:endParaRPr lang="he-IL" sz="2800" b="1" dirty="0" smtClean="0"/>
          </a:p>
          <a:p>
            <a:pPr lvl="0" algn="r" rtl="1"/>
            <a:endParaRPr lang="en-US" sz="2800" b="1" dirty="0" smtClean="0"/>
          </a:p>
          <a:p>
            <a:pPr algn="r" rtl="1">
              <a:buNone/>
            </a:pPr>
            <a:endParaRPr lang="en-US" sz="2800" b="1" dirty="0" smtClean="0"/>
          </a:p>
          <a:p>
            <a:pPr algn="r" rtl="1"/>
            <a:endParaRPr lang="en-US" sz="2800" b="1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>
            <a:normAutofit/>
          </a:bodyPr>
          <a:lstStyle/>
          <a:p>
            <a:pPr algn="ctr" rtl="1"/>
            <a:r>
              <a:rPr lang="he-IL" sz="2800" b="1" dirty="0" smtClean="0"/>
              <a:t>בעיה רב מערכתית - נחוצה </a:t>
            </a:r>
            <a:r>
              <a:rPr lang="he-IL" sz="2800" b="1" dirty="0" smtClean="0"/>
              <a:t>התערבות ברמות שונות </a:t>
            </a:r>
            <a:endParaRPr lang="en-US" sz="2800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>
          <a:xfrm>
            <a:off x="381000" y="838200"/>
            <a:ext cx="8458200" cy="5486400"/>
          </a:xfrm>
        </p:spPr>
        <p:txBody>
          <a:bodyPr>
            <a:normAutofit/>
          </a:bodyPr>
          <a:lstStyle/>
          <a:p>
            <a:pPr algn="r" rtl="1"/>
            <a:r>
              <a:rPr lang="he-IL" sz="2400" b="1" dirty="0" smtClean="0"/>
              <a:t>ברמת המשפחה (</a:t>
            </a:r>
            <a:r>
              <a:rPr lang="he-IL" sz="2400" b="1" dirty="0" smtClean="0"/>
              <a:t>הדמות המרכזית </a:t>
            </a:r>
            <a:r>
              <a:rPr lang="he-IL" sz="2400" b="1" dirty="0" smtClean="0"/>
              <a:t>במיוחד האב הנו מעשן)</a:t>
            </a:r>
          </a:p>
          <a:p>
            <a:pPr algn="r" rtl="1"/>
            <a:endParaRPr lang="he-IL" sz="2000" b="1" dirty="0" smtClean="0"/>
          </a:p>
          <a:p>
            <a:pPr algn="r" rtl="1"/>
            <a:r>
              <a:rPr lang="he-IL" sz="2400" b="1" dirty="0" smtClean="0"/>
              <a:t>לא מתקיימת אכיפה של החוק לאיסור עישו</a:t>
            </a:r>
            <a:r>
              <a:rPr lang="he-IL" sz="2400" b="1" dirty="0" smtClean="0"/>
              <a:t>ן במקומות ציבוריים:  </a:t>
            </a:r>
          </a:p>
          <a:p>
            <a:pPr lvl="1" algn="r" rtl="1"/>
            <a:r>
              <a:rPr lang="he-IL" sz="1600" b="1" dirty="0" smtClean="0"/>
              <a:t>ברמת </a:t>
            </a:r>
            <a:r>
              <a:rPr lang="he-IL" sz="1600" b="1" dirty="0" smtClean="0"/>
              <a:t>בית הספר (במיוחד בקרב מורים)</a:t>
            </a:r>
          </a:p>
          <a:p>
            <a:pPr lvl="1" algn="r" rtl="1"/>
            <a:r>
              <a:rPr lang="he-IL" sz="1600" b="1" dirty="0" smtClean="0"/>
              <a:t>שירותי </a:t>
            </a:r>
            <a:r>
              <a:rPr lang="he-IL" sz="1600" b="1" dirty="0" smtClean="0"/>
              <a:t>בריאות קופות חולים (במיוחד בקרב רופאים)</a:t>
            </a:r>
          </a:p>
          <a:p>
            <a:pPr lvl="1" algn="r" rtl="1"/>
            <a:r>
              <a:rPr lang="he-IL" sz="1600" b="1" dirty="0" smtClean="0"/>
              <a:t>מוסדות </a:t>
            </a:r>
            <a:r>
              <a:rPr lang="he-IL" sz="1600" b="1" dirty="0" smtClean="0"/>
              <a:t>החברה הערבית- במיוחד ברשויות מקומיות, מסגדים, ארגונים חברתיים, </a:t>
            </a:r>
            <a:r>
              <a:rPr lang="he-IL" sz="1600" b="1" dirty="0" err="1" smtClean="0"/>
              <a:t>מתנ"ים</a:t>
            </a:r>
            <a:r>
              <a:rPr lang="he-IL" sz="1600" b="1" dirty="0" smtClean="0"/>
              <a:t> </a:t>
            </a:r>
            <a:r>
              <a:rPr lang="he-IL" sz="1600" b="1" dirty="0" err="1" smtClean="0"/>
              <a:t>וכו</a:t>
            </a:r>
            <a:r>
              <a:rPr lang="he-IL" sz="1600" b="1" dirty="0" smtClean="0"/>
              <a:t>'.  </a:t>
            </a:r>
          </a:p>
          <a:p>
            <a:pPr algn="r" rtl="1">
              <a:buNone/>
            </a:pPr>
            <a:endParaRPr lang="he-IL" sz="2000" b="1" dirty="0" smtClean="0"/>
          </a:p>
          <a:p>
            <a:pPr algn="r" rtl="1"/>
            <a:r>
              <a:rPr lang="he-IL" sz="2400" b="1" dirty="0" smtClean="0"/>
              <a:t>מעט תוכניות לחינוך ומניעה בבתי הספר ובכלל. </a:t>
            </a:r>
          </a:p>
          <a:p>
            <a:pPr algn="r" rtl="1"/>
            <a:endParaRPr lang="he-IL" sz="2000" b="1" dirty="0" smtClean="0"/>
          </a:p>
          <a:p>
            <a:pPr algn="r" rtl="1"/>
            <a:r>
              <a:rPr lang="he-IL" sz="2400" b="1" dirty="0" smtClean="0"/>
              <a:t>לא מתקיימת אכיפה בנוגע לשיווק מוצרי טבק סיגריות ונרגילה (במיוחד בקרב קטינים). </a:t>
            </a:r>
          </a:p>
          <a:p>
            <a:pPr algn="r" rtl="1">
              <a:buNone/>
            </a:pPr>
            <a:endParaRPr lang="he-IL" sz="2000" b="1" dirty="0" smtClean="0"/>
          </a:p>
          <a:p>
            <a:pPr algn="r" rtl="1"/>
            <a:r>
              <a:rPr lang="he-IL" sz="2400" b="1" dirty="0" smtClean="0"/>
              <a:t>אין נתונים מיוחדים על הפסקת עישון בקרב גברים ערבים, </a:t>
            </a:r>
          </a:p>
          <a:p>
            <a:pPr algn="r" rtl="1">
              <a:buNone/>
            </a:pPr>
            <a:r>
              <a:rPr lang="he-IL" sz="2400" b="1" dirty="0" smtClean="0"/>
              <a:t>  </a:t>
            </a:r>
            <a:r>
              <a:rPr lang="he-IL" sz="2000" b="1" dirty="0" smtClean="0"/>
              <a:t>יחסית מעט רופאים משוחחים עם הגברים המעשנים הערבים על הפסקת עישון. </a:t>
            </a:r>
            <a:endParaRPr lang="he-IL" sz="2000" b="1" dirty="0" smtClean="0"/>
          </a:p>
          <a:p>
            <a:pPr algn="r" rtl="1"/>
            <a:endParaRPr lang="he-IL" sz="2000" b="1" dirty="0" smtClean="0"/>
          </a:p>
          <a:p>
            <a:pPr algn="r" rtl="1"/>
            <a:endParaRPr lang="en-US" sz="2000" b="1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09600" y="0"/>
            <a:ext cx="8153400" cy="685800"/>
          </a:xfrm>
        </p:spPr>
        <p:txBody>
          <a:bodyPr>
            <a:normAutofit/>
          </a:bodyPr>
          <a:lstStyle/>
          <a:p>
            <a:pPr algn="ctr"/>
            <a:r>
              <a:rPr lang="he-IL" sz="2800" b="1" dirty="0" smtClean="0">
                <a:latin typeface="Arial" pitchFamily="34" charset="0"/>
                <a:cs typeface="Arial" pitchFamily="34" charset="0"/>
              </a:rPr>
              <a:t>– מפה של אשכולות מדורגים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Cluster rating map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116" name="Picture 20"/>
          <p:cNvPicPr>
            <a:picLocks noChangeAspect="1" noChangeArrowheads="1"/>
          </p:cNvPicPr>
          <p:nvPr/>
        </p:nvPicPr>
        <p:blipFill>
          <a:blip r:embed="rId2" cstate="print"/>
          <a:srcRect l="29584" t="22963" r="17083" b="12593"/>
          <a:stretch>
            <a:fillRect/>
          </a:stretch>
        </p:blipFill>
        <p:spPr bwMode="auto">
          <a:xfrm>
            <a:off x="0" y="609600"/>
            <a:ext cx="9144000" cy="6172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8153400" cy="990600"/>
          </a:xfrm>
        </p:spPr>
        <p:txBody>
          <a:bodyPr>
            <a:normAutofit/>
          </a:bodyPr>
          <a:lstStyle/>
          <a:p>
            <a:pPr algn="ctr" rtl="1"/>
            <a:r>
              <a:rPr lang="he-IL" sz="2800" b="1" dirty="0" smtClean="0"/>
              <a:t>ציון ממוצע של דירוג האשכולות של </a:t>
            </a:r>
            <a:r>
              <a:rPr lang="he-IL" sz="2800" b="1" dirty="0" smtClean="0"/>
              <a:t>השיטות להפסקת </a:t>
            </a:r>
            <a:r>
              <a:rPr lang="he-IL" sz="2800" b="1" dirty="0" smtClean="0"/>
              <a:t>עישון לפי הגברים הערבים</a:t>
            </a:r>
            <a:endParaRPr lang="en-US" sz="2800" b="1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sz="quarter" idx="1"/>
          </p:nvPr>
        </p:nvGraphicFramePr>
        <p:xfrm>
          <a:off x="76200" y="1371600"/>
          <a:ext cx="8915400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ChangeArrowheads="1"/>
          </p:cNvSpPr>
          <p:nvPr/>
        </p:nvSpPr>
        <p:spPr bwMode="auto">
          <a:xfrm>
            <a:off x="0" y="228600"/>
            <a:ext cx="8991599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 rtl="1" eaLnBrk="0" hangingPunct="0">
              <a:lnSpc>
                <a:spcPct val="150000"/>
              </a:lnSpc>
            </a:pPr>
            <a:r>
              <a:rPr lang="he-IL" altLang="he-IL" sz="2000" b="1" u="sng" dirty="0">
                <a:latin typeface="Times New Roman" pitchFamily="18" charset="0"/>
              </a:rPr>
              <a:t>הפעולות הננקטות לצורך צמצום היקף העישון </a:t>
            </a:r>
            <a:r>
              <a:rPr lang="he-IL" altLang="he-IL" sz="2000" b="1" u="sng" dirty="0" smtClean="0">
                <a:latin typeface="Times New Roman" pitchFamily="18" charset="0"/>
              </a:rPr>
              <a:t>בעולם ובישראל:</a:t>
            </a:r>
            <a:r>
              <a:rPr lang="he-IL" altLang="he-IL" sz="2000" b="1" dirty="0" smtClean="0">
                <a:latin typeface="Times New Roman" pitchFamily="18" charset="0"/>
              </a:rPr>
              <a:t> </a:t>
            </a:r>
            <a:endParaRPr lang="he-IL" altLang="he-IL" sz="2000" b="1" dirty="0">
              <a:latin typeface="Times New Roman" pitchFamily="18" charset="0"/>
            </a:endParaRPr>
          </a:p>
          <a:p>
            <a:pPr algn="ctr" eaLnBrk="0" hangingPunct="0">
              <a:lnSpc>
                <a:spcPct val="150000"/>
              </a:lnSpc>
            </a:pPr>
            <a:r>
              <a:rPr lang="en-US" altLang="he-IL" sz="3200" b="1" dirty="0">
                <a:latin typeface="Times New Roman" pitchFamily="18" charset="0"/>
              </a:rPr>
              <a:t>MPOWER</a:t>
            </a:r>
            <a:endParaRPr lang="en-US" altLang="he-IL" sz="3200" b="1" dirty="0"/>
          </a:p>
          <a:p>
            <a:pPr algn="r" rtl="1" eaLnBrk="0" hangingPunct="0">
              <a:lnSpc>
                <a:spcPct val="150000"/>
              </a:lnSpc>
            </a:pPr>
            <a:r>
              <a:rPr lang="he-IL" altLang="he-IL" sz="2000" b="1" dirty="0">
                <a:latin typeface="Times New Roman" pitchFamily="18" charset="0"/>
                <a:cs typeface="Times New Roman" pitchFamily="18" charset="0"/>
              </a:rPr>
              <a:t>ארגון הבריאות העולמי יזם בשנת 2011 תוכנית אסטרטגית :</a:t>
            </a:r>
          </a:p>
          <a:p>
            <a:pPr algn="r" rtl="1" eaLnBrk="0" hangingPunct="0">
              <a:lnSpc>
                <a:spcPct val="150000"/>
              </a:lnSpc>
            </a:pPr>
            <a:r>
              <a:rPr lang="en-US" altLang="he-IL" sz="2800" b="1" u="sng" dirty="0" smtClean="0">
                <a:solidFill>
                  <a:srgbClr val="FF0000"/>
                </a:solidFill>
                <a:latin typeface="Times New Roman" pitchFamily="18" charset="0"/>
              </a:rPr>
              <a:t>M</a:t>
            </a:r>
            <a:r>
              <a:rPr lang="en-US" altLang="he-IL" sz="2800" b="1" dirty="0" smtClean="0">
                <a:solidFill>
                  <a:srgbClr val="FF0000"/>
                </a:solidFill>
                <a:latin typeface="Times New Roman" pitchFamily="18" charset="0"/>
              </a:rPr>
              <a:t>onitor</a:t>
            </a:r>
            <a:r>
              <a:rPr lang="he-IL" altLang="he-IL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e-IL" altLang="he-IL" sz="2000" b="1" dirty="0">
                <a:latin typeface="Times New Roman" pitchFamily="18" charset="0"/>
                <a:cs typeface="Times New Roman" pitchFamily="18" charset="0"/>
              </a:rPr>
              <a:t>: ניטור ,מחקר והערכה לגבי היקף השימוש בטבק ובמדיניות לצמצום העישון</a:t>
            </a:r>
            <a:br>
              <a:rPr lang="he-IL" altLang="he-IL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en-US" altLang="he-IL" sz="2800" b="1" u="sng" dirty="0" smtClean="0">
                <a:solidFill>
                  <a:srgbClr val="FF0000"/>
                </a:solidFill>
                <a:latin typeface="Times New Roman" pitchFamily="18" charset="0"/>
              </a:rPr>
              <a:t>P</a:t>
            </a:r>
            <a:r>
              <a:rPr lang="en-US" altLang="he-IL" sz="2800" b="1" dirty="0" smtClean="0">
                <a:solidFill>
                  <a:srgbClr val="FF0000"/>
                </a:solidFill>
                <a:latin typeface="Times New Roman" pitchFamily="18" charset="0"/>
              </a:rPr>
              <a:t>rotect</a:t>
            </a:r>
            <a:r>
              <a:rPr lang="he-IL" altLang="he-IL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e-IL" altLang="he-IL" sz="2000" b="1" dirty="0">
                <a:latin typeface="Times New Roman" pitchFamily="18" charset="0"/>
                <a:cs typeface="Times New Roman" pitchFamily="18" charset="0"/>
              </a:rPr>
              <a:t>: הגנה על האוכלוסייה מפני עישון כפוי באמצעות חקיקת חוקים ואכיפתם</a:t>
            </a:r>
            <a:br>
              <a:rPr lang="he-IL" altLang="he-IL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en-US" altLang="he-IL" sz="2800" b="1" u="sng" dirty="0" smtClean="0">
                <a:solidFill>
                  <a:srgbClr val="FF0000"/>
                </a:solidFill>
                <a:latin typeface="Times New Roman" pitchFamily="18" charset="0"/>
              </a:rPr>
              <a:t>O</a:t>
            </a:r>
            <a:r>
              <a:rPr lang="en-US" altLang="he-IL" sz="2800" b="1" dirty="0" smtClean="0">
                <a:solidFill>
                  <a:srgbClr val="FF0000"/>
                </a:solidFill>
                <a:latin typeface="Times New Roman" pitchFamily="18" charset="0"/>
              </a:rPr>
              <a:t>ffer</a:t>
            </a:r>
            <a:r>
              <a:rPr lang="he-IL" altLang="he-IL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e-IL" altLang="he-IL" sz="2000" b="1" dirty="0">
                <a:latin typeface="Times New Roman" pitchFamily="18" charset="0"/>
                <a:cs typeface="Times New Roman" pitchFamily="18" charset="0"/>
              </a:rPr>
              <a:t>: סיוע בגמילה מעישון ע"י מתן סדנאות לגמילה מעישון שחלקן אף מסובסדות</a:t>
            </a:r>
            <a:br>
              <a:rPr lang="he-IL" altLang="he-IL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en-US" altLang="he-IL" sz="2800" b="1" u="sng" dirty="0" smtClean="0">
                <a:solidFill>
                  <a:srgbClr val="FF0000"/>
                </a:solidFill>
                <a:latin typeface="Times New Roman" pitchFamily="18" charset="0"/>
              </a:rPr>
              <a:t>W</a:t>
            </a:r>
            <a:r>
              <a:rPr lang="en-US" altLang="he-IL" sz="2800" b="1" dirty="0" smtClean="0">
                <a:solidFill>
                  <a:srgbClr val="FF0000"/>
                </a:solidFill>
                <a:latin typeface="Times New Roman" pitchFamily="18" charset="0"/>
              </a:rPr>
              <a:t>arn</a:t>
            </a:r>
            <a:r>
              <a:rPr lang="he-IL" altLang="he-IL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e-IL" altLang="he-IL" sz="2000" b="1" dirty="0">
                <a:latin typeface="Times New Roman" pitchFamily="18" charset="0"/>
                <a:cs typeface="Times New Roman" pitchFamily="18" charset="0"/>
              </a:rPr>
              <a:t>: העלאת המודעות לסכנות העישון</a:t>
            </a:r>
            <a:br>
              <a:rPr lang="he-IL" altLang="he-IL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en-US" altLang="he-IL" sz="2800" b="1" u="sng" dirty="0" smtClean="0">
                <a:solidFill>
                  <a:srgbClr val="FF0000"/>
                </a:solidFill>
                <a:latin typeface="Times New Roman" pitchFamily="18" charset="0"/>
              </a:rPr>
              <a:t>E</a:t>
            </a:r>
            <a:r>
              <a:rPr lang="en-US" altLang="he-IL" sz="2800" b="1" dirty="0" smtClean="0">
                <a:solidFill>
                  <a:srgbClr val="FF0000"/>
                </a:solidFill>
                <a:latin typeface="Times New Roman" pitchFamily="18" charset="0"/>
              </a:rPr>
              <a:t>nforce</a:t>
            </a:r>
            <a:r>
              <a:rPr lang="he-IL" altLang="he-IL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e-IL" altLang="he-IL" sz="2000" b="1" dirty="0">
                <a:latin typeface="Times New Roman" pitchFamily="18" charset="0"/>
                <a:cs typeface="Times New Roman" pitchFamily="18" charset="0"/>
              </a:rPr>
              <a:t>:הגבלות על פרסום ושיווק מוצרי טבק</a:t>
            </a:r>
          </a:p>
          <a:p>
            <a:pPr algn="r" rtl="1" eaLnBrk="0" hangingPunct="0">
              <a:lnSpc>
                <a:spcPct val="150000"/>
              </a:lnSpc>
            </a:pPr>
            <a:r>
              <a:rPr lang="en-US" altLang="he-IL" sz="2800" b="1" u="sng" dirty="0" smtClean="0">
                <a:solidFill>
                  <a:srgbClr val="FF0000"/>
                </a:solidFill>
                <a:latin typeface="Times New Roman" pitchFamily="18" charset="0"/>
              </a:rPr>
              <a:t>R</a:t>
            </a:r>
            <a:r>
              <a:rPr lang="en-US" altLang="he-IL" sz="2800" b="1" dirty="0" smtClean="0">
                <a:solidFill>
                  <a:srgbClr val="FF0000"/>
                </a:solidFill>
                <a:latin typeface="Times New Roman" pitchFamily="18" charset="0"/>
              </a:rPr>
              <a:t>aise</a:t>
            </a:r>
            <a:r>
              <a:rPr lang="he-IL" altLang="he-IL" sz="2000" b="1" dirty="0">
                <a:latin typeface="Times New Roman" pitchFamily="18" charset="0"/>
                <a:cs typeface="Times New Roman" pitchFamily="18" charset="0"/>
              </a:rPr>
              <a:t>: העלאת המיסוי על מוצרי הטבק, העלאת מחירי הסיגריות</a:t>
            </a:r>
          </a:p>
        </p:txBody>
      </p:sp>
      <p:sp>
        <p:nvSpPr>
          <p:cNvPr id="3" name="מלבן 2"/>
          <p:cNvSpPr/>
          <p:nvPr/>
        </p:nvSpPr>
        <p:spPr>
          <a:xfrm>
            <a:off x="107950" y="6381750"/>
            <a:ext cx="903605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defRPr/>
            </a:pPr>
            <a:r>
              <a:rPr lang="en-US" sz="1200" dirty="0" err="1">
                <a:latin typeface="Arial" pitchFamily="34" charset="0"/>
                <a:cs typeface="+mn-cs"/>
              </a:rPr>
              <a:t>Heydari</a:t>
            </a:r>
            <a:r>
              <a:rPr lang="en-US" sz="1200" dirty="0">
                <a:latin typeface="Arial" pitchFamily="34" charset="0"/>
                <a:cs typeface="+mn-cs"/>
              </a:rPr>
              <a:t> G, </a:t>
            </a:r>
            <a:r>
              <a:rPr lang="en-US" sz="1200" dirty="0" err="1">
                <a:latin typeface="Arial" pitchFamily="34" charset="0"/>
                <a:cs typeface="+mn-cs"/>
              </a:rPr>
              <a:t>Talischi</a:t>
            </a:r>
            <a:r>
              <a:rPr lang="en-US" sz="1200" dirty="0">
                <a:latin typeface="Arial" pitchFamily="34" charset="0"/>
                <a:cs typeface="+mn-cs"/>
              </a:rPr>
              <a:t> F, </a:t>
            </a:r>
            <a:r>
              <a:rPr lang="en-US" sz="1200" dirty="0" err="1">
                <a:latin typeface="Arial" pitchFamily="34" charset="0"/>
                <a:cs typeface="+mn-cs"/>
              </a:rPr>
              <a:t>Algouhmani</a:t>
            </a:r>
            <a:r>
              <a:rPr lang="en-US" sz="1200" dirty="0">
                <a:latin typeface="Arial" pitchFamily="34" charset="0"/>
                <a:cs typeface="+mn-cs"/>
              </a:rPr>
              <a:t> H, </a:t>
            </a:r>
            <a:r>
              <a:rPr lang="en-US" sz="1200" dirty="0" err="1">
                <a:latin typeface="Arial" pitchFamily="34" charset="0"/>
                <a:cs typeface="+mn-cs"/>
              </a:rPr>
              <a:t>Lando</a:t>
            </a:r>
            <a:r>
              <a:rPr lang="en-US" sz="1200" dirty="0">
                <a:latin typeface="Arial" pitchFamily="34" charset="0"/>
                <a:cs typeface="+mn-cs"/>
              </a:rPr>
              <a:t> H, </a:t>
            </a:r>
            <a:r>
              <a:rPr lang="en-US" sz="1200" dirty="0" err="1">
                <a:latin typeface="Arial" pitchFamily="34" charset="0"/>
                <a:cs typeface="+mn-cs"/>
              </a:rPr>
              <a:t>Ahmady</a:t>
            </a:r>
            <a:r>
              <a:rPr lang="en-US" sz="1200" dirty="0">
                <a:latin typeface="Arial" pitchFamily="34" charset="0"/>
                <a:cs typeface="+mn-cs"/>
              </a:rPr>
              <a:t> AE. WHO MPOWER tobacco control scores in the Eastern Mediterranean countries based on the 2011 report.. </a:t>
            </a:r>
            <a:endParaRPr lang="he-IL" sz="1200" dirty="0">
              <a:latin typeface="Arial" pitchFamily="34" charset="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953000"/>
          </a:xfrm>
        </p:spPr>
        <p:txBody>
          <a:bodyPr>
            <a:normAutofit/>
          </a:bodyPr>
          <a:lstStyle/>
          <a:p>
            <a:pPr algn="r" rtl="1"/>
            <a:r>
              <a:rPr lang="he-IL" dirty="0" smtClean="0"/>
              <a:t>למרות מאמצים רבים בנושא מניעת והפסקת עישון בישראל, שיעור העישון בקרב גברים ערבים לא יורד. </a:t>
            </a:r>
          </a:p>
          <a:p>
            <a:pPr algn="r" rtl="1"/>
            <a:endParaRPr lang="he-IL" dirty="0" smtClean="0"/>
          </a:p>
          <a:p>
            <a:pPr algn="r" rtl="1"/>
            <a:r>
              <a:rPr lang="he-IL" dirty="0" smtClean="0"/>
              <a:t>עישון נמצא קשור לעליה בסרטן הריאות ומחלות לב בקרב גברים ערבים. </a:t>
            </a:r>
          </a:p>
          <a:p>
            <a:pPr algn="r" rtl="1"/>
            <a:endParaRPr lang="he-IL" dirty="0" smtClean="0"/>
          </a:p>
          <a:p>
            <a:pPr algn="r" rtl="1"/>
            <a:r>
              <a:rPr lang="he-IL" dirty="0" smtClean="0"/>
              <a:t>קיימות מעט תוכניות בנושא מניעת והפסקת עישון </a:t>
            </a:r>
            <a:r>
              <a:rPr lang="he-IL" dirty="0" smtClean="0"/>
              <a:t>ספציפיים לחברה הערבית. </a:t>
            </a:r>
            <a:endParaRPr lang="he-IL" dirty="0" smtClean="0"/>
          </a:p>
          <a:p>
            <a:pPr algn="r" rtl="1"/>
            <a:endParaRPr lang="he-IL" dirty="0" smtClean="0"/>
          </a:p>
          <a:p>
            <a:pPr algn="r" rtl="1"/>
            <a:r>
              <a:rPr lang="he-IL" dirty="0" smtClean="0"/>
              <a:t>יש תוכנית של משרד הבריאות לחברה </a:t>
            </a:r>
            <a:r>
              <a:rPr lang="he-IL" dirty="0" smtClean="0"/>
              <a:t>הערבית, אך התוכנית </a:t>
            </a:r>
            <a:r>
              <a:rPr lang="he-IL" dirty="0" smtClean="0"/>
              <a:t>לא מתוקצבת</a:t>
            </a:r>
          </a:p>
          <a:p>
            <a:pPr algn="r" rt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he-IL" sz="2800" dirty="0" smtClean="0"/>
              <a:t>מדיניות למניעת והפסקת עישון בחברה הערבית בישראל</a:t>
            </a:r>
            <a:endParaRPr lang="en-US" sz="28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1059" t="37987" r="33900" b="33392"/>
          <a:stretch>
            <a:fillRect/>
          </a:stretch>
        </p:blipFill>
        <p:spPr bwMode="auto">
          <a:xfrm>
            <a:off x="0" y="762000"/>
            <a:ext cx="8292353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429000" y="4876800"/>
            <a:ext cx="41763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b="1" dirty="0" smtClean="0"/>
              <a:t>דוח שר הבריאות בנושא עישון 2015</a:t>
            </a:r>
          </a:p>
          <a:p>
            <a:pPr algn="r" rtl="1"/>
            <a:r>
              <a:rPr lang="he-IL" b="1" dirty="0" smtClean="0"/>
              <a:t>עמוד 110</a:t>
            </a:r>
          </a:p>
          <a:p>
            <a:pPr algn="r" rtl="1"/>
            <a:r>
              <a:rPr lang="he-IL" b="1" dirty="0" smtClean="0"/>
              <a:t> </a:t>
            </a:r>
            <a:endParaRPr lang="en-US" b="1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 smtClean="0"/>
              <a:t>הכנסות המדינות ממס קניה על מוצרי טבק</a:t>
            </a:r>
            <a:endParaRPr lang="en-US" dirty="0"/>
          </a:p>
        </p:txBody>
      </p:sp>
      <p:pic>
        <p:nvPicPr>
          <p:cNvPr id="440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0112" t="22834" r="29165" b="58646"/>
          <a:stretch>
            <a:fillRect/>
          </a:stretch>
        </p:blipFill>
        <p:spPr bwMode="auto">
          <a:xfrm>
            <a:off x="914400" y="2133600"/>
            <a:ext cx="7744691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886200" y="5410200"/>
            <a:ext cx="41763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dirty="0" smtClean="0"/>
              <a:t>דוח שר הבריאות בנושא עישון 2015</a:t>
            </a:r>
          </a:p>
          <a:p>
            <a:pPr algn="r" rtl="1"/>
            <a:r>
              <a:rPr lang="he-IL" dirty="0" smtClean="0"/>
              <a:t>עמוד 115 </a:t>
            </a:r>
            <a:endParaRPr 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he-IL" sz="2800" dirty="0" smtClean="0"/>
              <a:t>באוכלוסייה הערבית בישראל</a:t>
            </a:r>
            <a:endParaRPr lang="en-US" sz="2800" dirty="0"/>
          </a:p>
        </p:txBody>
      </p:sp>
      <p:pic>
        <p:nvPicPr>
          <p:cNvPr id="419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1059" t="22834" r="32006" b="33392"/>
          <a:stretch>
            <a:fillRect/>
          </a:stretch>
        </p:blipFill>
        <p:spPr bwMode="auto">
          <a:xfrm>
            <a:off x="381000" y="990600"/>
            <a:ext cx="83058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953000" y="6172200"/>
            <a:ext cx="3393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dirty="0" smtClean="0"/>
              <a:t>דוח שר הבריאות בנושא עישון 2015</a:t>
            </a:r>
            <a:endParaRPr lang="en-US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9165" t="32936" r="30112" b="21817"/>
          <a:stretch>
            <a:fillRect/>
          </a:stretch>
        </p:blipFill>
        <p:spPr bwMode="auto">
          <a:xfrm>
            <a:off x="228600" y="0"/>
            <a:ext cx="86868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953000" y="6172200"/>
            <a:ext cx="3393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dirty="0" smtClean="0"/>
              <a:t>דוח שר הבריאות בנושא עישון 2015</a:t>
            </a:r>
            <a:endParaRPr lang="en-US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2209800"/>
          </a:xfrm>
        </p:spPr>
        <p:txBody>
          <a:bodyPr/>
          <a:lstStyle/>
          <a:p>
            <a:pPr algn="ctr">
              <a:buNone/>
            </a:pPr>
            <a:r>
              <a:rPr lang="he-IL" b="1" dirty="0" smtClean="0"/>
              <a:t>מדיניות צמצום פערים בעישון במדינות שונות בעולם הראתה שהשקעה בתוכניות אוניברסאליות במדינה לא תורמת להורדת היקף העישון </a:t>
            </a:r>
            <a:r>
              <a:rPr lang="he-IL" b="1" dirty="0" smtClean="0"/>
              <a:t>בקרב אוכלוסיות </a:t>
            </a:r>
            <a:r>
              <a:rPr lang="he-IL" b="1" dirty="0" smtClean="0"/>
              <a:t>מיעוט, היא מעלה את הפערים. </a:t>
            </a:r>
            <a:endParaRPr lang="en-US" b="1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smtClean="0"/>
              <a:t>מחקרים בעולם </a:t>
            </a:r>
            <a:endParaRPr lang="en-US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 rtl="1"/>
            <a:r>
              <a:rPr lang="he-IL" b="1" dirty="0" smtClean="0"/>
              <a:t>חשוב לתת את הדעת על התקציב </a:t>
            </a:r>
            <a:r>
              <a:rPr lang="he-IL" b="1" dirty="0" smtClean="0"/>
              <a:t>המושקע בתוכניות למניעה וגמילה מעישון בחברה הערבית? </a:t>
            </a:r>
            <a:endParaRPr lang="he-IL" b="1" dirty="0" smtClean="0"/>
          </a:p>
          <a:p>
            <a:pPr algn="r" rtl="1">
              <a:buNone/>
            </a:pPr>
            <a:endParaRPr lang="he-IL" b="1" dirty="0" smtClean="0"/>
          </a:p>
          <a:p>
            <a:pPr algn="r" rtl="1">
              <a:buNone/>
            </a:pPr>
            <a:r>
              <a:rPr lang="he-IL" b="1" dirty="0" smtClean="0"/>
              <a:t>    - במערכת החינוך ובתוכניות בית ספריות</a:t>
            </a:r>
          </a:p>
          <a:p>
            <a:pPr algn="r" rtl="1">
              <a:buNone/>
            </a:pPr>
            <a:r>
              <a:rPr lang="he-IL" b="1" dirty="0" smtClean="0"/>
              <a:t>    - בתוכניות קהילתיות, רשויות מקומיות ואכיפה </a:t>
            </a:r>
          </a:p>
          <a:p>
            <a:pPr algn="r" rtl="1">
              <a:buNone/>
            </a:pPr>
            <a:r>
              <a:rPr lang="he-IL" b="1" dirty="0" smtClean="0"/>
              <a:t> </a:t>
            </a:r>
            <a:r>
              <a:rPr lang="he-IL" b="1" dirty="0" smtClean="0"/>
              <a:t>   - ובמערכת הבריאות (תוכניות לגמילה מעישון) </a:t>
            </a:r>
          </a:p>
          <a:p>
            <a:pPr algn="r" rtl="1">
              <a:buNone/>
            </a:pPr>
            <a:endParaRPr lang="he-IL" b="1" dirty="0" smtClean="0"/>
          </a:p>
          <a:p>
            <a:pPr algn="r" rtl="1">
              <a:buNone/>
            </a:pPr>
            <a:r>
              <a:rPr lang="he-IL" b="1" dirty="0" smtClean="0"/>
              <a:t>    (רק 40% מהרופאים שוחחו על גמילה מעישון בקרב אוכלוסיית המחקר שלנו).</a:t>
            </a:r>
          </a:p>
          <a:p>
            <a:pPr algn="r" rtl="1">
              <a:buNone/>
            </a:pPr>
            <a:r>
              <a:rPr lang="he-IL" b="1" dirty="0" smtClean="0"/>
              <a:t>    </a:t>
            </a:r>
          </a:p>
          <a:p>
            <a:pPr algn="r" rtl="1">
              <a:buNone/>
            </a:pPr>
            <a:r>
              <a:rPr lang="he-IL" b="1" dirty="0" smtClean="0"/>
              <a:t>  </a:t>
            </a:r>
          </a:p>
          <a:p>
            <a:endParaRPr lang="en-US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3200" dirty="0" smtClean="0"/>
              <a:t>המלצות למדיניות </a:t>
            </a:r>
            <a:r>
              <a:rPr lang="he-IL" sz="3200" dirty="0" smtClean="0"/>
              <a:t>בנוגע לעישון בחברה </a:t>
            </a:r>
            <a:r>
              <a:rPr lang="he-IL" sz="3200" dirty="0" smtClean="0"/>
              <a:t>הערבית:</a:t>
            </a:r>
            <a:endParaRPr lang="en-US" sz="32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he-IL" dirty="0" smtClean="0"/>
              <a:t>הקצאת תקציב שנתי ייעודי למניעת עישון והפסקת עישון בחברה הערבית. </a:t>
            </a:r>
          </a:p>
          <a:p>
            <a:pPr algn="r" rtl="1"/>
            <a:endParaRPr lang="he-IL" dirty="0" smtClean="0"/>
          </a:p>
          <a:p>
            <a:pPr algn="r" rtl="1"/>
            <a:r>
              <a:rPr lang="he-IL" dirty="0" smtClean="0"/>
              <a:t>תמיכה במחקר ייחודי בנוגע לעישון בחברה הערבית. </a:t>
            </a:r>
          </a:p>
          <a:p>
            <a:pPr algn="r" rtl="1"/>
            <a:endParaRPr lang="he-IL" dirty="0" smtClean="0"/>
          </a:p>
          <a:p>
            <a:pPr algn="r" rtl="1"/>
            <a:r>
              <a:rPr lang="he-IL" dirty="0" smtClean="0"/>
              <a:t>פילוח של נתוני הפסקת העישון מהקופות לפי מגזר. </a:t>
            </a:r>
          </a:p>
          <a:p>
            <a:pPr algn="r" rtl="1"/>
            <a:endParaRPr lang="he-IL" dirty="0" smtClean="0"/>
          </a:p>
          <a:p>
            <a:pPr algn="r" rtl="1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he-IL" dirty="0" smtClean="0"/>
              <a:t>המלצות למדיניות המשך...</a:t>
            </a:r>
            <a:endParaRPr lang="en-US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685800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he-IL" sz="3200" b="1" dirty="0" smtClean="0"/>
          </a:p>
          <a:p>
            <a:pPr algn="ctr">
              <a:buNone/>
            </a:pPr>
            <a:r>
              <a:rPr lang="ar-SA" sz="3200" b="1" dirty="0" smtClean="0"/>
              <a:t>شكرا جزيلا </a:t>
            </a:r>
          </a:p>
          <a:p>
            <a:pPr algn="ctr">
              <a:buNone/>
            </a:pPr>
            <a:endParaRPr lang="he-IL" sz="3200" b="1" dirty="0" smtClean="0"/>
          </a:p>
          <a:p>
            <a:pPr algn="ctr">
              <a:buNone/>
            </a:pPr>
            <a:r>
              <a:rPr lang="he-IL" sz="3200" b="1" dirty="0" smtClean="0"/>
              <a:t>תודה רבה </a:t>
            </a:r>
            <a:endParaRPr lang="en-US" sz="3200" b="1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63500" y="612775"/>
          <a:ext cx="8339138" cy="4992688"/>
        </p:xfrm>
        <a:graphic>
          <a:graphicData uri="http://schemas.openxmlformats.org/presentationml/2006/ole">
            <p:oleObj spid="_x0000_s4098" name="Document" r:id="rId3" imgW="6126030" imgH="3660032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61224" t="19471" r="18368" b="12925"/>
          <a:stretch>
            <a:fillRect/>
          </a:stretch>
        </p:blipFill>
        <p:spPr bwMode="auto">
          <a:xfrm>
            <a:off x="3886200" y="0"/>
            <a:ext cx="4724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533400" y="1371600"/>
            <a:ext cx="307007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r"/>
            <a:r>
              <a:rPr lang="he-IL" dirty="0" smtClean="0"/>
              <a:t>התפלגות אוכלוסיית המחקר לפי </a:t>
            </a:r>
          </a:p>
          <a:p>
            <a:pPr algn="r"/>
            <a:r>
              <a:rPr lang="he-IL" dirty="0" smtClean="0"/>
              <a:t>משתנים סוציו-דמוגרפיים</a:t>
            </a:r>
            <a:endParaRPr lang="en-US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0" y="534988"/>
          <a:ext cx="9144000" cy="5064125"/>
        </p:xfrm>
        <a:graphic>
          <a:graphicData uri="http://schemas.openxmlformats.org/presentationml/2006/ole">
            <p:oleObj spid="_x0000_s3074" name="Document" r:id="rId3" imgW="6126030" imgH="3388759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609600" y="1371600"/>
            <a:ext cx="8229600" cy="4788091"/>
          </a:xfrm>
        </p:spPr>
        <p:txBody>
          <a:bodyPr>
            <a:normAutofit fontScale="92500" lnSpcReduction="10000"/>
          </a:bodyPr>
          <a:lstStyle/>
          <a:p>
            <a:pPr algn="r" rtl="1"/>
            <a:r>
              <a:rPr lang="he-IL" b="1" dirty="0" smtClean="0"/>
              <a:t>בישראל נטל התחלואה בגין המחלות הקשורות בעישון גבוה יותר בקרב גברים ערבים בהשוואה לגברים יהודים (</a:t>
            </a:r>
            <a:r>
              <a:rPr lang="es-ES" dirty="0" err="1" smtClean="0"/>
              <a:t>Ginsberg</a:t>
            </a:r>
            <a:r>
              <a:rPr lang="es-ES" dirty="0" smtClean="0"/>
              <a:t>, &amp; Rosenberg,2008</a:t>
            </a:r>
            <a:r>
              <a:rPr lang="he-IL" b="1" dirty="0" smtClean="0"/>
              <a:t>). </a:t>
            </a:r>
            <a:endParaRPr lang="en-US" b="1" dirty="0" smtClean="0"/>
          </a:p>
          <a:p>
            <a:pPr algn="r" rtl="1"/>
            <a:endParaRPr lang="en-US" b="1" dirty="0" smtClean="0"/>
          </a:p>
          <a:p>
            <a:pPr algn="r" rtl="1"/>
            <a:r>
              <a:rPr lang="he-IL" b="1" dirty="0" smtClean="0"/>
              <a:t>שיעור ההיארעות המתוקנן לגיל של </a:t>
            </a:r>
            <a:r>
              <a:rPr lang="he-IL" b="1" u="sng" dirty="0" smtClean="0"/>
              <a:t>סרטן הריאות</a:t>
            </a:r>
            <a:r>
              <a:rPr lang="he-IL" b="1" dirty="0" smtClean="0"/>
              <a:t> עלה ב- 17.8% בקרב הגברים הערבים ואילו בקרב הגברים היהודים שיעור זה ירד ב- 5.2% בין השנים 1990-2004 (</a:t>
            </a:r>
            <a:r>
              <a:rPr lang="es-ES" dirty="0" err="1" smtClean="0"/>
              <a:t>Baron-Epel</a:t>
            </a:r>
            <a:r>
              <a:rPr lang="es-ES" dirty="0" smtClean="0"/>
              <a:t>, O., et al.,1999</a:t>
            </a:r>
            <a:r>
              <a:rPr lang="he-IL" b="1" dirty="0" smtClean="0"/>
              <a:t>). </a:t>
            </a:r>
          </a:p>
          <a:p>
            <a:pPr algn="r" rtl="1"/>
            <a:endParaRPr lang="he-IL" b="1" dirty="0" smtClean="0"/>
          </a:p>
          <a:p>
            <a:pPr algn="r" rtl="1"/>
            <a:r>
              <a:rPr lang="he-IL" b="1" dirty="0" smtClean="0"/>
              <a:t>למרות פעילות ענפה למניעה והפסקת עישון הנעשית ע"י משרד הבריאות, קופות החולים, משרד החינוך, וארגוני בריאות אחרים (</a:t>
            </a:r>
            <a:r>
              <a:rPr lang="he-IL" b="1" dirty="0" err="1" smtClean="0"/>
              <a:t>ד"ח</a:t>
            </a:r>
            <a:r>
              <a:rPr lang="he-IL" b="1" dirty="0" smtClean="0"/>
              <a:t> שר הבריאות בנושא עישון, 2012), היקף העישון לא הצטמצם באוכלוסיית הגברים הערבים. </a:t>
            </a:r>
          </a:p>
          <a:p>
            <a:pPr algn="r" rtl="1"/>
            <a:endParaRPr lang="he-IL" b="1" dirty="0" smtClean="0"/>
          </a:p>
          <a:p>
            <a:pPr algn="r" rtl="1"/>
            <a:endParaRPr lang="en-US" b="1" dirty="0"/>
          </a:p>
        </p:txBody>
      </p:sp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pPr algn="ctr"/>
            <a:r>
              <a:rPr lang="he-IL" dirty="0" smtClean="0"/>
              <a:t>רקע </a:t>
            </a:r>
            <a:endParaRPr lang="en-US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304800"/>
          <a:ext cx="8382000" cy="5702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רחבה">
  <a:themeElements>
    <a:clrScheme name="רחבה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רחבה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E12A26D-4613-443F-A239-793B277C1CE4}"/>
</file>

<file path=customXml/itemProps2.xml><?xml version="1.0" encoding="utf-8"?>
<ds:datastoreItem xmlns:ds="http://schemas.openxmlformats.org/officeDocument/2006/customXml" ds:itemID="{06B4885A-A9D7-4D81-A72E-0A6CE670B04B}"/>
</file>

<file path=customXml/itemProps3.xml><?xml version="1.0" encoding="utf-8"?>
<ds:datastoreItem xmlns:ds="http://schemas.openxmlformats.org/officeDocument/2006/customXml" ds:itemID="{74F3CEC6-6624-4A00-836E-8C0931A7D4B3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2490</TotalTime>
  <Words>1120</Words>
  <Application>Microsoft Office PowerPoint</Application>
  <PresentationFormat>On-screen Show (4:3)</PresentationFormat>
  <Paragraphs>197</Paragraphs>
  <Slides>43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5" baseType="lpstr">
      <vt:lpstr>רחבה</vt:lpstr>
      <vt:lpstr>Document</vt:lpstr>
      <vt:lpstr>עישון בתוך הבית במשפחות הערביות,  והשלכות למדיניות  </vt:lpstr>
      <vt:lpstr>מה במצגת?</vt:lpstr>
      <vt:lpstr>Slide 3</vt:lpstr>
      <vt:lpstr>עישון בתוך הבית </vt:lpstr>
      <vt:lpstr>מהם עיקר הממצאים מהמחקר בעולם?</vt:lpstr>
      <vt:lpstr>בארץ </vt:lpstr>
      <vt:lpstr>המחקר הראשון </vt:lpstr>
      <vt:lpstr>שיטות</vt:lpstr>
      <vt:lpstr>מהלך איסוף הנתונים </vt:lpstr>
      <vt:lpstr>ממצאים </vt:lpstr>
      <vt:lpstr>מעשנים כעת ומעשנים לשעבר (%) (N=964)  </vt:lpstr>
      <vt:lpstr>Slide 12</vt:lpstr>
      <vt:lpstr>Slide 13</vt:lpstr>
      <vt:lpstr>Slide 14</vt:lpstr>
      <vt:lpstr>עמדות המשפחה ביחס לעישון הגברים</vt:lpstr>
      <vt:lpstr>  מאפיינים של המעשנים בבית מכלל המדגם (%)</vt:lpstr>
      <vt:lpstr>Slide 17</vt:lpstr>
      <vt:lpstr>ידע ועמדות בנוגע לעישון בקרב מעשנים  בתוך הבית לעומת מעשנים לא בבית </vt:lpstr>
      <vt:lpstr>מדיניות </vt:lpstr>
      <vt:lpstr>שיטות להפסקת עישון בקרב גברים ערבים בישראל: ממצאי ממחקר ארצי בשיטת   ה- Concept mapping </vt:lpstr>
      <vt:lpstr>Concept mapping</vt:lpstr>
      <vt:lpstr>איפה התקיימו קבוצות סיעור המוחות?</vt:lpstr>
      <vt:lpstr> Brainstormingבשלב ה-  </vt:lpstr>
      <vt:lpstr>   Sorting &amp; Rating סיווג ודירוג-      </vt:lpstr>
      <vt:lpstr>עיקר הממצאים</vt:lpstr>
      <vt:lpstr>בעיה רב מערכתית - נחוצה התערבות ברמות שונות </vt:lpstr>
      <vt:lpstr>– מפה של אשכולות מדורגים Cluster rating map</vt:lpstr>
      <vt:lpstr>ציון ממוצע של דירוג האשכולות של השיטות להפסקת עישון לפי הגברים הערבים</vt:lpstr>
      <vt:lpstr>Slide 29</vt:lpstr>
      <vt:lpstr>מדיניות למניעת והפסקת עישון בחברה הערבית בישראל</vt:lpstr>
      <vt:lpstr>Slide 31</vt:lpstr>
      <vt:lpstr>הכנסות המדינות ממס קניה על מוצרי טבק</vt:lpstr>
      <vt:lpstr>באוכלוסייה הערבית בישראל</vt:lpstr>
      <vt:lpstr>Slide 34</vt:lpstr>
      <vt:lpstr>מחקרים בעולם </vt:lpstr>
      <vt:lpstr>המלצות למדיניות בנוגע לעישון בחברה הערבית:</vt:lpstr>
      <vt:lpstr>המלצות למדיניות המשך...</vt:lpstr>
      <vt:lpstr>Slide 38</vt:lpstr>
      <vt:lpstr>Slide 39</vt:lpstr>
      <vt:lpstr>Slide 40</vt:lpstr>
      <vt:lpstr>Slide 41</vt:lpstr>
      <vt:lpstr>רקע </vt:lpstr>
      <vt:lpstr>Slide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האם יפסיקו הגברים הערבים לעשן?  ניתוח הנכונות להפסקת עישון על פי התיאוריה של השינוי בשלבים</dc:title>
  <dc:creator>Nihaya Daoud</dc:creator>
  <cp:lastModifiedBy>Nihaya Daoud</cp:lastModifiedBy>
  <cp:revision>194</cp:revision>
  <dcterms:created xsi:type="dcterms:W3CDTF">2014-02-09T18:52:20Z</dcterms:created>
  <dcterms:modified xsi:type="dcterms:W3CDTF">2016-06-13T17:35:04Z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2002687</vt:r8>
  </property>
</Properties>
</file>