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drawings/drawing1.xml" ContentType="application/vnd.openxmlformats-officedocument.drawingml.chartshapes+xml"/>
  <Override PartName="/ppt/diagrams/data6.xml" ContentType="application/vnd.openxmlformats-officedocument.drawingml.diagramData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rawings/drawing3.xml" ContentType="application/vnd.openxmlformats-officedocument.drawingml.chartshapes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rawings/drawing2.xml" ContentType="application/vnd.openxmlformats-officedocument.drawingml.chartshape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14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25.xml" ContentType="application/vnd.openxmlformats-officedocument.presentationml.slide+xml"/>
  <Override PartName="/ppt/slides/slide21.xml" ContentType="application/vnd.openxmlformats-officedocument.presentationml.slide+xml"/>
  <Override PartName="/ppt/slides/slide19.xml" ContentType="application/vnd.openxmlformats-officedocument.presentationml.slide+xml"/>
  <Override PartName="/ppt/slides/slide22.xml" ContentType="application/vnd.openxmlformats-officedocument.presentationml.slide+xml"/>
  <Override PartName="/ppt/slides/slide20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drawing5.xml" ContentType="application/vnd.ms-office.drawingml.diagramDrawing+xml"/>
  <Override PartName="/ppt/diagrams/quickStyle1.xml" ContentType="application/vnd.openxmlformats-officedocument.drawingml.diagramStyle+xml"/>
  <Override PartName="/ppt/diagrams/layout1.xml" ContentType="application/vnd.openxmlformats-officedocument.drawingml.diagramLayout+xml"/>
  <Override PartName="/ppt/diagrams/layout2.xml" ContentType="application/vnd.openxmlformats-officedocument.drawingml.diagramLayout+xml"/>
  <Override PartName="/ppt/charts/chart3.xml" ContentType="application/vnd.openxmlformats-officedocument.drawingml.chart+xml"/>
  <Override PartName="/ppt/diagrams/colors1.xml" ContentType="application/vnd.openxmlformats-officedocument.drawingml.diagramColors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4.xml" ContentType="application/vnd.openxmlformats-officedocument.drawingml.chart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theme/theme3.xml" ContentType="application/vnd.openxmlformats-officedocument.theme+xml"/>
  <Override PartName="/ppt/theme/theme2.xml" ContentType="application/vnd.openxmlformats-officedocument.theme+xml"/>
  <Override PartName="/ppt/charts/chart6.xml" ContentType="application/vnd.openxmlformats-officedocument.drawingml.chart+xml"/>
  <Override PartName="/ppt/diagrams/colors5.xml" ContentType="application/vnd.openxmlformats-officedocument.drawingml.diagramColors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charts/chart9.xml" ContentType="application/vnd.openxmlformats-officedocument.drawingml.chart+xml"/>
  <Override PartName="/ppt/diagrams/quickStyle5.xml" ContentType="application/vnd.openxmlformats-officedocument.drawingml.diagramStyle+xml"/>
  <Override PartName="/ppt/diagrams/layout5.xml" ContentType="application/vnd.openxmlformats-officedocument.drawingml.diagramLayout+xml"/>
  <Override PartName="/ppt/charts/chart8.xml" ContentType="application/vnd.openxmlformats-officedocument.drawingml.chart+xml"/>
  <Override PartName="/ppt/charts/chart5.xml" ContentType="application/vnd.openxmlformats-officedocument.drawingml.chart+xml"/>
  <Override PartName="/ppt/diagrams/layout3.xml" ContentType="application/vnd.openxmlformats-officedocument.drawingml.diagramLayout+xml"/>
  <Override PartName="/ppt/diagrams/quickStyle4.xml" ContentType="application/vnd.openxmlformats-officedocument.drawingml.diagramStyle+xml"/>
  <Override PartName="/ppt/diagrams/layout4.xml" ContentType="application/vnd.openxmlformats-officedocument.drawingml.diagramLayout+xml"/>
  <Override PartName="/ppt/theme/theme1.xml" ContentType="application/vnd.openxmlformats-officedocument.theme+xml"/>
  <Override PartName="/ppt/charts/chart7.xml" ContentType="application/vnd.openxmlformats-officedocument.drawingml.chart+xml"/>
  <Override PartName="/ppt/diagrams/drawing3.xml" ContentType="application/vnd.ms-office.drawingml.diagramDrawing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</p:sldMasterIdLst>
  <p:notesMasterIdLst>
    <p:notesMasterId r:id="rId28"/>
  </p:notesMasterIdLst>
  <p:handoutMasterIdLst>
    <p:handoutMasterId r:id="rId29"/>
  </p:handoutMasterIdLst>
  <p:sldIdLst>
    <p:sldId id="705" r:id="rId2"/>
    <p:sldId id="744" r:id="rId3"/>
    <p:sldId id="707" r:id="rId4"/>
    <p:sldId id="753" r:id="rId5"/>
    <p:sldId id="716" r:id="rId6"/>
    <p:sldId id="717" r:id="rId7"/>
    <p:sldId id="719" r:id="rId8"/>
    <p:sldId id="720" r:id="rId9"/>
    <p:sldId id="754" r:id="rId10"/>
    <p:sldId id="722" r:id="rId11"/>
    <p:sldId id="731" r:id="rId12"/>
    <p:sldId id="743" r:id="rId13"/>
    <p:sldId id="756" r:id="rId14"/>
    <p:sldId id="746" r:id="rId15"/>
    <p:sldId id="763" r:id="rId16"/>
    <p:sldId id="748" r:id="rId17"/>
    <p:sldId id="758" r:id="rId18"/>
    <p:sldId id="761" r:id="rId19"/>
    <p:sldId id="759" r:id="rId20"/>
    <p:sldId id="764" r:id="rId21"/>
    <p:sldId id="751" r:id="rId22"/>
    <p:sldId id="752" r:id="rId23"/>
    <p:sldId id="757" r:id="rId24"/>
    <p:sldId id="755" r:id="rId25"/>
    <p:sldId id="765" r:id="rId26"/>
    <p:sldId id="766" r:id="rId27"/>
  </p:sldIdLst>
  <p:sldSz cx="9144000" cy="6858000" type="screen4x3"/>
  <p:notesSz cx="6788150" cy="9923463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009999"/>
    <a:srgbClr val="000000"/>
    <a:srgbClr val="33CC33"/>
    <a:srgbClr val="FF3300"/>
    <a:srgbClr val="99CCFF"/>
    <a:srgbClr val="33CCFF"/>
    <a:srgbClr val="0C788E"/>
    <a:srgbClr val="99CC00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סגנון ערכת נושא 1 - הדגשה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D7AC3CCA-C797-4891-BE02-D94E43425B78}" styleName="סגנון ביניים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793D81CF-94F2-401A-BA57-92F5A7B2D0C5}" styleName="סגנון ביניים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616DA210-FB5B-4158-B5E0-FEB733F419BA}" styleName="סגנון בהיר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ללא סגנון, רשת טבלה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סגנון בהיר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F5AB1C69-6EDB-4FF4-983F-18BD219EF322}" styleName="סגנון ביניים 2 - הדגשה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0A1B5D5-9B99-4C35-A422-299274C87663}" styleName="סגנון ביניים 1 - הדגשה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E8B1032C-EA38-4F05-BA0D-38AFFFC7BED3}" styleName="סגנון בהיר 3 - הדגשה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8799B23B-EC83-4686-B30A-512413B5E67A}" styleName="סגנון בהיר 3 - הדגשה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69C7853C-536D-4A76-A0AE-DD22124D55A5}" styleName="סגנון ערכת נושא 1 - הדגשה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0505E3EF-67EA-436B-97B2-0124C06EBD24}" styleName="סגנון ביניים 4 - הדגשה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8155" autoAdjust="0"/>
    <p:restoredTop sz="90888" autoAdjust="0"/>
  </p:normalViewPr>
  <p:slideViewPr>
    <p:cSldViewPr>
      <p:cViewPr>
        <p:scale>
          <a:sx n="90" d="100"/>
          <a:sy n="90" d="100"/>
        </p:scale>
        <p:origin x="-1524" y="-3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35" Type="http://schemas.openxmlformats.org/officeDocument/2006/relationships/customXml" Target="../customXml/item2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Users\kineretas\AppData\Local\Microsoft\Windows\Temporary%20Internet%20Files\Content.Outlook\JTXPU5A9\&#1499;&#1504;&#1512;&#1514;%202.xlsx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NULL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kineretas\AppData\Local\Microsoft\Windows\Temporary%20Internet%20Files\Content.Outlook\JTXPU5A9\&#1499;&#1504;&#1512;&#1514;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kineretas\AppData\Local\Microsoft\Windows\Temporary%20Internet%20Files\Content.Outlook\JTXPU5A9\&#1499;&#1504;&#1512;&#1514;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\\netapp01\apps$\&#1504;&#1497;&#1492;&#1493;&#1500;%20&#1502;&#1497;&#1493;&#1503;%20&#1514;&#1506;&#1505;&#1493;&#1511;&#1514;&#1497;%20&#1488;&#1489;&#1502;\&#1488;&#1493;&#1512;&#1503;\&#1502;&#1499;&#1493;&#1504;&#1497;%20&#1502;&#1497;&#1493;&#1503;\&#1491;&#1493;&#1495;%20&#1502;&#1499;&#1493;&#1504;&#1497;&#1501;%20&#1502;&#1492;&#1497;&#1512;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\\netapp01\apps$\&#1504;&#1497;&#1492;&#1493;&#1500;%20&#1502;&#1497;&#1493;&#1503;%20&#1514;&#1506;&#1505;&#1493;&#1511;&#1514;&#1497;%20&#1488;&#1489;&#1502;\&#1488;&#1493;&#1512;&#1503;\&#1502;&#1499;&#1493;&#1504;&#1497;%20&#1502;&#1497;&#1493;&#1503;\&#1491;&#1493;&#1495;%20&#1502;&#1499;&#1493;&#1504;&#1497;&#1501;%20&#1502;&#1492;&#1497;&#1512;.xlsx" TargetMode="Externa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file:///C:\Users\kineretas\AppData\Local\Microsoft\Windows\Temporary%20Internet%20Files\Content.Outlook\JTXPU5A9\&#1499;&#1504;&#1512;&#1514;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\\netapp01\apps$\Michrazim\MichrazimBechinotGant\&#1502;&#1488;&#1490;&#1512;%20&#1502;&#1493;&#1506;&#1502;&#1491;&#1497;&#1501;%2036555\&#1505;&#1511;&#1512;%20&#1502;&#1513;&#1512;&#1491;&#1497;&#1501;\&#1505;&#1511;&#1512;%20&#1502;&#1513;&#1512;&#1491;&#1497;&#1501;%20&#1504;&#1497;&#1514;&#1493;&#1495;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ronenda\Desktop\&#1506;&#1493;&#1514;&#1511;%20&#1513;&#1500;%20&#1502;&#1499;&#1512;&#1494;&#1497;&#1501;%2006032016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&#1495;&#1493;&#1489;&#1512;&#1514;2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&#1495;&#1493;&#1489;&#1512;&#1514;2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&#1495;&#1493;&#1489;&#1512;&#1514;2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view3D>
      <c:rotX val="0"/>
      <c:rotY val="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invertIfNegative val="0"/>
          <c:dLbls>
            <c:txPr>
              <a:bodyPr/>
              <a:lstStyle/>
              <a:p>
                <a:pPr>
                  <a:defRPr sz="1600" b="1">
                    <a:solidFill>
                      <a:schemeClr val="accent3">
                        <a:lumMod val="50000"/>
                      </a:schemeClr>
                    </a:solidFill>
                    <a:cs typeface="+mj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מעודכן!$C$14:$G$14</c:f>
              <c:strCache>
                <c:ptCount val="5"/>
                <c:pt idx="0">
                  <c:v>Q1 2015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  <c:pt idx="4">
                  <c:v>Q1 2016</c:v>
                </c:pt>
              </c:strCache>
            </c:strRef>
          </c:cat>
          <c:val>
            <c:numRef>
              <c:f>מעודכן!$C$20:$G$20</c:f>
              <c:numCache>
                <c:formatCode>General</c:formatCode>
                <c:ptCount val="5"/>
                <c:pt idx="0">
                  <c:v>52</c:v>
                </c:pt>
                <c:pt idx="1">
                  <c:v>53</c:v>
                </c:pt>
                <c:pt idx="2">
                  <c:v>54</c:v>
                </c:pt>
                <c:pt idx="3">
                  <c:v>47</c:v>
                </c:pt>
                <c:pt idx="4">
                  <c:v>42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shape val="cylinder"/>
        <c:axId val="75070464"/>
        <c:axId val="111245184"/>
        <c:axId val="0"/>
      </c:bar3DChart>
      <c:catAx>
        <c:axId val="7507046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000"/>
            </a:pPr>
            <a:endParaRPr lang="he-IL"/>
          </a:p>
        </c:txPr>
        <c:crossAx val="111245184"/>
        <c:crosses val="autoZero"/>
        <c:auto val="1"/>
        <c:lblAlgn val="ctr"/>
        <c:lblOffset val="100"/>
        <c:noMultiLvlLbl val="0"/>
      </c:catAx>
      <c:valAx>
        <c:axId val="11124518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100"/>
            </a:pPr>
            <a:endParaRPr lang="he-IL"/>
          </a:p>
        </c:txPr>
        <c:crossAx val="7507046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400">
          <a:cs typeface="+mj-cs"/>
        </a:defRPr>
      </a:pPr>
      <a:endParaRPr lang="he-IL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0"/>
      <c:rotY val="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0163683803319215"/>
          <c:y val="0.31197839960726559"/>
          <c:w val="0.8587460324474957"/>
          <c:h val="0.46330407152714159"/>
        </c:manualLayout>
      </c:layout>
      <c:bar3DChart>
        <c:barDir val="col"/>
        <c:grouping val="stacked"/>
        <c:varyColors val="0"/>
        <c:ser>
          <c:idx val="0"/>
          <c:order val="0"/>
          <c:tx>
            <c:v>משרד</c:v>
          </c:tx>
          <c:spPr>
            <a:solidFill>
              <a:schemeClr val="tx2">
                <a:lumMod val="20000"/>
                <a:lumOff val="80000"/>
              </a:schemeClr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he-IL" sz="1200" b="1">
                        <a:solidFill>
                          <a:schemeClr val="tx2"/>
                        </a:solidFill>
                        <a:cs typeface="+mn-cs"/>
                      </a:rPr>
                      <a:t>50%</a:t>
                    </a:r>
                    <a:endParaRPr lang="he-IL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he-IL" sz="1200" b="1">
                        <a:solidFill>
                          <a:schemeClr val="tx2"/>
                        </a:solidFill>
                        <a:cs typeface="+mn-cs"/>
                      </a:rPr>
                      <a:t>46%</a:t>
                    </a:r>
                    <a:endParaRPr lang="he-IL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he-IL" sz="1200" b="1">
                        <a:solidFill>
                          <a:schemeClr val="tx2"/>
                        </a:solidFill>
                        <a:cs typeface="+mn-cs"/>
                      </a:rPr>
                      <a:t>55%</a:t>
                    </a:r>
                    <a:endParaRPr lang="he-IL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he-IL" sz="1200" b="1">
                        <a:solidFill>
                          <a:schemeClr val="tx2"/>
                        </a:solidFill>
                        <a:cs typeface="+mn-cs"/>
                      </a:rPr>
                      <a:t>55%</a:t>
                    </a:r>
                    <a:endParaRPr lang="he-IL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he-IL" sz="1200" b="1">
                        <a:solidFill>
                          <a:schemeClr val="tx2"/>
                        </a:solidFill>
                        <a:cs typeface="+mn-cs"/>
                      </a:rPr>
                      <a:t>57%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גיליון1!$C$14:$G$14</c:f>
              <c:strCache>
                <c:ptCount val="5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  <c:pt idx="4">
                  <c:v>Q1 2016</c:v>
                </c:pt>
              </c:strCache>
            </c:strRef>
          </c:cat>
          <c:val>
            <c:numRef>
              <c:f>גיליון1!$C$20:$G$20</c:f>
              <c:numCache>
                <c:formatCode>General</c:formatCode>
                <c:ptCount val="5"/>
                <c:pt idx="0">
                  <c:v>78.099999999999994</c:v>
                </c:pt>
                <c:pt idx="1">
                  <c:v>67.3</c:v>
                </c:pt>
                <c:pt idx="2">
                  <c:v>66.400000000000006</c:v>
                </c:pt>
                <c:pt idx="3">
                  <c:v>53.6</c:v>
                </c:pt>
                <c:pt idx="4">
                  <c:v>46</c:v>
                </c:pt>
              </c:numCache>
            </c:numRef>
          </c:val>
        </c:ser>
        <c:ser>
          <c:idx val="1"/>
          <c:order val="1"/>
          <c:tx>
            <c:v>מכוני מיון</c:v>
          </c:tx>
          <c:spPr>
            <a:solidFill>
              <a:srgbClr val="002060"/>
            </a:solidFill>
            <a:ln>
              <a:solidFill>
                <a:prstClr val="black"/>
              </a:solidFill>
            </a:ln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he-IL" sz="1200" b="1">
                        <a:solidFill>
                          <a:schemeClr val="bg1"/>
                        </a:solidFill>
                        <a:cs typeface="+mn-cs"/>
                      </a:rPr>
                      <a:t>50%</a:t>
                    </a:r>
                    <a:endParaRPr lang="he-IL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he-IL" sz="1200" b="1">
                        <a:solidFill>
                          <a:schemeClr val="bg1"/>
                        </a:solidFill>
                        <a:cs typeface="+mn-cs"/>
                      </a:rPr>
                      <a:t>54%</a:t>
                    </a:r>
                    <a:endParaRPr lang="he-IL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he-IL" sz="1200" b="1">
                        <a:solidFill>
                          <a:schemeClr val="bg1"/>
                        </a:solidFill>
                        <a:cs typeface="+mn-cs"/>
                      </a:rPr>
                      <a:t>45%</a:t>
                    </a:r>
                    <a:endParaRPr lang="he-IL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he-IL" sz="1200" b="1">
                        <a:solidFill>
                          <a:schemeClr val="bg1"/>
                        </a:solidFill>
                        <a:cs typeface="+mn-cs"/>
                      </a:rPr>
                      <a:t>45%</a:t>
                    </a:r>
                    <a:endParaRPr lang="he-IL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he-IL" sz="1200" b="1">
                        <a:solidFill>
                          <a:schemeClr val="bg1"/>
                        </a:solidFill>
                        <a:cs typeface="+mn-cs"/>
                      </a:rPr>
                      <a:t>43%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solidFill>
                      <a:schemeClr val="bg1"/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גיליון1!$C$14:$G$14</c:f>
              <c:strCache>
                <c:ptCount val="5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  <c:pt idx="4">
                  <c:v>Q1 2016</c:v>
                </c:pt>
              </c:strCache>
            </c:strRef>
          </c:cat>
          <c:val>
            <c:numRef>
              <c:f>גיליון1!$C$21:$G$21</c:f>
              <c:numCache>
                <c:formatCode>General</c:formatCode>
                <c:ptCount val="5"/>
                <c:pt idx="0">
                  <c:v>78.5</c:v>
                </c:pt>
                <c:pt idx="1">
                  <c:v>79.900000000000006</c:v>
                </c:pt>
                <c:pt idx="2">
                  <c:v>54.5</c:v>
                </c:pt>
                <c:pt idx="3">
                  <c:v>43.8</c:v>
                </c:pt>
                <c:pt idx="4">
                  <c:v>41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shape val="cylinder"/>
        <c:axId val="113012096"/>
        <c:axId val="113038464"/>
        <c:axId val="0"/>
      </c:bar3DChart>
      <c:catAx>
        <c:axId val="11301209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113038464"/>
        <c:crosses val="autoZero"/>
        <c:auto val="1"/>
        <c:lblAlgn val="ctr"/>
        <c:lblOffset val="100"/>
        <c:noMultiLvlLbl val="0"/>
      </c:catAx>
      <c:valAx>
        <c:axId val="113038464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crossAx val="113012096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5914808198699172"/>
          <c:y val="0.86299859000577439"/>
          <c:w val="0.28010886217320885"/>
          <c:h val="3.831741603470671E-2"/>
        </c:manualLayout>
      </c:layout>
      <c:overlay val="0"/>
      <c:txPr>
        <a:bodyPr/>
        <a:lstStyle/>
        <a:p>
          <a:pPr>
            <a:defRPr sz="1200"/>
          </a:pPr>
          <a:endParaRPr lang="he-IL"/>
        </a:p>
      </c:txPr>
    </c:legend>
    <c:plotVisOnly val="1"/>
    <c:dispBlanksAs val="gap"/>
    <c:showDLblsOverMax val="0"/>
  </c:chart>
  <c:spPr>
    <a:ln>
      <a:noFill/>
    </a:ln>
  </c:spPr>
  <c:txPr>
    <a:bodyPr/>
    <a:lstStyle/>
    <a:p>
      <a:pPr>
        <a:defRPr>
          <a:latin typeface="Gisha" pitchFamily="34" charset="-79"/>
          <a:cs typeface="Gisha" pitchFamily="34" charset="-79"/>
        </a:defRPr>
      </a:pPr>
      <a:endParaRPr lang="he-IL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699240574022849"/>
          <c:y val="4.3173169082907928E-2"/>
          <c:w val="0.79656638904528498"/>
          <c:h val="0.8590712143095211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sla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גיליון1!$A$2:$A$4</c:f>
              <c:strCache>
                <c:ptCount val="3"/>
                <c:pt idx="0">
                  <c:v>פנימי</c:v>
                </c:pt>
                <c:pt idx="1">
                  <c:v>בינמשרדי</c:v>
                </c:pt>
                <c:pt idx="2">
                  <c:v>פומבי</c:v>
                </c:pt>
              </c:strCache>
            </c:strRef>
          </c:cat>
          <c:val>
            <c:numRef>
              <c:f>גיליון1!$B$2:$B$4</c:f>
              <c:numCache>
                <c:formatCode>General</c:formatCode>
                <c:ptCount val="3"/>
                <c:pt idx="0">
                  <c:v>7</c:v>
                </c:pt>
                <c:pt idx="1">
                  <c:v>14</c:v>
                </c:pt>
                <c:pt idx="2">
                  <c:v>14</c:v>
                </c:pt>
              </c:numCache>
            </c:numRef>
          </c:val>
        </c:ser>
        <c:ser>
          <c:idx val="1"/>
          <c:order val="1"/>
          <c:tx>
            <c:strRef>
              <c:f>גיליון1!$C$1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גיליון1!$A$2:$A$4</c:f>
              <c:strCache>
                <c:ptCount val="3"/>
                <c:pt idx="0">
                  <c:v>פנימי</c:v>
                </c:pt>
                <c:pt idx="1">
                  <c:v>בינמשרדי</c:v>
                </c:pt>
                <c:pt idx="2">
                  <c:v>פומבי</c:v>
                </c:pt>
              </c:strCache>
            </c:strRef>
          </c:cat>
          <c:val>
            <c:numRef>
              <c:f>גיליון1!$C$2:$C$4</c:f>
              <c:numCache>
                <c:formatCode>General</c:formatCode>
                <c:ptCount val="3"/>
                <c:pt idx="0">
                  <c:v>12</c:v>
                </c:pt>
                <c:pt idx="1">
                  <c:v>17</c:v>
                </c:pt>
                <c:pt idx="2">
                  <c:v>18</c:v>
                </c:pt>
              </c:numCache>
            </c:numRef>
          </c:val>
        </c:ser>
        <c:ser>
          <c:idx val="2"/>
          <c:order val="2"/>
          <c:tx>
            <c:strRef>
              <c:f>גיליון1!$D$1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4">
                <a:lumMod val="75000"/>
              </a:schemeClr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גיליון1!$A$2:$A$4</c:f>
              <c:strCache>
                <c:ptCount val="3"/>
                <c:pt idx="0">
                  <c:v>פנימי</c:v>
                </c:pt>
                <c:pt idx="1">
                  <c:v>בינמשרדי</c:v>
                </c:pt>
                <c:pt idx="2">
                  <c:v>פומבי</c:v>
                </c:pt>
              </c:strCache>
            </c:strRef>
          </c:cat>
          <c:val>
            <c:numRef>
              <c:f>גיליון1!$D$2:$D$4</c:f>
              <c:numCache>
                <c:formatCode>General</c:formatCode>
                <c:ptCount val="3"/>
                <c:pt idx="0">
                  <c:v>11</c:v>
                </c:pt>
                <c:pt idx="1">
                  <c:v>16</c:v>
                </c:pt>
                <c:pt idx="2">
                  <c:v>16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8889472"/>
        <c:axId val="138932224"/>
      </c:barChart>
      <c:catAx>
        <c:axId val="138889472"/>
        <c:scaling>
          <c:orientation val="minMax"/>
        </c:scaling>
        <c:delete val="0"/>
        <c:axPos val="b"/>
        <c:majorTickMark val="out"/>
        <c:minorTickMark val="none"/>
        <c:tickLblPos val="nextTo"/>
        <c:crossAx val="138932224"/>
        <c:crosses val="autoZero"/>
        <c:auto val="1"/>
        <c:lblAlgn val="ctr"/>
        <c:lblOffset val="100"/>
        <c:noMultiLvlLbl val="0"/>
      </c:catAx>
      <c:valAx>
        <c:axId val="13893222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38889472"/>
        <c:crosses val="autoZero"/>
        <c:crossBetween val="between"/>
      </c:valAx>
    </c:plotArea>
    <c:legend>
      <c:legendPos val="l"/>
      <c:layout>
        <c:manualLayout>
          <c:xMode val="edge"/>
          <c:yMode val="edge"/>
          <c:x val="4.6823705920581099E-3"/>
          <c:y val="0.38926324570339649"/>
          <c:w val="8.2997415233115684E-2"/>
          <c:h val="0.2214732732144639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400">
          <a:cs typeface="+mj-cs"/>
        </a:defRPr>
      </a:pPr>
      <a:endParaRPr lang="he-IL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659588041891515"/>
          <c:y val="4.245361626485946E-2"/>
          <c:w val="0.7564603447748891"/>
          <c:h val="0.8614200274043625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גיליון1!$B$7</c:f>
              <c:strCache>
                <c:ptCount val="1"/>
                <c:pt idx="0">
                  <c:v>sla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גיליון1!$A$8:$A$10</c:f>
              <c:strCache>
                <c:ptCount val="3"/>
                <c:pt idx="0">
                  <c:v>פנימי</c:v>
                </c:pt>
                <c:pt idx="1">
                  <c:v>בינמשרדי</c:v>
                </c:pt>
                <c:pt idx="2">
                  <c:v>פומבי</c:v>
                </c:pt>
              </c:strCache>
            </c:strRef>
          </c:cat>
          <c:val>
            <c:numRef>
              <c:f>גיליון1!$B$8:$B$10</c:f>
              <c:numCache>
                <c:formatCode>General</c:formatCode>
                <c:ptCount val="3"/>
                <c:pt idx="0">
                  <c:v>10</c:v>
                </c:pt>
                <c:pt idx="1">
                  <c:v>14</c:v>
                </c:pt>
                <c:pt idx="2">
                  <c:v>14</c:v>
                </c:pt>
              </c:numCache>
            </c:numRef>
          </c:val>
        </c:ser>
        <c:ser>
          <c:idx val="1"/>
          <c:order val="1"/>
          <c:tx>
            <c:strRef>
              <c:f>גיליון1!$C$7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גיליון1!$A$8:$A$10</c:f>
              <c:strCache>
                <c:ptCount val="3"/>
                <c:pt idx="0">
                  <c:v>פנימי</c:v>
                </c:pt>
                <c:pt idx="1">
                  <c:v>בינמשרדי</c:v>
                </c:pt>
                <c:pt idx="2">
                  <c:v>פומבי</c:v>
                </c:pt>
              </c:strCache>
            </c:strRef>
          </c:cat>
          <c:val>
            <c:numRef>
              <c:f>גיליון1!$C$8:$C$10</c:f>
              <c:numCache>
                <c:formatCode>General</c:formatCode>
                <c:ptCount val="3"/>
                <c:pt idx="0">
                  <c:v>15</c:v>
                </c:pt>
                <c:pt idx="1">
                  <c:v>23</c:v>
                </c:pt>
                <c:pt idx="2">
                  <c:v>20</c:v>
                </c:pt>
              </c:numCache>
            </c:numRef>
          </c:val>
        </c:ser>
        <c:ser>
          <c:idx val="2"/>
          <c:order val="2"/>
          <c:tx>
            <c:strRef>
              <c:f>גיליון1!$D$7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4">
                <a:lumMod val="75000"/>
              </a:schemeClr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גיליון1!$A$8:$A$10</c:f>
              <c:strCache>
                <c:ptCount val="3"/>
                <c:pt idx="0">
                  <c:v>פנימי</c:v>
                </c:pt>
                <c:pt idx="1">
                  <c:v>בינמשרדי</c:v>
                </c:pt>
                <c:pt idx="2">
                  <c:v>פומבי</c:v>
                </c:pt>
              </c:strCache>
            </c:strRef>
          </c:cat>
          <c:val>
            <c:numRef>
              <c:f>גיליון1!$D$8:$D$10</c:f>
              <c:numCache>
                <c:formatCode>General</c:formatCode>
                <c:ptCount val="3"/>
                <c:pt idx="0">
                  <c:v>10</c:v>
                </c:pt>
                <c:pt idx="1">
                  <c:v>14</c:v>
                </c:pt>
                <c:pt idx="2">
                  <c:v>12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9059584"/>
        <c:axId val="139061120"/>
      </c:barChart>
      <c:catAx>
        <c:axId val="139059584"/>
        <c:scaling>
          <c:orientation val="minMax"/>
        </c:scaling>
        <c:delete val="0"/>
        <c:axPos val="b"/>
        <c:majorTickMark val="out"/>
        <c:minorTickMark val="none"/>
        <c:tickLblPos val="nextTo"/>
        <c:crossAx val="139061120"/>
        <c:crosses val="autoZero"/>
        <c:auto val="1"/>
        <c:lblAlgn val="ctr"/>
        <c:lblOffset val="100"/>
        <c:noMultiLvlLbl val="0"/>
      </c:catAx>
      <c:valAx>
        <c:axId val="13906112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39059584"/>
        <c:crosses val="autoZero"/>
        <c:crossBetween val="between"/>
      </c:valAx>
    </c:plotArea>
    <c:legend>
      <c:legendPos val="l"/>
      <c:layout/>
      <c:overlay val="0"/>
    </c:legend>
    <c:plotVisOnly val="1"/>
    <c:dispBlanksAs val="gap"/>
    <c:showDLblsOverMax val="0"/>
  </c:chart>
  <c:txPr>
    <a:bodyPr/>
    <a:lstStyle/>
    <a:p>
      <a:pPr>
        <a:defRPr sz="1400">
          <a:cs typeface="+mj-cs"/>
        </a:defRPr>
      </a:pPr>
      <a:endParaRPr lang="he-IL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400" b="0"/>
            </a:pPr>
            <a:r>
              <a:rPr lang="he-IL" sz="2400" b="0" dirty="0" smtClean="0"/>
              <a:t>משך זמן ממוצע בימי עבודה - אבחון</a:t>
            </a:r>
            <a:r>
              <a:rPr lang="he-IL" sz="2400" b="0" baseline="0" dirty="0" smtClean="0"/>
              <a:t> קוגניטיבי שלב א'</a:t>
            </a:r>
            <a:endParaRPr lang="he-IL" sz="2400" b="0" dirty="0"/>
          </a:p>
        </c:rich>
      </c:tx>
      <c:layout/>
      <c:overlay val="0"/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דוח!$L$46</c:f>
              <c:strCache>
                <c:ptCount val="1"/>
                <c:pt idx="0">
                  <c:v>כל המכונים</c:v>
                </c:pt>
              </c:strCache>
            </c:strRef>
          </c:tx>
          <c:spPr>
            <a:solidFill>
              <a:schemeClr val="accent3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דוח!$M$37:$X$37</c:f>
              <c:numCache>
                <c:formatCode>mmmm</c:formatCode>
                <c:ptCount val="12"/>
                <c:pt idx="0">
                  <c:v>42095</c:v>
                </c:pt>
                <c:pt idx="1">
                  <c:v>42125</c:v>
                </c:pt>
                <c:pt idx="2">
                  <c:v>42156</c:v>
                </c:pt>
                <c:pt idx="3">
                  <c:v>42186</c:v>
                </c:pt>
                <c:pt idx="4">
                  <c:v>42217</c:v>
                </c:pt>
                <c:pt idx="5">
                  <c:v>42248</c:v>
                </c:pt>
                <c:pt idx="6">
                  <c:v>42278</c:v>
                </c:pt>
                <c:pt idx="7">
                  <c:v>42309</c:v>
                </c:pt>
                <c:pt idx="8">
                  <c:v>42339</c:v>
                </c:pt>
                <c:pt idx="9">
                  <c:v>42370</c:v>
                </c:pt>
                <c:pt idx="10">
                  <c:v>42401</c:v>
                </c:pt>
                <c:pt idx="11">
                  <c:v>42430</c:v>
                </c:pt>
              </c:numCache>
            </c:numRef>
          </c:cat>
          <c:val>
            <c:numRef>
              <c:f>דוח!$M$46:$X$46</c:f>
              <c:numCache>
                <c:formatCode>0.0</c:formatCode>
                <c:ptCount val="12"/>
                <c:pt idx="0">
                  <c:v>30.115384615384617</c:v>
                </c:pt>
                <c:pt idx="1">
                  <c:v>40.770000000000003</c:v>
                </c:pt>
                <c:pt idx="2">
                  <c:v>38.0625</c:v>
                </c:pt>
                <c:pt idx="3">
                  <c:v>32.575221238938056</c:v>
                </c:pt>
                <c:pt idx="4">
                  <c:v>24.168674698795179</c:v>
                </c:pt>
                <c:pt idx="5">
                  <c:v>25.913043478260871</c:v>
                </c:pt>
                <c:pt idx="6">
                  <c:v>19.825396825396826</c:v>
                </c:pt>
                <c:pt idx="7">
                  <c:v>19.875</c:v>
                </c:pt>
                <c:pt idx="8">
                  <c:v>21.195402298850574</c:v>
                </c:pt>
                <c:pt idx="9">
                  <c:v>21.131868131868131</c:v>
                </c:pt>
                <c:pt idx="10">
                  <c:v>20.525252525252526</c:v>
                </c:pt>
                <c:pt idx="11">
                  <c:v>19.933962264150942</c:v>
                </c:pt>
              </c:numCache>
            </c:numRef>
          </c:val>
        </c:ser>
        <c:ser>
          <c:idx val="1"/>
          <c:order val="1"/>
          <c:tx>
            <c:strRef>
              <c:f>דוח!$L$47</c:f>
              <c:strCache>
                <c:ptCount val="1"/>
                <c:pt idx="0">
                  <c:v>אחוז ביצוע %</c:v>
                </c:pt>
              </c:strCache>
            </c:strRef>
          </c:tx>
          <c:spPr>
            <a:noFill/>
          </c:spPr>
          <c:invertIfNegative val="0"/>
          <c:dLbls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דוח!$M$37:$X$37</c:f>
              <c:numCache>
                <c:formatCode>mmmm</c:formatCode>
                <c:ptCount val="12"/>
                <c:pt idx="0">
                  <c:v>42095</c:v>
                </c:pt>
                <c:pt idx="1">
                  <c:v>42125</c:v>
                </c:pt>
                <c:pt idx="2">
                  <c:v>42156</c:v>
                </c:pt>
                <c:pt idx="3">
                  <c:v>42186</c:v>
                </c:pt>
                <c:pt idx="4">
                  <c:v>42217</c:v>
                </c:pt>
                <c:pt idx="5">
                  <c:v>42248</c:v>
                </c:pt>
                <c:pt idx="6">
                  <c:v>42278</c:v>
                </c:pt>
                <c:pt idx="7">
                  <c:v>42309</c:v>
                </c:pt>
                <c:pt idx="8">
                  <c:v>42339</c:v>
                </c:pt>
                <c:pt idx="9">
                  <c:v>42370</c:v>
                </c:pt>
                <c:pt idx="10">
                  <c:v>42401</c:v>
                </c:pt>
                <c:pt idx="11">
                  <c:v>42430</c:v>
                </c:pt>
              </c:numCache>
            </c:numRef>
          </c:cat>
          <c:val>
            <c:numRef>
              <c:f>דוח!$M$47:$X$47</c:f>
              <c:numCache>
                <c:formatCode>0%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0.98148148148148151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39205248"/>
        <c:axId val="139235712"/>
      </c:barChart>
      <c:lineChart>
        <c:grouping val="standard"/>
        <c:varyColors val="0"/>
        <c:ser>
          <c:idx val="2"/>
          <c:order val="2"/>
          <c:tx>
            <c:strRef>
              <c:f>דוח!$L$45</c:f>
              <c:strCache>
                <c:ptCount val="1"/>
                <c:pt idx="0">
                  <c:v>SLA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ymbol val="none"/>
          </c:marker>
          <c:dLbls>
            <c:dLbl>
              <c:idx val="11"/>
              <c:layout>
                <c:manualLayout>
                  <c:x val="1.2506407071733108E-2"/>
                  <c:y val="-1.20430115684031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rgbClr val="FF0000"/>
              </a:solidFill>
            </c:sp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numRef>
              <c:f>דוח!$M$37:$X$37</c:f>
              <c:numCache>
                <c:formatCode>mmmm</c:formatCode>
                <c:ptCount val="12"/>
                <c:pt idx="0">
                  <c:v>42095</c:v>
                </c:pt>
                <c:pt idx="1">
                  <c:v>42125</c:v>
                </c:pt>
                <c:pt idx="2">
                  <c:v>42156</c:v>
                </c:pt>
                <c:pt idx="3">
                  <c:v>42186</c:v>
                </c:pt>
                <c:pt idx="4">
                  <c:v>42217</c:v>
                </c:pt>
                <c:pt idx="5">
                  <c:v>42248</c:v>
                </c:pt>
                <c:pt idx="6">
                  <c:v>42278</c:v>
                </c:pt>
                <c:pt idx="7">
                  <c:v>42309</c:v>
                </c:pt>
                <c:pt idx="8">
                  <c:v>42339</c:v>
                </c:pt>
                <c:pt idx="9">
                  <c:v>42370</c:v>
                </c:pt>
                <c:pt idx="10">
                  <c:v>42401</c:v>
                </c:pt>
                <c:pt idx="11">
                  <c:v>42430</c:v>
                </c:pt>
              </c:numCache>
            </c:numRef>
          </c:cat>
          <c:val>
            <c:numRef>
              <c:f>דוח!$M$45:$X$45</c:f>
              <c:numCache>
                <c:formatCode>General</c:formatCode>
                <c:ptCount val="12"/>
                <c:pt idx="0">
                  <c:v>23</c:v>
                </c:pt>
                <c:pt idx="1">
                  <c:v>23</c:v>
                </c:pt>
                <c:pt idx="2">
                  <c:v>23</c:v>
                </c:pt>
                <c:pt idx="3">
                  <c:v>23</c:v>
                </c:pt>
                <c:pt idx="4">
                  <c:v>23</c:v>
                </c:pt>
                <c:pt idx="5">
                  <c:v>23</c:v>
                </c:pt>
                <c:pt idx="6">
                  <c:v>23</c:v>
                </c:pt>
                <c:pt idx="7">
                  <c:v>23</c:v>
                </c:pt>
                <c:pt idx="8">
                  <c:v>23</c:v>
                </c:pt>
                <c:pt idx="9">
                  <c:v>23</c:v>
                </c:pt>
                <c:pt idx="10">
                  <c:v>23</c:v>
                </c:pt>
                <c:pt idx="11">
                  <c:v>23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9205248"/>
        <c:axId val="139235712"/>
      </c:lineChart>
      <c:dateAx>
        <c:axId val="139205248"/>
        <c:scaling>
          <c:orientation val="minMax"/>
        </c:scaling>
        <c:delete val="0"/>
        <c:axPos val="b"/>
        <c:numFmt formatCode="mmmm" sourceLinked="1"/>
        <c:majorTickMark val="out"/>
        <c:minorTickMark val="none"/>
        <c:tickLblPos val="nextTo"/>
        <c:crossAx val="139235712"/>
        <c:crosses val="autoZero"/>
        <c:auto val="1"/>
        <c:lblOffset val="100"/>
        <c:baseTimeUnit val="months"/>
      </c:dateAx>
      <c:valAx>
        <c:axId val="139235712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he-IL"/>
                  <a:t>ימי עבודה </a:t>
                </a:r>
              </a:p>
            </c:rich>
          </c:tx>
          <c:layout/>
          <c:overlay val="0"/>
        </c:title>
        <c:numFmt formatCode="0" sourceLinked="0"/>
        <c:majorTickMark val="out"/>
        <c:minorTickMark val="none"/>
        <c:tickLblPos val="nextTo"/>
        <c:crossAx val="139205248"/>
        <c:crosses val="autoZero"/>
        <c:crossBetween val="between"/>
      </c:valAx>
    </c:plotArea>
    <c:legend>
      <c:legendPos val="l"/>
      <c:layout/>
      <c:overlay val="0"/>
    </c:legend>
    <c:plotVisOnly val="1"/>
    <c:dispBlanksAs val="gap"/>
    <c:showDLblsOverMax val="0"/>
  </c:chart>
  <c:txPr>
    <a:bodyPr/>
    <a:lstStyle/>
    <a:p>
      <a:pPr>
        <a:defRPr sz="1200">
          <a:cs typeface="+mj-cs"/>
        </a:defRPr>
      </a:pPr>
      <a:endParaRPr lang="he-IL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 algn="ctr" rtl="1">
              <a:defRPr lang="he-IL" sz="2000" b="0" i="0" u="none" strike="noStrike" kern="1200" baseline="0" dirty="0">
                <a:solidFill>
                  <a:prstClr val="black"/>
                </a:solidFill>
                <a:latin typeface="+mn-lt"/>
                <a:ea typeface="+mn-ea"/>
                <a:cs typeface="+mj-cs"/>
              </a:defRPr>
            </a:pPr>
            <a:r>
              <a:rPr lang="he-IL" sz="2000" b="0" i="0" u="none" strike="noStrike" kern="1200" baseline="0" dirty="0" smtClean="0">
                <a:solidFill>
                  <a:prstClr val="black"/>
                </a:solidFill>
                <a:latin typeface="+mn-lt"/>
                <a:ea typeface="+mn-ea"/>
                <a:cs typeface="+mj-cs"/>
              </a:rPr>
              <a:t>משך זמן ממוצע בימי עבודה - אבחון אישיותי התנהגותי שלב </a:t>
            </a:r>
            <a:r>
              <a:rPr lang="he-IL" sz="2000" b="0" i="0" u="none" strike="noStrike" kern="1200" baseline="0" dirty="0">
                <a:solidFill>
                  <a:prstClr val="black"/>
                </a:solidFill>
                <a:latin typeface="+mn-lt"/>
                <a:ea typeface="+mn-ea"/>
                <a:cs typeface="+mj-cs"/>
              </a:rPr>
              <a:t>ב' </a:t>
            </a:r>
          </a:p>
        </c:rich>
      </c:tx>
      <c:layout/>
      <c:overlay val="0"/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דוח!$L$57</c:f>
              <c:strCache>
                <c:ptCount val="1"/>
                <c:pt idx="0">
                  <c:v>כל המכונים</c:v>
                </c:pt>
              </c:strCache>
            </c:strRef>
          </c:tx>
          <c:spPr>
            <a:solidFill>
              <a:schemeClr val="accent5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דוח!$M$37:$X$37</c:f>
              <c:numCache>
                <c:formatCode>mmmm</c:formatCode>
                <c:ptCount val="12"/>
                <c:pt idx="0">
                  <c:v>42095</c:v>
                </c:pt>
                <c:pt idx="1">
                  <c:v>42125</c:v>
                </c:pt>
                <c:pt idx="2">
                  <c:v>42156</c:v>
                </c:pt>
                <c:pt idx="3">
                  <c:v>42186</c:v>
                </c:pt>
                <c:pt idx="4">
                  <c:v>42217</c:v>
                </c:pt>
                <c:pt idx="5">
                  <c:v>42248</c:v>
                </c:pt>
                <c:pt idx="6">
                  <c:v>42278</c:v>
                </c:pt>
                <c:pt idx="7">
                  <c:v>42309</c:v>
                </c:pt>
                <c:pt idx="8">
                  <c:v>42339</c:v>
                </c:pt>
                <c:pt idx="9">
                  <c:v>42370</c:v>
                </c:pt>
                <c:pt idx="10">
                  <c:v>42401</c:v>
                </c:pt>
                <c:pt idx="11">
                  <c:v>42430</c:v>
                </c:pt>
              </c:numCache>
            </c:numRef>
          </c:cat>
          <c:val>
            <c:numRef>
              <c:f>דוח!$M$57:$X$57</c:f>
              <c:numCache>
                <c:formatCode>0.0</c:formatCode>
                <c:ptCount val="12"/>
                <c:pt idx="0">
                  <c:v>49.676470588235297</c:v>
                </c:pt>
                <c:pt idx="1">
                  <c:v>46.03846153846154</c:v>
                </c:pt>
                <c:pt idx="2">
                  <c:v>35.493150684931507</c:v>
                </c:pt>
                <c:pt idx="3">
                  <c:v>29.191489361702128</c:v>
                </c:pt>
                <c:pt idx="4">
                  <c:v>24.049180327868854</c:v>
                </c:pt>
                <c:pt idx="5">
                  <c:v>25.871794871794872</c:v>
                </c:pt>
                <c:pt idx="6">
                  <c:v>20.148148148148149</c:v>
                </c:pt>
                <c:pt idx="7">
                  <c:v>26.077922077922079</c:v>
                </c:pt>
                <c:pt idx="8">
                  <c:v>20.938775510204081</c:v>
                </c:pt>
                <c:pt idx="9">
                  <c:v>23.327272727272728</c:v>
                </c:pt>
                <c:pt idx="10">
                  <c:v>19.163265306122447</c:v>
                </c:pt>
                <c:pt idx="11">
                  <c:v>20.184615384615384</c:v>
                </c:pt>
              </c:numCache>
            </c:numRef>
          </c:val>
        </c:ser>
        <c:ser>
          <c:idx val="1"/>
          <c:order val="1"/>
          <c:tx>
            <c:strRef>
              <c:f>דוח!$L$58</c:f>
              <c:strCache>
                <c:ptCount val="1"/>
                <c:pt idx="0">
                  <c:v>אחוז ביצוע %</c:v>
                </c:pt>
              </c:strCache>
            </c:strRef>
          </c:tx>
          <c:spPr>
            <a:noFill/>
          </c:spPr>
          <c:invertIfNegative val="0"/>
          <c:dLbls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דוח!$M$37:$X$37</c:f>
              <c:numCache>
                <c:formatCode>mmmm</c:formatCode>
                <c:ptCount val="12"/>
                <c:pt idx="0">
                  <c:v>42095</c:v>
                </c:pt>
                <c:pt idx="1">
                  <c:v>42125</c:v>
                </c:pt>
                <c:pt idx="2">
                  <c:v>42156</c:v>
                </c:pt>
                <c:pt idx="3">
                  <c:v>42186</c:v>
                </c:pt>
                <c:pt idx="4">
                  <c:v>42217</c:v>
                </c:pt>
                <c:pt idx="5">
                  <c:v>42248</c:v>
                </c:pt>
                <c:pt idx="6">
                  <c:v>42278</c:v>
                </c:pt>
                <c:pt idx="7">
                  <c:v>42309</c:v>
                </c:pt>
                <c:pt idx="8">
                  <c:v>42339</c:v>
                </c:pt>
                <c:pt idx="9">
                  <c:v>42370</c:v>
                </c:pt>
                <c:pt idx="10">
                  <c:v>42401</c:v>
                </c:pt>
                <c:pt idx="11">
                  <c:v>42430</c:v>
                </c:pt>
              </c:numCache>
            </c:numRef>
          </c:cat>
          <c:val>
            <c:numRef>
              <c:f>דוח!$M$58:$X$58</c:f>
              <c:numCache>
                <c:formatCode>0%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0.98484848484848486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39309440"/>
        <c:axId val="139310976"/>
      </c:barChart>
      <c:lineChart>
        <c:grouping val="standard"/>
        <c:varyColors val="0"/>
        <c:ser>
          <c:idx val="2"/>
          <c:order val="2"/>
          <c:tx>
            <c:strRef>
              <c:f>דוח!$L$56</c:f>
              <c:strCache>
                <c:ptCount val="1"/>
                <c:pt idx="0">
                  <c:v>SLA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ymbol val="none"/>
          </c:marker>
          <c:dLbls>
            <c:dLbl>
              <c:idx val="11"/>
              <c:layout>
                <c:manualLayout>
                  <c:x val="1.0943106187766583E-2"/>
                  <c:y val="-6.181017171547074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rgbClr val="FF0000"/>
              </a:solidFill>
            </c:sp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numRef>
              <c:f>דוח!$M$37:$X$37</c:f>
              <c:numCache>
                <c:formatCode>mmmm</c:formatCode>
                <c:ptCount val="12"/>
                <c:pt idx="0">
                  <c:v>42095</c:v>
                </c:pt>
                <c:pt idx="1">
                  <c:v>42125</c:v>
                </c:pt>
                <c:pt idx="2">
                  <c:v>42156</c:v>
                </c:pt>
                <c:pt idx="3">
                  <c:v>42186</c:v>
                </c:pt>
                <c:pt idx="4">
                  <c:v>42217</c:v>
                </c:pt>
                <c:pt idx="5">
                  <c:v>42248</c:v>
                </c:pt>
                <c:pt idx="6">
                  <c:v>42278</c:v>
                </c:pt>
                <c:pt idx="7">
                  <c:v>42309</c:v>
                </c:pt>
                <c:pt idx="8">
                  <c:v>42339</c:v>
                </c:pt>
                <c:pt idx="9">
                  <c:v>42370</c:v>
                </c:pt>
                <c:pt idx="10">
                  <c:v>42401</c:v>
                </c:pt>
                <c:pt idx="11">
                  <c:v>42430</c:v>
                </c:pt>
              </c:numCache>
            </c:numRef>
          </c:cat>
          <c:val>
            <c:numRef>
              <c:f>דוח!$M$56:$X$56</c:f>
              <c:numCache>
                <c:formatCode>0</c:formatCode>
                <c:ptCount val="12"/>
                <c:pt idx="0">
                  <c:v>28</c:v>
                </c:pt>
                <c:pt idx="1">
                  <c:v>28</c:v>
                </c:pt>
                <c:pt idx="2">
                  <c:v>28</c:v>
                </c:pt>
                <c:pt idx="3">
                  <c:v>28</c:v>
                </c:pt>
                <c:pt idx="4">
                  <c:v>28</c:v>
                </c:pt>
                <c:pt idx="5">
                  <c:v>28</c:v>
                </c:pt>
                <c:pt idx="6">
                  <c:v>28</c:v>
                </c:pt>
                <c:pt idx="7">
                  <c:v>28</c:v>
                </c:pt>
                <c:pt idx="8">
                  <c:v>28</c:v>
                </c:pt>
                <c:pt idx="9">
                  <c:v>28</c:v>
                </c:pt>
                <c:pt idx="10">
                  <c:v>28</c:v>
                </c:pt>
                <c:pt idx="11">
                  <c:v>28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9309440"/>
        <c:axId val="139310976"/>
      </c:lineChart>
      <c:dateAx>
        <c:axId val="139309440"/>
        <c:scaling>
          <c:orientation val="minMax"/>
        </c:scaling>
        <c:delete val="0"/>
        <c:axPos val="b"/>
        <c:numFmt formatCode="mmmm" sourceLinked="1"/>
        <c:majorTickMark val="out"/>
        <c:minorTickMark val="none"/>
        <c:tickLblPos val="nextTo"/>
        <c:crossAx val="139310976"/>
        <c:crosses val="autoZero"/>
        <c:auto val="1"/>
        <c:lblOffset val="100"/>
        <c:baseTimeUnit val="months"/>
      </c:dateAx>
      <c:valAx>
        <c:axId val="139310976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he-IL"/>
                  <a:t>ימי עבודה </a:t>
                </a:r>
              </a:p>
            </c:rich>
          </c:tx>
          <c:layout/>
          <c:overlay val="0"/>
        </c:title>
        <c:numFmt formatCode="0" sourceLinked="0"/>
        <c:majorTickMark val="out"/>
        <c:minorTickMark val="none"/>
        <c:tickLblPos val="nextTo"/>
        <c:crossAx val="139309440"/>
        <c:crosses val="autoZero"/>
        <c:crossBetween val="between"/>
      </c:valAx>
    </c:plotArea>
    <c:legend>
      <c:legendPos val="l"/>
      <c:layout/>
      <c:overlay val="0"/>
    </c:legend>
    <c:plotVisOnly val="1"/>
    <c:dispBlanksAs val="gap"/>
    <c:showDLblsOverMax val="0"/>
  </c:chart>
  <c:txPr>
    <a:bodyPr/>
    <a:lstStyle/>
    <a:p>
      <a:pPr>
        <a:defRPr sz="1200">
          <a:cs typeface="+mj-cs"/>
        </a:defRPr>
      </a:pPr>
      <a:endParaRPr lang="he-IL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271124670858033"/>
          <c:y val="4.7393940490140472E-2"/>
          <c:w val="0.76070702495544196"/>
          <c:h val="0.8452934861108778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גיליון1!$B$13</c:f>
              <c:strCache>
                <c:ptCount val="1"/>
                <c:pt idx="0">
                  <c:v>sla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גיליון1!$A$14:$A$16</c:f>
              <c:strCache>
                <c:ptCount val="3"/>
                <c:pt idx="0">
                  <c:v>פנימי</c:v>
                </c:pt>
                <c:pt idx="1">
                  <c:v>בינמשרדי</c:v>
                </c:pt>
                <c:pt idx="2">
                  <c:v>פומבי</c:v>
                </c:pt>
              </c:strCache>
            </c:strRef>
          </c:cat>
          <c:val>
            <c:numRef>
              <c:f>גיליון1!$B$14:$B$16</c:f>
              <c:numCache>
                <c:formatCode>General</c:formatCode>
                <c:ptCount val="3"/>
                <c:pt idx="0">
                  <c:v>10</c:v>
                </c:pt>
                <c:pt idx="1">
                  <c:v>10</c:v>
                </c:pt>
                <c:pt idx="2">
                  <c:v>10</c:v>
                </c:pt>
              </c:numCache>
            </c:numRef>
          </c:val>
        </c:ser>
        <c:ser>
          <c:idx val="1"/>
          <c:order val="1"/>
          <c:tx>
            <c:strRef>
              <c:f>גיליון1!$C$13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גיליון1!$A$14:$A$16</c:f>
              <c:strCache>
                <c:ptCount val="3"/>
                <c:pt idx="0">
                  <c:v>פנימי</c:v>
                </c:pt>
                <c:pt idx="1">
                  <c:v>בינמשרדי</c:v>
                </c:pt>
                <c:pt idx="2">
                  <c:v>פומבי</c:v>
                </c:pt>
              </c:strCache>
            </c:strRef>
          </c:cat>
          <c:val>
            <c:numRef>
              <c:f>גיליון1!$C$14:$C$16</c:f>
              <c:numCache>
                <c:formatCode>General</c:formatCode>
                <c:ptCount val="3"/>
                <c:pt idx="0">
                  <c:v>29</c:v>
                </c:pt>
                <c:pt idx="1">
                  <c:v>29</c:v>
                </c:pt>
                <c:pt idx="2">
                  <c:v>31</c:v>
                </c:pt>
              </c:numCache>
            </c:numRef>
          </c:val>
        </c:ser>
        <c:ser>
          <c:idx val="2"/>
          <c:order val="2"/>
          <c:tx>
            <c:strRef>
              <c:f>גיליון1!$D$13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4">
                <a:lumMod val="75000"/>
              </a:schemeClr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גיליון1!$A$14:$A$16</c:f>
              <c:strCache>
                <c:ptCount val="3"/>
                <c:pt idx="0">
                  <c:v>פנימי</c:v>
                </c:pt>
                <c:pt idx="1">
                  <c:v>בינמשרדי</c:v>
                </c:pt>
                <c:pt idx="2">
                  <c:v>פומבי</c:v>
                </c:pt>
              </c:strCache>
            </c:strRef>
          </c:cat>
          <c:val>
            <c:numRef>
              <c:f>גיליון1!$D$14:$D$16</c:f>
              <c:numCache>
                <c:formatCode>General</c:formatCode>
                <c:ptCount val="3"/>
                <c:pt idx="0">
                  <c:v>21</c:v>
                </c:pt>
                <c:pt idx="1">
                  <c:v>23</c:v>
                </c:pt>
                <c:pt idx="2">
                  <c:v>21</c:v>
                </c:pt>
              </c:numCache>
            </c:numRef>
          </c:val>
        </c:ser>
        <c:ser>
          <c:idx val="3"/>
          <c:order val="3"/>
          <c:tx>
            <c:strRef>
              <c:f>גיליון1!$E$13</c:f>
              <c:strCache>
                <c:ptCount val="1"/>
                <c:pt idx="0">
                  <c:v>פיילוט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גיליון1!$A$14:$A$16</c:f>
              <c:strCache>
                <c:ptCount val="3"/>
                <c:pt idx="0">
                  <c:v>פנימי</c:v>
                </c:pt>
                <c:pt idx="1">
                  <c:v>בינמשרדי</c:v>
                </c:pt>
                <c:pt idx="2">
                  <c:v>פומבי</c:v>
                </c:pt>
              </c:strCache>
            </c:strRef>
          </c:cat>
          <c:val>
            <c:numRef>
              <c:f>גיליון1!$E$14:$E$16</c:f>
              <c:numCache>
                <c:formatCode>General</c:formatCode>
                <c:ptCount val="3"/>
                <c:pt idx="1">
                  <c:v>17</c:v>
                </c:pt>
                <c:pt idx="2">
                  <c:v>17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9459584"/>
        <c:axId val="139514624"/>
      </c:barChart>
      <c:catAx>
        <c:axId val="139459584"/>
        <c:scaling>
          <c:orientation val="minMax"/>
        </c:scaling>
        <c:delete val="0"/>
        <c:axPos val="b"/>
        <c:majorTickMark val="out"/>
        <c:minorTickMark val="none"/>
        <c:tickLblPos val="nextTo"/>
        <c:crossAx val="139514624"/>
        <c:crosses val="autoZero"/>
        <c:auto val="1"/>
        <c:lblAlgn val="ctr"/>
        <c:lblOffset val="100"/>
        <c:noMultiLvlLbl val="0"/>
      </c:catAx>
      <c:valAx>
        <c:axId val="13951462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39459584"/>
        <c:crosses val="autoZero"/>
        <c:crossBetween val="between"/>
      </c:valAx>
    </c:plotArea>
    <c:legend>
      <c:legendPos val="l"/>
      <c:layout/>
      <c:overlay val="0"/>
    </c:legend>
    <c:plotVisOnly val="1"/>
    <c:dispBlanksAs val="gap"/>
    <c:showDLblsOverMax val="0"/>
  </c:chart>
  <c:txPr>
    <a:bodyPr/>
    <a:lstStyle/>
    <a:p>
      <a:pPr>
        <a:defRPr sz="1400">
          <a:cs typeface="+mj-cs"/>
        </a:defRPr>
      </a:pPr>
      <a:endParaRPr lang="he-IL"/>
    </a:p>
  </c:txPr>
  <c:externalData r:id="rId1">
    <c:autoUpdate val="0"/>
  </c:externalData>
  <c:userShapes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34"/>
    </mc:Choice>
    <mc:Fallback>
      <c:style val="34"/>
    </mc:Fallback>
  </mc:AlternateContent>
  <c:chart>
    <c:title>
      <c:layout/>
      <c:overlay val="0"/>
    </c:title>
    <c:autoTitleDeleted val="0"/>
    <c:view3D>
      <c:rotX val="20"/>
      <c:rotY val="34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3789036277246089"/>
          <c:y val="0.14309007543295471"/>
          <c:w val="0.83635978569930292"/>
          <c:h val="0.61861891434583305"/>
        </c:manualLayout>
      </c:layout>
      <c:bar3DChart>
        <c:barDir val="col"/>
        <c:grouping val="clustered"/>
        <c:varyColors val="0"/>
        <c:ser>
          <c:idx val="0"/>
          <c:order val="0"/>
          <c:tx>
            <c:v>מידת שביעות רצון</c:v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 w="9525" cap="flat" cmpd="sng" algn="ctr">
              <a:solidFill>
                <a:schemeClr val="accent2">
                  <a:shade val="95000"/>
                  <a:satMod val="105000"/>
                </a:scheme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Pt>
            <c:idx val="4"/>
            <c:invertIfNegative val="0"/>
            <c:bubble3D val="0"/>
            <c:spPr>
              <a:solidFill>
                <a:srgbClr val="002060"/>
              </a:solidFill>
              <a:ln w="9525" cap="flat" cmpd="sng" algn="ctr">
                <a:solidFill>
                  <a:srgbClr val="002060"/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</c:dPt>
          <c:dLbls>
            <c:dLbl>
              <c:idx val="0"/>
              <c:layout>
                <c:manualLayout>
                  <c:x val="-1.2077296983015136E-2"/>
                  <c:y val="-3.947368421052631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4.8309187932060547E-3"/>
                  <c:y val="-3.07017543859649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9.6618375864121094E-3"/>
                  <c:y val="-3.07017543859649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9.6618375864121094E-3"/>
                  <c:y val="-3.50877192982456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7.246378189809082E-3"/>
                  <c:y val="-3.50877192982456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גיליון3!$C$9:$G$9</c:f>
              <c:strCache>
                <c:ptCount val="5"/>
                <c:pt idx="0">
                  <c:v>זמן</c:v>
                </c:pt>
                <c:pt idx="1">
                  <c:v>סביבה</c:v>
                </c:pt>
                <c:pt idx="2">
                  <c:v>מקצועיות</c:v>
                </c:pt>
                <c:pt idx="3">
                  <c:v>שירות</c:v>
                </c:pt>
                <c:pt idx="4">
                  <c:v>שביעות רצון כללית</c:v>
                </c:pt>
              </c:strCache>
            </c:strRef>
          </c:cat>
          <c:val>
            <c:numRef>
              <c:f>גיליון3!$C$10:$G$10</c:f>
              <c:numCache>
                <c:formatCode>General</c:formatCode>
                <c:ptCount val="5"/>
                <c:pt idx="0">
                  <c:v>5.7</c:v>
                </c:pt>
                <c:pt idx="1">
                  <c:v>5.8</c:v>
                </c:pt>
                <c:pt idx="2">
                  <c:v>5.6</c:v>
                </c:pt>
                <c:pt idx="3">
                  <c:v>6</c:v>
                </c:pt>
                <c:pt idx="4">
                  <c:v>5.8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cylinder"/>
        <c:axId val="142083584"/>
        <c:axId val="142086912"/>
        <c:axId val="0"/>
      </c:bar3DChart>
      <c:catAx>
        <c:axId val="142083584"/>
        <c:scaling>
          <c:orientation val="minMax"/>
        </c:scaling>
        <c:delete val="0"/>
        <c:axPos val="b"/>
        <c:majorTickMark val="out"/>
        <c:minorTickMark val="none"/>
        <c:tickLblPos val="nextTo"/>
        <c:crossAx val="142086912"/>
        <c:crosses val="autoZero"/>
        <c:auto val="1"/>
        <c:lblAlgn val="ctr"/>
        <c:lblOffset val="100"/>
        <c:noMultiLvlLbl val="0"/>
      </c:catAx>
      <c:valAx>
        <c:axId val="142086912"/>
        <c:scaling>
          <c:orientation val="minMax"/>
          <c:max val="6"/>
          <c:min val="4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he-IL"/>
                  <a:t>מידת שביעות רצון</a:t>
                </a:r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crossAx val="142083584"/>
        <c:crosses val="autoZero"/>
        <c:crossBetween val="between"/>
        <c:majorUnit val="0.5"/>
      </c:valAx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400" b="1">
          <a:cs typeface="+mj-cs"/>
        </a:defRPr>
      </a:pPr>
      <a:endParaRPr lang="he-IL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pivotSource>
    <c:name>[עותק של מכרזים 06032016.xlsx]התפלגות מכרזים סטודנטים!pivottable9</c:name>
    <c:fmtId val="-1"/>
  </c:pivotSource>
  <c:chart>
    <c:title>
      <c:tx>
        <c:rich>
          <a:bodyPr rot="0" vert="horz"/>
          <a:lstStyle/>
          <a:p>
            <a:pPr>
              <a:defRPr/>
            </a:pPr>
            <a:r>
              <a:rPr lang="he-IL" dirty="0"/>
              <a:t>התפלגות </a:t>
            </a:r>
            <a:r>
              <a:rPr lang="he-IL" dirty="0" smtClean="0"/>
              <a:t>משרות סטודנטים </a:t>
            </a:r>
            <a:r>
              <a:rPr lang="he-IL" dirty="0"/>
              <a:t>בשנים</a:t>
            </a:r>
          </a:p>
        </c:rich>
      </c:tx>
      <c:layout>
        <c:manualLayout>
          <c:xMode val="edge"/>
          <c:yMode val="edge"/>
          <c:x val="0.29612918304585545"/>
          <c:y val="1.6033572027350496E-2"/>
        </c:manualLayout>
      </c:layout>
      <c:overlay val="0"/>
      <c:spPr>
        <a:noFill/>
        <a:ln>
          <a:noFill/>
        </a:ln>
        <a:effectLst/>
      </c:spPr>
    </c:title>
    <c:autoTitleDeleted val="0"/>
    <c:pivotFmts>
      <c:pivotFmt>
        <c:idx val="0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1050" b="1" i="0" u="none" strike="noStrike" kern="1200" baseline="0">
                  <a:solidFill>
                    <a:srgbClr val="FF0000"/>
                  </a:solidFill>
                  <a:latin typeface="+mn-lt"/>
                  <a:ea typeface="+mn-ea"/>
                  <a:cs typeface="+mn-cs"/>
                </a:defRPr>
              </a:pPr>
              <a:endParaRPr lang="he-IL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1050" b="1" i="0" u="none" strike="noStrike" kern="1200" baseline="0">
                  <a:solidFill>
                    <a:srgbClr val="FF0000"/>
                  </a:solidFill>
                  <a:latin typeface="+mn-lt"/>
                  <a:ea typeface="+mn-ea"/>
                  <a:cs typeface="+mn-cs"/>
                </a:defRPr>
              </a:pPr>
              <a:endParaRPr lang="he-IL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2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1050" b="1" i="0" u="none" strike="noStrike" kern="1200" baseline="0">
                  <a:solidFill>
                    <a:srgbClr val="FF0000"/>
                  </a:solidFill>
                  <a:latin typeface="+mn-lt"/>
                  <a:ea typeface="+mn-ea"/>
                  <a:cs typeface="+mn-cs"/>
                </a:defRPr>
              </a:pPr>
              <a:endParaRPr lang="he-IL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</c:pivotFmts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'התפלגות מכרזים סטודנטים'!$B$3</c:f>
              <c:strCache>
                <c:ptCount val="1"/>
                <c:pt idx="0">
                  <c:v>סה"כ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trendline>
            <c:spPr>
              <a:ln w="38100" cap="rnd">
                <a:solidFill>
                  <a:schemeClr val="accent3">
                    <a:lumMod val="75000"/>
                  </a:schemeClr>
                </a:solidFill>
                <a:prstDash val="sysDot"/>
              </a:ln>
              <a:effectLst/>
            </c:spPr>
            <c:trendlineType val="linear"/>
            <c:intercept val="0"/>
            <c:dispRSqr val="0"/>
            <c:dispEq val="0"/>
          </c:trendline>
          <c:cat>
            <c:strRef>
              <c:f>'התפלגות מכרזים סטודנטים'!$A$4:$A$8</c:f>
              <c:strCache>
                <c:ptCount val="4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</c:strCache>
            </c:strRef>
          </c:cat>
          <c:val>
            <c:numRef>
              <c:f>'התפלגות מכרזים סטודנטים'!$B$4:$B$8</c:f>
              <c:numCache>
                <c:formatCode>General</c:formatCode>
                <c:ptCount val="4"/>
                <c:pt idx="0">
                  <c:v>12</c:v>
                </c:pt>
                <c:pt idx="1">
                  <c:v>204</c:v>
                </c:pt>
                <c:pt idx="2">
                  <c:v>355</c:v>
                </c:pt>
                <c:pt idx="3">
                  <c:v>115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2567680"/>
        <c:axId val="142602240"/>
      </c:barChart>
      <c:catAx>
        <c:axId val="1425676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he-IL"/>
          </a:p>
        </c:txPr>
        <c:crossAx val="142602240"/>
        <c:crosses val="autoZero"/>
        <c:auto val="1"/>
        <c:lblAlgn val="ctr"/>
        <c:lblOffset val="100"/>
        <c:noMultiLvlLbl val="0"/>
      </c:catAx>
      <c:valAx>
        <c:axId val="1426022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/>
            </a:pPr>
            <a:endParaRPr lang="he-IL"/>
          </a:p>
        </c:txPr>
        <c:crossAx val="1425676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l"/>
      <c:layout/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he-IL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>
          <a:cs typeface="+mj-cs"/>
        </a:defRPr>
      </a:pPr>
      <a:endParaRPr lang="he-IL"/>
    </a:p>
  </c:txPr>
  <c:externalData r:id="rId1">
    <c:autoUpdate val="0"/>
  </c:externalData>
  <c:extLst>
    <c:ext xmlns:c14="http://schemas.microsoft.com/office/drawing/2007/8/2/chart" uri="{781A3756-C4B2-4CAC-9D66-4F8BD8637D16}">
      <c14:pivotOptions>
        <c14:dropZoneFilter val="1"/>
        <c14:dropZoneCategories val="1"/>
        <c14:dropZoneData val="1"/>
        <c14:dropZoneSeries val="1"/>
        <c14:dropZonesVisible val="1"/>
      </c14:pivotOptions>
    </c:ext>
  </c:extLst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 sz="2000"/>
            </a:pPr>
            <a:r>
              <a:rPr lang="he-IL" sz="2000" dirty="0"/>
              <a:t>טווח גילאים</a:t>
            </a:r>
          </a:p>
        </c:rich>
      </c:tx>
      <c:layout>
        <c:manualLayout>
          <c:xMode val="edge"/>
          <c:yMode val="edge"/>
          <c:x val="0.67520667273098156"/>
          <c:y val="6.6675041157043147E-2"/>
        </c:manualLayout>
      </c:layout>
      <c:overlay val="0"/>
    </c:title>
    <c:autoTitleDeleted val="0"/>
    <c:view3D>
      <c:rotX val="30"/>
      <c:rotY val="36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dLbls>
            <c:dLbl>
              <c:idx val="2"/>
              <c:layout>
                <c:manualLayout>
                  <c:x val="-1.6046478565179354E-2"/>
                  <c:y val="-2.2803295421405658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3.8087270341207349E-3"/>
                  <c:y val="-4.8566637503645378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4.5316819772528431E-2"/>
                  <c:y val="-3.9508238553514145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100" b="1"/>
                </a:pPr>
                <a:endParaRPr lang="he-IL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גיליון1!$D$2:$D$6</c:f>
              <c:strCache>
                <c:ptCount val="5"/>
                <c:pt idx="0">
                  <c:v>עד 24 </c:v>
                </c:pt>
                <c:pt idx="1">
                  <c:v>25-29</c:v>
                </c:pt>
                <c:pt idx="2">
                  <c:v>30-34</c:v>
                </c:pt>
                <c:pt idx="3">
                  <c:v>35-44</c:v>
                </c:pt>
                <c:pt idx="4">
                  <c:v>ללא גיל</c:v>
                </c:pt>
              </c:strCache>
            </c:strRef>
          </c:cat>
          <c:val>
            <c:numRef>
              <c:f>גיליון1!$E$2:$E$6</c:f>
              <c:numCache>
                <c:formatCode>0%</c:formatCode>
                <c:ptCount val="5"/>
                <c:pt idx="0">
                  <c:v>0.19</c:v>
                </c:pt>
                <c:pt idx="1">
                  <c:v>0.61</c:v>
                </c:pt>
                <c:pt idx="2">
                  <c:v>0.1</c:v>
                </c:pt>
                <c:pt idx="3">
                  <c:v>0.03</c:v>
                </c:pt>
                <c:pt idx="4">
                  <c:v>7.0000000000000007E-2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>
          <a:latin typeface="Gisha" pitchFamily="34" charset="-79"/>
          <a:cs typeface="Gisha" pitchFamily="34" charset="-79"/>
        </a:defRPr>
      </a:pPr>
      <a:endParaRPr lang="he-IL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/>
            </a:pPr>
            <a:r>
              <a:rPr lang="he-IL" sz="2400" dirty="0"/>
              <a:t>מגדר</a:t>
            </a:r>
          </a:p>
        </c:rich>
      </c:tx>
      <c:layout>
        <c:manualLayout>
          <c:xMode val="edge"/>
          <c:yMode val="edge"/>
          <c:x val="0.41579108944138637"/>
          <c:y val="4.2526843357532332E-2"/>
        </c:manualLayout>
      </c:layout>
      <c:overlay val="0"/>
    </c:title>
    <c:autoTitleDeleted val="0"/>
    <c:view3D>
      <c:rotX val="30"/>
      <c:rotY val="36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spPr>
            <a:solidFill>
              <a:schemeClr val="accent4"/>
            </a:solidFill>
          </c:spPr>
          <c:dPt>
            <c:idx val="0"/>
            <c:bubble3D val="0"/>
            <c:spPr>
              <a:gradFill rotWithShape="1">
                <a:gsLst>
                  <a:gs pos="0">
                    <a:schemeClr val="accent3">
                      <a:shade val="51000"/>
                      <a:satMod val="130000"/>
                    </a:schemeClr>
                  </a:gs>
                  <a:gs pos="80000">
                    <a:schemeClr val="accent3">
                      <a:shade val="93000"/>
                      <a:satMod val="130000"/>
                    </a:schemeClr>
                  </a:gs>
                  <a:gs pos="100000">
                    <a:schemeClr val="accent3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 w="9525" cap="flat" cmpd="sng" algn="ctr">
                <a:solidFill>
                  <a:schemeClr val="accent3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hade val="51000"/>
                      <a:satMod val="130000"/>
                    </a:schemeClr>
                  </a:gs>
                  <a:gs pos="80000">
                    <a:schemeClr val="accent2">
                      <a:shade val="93000"/>
                      <a:satMod val="130000"/>
                    </a:schemeClr>
                  </a:gs>
                  <a:gs pos="100000">
                    <a:schemeClr val="accent2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 w="9525" cap="flat" cmpd="sng" algn="ctr">
                <a:solidFill>
                  <a:schemeClr val="accent2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</c:dPt>
          <c:dLbls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גיליון1!$D$23:$D$24</c:f>
              <c:strCache>
                <c:ptCount val="2"/>
                <c:pt idx="0">
                  <c:v>זכר</c:v>
                </c:pt>
                <c:pt idx="1">
                  <c:v>נקבה</c:v>
                </c:pt>
              </c:strCache>
            </c:strRef>
          </c:cat>
          <c:val>
            <c:numRef>
              <c:f>גיליון1!$E$23:$E$24</c:f>
              <c:numCache>
                <c:formatCode>0%</c:formatCode>
                <c:ptCount val="2"/>
                <c:pt idx="0">
                  <c:v>0.74</c:v>
                </c:pt>
                <c:pt idx="1">
                  <c:v>0.26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400" b="1">
          <a:cs typeface="+mj-cs"/>
        </a:defRPr>
      </a:pPr>
      <a:endParaRPr lang="he-IL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he-IL"/>
              <a:t>אזור מגורים</a:t>
            </a:r>
          </a:p>
        </c:rich>
      </c:tx>
      <c:layout>
        <c:manualLayout>
          <c:xMode val="edge"/>
          <c:yMode val="edge"/>
          <c:x val="0.32547707372791912"/>
          <c:y val="6.3111827200590151E-2"/>
        </c:manualLayout>
      </c:layout>
      <c:overlay val="0"/>
    </c:title>
    <c:autoTitleDeleted val="0"/>
    <c:view3D>
      <c:rotX val="30"/>
      <c:rotY val="36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dLbls>
            <c:dLbl>
              <c:idx val="0"/>
              <c:layout>
                <c:manualLayout>
                  <c:x val="-0.25540640883651816"/>
                  <c:y val="8.7080793629846651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0.1806489817103655"/>
                  <c:y val="0.10928450623967807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400" b="1"/>
                </a:pPr>
                <a:endParaRPr lang="he-IL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גיליון1!$D$43:$D$46</c:f>
              <c:strCache>
                <c:ptCount val="4"/>
                <c:pt idx="0">
                  <c:v>ירושלים</c:v>
                </c:pt>
                <c:pt idx="1">
                  <c:v>מרכז</c:v>
                </c:pt>
                <c:pt idx="2">
                  <c:v>צפון</c:v>
                </c:pt>
                <c:pt idx="3">
                  <c:v>דרום</c:v>
                </c:pt>
              </c:strCache>
            </c:strRef>
          </c:cat>
          <c:val>
            <c:numRef>
              <c:f>גיליון1!$E$43:$E$46</c:f>
              <c:numCache>
                <c:formatCode>0%</c:formatCode>
                <c:ptCount val="4"/>
                <c:pt idx="0">
                  <c:v>0.31</c:v>
                </c:pt>
                <c:pt idx="1">
                  <c:v>0.28000000000000003</c:v>
                </c:pt>
                <c:pt idx="2">
                  <c:v>0.22</c:v>
                </c:pt>
                <c:pt idx="3">
                  <c:v>0.19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>
          <a:latin typeface="Gisha" pitchFamily="34" charset="-79"/>
          <a:cs typeface="Gisha" pitchFamily="34" charset="-79"/>
        </a:defRPr>
      </a:pPr>
      <a:endParaRPr lang="he-IL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51EAF9D-5F3D-4194-8170-C8A3A274DDD6}" type="doc">
      <dgm:prSet loTypeId="urn:microsoft.com/office/officeart/2005/8/layout/vList2" loCatId="list" qsTypeId="urn:microsoft.com/office/officeart/2005/8/quickstyle/simple4" qsCatId="simple" csTypeId="urn:microsoft.com/office/officeart/2005/8/colors/accent0_3" csCatId="mainScheme" phldr="1"/>
      <dgm:spPr/>
      <dgm:t>
        <a:bodyPr/>
        <a:lstStyle/>
        <a:p>
          <a:pPr rtl="1"/>
          <a:endParaRPr lang="he-IL"/>
        </a:p>
      </dgm:t>
    </dgm:pt>
    <dgm:pt modelId="{5469E044-DB36-4517-B83B-98F31F44E2C6}">
      <dgm:prSet phldrT="[טקסט]"/>
      <dgm:spPr/>
      <dgm:t>
        <a:bodyPr/>
        <a:lstStyle/>
        <a:p>
          <a:pPr rtl="1"/>
          <a:r>
            <a:rPr lang="he-IL" dirty="0" smtClean="0">
              <a:cs typeface="+mj-cs"/>
            </a:rPr>
            <a:t>כנס סמנכ"לים – חידוד נהלים והנחיות</a:t>
          </a:r>
          <a:endParaRPr lang="he-IL" dirty="0">
            <a:cs typeface="+mj-cs"/>
          </a:endParaRPr>
        </a:p>
      </dgm:t>
    </dgm:pt>
    <dgm:pt modelId="{FF8B2BF3-BFD7-4A2A-ADA1-1AA70AC97A19}" type="parTrans" cxnId="{55686FAE-08D7-4ED8-AD15-F9FA83F5A97E}">
      <dgm:prSet/>
      <dgm:spPr/>
      <dgm:t>
        <a:bodyPr/>
        <a:lstStyle/>
        <a:p>
          <a:pPr rtl="1"/>
          <a:endParaRPr lang="he-IL">
            <a:cs typeface="+mj-cs"/>
          </a:endParaRPr>
        </a:p>
      </dgm:t>
    </dgm:pt>
    <dgm:pt modelId="{74CCE365-EAE1-484E-95F8-FBC40E55AAD3}" type="sibTrans" cxnId="{55686FAE-08D7-4ED8-AD15-F9FA83F5A97E}">
      <dgm:prSet/>
      <dgm:spPr/>
      <dgm:t>
        <a:bodyPr/>
        <a:lstStyle/>
        <a:p>
          <a:pPr rtl="1"/>
          <a:endParaRPr lang="he-IL">
            <a:cs typeface="+mj-cs"/>
          </a:endParaRPr>
        </a:p>
      </dgm:t>
    </dgm:pt>
    <dgm:pt modelId="{0F575A1C-7FCD-4933-BC76-DC2714288257}">
      <dgm:prSet phldrT="[טקסט]"/>
      <dgm:spPr/>
      <dgm:t>
        <a:bodyPr/>
        <a:lstStyle/>
        <a:p>
          <a:pPr rtl="1"/>
          <a:endParaRPr lang="he-IL" dirty="0">
            <a:cs typeface="+mj-cs"/>
          </a:endParaRPr>
        </a:p>
      </dgm:t>
    </dgm:pt>
    <dgm:pt modelId="{8A65EFFC-7A37-4F71-BD86-31BE37970262}" type="parTrans" cxnId="{701DA2E7-F14D-473F-8724-DA5FFCD8A35C}">
      <dgm:prSet/>
      <dgm:spPr/>
      <dgm:t>
        <a:bodyPr/>
        <a:lstStyle/>
        <a:p>
          <a:pPr rtl="1"/>
          <a:endParaRPr lang="he-IL">
            <a:cs typeface="+mj-cs"/>
          </a:endParaRPr>
        </a:p>
      </dgm:t>
    </dgm:pt>
    <dgm:pt modelId="{CD348A7A-B68E-43F1-87A9-A2E2F4E325C2}" type="sibTrans" cxnId="{701DA2E7-F14D-473F-8724-DA5FFCD8A35C}">
      <dgm:prSet/>
      <dgm:spPr/>
      <dgm:t>
        <a:bodyPr/>
        <a:lstStyle/>
        <a:p>
          <a:pPr rtl="1"/>
          <a:endParaRPr lang="he-IL">
            <a:cs typeface="+mj-cs"/>
          </a:endParaRPr>
        </a:p>
      </dgm:t>
    </dgm:pt>
    <dgm:pt modelId="{A77381F0-DFE5-48AC-92E1-3947A52C6CB0}">
      <dgm:prSet phldrT="[טקסט]"/>
      <dgm:spPr/>
      <dgm:t>
        <a:bodyPr/>
        <a:lstStyle/>
        <a:p>
          <a:pPr rtl="1"/>
          <a:r>
            <a:rPr lang="he-IL" dirty="0" smtClean="0">
              <a:cs typeface="+mj-cs"/>
            </a:rPr>
            <a:t>פגישות עם מרכזי מכרזים במשרדים וביצוע שיחות יומיומיות למעקב אחר תהליכים מעוכבים</a:t>
          </a:r>
          <a:endParaRPr lang="he-IL" dirty="0">
            <a:cs typeface="+mj-cs"/>
          </a:endParaRPr>
        </a:p>
      </dgm:t>
    </dgm:pt>
    <dgm:pt modelId="{F9E0A6B8-D410-411D-8F65-5789D6C260C4}" type="parTrans" cxnId="{EDCE278B-3631-4FB9-9D44-51318482BD1E}">
      <dgm:prSet/>
      <dgm:spPr/>
      <dgm:t>
        <a:bodyPr/>
        <a:lstStyle/>
        <a:p>
          <a:pPr rtl="1"/>
          <a:endParaRPr lang="he-IL">
            <a:cs typeface="+mj-cs"/>
          </a:endParaRPr>
        </a:p>
      </dgm:t>
    </dgm:pt>
    <dgm:pt modelId="{528FF40A-4AA0-4C5E-83BD-486F6B2C6873}" type="sibTrans" cxnId="{EDCE278B-3631-4FB9-9D44-51318482BD1E}">
      <dgm:prSet/>
      <dgm:spPr/>
      <dgm:t>
        <a:bodyPr/>
        <a:lstStyle/>
        <a:p>
          <a:pPr rtl="1"/>
          <a:endParaRPr lang="he-IL">
            <a:cs typeface="+mj-cs"/>
          </a:endParaRPr>
        </a:p>
      </dgm:t>
    </dgm:pt>
    <dgm:pt modelId="{96F00F43-E405-40DB-93CE-E8E527FD8C47}">
      <dgm:prSet phldrT="[טקסט]"/>
      <dgm:spPr/>
      <dgm:t>
        <a:bodyPr/>
        <a:lstStyle/>
        <a:p>
          <a:pPr rtl="1"/>
          <a:endParaRPr lang="he-IL" dirty="0">
            <a:cs typeface="+mj-cs"/>
          </a:endParaRPr>
        </a:p>
      </dgm:t>
    </dgm:pt>
    <dgm:pt modelId="{FE055A8A-F018-475C-B580-5C4F63E6866E}" type="parTrans" cxnId="{CE088B48-D055-40FD-B9F6-325C2A66B12B}">
      <dgm:prSet/>
      <dgm:spPr/>
      <dgm:t>
        <a:bodyPr/>
        <a:lstStyle/>
        <a:p>
          <a:pPr rtl="1"/>
          <a:endParaRPr lang="he-IL"/>
        </a:p>
      </dgm:t>
    </dgm:pt>
    <dgm:pt modelId="{69426980-3DBE-41DF-9CB2-B52915E8300A}" type="sibTrans" cxnId="{CE088B48-D055-40FD-B9F6-325C2A66B12B}">
      <dgm:prSet/>
      <dgm:spPr/>
      <dgm:t>
        <a:bodyPr/>
        <a:lstStyle/>
        <a:p>
          <a:pPr rtl="1"/>
          <a:endParaRPr lang="he-IL"/>
        </a:p>
      </dgm:t>
    </dgm:pt>
    <dgm:pt modelId="{29EBB585-AA0C-48A3-9D9F-063D9BD92629}">
      <dgm:prSet phldrT="[טקסט]"/>
      <dgm:spPr/>
      <dgm:t>
        <a:bodyPr/>
        <a:lstStyle/>
        <a:p>
          <a:pPr rtl="1"/>
          <a:r>
            <a:rPr lang="he-IL" dirty="0" smtClean="0">
              <a:cs typeface="+mj-cs"/>
            </a:rPr>
            <a:t>קביעת מס' ימי פרסום ל-7 ימים במקום  14 (יישום בעוד כחודש)</a:t>
          </a:r>
          <a:endParaRPr lang="he-IL" dirty="0">
            <a:cs typeface="+mj-cs"/>
          </a:endParaRPr>
        </a:p>
      </dgm:t>
    </dgm:pt>
    <dgm:pt modelId="{E1C97CBC-D30E-4FA7-873E-BBE6E86C9A6F}" type="parTrans" cxnId="{E047112D-AE4F-404E-BD9C-DBE4EAD29DCB}">
      <dgm:prSet/>
      <dgm:spPr/>
      <dgm:t>
        <a:bodyPr/>
        <a:lstStyle/>
        <a:p>
          <a:pPr rtl="1"/>
          <a:endParaRPr lang="he-IL"/>
        </a:p>
      </dgm:t>
    </dgm:pt>
    <dgm:pt modelId="{A9B82DB0-048A-41AE-82D7-FA8004D7238B}" type="sibTrans" cxnId="{E047112D-AE4F-404E-BD9C-DBE4EAD29DCB}">
      <dgm:prSet/>
      <dgm:spPr/>
      <dgm:t>
        <a:bodyPr/>
        <a:lstStyle/>
        <a:p>
          <a:pPr rtl="1"/>
          <a:endParaRPr lang="he-IL"/>
        </a:p>
      </dgm:t>
    </dgm:pt>
    <dgm:pt modelId="{129E001C-3F1E-4FDA-9697-A76141070C69}">
      <dgm:prSet phldrT="[טקסט]"/>
      <dgm:spPr/>
      <dgm:t>
        <a:bodyPr/>
        <a:lstStyle/>
        <a:p>
          <a:pPr rtl="1"/>
          <a:r>
            <a:rPr lang="he-IL" dirty="0" smtClean="0">
              <a:cs typeface="+mj-cs"/>
            </a:rPr>
            <a:t>קביעה ופרסום של  מועד ועדת בוחנים בעת פרסום מכרז פנימי – משך זמן המכרז עד 27 יום</a:t>
          </a:r>
          <a:endParaRPr lang="he-IL" dirty="0">
            <a:cs typeface="+mj-cs"/>
          </a:endParaRPr>
        </a:p>
      </dgm:t>
    </dgm:pt>
    <dgm:pt modelId="{1B0AC57E-F990-47FB-B949-E716C556CB5D}" type="parTrans" cxnId="{7C468093-281A-4387-8821-CE3B37727664}">
      <dgm:prSet/>
      <dgm:spPr/>
      <dgm:t>
        <a:bodyPr/>
        <a:lstStyle/>
        <a:p>
          <a:pPr rtl="1"/>
          <a:endParaRPr lang="he-IL"/>
        </a:p>
      </dgm:t>
    </dgm:pt>
    <dgm:pt modelId="{F2A9EDDA-8F5E-4412-AE47-184E357582F2}" type="sibTrans" cxnId="{7C468093-281A-4387-8821-CE3B37727664}">
      <dgm:prSet/>
      <dgm:spPr/>
      <dgm:t>
        <a:bodyPr/>
        <a:lstStyle/>
        <a:p>
          <a:pPr rtl="1"/>
          <a:endParaRPr lang="he-IL"/>
        </a:p>
      </dgm:t>
    </dgm:pt>
    <dgm:pt modelId="{F4A9DBDE-D84A-4343-968E-268A0B14D119}">
      <dgm:prSet phldrT="[טקסט]"/>
      <dgm:spPr/>
      <dgm:t>
        <a:bodyPr/>
        <a:lstStyle/>
        <a:p>
          <a:pPr rtl="1"/>
          <a:endParaRPr lang="he-IL" dirty="0">
            <a:cs typeface="+mj-cs"/>
          </a:endParaRPr>
        </a:p>
      </dgm:t>
    </dgm:pt>
    <dgm:pt modelId="{E7579C99-24B0-4E30-94BD-B85177925098}" type="parTrans" cxnId="{07F8FD37-48E6-4490-9B80-2B1617BE64B8}">
      <dgm:prSet/>
      <dgm:spPr/>
      <dgm:t>
        <a:bodyPr/>
        <a:lstStyle/>
        <a:p>
          <a:pPr rtl="1"/>
          <a:endParaRPr lang="he-IL"/>
        </a:p>
      </dgm:t>
    </dgm:pt>
    <dgm:pt modelId="{8CE120B5-CEBC-4C75-AAF1-8E4D014AF3F6}" type="sibTrans" cxnId="{07F8FD37-48E6-4490-9B80-2B1617BE64B8}">
      <dgm:prSet/>
      <dgm:spPr/>
      <dgm:t>
        <a:bodyPr/>
        <a:lstStyle/>
        <a:p>
          <a:pPr rtl="1"/>
          <a:endParaRPr lang="he-IL"/>
        </a:p>
      </dgm:t>
    </dgm:pt>
    <dgm:pt modelId="{583759A8-E8FA-49B4-99BB-1A0F07D0EF86}" type="pres">
      <dgm:prSet presAssocID="{A51EAF9D-5F3D-4194-8170-C8A3A274DDD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2CE0177E-9C08-41F3-98D8-06D4CA4517DB}" type="pres">
      <dgm:prSet presAssocID="{5469E044-DB36-4517-B83B-98F31F44E2C6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F8C8E1D-E376-4DAF-818E-B99879084FBC}" type="pres">
      <dgm:prSet presAssocID="{5469E044-DB36-4517-B83B-98F31F44E2C6}" presName="childText" presStyleLbl="revTx" presStyleIdx="0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A880C51-6700-4E4B-BFBB-4919C8FB87E8}" type="pres">
      <dgm:prSet presAssocID="{A77381F0-DFE5-48AC-92E1-3947A52C6CB0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FEA56B4E-6459-4CFC-BD02-83432C6F5A92}" type="pres">
      <dgm:prSet presAssocID="{A77381F0-DFE5-48AC-92E1-3947A52C6CB0}" presName="childText" presStyleLbl="revTx" presStyleIdx="1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E57E2AA-806D-4095-B246-190A37D22511}" type="pres">
      <dgm:prSet presAssocID="{29EBB585-AA0C-48A3-9D9F-063D9BD92629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C3FFD0DA-CD50-4776-ACC5-4D6707B96D60}" type="pres">
      <dgm:prSet presAssocID="{29EBB585-AA0C-48A3-9D9F-063D9BD92629}" presName="childText" presStyleLbl="revTx" presStyleIdx="2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C37CD2D4-C125-40F2-A6CC-5342759B59F3}" type="pres">
      <dgm:prSet presAssocID="{129E001C-3F1E-4FDA-9697-A76141070C69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41942FA8-FAA9-4A58-B912-C62751431511}" type="presOf" srcId="{A51EAF9D-5F3D-4194-8170-C8A3A274DDD6}" destId="{583759A8-E8FA-49B4-99BB-1A0F07D0EF86}" srcOrd="0" destOrd="0" presId="urn:microsoft.com/office/officeart/2005/8/layout/vList2"/>
    <dgm:cxn modelId="{EDCE278B-3631-4FB9-9D44-51318482BD1E}" srcId="{A51EAF9D-5F3D-4194-8170-C8A3A274DDD6}" destId="{A77381F0-DFE5-48AC-92E1-3947A52C6CB0}" srcOrd="1" destOrd="0" parTransId="{F9E0A6B8-D410-411D-8F65-5789D6C260C4}" sibTransId="{528FF40A-4AA0-4C5E-83BD-486F6B2C6873}"/>
    <dgm:cxn modelId="{55686FAE-08D7-4ED8-AD15-F9FA83F5A97E}" srcId="{A51EAF9D-5F3D-4194-8170-C8A3A274DDD6}" destId="{5469E044-DB36-4517-B83B-98F31F44E2C6}" srcOrd="0" destOrd="0" parTransId="{FF8B2BF3-BFD7-4A2A-ADA1-1AA70AC97A19}" sibTransId="{74CCE365-EAE1-484E-95F8-FBC40E55AAD3}"/>
    <dgm:cxn modelId="{59742287-3677-43E4-93C1-0904C337E664}" type="presOf" srcId="{A77381F0-DFE5-48AC-92E1-3947A52C6CB0}" destId="{2A880C51-6700-4E4B-BFBB-4919C8FB87E8}" srcOrd="0" destOrd="0" presId="urn:microsoft.com/office/officeart/2005/8/layout/vList2"/>
    <dgm:cxn modelId="{4C87C28F-BF0D-4E65-BF60-09C544E28B6F}" type="presOf" srcId="{29EBB585-AA0C-48A3-9D9F-063D9BD92629}" destId="{5E57E2AA-806D-4095-B246-190A37D22511}" srcOrd="0" destOrd="0" presId="urn:microsoft.com/office/officeart/2005/8/layout/vList2"/>
    <dgm:cxn modelId="{701DA2E7-F14D-473F-8724-DA5FFCD8A35C}" srcId="{5469E044-DB36-4517-B83B-98F31F44E2C6}" destId="{0F575A1C-7FCD-4933-BC76-DC2714288257}" srcOrd="0" destOrd="0" parTransId="{8A65EFFC-7A37-4F71-BD86-31BE37970262}" sibTransId="{CD348A7A-B68E-43F1-87A9-A2E2F4E325C2}"/>
    <dgm:cxn modelId="{E047112D-AE4F-404E-BD9C-DBE4EAD29DCB}" srcId="{A51EAF9D-5F3D-4194-8170-C8A3A274DDD6}" destId="{29EBB585-AA0C-48A3-9D9F-063D9BD92629}" srcOrd="2" destOrd="0" parTransId="{E1C97CBC-D30E-4FA7-873E-BBE6E86C9A6F}" sibTransId="{A9B82DB0-048A-41AE-82D7-FA8004D7238B}"/>
    <dgm:cxn modelId="{CE088B48-D055-40FD-B9F6-325C2A66B12B}" srcId="{A77381F0-DFE5-48AC-92E1-3947A52C6CB0}" destId="{96F00F43-E405-40DB-93CE-E8E527FD8C47}" srcOrd="0" destOrd="0" parTransId="{FE055A8A-F018-475C-B580-5C4F63E6866E}" sibTransId="{69426980-3DBE-41DF-9CB2-B52915E8300A}"/>
    <dgm:cxn modelId="{ED0CB005-876C-457C-B48A-B4EC34779DD0}" type="presOf" srcId="{129E001C-3F1E-4FDA-9697-A76141070C69}" destId="{C37CD2D4-C125-40F2-A6CC-5342759B59F3}" srcOrd="0" destOrd="0" presId="urn:microsoft.com/office/officeart/2005/8/layout/vList2"/>
    <dgm:cxn modelId="{1A64B7EF-4EAE-430C-BE06-9D2E5356FD68}" type="presOf" srcId="{96F00F43-E405-40DB-93CE-E8E527FD8C47}" destId="{FEA56B4E-6459-4CFC-BD02-83432C6F5A92}" srcOrd="0" destOrd="0" presId="urn:microsoft.com/office/officeart/2005/8/layout/vList2"/>
    <dgm:cxn modelId="{F7D017EC-7A1A-4393-8AB1-3869FF6004DC}" type="presOf" srcId="{5469E044-DB36-4517-B83B-98F31F44E2C6}" destId="{2CE0177E-9C08-41F3-98D8-06D4CA4517DB}" srcOrd="0" destOrd="0" presId="urn:microsoft.com/office/officeart/2005/8/layout/vList2"/>
    <dgm:cxn modelId="{119A860D-DC91-4E33-843A-E3C11FB475BE}" type="presOf" srcId="{0F575A1C-7FCD-4933-BC76-DC2714288257}" destId="{DF8C8E1D-E376-4DAF-818E-B99879084FBC}" srcOrd="0" destOrd="0" presId="urn:microsoft.com/office/officeart/2005/8/layout/vList2"/>
    <dgm:cxn modelId="{2CB1BA74-09D4-4140-8FFF-C2570C840291}" type="presOf" srcId="{F4A9DBDE-D84A-4343-968E-268A0B14D119}" destId="{C3FFD0DA-CD50-4776-ACC5-4D6707B96D60}" srcOrd="0" destOrd="0" presId="urn:microsoft.com/office/officeart/2005/8/layout/vList2"/>
    <dgm:cxn modelId="{7C468093-281A-4387-8821-CE3B37727664}" srcId="{A51EAF9D-5F3D-4194-8170-C8A3A274DDD6}" destId="{129E001C-3F1E-4FDA-9697-A76141070C69}" srcOrd="3" destOrd="0" parTransId="{1B0AC57E-F990-47FB-B949-E716C556CB5D}" sibTransId="{F2A9EDDA-8F5E-4412-AE47-184E357582F2}"/>
    <dgm:cxn modelId="{07F8FD37-48E6-4490-9B80-2B1617BE64B8}" srcId="{29EBB585-AA0C-48A3-9D9F-063D9BD92629}" destId="{F4A9DBDE-D84A-4343-968E-268A0B14D119}" srcOrd="0" destOrd="0" parTransId="{E7579C99-24B0-4E30-94BD-B85177925098}" sibTransId="{8CE120B5-CEBC-4C75-AAF1-8E4D014AF3F6}"/>
    <dgm:cxn modelId="{77EA0101-281E-40BF-B723-4CC73E2FF9AD}" type="presParOf" srcId="{583759A8-E8FA-49B4-99BB-1A0F07D0EF86}" destId="{2CE0177E-9C08-41F3-98D8-06D4CA4517DB}" srcOrd="0" destOrd="0" presId="urn:microsoft.com/office/officeart/2005/8/layout/vList2"/>
    <dgm:cxn modelId="{94AEE888-D896-4FDA-A958-E933841AC6E1}" type="presParOf" srcId="{583759A8-E8FA-49B4-99BB-1A0F07D0EF86}" destId="{DF8C8E1D-E376-4DAF-818E-B99879084FBC}" srcOrd="1" destOrd="0" presId="urn:microsoft.com/office/officeart/2005/8/layout/vList2"/>
    <dgm:cxn modelId="{12E62128-4AD2-48DF-87CE-08915C572EAF}" type="presParOf" srcId="{583759A8-E8FA-49B4-99BB-1A0F07D0EF86}" destId="{2A880C51-6700-4E4B-BFBB-4919C8FB87E8}" srcOrd="2" destOrd="0" presId="urn:microsoft.com/office/officeart/2005/8/layout/vList2"/>
    <dgm:cxn modelId="{5A64CD65-3D3E-4F0A-8472-3FD182B28E55}" type="presParOf" srcId="{583759A8-E8FA-49B4-99BB-1A0F07D0EF86}" destId="{FEA56B4E-6459-4CFC-BD02-83432C6F5A92}" srcOrd="3" destOrd="0" presId="urn:microsoft.com/office/officeart/2005/8/layout/vList2"/>
    <dgm:cxn modelId="{F56CF924-426D-45F1-AF2C-FC663E626227}" type="presParOf" srcId="{583759A8-E8FA-49B4-99BB-1A0F07D0EF86}" destId="{5E57E2AA-806D-4095-B246-190A37D22511}" srcOrd="4" destOrd="0" presId="urn:microsoft.com/office/officeart/2005/8/layout/vList2"/>
    <dgm:cxn modelId="{40F15C65-45D9-425C-B345-15215C941E61}" type="presParOf" srcId="{583759A8-E8FA-49B4-99BB-1A0F07D0EF86}" destId="{C3FFD0DA-CD50-4776-ACC5-4D6707B96D60}" srcOrd="5" destOrd="0" presId="urn:microsoft.com/office/officeart/2005/8/layout/vList2"/>
    <dgm:cxn modelId="{3FB8CABB-CF47-401A-8388-9994D82D0984}" type="presParOf" srcId="{583759A8-E8FA-49B4-99BB-1A0F07D0EF86}" destId="{C37CD2D4-C125-40F2-A6CC-5342759B59F3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51EAF9D-5F3D-4194-8170-C8A3A274DDD6}" type="doc">
      <dgm:prSet loTypeId="urn:microsoft.com/office/officeart/2005/8/layout/vList2" loCatId="list" qsTypeId="urn:microsoft.com/office/officeart/2005/8/quickstyle/simple4" qsCatId="simple" csTypeId="urn:microsoft.com/office/officeart/2005/8/colors/accent0_3" csCatId="mainScheme" phldr="1"/>
      <dgm:spPr/>
      <dgm:t>
        <a:bodyPr/>
        <a:lstStyle/>
        <a:p>
          <a:pPr rtl="1"/>
          <a:endParaRPr lang="he-IL"/>
        </a:p>
      </dgm:t>
    </dgm:pt>
    <dgm:pt modelId="{5469E044-DB36-4517-B83B-98F31F44E2C6}">
      <dgm:prSet phldrT="[טקסט]"/>
      <dgm:spPr/>
      <dgm:t>
        <a:bodyPr/>
        <a:lstStyle/>
        <a:p>
          <a:pPr rtl="1"/>
          <a:r>
            <a:rPr lang="he-IL" dirty="0" smtClean="0">
              <a:cs typeface="+mj-cs"/>
            </a:rPr>
            <a:t>הנחיית המשרדים לבדיקת מועמדויות החל מהיום הראשון לפרסום המכרז </a:t>
          </a:r>
          <a:endParaRPr lang="he-IL" dirty="0">
            <a:cs typeface="+mj-cs"/>
          </a:endParaRPr>
        </a:p>
      </dgm:t>
    </dgm:pt>
    <dgm:pt modelId="{FF8B2BF3-BFD7-4A2A-ADA1-1AA70AC97A19}" type="parTrans" cxnId="{55686FAE-08D7-4ED8-AD15-F9FA83F5A97E}">
      <dgm:prSet/>
      <dgm:spPr/>
      <dgm:t>
        <a:bodyPr/>
        <a:lstStyle/>
        <a:p>
          <a:pPr rtl="1"/>
          <a:endParaRPr lang="he-IL">
            <a:cs typeface="+mj-cs"/>
          </a:endParaRPr>
        </a:p>
      </dgm:t>
    </dgm:pt>
    <dgm:pt modelId="{74CCE365-EAE1-484E-95F8-FBC40E55AAD3}" type="sibTrans" cxnId="{55686FAE-08D7-4ED8-AD15-F9FA83F5A97E}">
      <dgm:prSet/>
      <dgm:spPr/>
      <dgm:t>
        <a:bodyPr/>
        <a:lstStyle/>
        <a:p>
          <a:pPr rtl="1"/>
          <a:endParaRPr lang="he-IL">
            <a:cs typeface="+mj-cs"/>
          </a:endParaRPr>
        </a:p>
      </dgm:t>
    </dgm:pt>
    <dgm:pt modelId="{0F575A1C-7FCD-4933-BC76-DC2714288257}">
      <dgm:prSet phldrT="[טקסט]"/>
      <dgm:spPr/>
      <dgm:t>
        <a:bodyPr/>
        <a:lstStyle/>
        <a:p>
          <a:pPr rtl="1"/>
          <a:endParaRPr lang="he-IL" dirty="0">
            <a:cs typeface="+mj-cs"/>
          </a:endParaRPr>
        </a:p>
      </dgm:t>
    </dgm:pt>
    <dgm:pt modelId="{8A65EFFC-7A37-4F71-BD86-31BE37970262}" type="parTrans" cxnId="{701DA2E7-F14D-473F-8724-DA5FFCD8A35C}">
      <dgm:prSet/>
      <dgm:spPr/>
      <dgm:t>
        <a:bodyPr/>
        <a:lstStyle/>
        <a:p>
          <a:pPr rtl="1"/>
          <a:endParaRPr lang="he-IL">
            <a:cs typeface="+mj-cs"/>
          </a:endParaRPr>
        </a:p>
      </dgm:t>
    </dgm:pt>
    <dgm:pt modelId="{CD348A7A-B68E-43F1-87A9-A2E2F4E325C2}" type="sibTrans" cxnId="{701DA2E7-F14D-473F-8724-DA5FFCD8A35C}">
      <dgm:prSet/>
      <dgm:spPr/>
      <dgm:t>
        <a:bodyPr/>
        <a:lstStyle/>
        <a:p>
          <a:pPr rtl="1"/>
          <a:endParaRPr lang="he-IL">
            <a:cs typeface="+mj-cs"/>
          </a:endParaRPr>
        </a:p>
      </dgm:t>
    </dgm:pt>
    <dgm:pt modelId="{A77381F0-DFE5-48AC-92E1-3947A52C6CB0}">
      <dgm:prSet phldrT="[טקסט]"/>
      <dgm:spPr/>
      <dgm:t>
        <a:bodyPr/>
        <a:lstStyle/>
        <a:p>
          <a:pPr rtl="1"/>
          <a:r>
            <a:rPr lang="he-IL" dirty="0" smtClean="0">
              <a:cs typeface="+mj-cs"/>
            </a:rPr>
            <a:t>בקרה צמודה והתראות למשרדים</a:t>
          </a:r>
          <a:endParaRPr lang="he-IL" dirty="0">
            <a:cs typeface="+mj-cs"/>
          </a:endParaRPr>
        </a:p>
      </dgm:t>
    </dgm:pt>
    <dgm:pt modelId="{F9E0A6B8-D410-411D-8F65-5789D6C260C4}" type="parTrans" cxnId="{EDCE278B-3631-4FB9-9D44-51318482BD1E}">
      <dgm:prSet/>
      <dgm:spPr/>
      <dgm:t>
        <a:bodyPr/>
        <a:lstStyle/>
        <a:p>
          <a:pPr rtl="1"/>
          <a:endParaRPr lang="he-IL">
            <a:cs typeface="+mj-cs"/>
          </a:endParaRPr>
        </a:p>
      </dgm:t>
    </dgm:pt>
    <dgm:pt modelId="{528FF40A-4AA0-4C5E-83BD-486F6B2C6873}" type="sibTrans" cxnId="{EDCE278B-3631-4FB9-9D44-51318482BD1E}">
      <dgm:prSet/>
      <dgm:spPr/>
      <dgm:t>
        <a:bodyPr/>
        <a:lstStyle/>
        <a:p>
          <a:pPr rtl="1"/>
          <a:endParaRPr lang="he-IL">
            <a:cs typeface="+mj-cs"/>
          </a:endParaRPr>
        </a:p>
      </dgm:t>
    </dgm:pt>
    <dgm:pt modelId="{DA99AEF3-B84B-4B8C-900A-A6061DFB36EF}">
      <dgm:prSet phldrT="[טקסט]"/>
      <dgm:spPr/>
      <dgm:t>
        <a:bodyPr/>
        <a:lstStyle/>
        <a:p>
          <a:pPr rtl="1"/>
          <a:r>
            <a:rPr lang="he-IL" dirty="0" smtClean="0">
              <a:cs typeface="+mj-cs"/>
            </a:rPr>
            <a:t>אישור מועמדות ע"פ הצהרת המועמד (במקרים בהם אחוזי עמידה בתנאי סף גבוהים)</a:t>
          </a:r>
          <a:endParaRPr lang="he-IL" dirty="0">
            <a:cs typeface="+mj-cs"/>
          </a:endParaRPr>
        </a:p>
      </dgm:t>
    </dgm:pt>
    <dgm:pt modelId="{AF9C5F9A-6431-414A-88AB-9640690D6092}" type="parTrans" cxnId="{F6F53DF5-9E26-48F1-80D1-B29DBA1C54CE}">
      <dgm:prSet/>
      <dgm:spPr/>
      <dgm:t>
        <a:bodyPr/>
        <a:lstStyle/>
        <a:p>
          <a:pPr rtl="1"/>
          <a:endParaRPr lang="he-IL">
            <a:cs typeface="+mj-cs"/>
          </a:endParaRPr>
        </a:p>
      </dgm:t>
    </dgm:pt>
    <dgm:pt modelId="{3263F1DA-A214-4965-97A3-774CBE222155}" type="sibTrans" cxnId="{F6F53DF5-9E26-48F1-80D1-B29DBA1C54CE}">
      <dgm:prSet/>
      <dgm:spPr/>
      <dgm:t>
        <a:bodyPr/>
        <a:lstStyle/>
        <a:p>
          <a:pPr rtl="1"/>
          <a:endParaRPr lang="he-IL">
            <a:cs typeface="+mj-cs"/>
          </a:endParaRPr>
        </a:p>
      </dgm:t>
    </dgm:pt>
    <dgm:pt modelId="{3C2AE4F9-CCF0-4AA2-BE38-43A0CFE50D4F}">
      <dgm:prSet phldrT="[טקסט]"/>
      <dgm:spPr/>
      <dgm:t>
        <a:bodyPr/>
        <a:lstStyle/>
        <a:p>
          <a:pPr rtl="1"/>
          <a:endParaRPr lang="he-IL" dirty="0">
            <a:cs typeface="+mj-cs"/>
          </a:endParaRPr>
        </a:p>
      </dgm:t>
    </dgm:pt>
    <dgm:pt modelId="{07B1CE5E-39E5-40EF-AFBE-995D2BE8B897}" type="parTrans" cxnId="{DF0F25C5-2C99-4F5C-86F0-0B6F333E7E30}">
      <dgm:prSet/>
      <dgm:spPr/>
      <dgm:t>
        <a:bodyPr/>
        <a:lstStyle/>
        <a:p>
          <a:pPr rtl="1"/>
          <a:endParaRPr lang="he-IL"/>
        </a:p>
      </dgm:t>
    </dgm:pt>
    <dgm:pt modelId="{EF3CAF7B-E330-4944-8AD6-BCF07590D49E}" type="sibTrans" cxnId="{DF0F25C5-2C99-4F5C-86F0-0B6F333E7E30}">
      <dgm:prSet/>
      <dgm:spPr/>
      <dgm:t>
        <a:bodyPr/>
        <a:lstStyle/>
        <a:p>
          <a:pPr rtl="1"/>
          <a:endParaRPr lang="he-IL"/>
        </a:p>
      </dgm:t>
    </dgm:pt>
    <dgm:pt modelId="{583759A8-E8FA-49B4-99BB-1A0F07D0EF86}" type="pres">
      <dgm:prSet presAssocID="{A51EAF9D-5F3D-4194-8170-C8A3A274DDD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2CE0177E-9C08-41F3-98D8-06D4CA4517DB}" type="pres">
      <dgm:prSet presAssocID="{5469E044-DB36-4517-B83B-98F31F44E2C6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F8C8E1D-E376-4DAF-818E-B99879084FBC}" type="pres">
      <dgm:prSet presAssocID="{5469E044-DB36-4517-B83B-98F31F44E2C6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A880C51-6700-4E4B-BFBB-4919C8FB87E8}" type="pres">
      <dgm:prSet presAssocID="{A77381F0-DFE5-48AC-92E1-3947A52C6CB0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FEA56B4E-6459-4CFC-BD02-83432C6F5A92}" type="pres">
      <dgm:prSet presAssocID="{A77381F0-DFE5-48AC-92E1-3947A52C6CB0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690A1F3-7D73-4E3D-95F8-467211D01784}" type="pres">
      <dgm:prSet presAssocID="{DA99AEF3-B84B-4B8C-900A-A6061DFB36EF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2643C5CE-8FA7-4E74-AD43-4DAEA29397A7}" type="presOf" srcId="{5469E044-DB36-4517-B83B-98F31F44E2C6}" destId="{2CE0177E-9C08-41F3-98D8-06D4CA4517DB}" srcOrd="0" destOrd="0" presId="urn:microsoft.com/office/officeart/2005/8/layout/vList2"/>
    <dgm:cxn modelId="{EDCE278B-3631-4FB9-9D44-51318482BD1E}" srcId="{A51EAF9D-5F3D-4194-8170-C8A3A274DDD6}" destId="{A77381F0-DFE5-48AC-92E1-3947A52C6CB0}" srcOrd="1" destOrd="0" parTransId="{F9E0A6B8-D410-411D-8F65-5789D6C260C4}" sibTransId="{528FF40A-4AA0-4C5E-83BD-486F6B2C6873}"/>
    <dgm:cxn modelId="{34023278-D241-4E21-B537-9B66AE3B68AC}" type="presOf" srcId="{A77381F0-DFE5-48AC-92E1-3947A52C6CB0}" destId="{2A880C51-6700-4E4B-BFBB-4919C8FB87E8}" srcOrd="0" destOrd="0" presId="urn:microsoft.com/office/officeart/2005/8/layout/vList2"/>
    <dgm:cxn modelId="{55686FAE-08D7-4ED8-AD15-F9FA83F5A97E}" srcId="{A51EAF9D-5F3D-4194-8170-C8A3A274DDD6}" destId="{5469E044-DB36-4517-B83B-98F31F44E2C6}" srcOrd="0" destOrd="0" parTransId="{FF8B2BF3-BFD7-4A2A-ADA1-1AA70AC97A19}" sibTransId="{74CCE365-EAE1-484E-95F8-FBC40E55AAD3}"/>
    <dgm:cxn modelId="{DF0F25C5-2C99-4F5C-86F0-0B6F333E7E30}" srcId="{A77381F0-DFE5-48AC-92E1-3947A52C6CB0}" destId="{3C2AE4F9-CCF0-4AA2-BE38-43A0CFE50D4F}" srcOrd="0" destOrd="0" parTransId="{07B1CE5E-39E5-40EF-AFBE-995D2BE8B897}" sibTransId="{EF3CAF7B-E330-4944-8AD6-BCF07590D49E}"/>
    <dgm:cxn modelId="{104FD90E-3D81-40E9-813A-6C1867A34A4D}" type="presOf" srcId="{0F575A1C-7FCD-4933-BC76-DC2714288257}" destId="{DF8C8E1D-E376-4DAF-818E-B99879084FBC}" srcOrd="0" destOrd="0" presId="urn:microsoft.com/office/officeart/2005/8/layout/vList2"/>
    <dgm:cxn modelId="{701DA2E7-F14D-473F-8724-DA5FFCD8A35C}" srcId="{5469E044-DB36-4517-B83B-98F31F44E2C6}" destId="{0F575A1C-7FCD-4933-BC76-DC2714288257}" srcOrd="0" destOrd="0" parTransId="{8A65EFFC-7A37-4F71-BD86-31BE37970262}" sibTransId="{CD348A7A-B68E-43F1-87A9-A2E2F4E325C2}"/>
    <dgm:cxn modelId="{138AF99A-5631-4899-B1DE-C4414E977664}" type="presOf" srcId="{DA99AEF3-B84B-4B8C-900A-A6061DFB36EF}" destId="{6690A1F3-7D73-4E3D-95F8-467211D01784}" srcOrd="0" destOrd="0" presId="urn:microsoft.com/office/officeart/2005/8/layout/vList2"/>
    <dgm:cxn modelId="{A47B8E70-4B45-4FD0-9E8A-6021BAF0BA88}" type="presOf" srcId="{A51EAF9D-5F3D-4194-8170-C8A3A274DDD6}" destId="{583759A8-E8FA-49B4-99BB-1A0F07D0EF86}" srcOrd="0" destOrd="0" presId="urn:microsoft.com/office/officeart/2005/8/layout/vList2"/>
    <dgm:cxn modelId="{F6F53DF5-9E26-48F1-80D1-B29DBA1C54CE}" srcId="{A51EAF9D-5F3D-4194-8170-C8A3A274DDD6}" destId="{DA99AEF3-B84B-4B8C-900A-A6061DFB36EF}" srcOrd="2" destOrd="0" parTransId="{AF9C5F9A-6431-414A-88AB-9640690D6092}" sibTransId="{3263F1DA-A214-4965-97A3-774CBE222155}"/>
    <dgm:cxn modelId="{A210CEAB-122F-490A-9B1C-3F6F30ADE5DC}" type="presOf" srcId="{3C2AE4F9-CCF0-4AA2-BE38-43A0CFE50D4F}" destId="{FEA56B4E-6459-4CFC-BD02-83432C6F5A92}" srcOrd="0" destOrd="0" presId="urn:microsoft.com/office/officeart/2005/8/layout/vList2"/>
    <dgm:cxn modelId="{6C69686A-5706-47AD-8405-990805D5A758}" type="presParOf" srcId="{583759A8-E8FA-49B4-99BB-1A0F07D0EF86}" destId="{2CE0177E-9C08-41F3-98D8-06D4CA4517DB}" srcOrd="0" destOrd="0" presId="urn:microsoft.com/office/officeart/2005/8/layout/vList2"/>
    <dgm:cxn modelId="{20CE081E-6DD1-4B1E-9D06-9E47D3BE0CA7}" type="presParOf" srcId="{583759A8-E8FA-49B4-99BB-1A0F07D0EF86}" destId="{DF8C8E1D-E376-4DAF-818E-B99879084FBC}" srcOrd="1" destOrd="0" presId="urn:microsoft.com/office/officeart/2005/8/layout/vList2"/>
    <dgm:cxn modelId="{CB591E31-D8CA-40AE-BC5F-2228F46F015C}" type="presParOf" srcId="{583759A8-E8FA-49B4-99BB-1A0F07D0EF86}" destId="{2A880C51-6700-4E4B-BFBB-4919C8FB87E8}" srcOrd="2" destOrd="0" presId="urn:microsoft.com/office/officeart/2005/8/layout/vList2"/>
    <dgm:cxn modelId="{C50572CE-A969-4045-94F8-51361BED715B}" type="presParOf" srcId="{583759A8-E8FA-49B4-99BB-1A0F07D0EF86}" destId="{FEA56B4E-6459-4CFC-BD02-83432C6F5A92}" srcOrd="3" destOrd="0" presId="urn:microsoft.com/office/officeart/2005/8/layout/vList2"/>
    <dgm:cxn modelId="{320740E4-CB47-4B22-82EA-6BCDFCE8E210}" type="presParOf" srcId="{583759A8-E8FA-49B4-99BB-1A0F07D0EF86}" destId="{6690A1F3-7D73-4E3D-95F8-467211D01784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51EAF9D-5F3D-4194-8170-C8A3A274DDD6}" type="doc">
      <dgm:prSet loTypeId="urn:microsoft.com/office/officeart/2005/8/layout/vList2" loCatId="list" qsTypeId="urn:microsoft.com/office/officeart/2005/8/quickstyle/simple4" qsCatId="simple" csTypeId="urn:microsoft.com/office/officeart/2005/8/colors/accent0_3" csCatId="mainScheme" phldr="1"/>
      <dgm:spPr/>
      <dgm:t>
        <a:bodyPr/>
        <a:lstStyle/>
        <a:p>
          <a:pPr rtl="1"/>
          <a:endParaRPr lang="he-IL"/>
        </a:p>
      </dgm:t>
    </dgm:pt>
    <dgm:pt modelId="{5469E044-DB36-4517-B83B-98F31F44E2C6}">
      <dgm:prSet phldrT="[טקסט]"/>
      <dgm:spPr/>
      <dgm:t>
        <a:bodyPr/>
        <a:lstStyle/>
        <a:p>
          <a:pPr rtl="1"/>
          <a:r>
            <a:rPr lang="he-IL" dirty="0" smtClean="0">
              <a:cs typeface="+mj-cs"/>
            </a:rPr>
            <a:t>הקמת מערך בקרה על תהליכי המיון במכונים</a:t>
          </a:r>
          <a:endParaRPr lang="he-IL" dirty="0">
            <a:cs typeface="+mj-cs"/>
          </a:endParaRPr>
        </a:p>
      </dgm:t>
    </dgm:pt>
    <dgm:pt modelId="{FF8B2BF3-BFD7-4A2A-ADA1-1AA70AC97A19}" type="parTrans" cxnId="{55686FAE-08D7-4ED8-AD15-F9FA83F5A97E}">
      <dgm:prSet/>
      <dgm:spPr/>
      <dgm:t>
        <a:bodyPr/>
        <a:lstStyle/>
        <a:p>
          <a:pPr rtl="1"/>
          <a:endParaRPr lang="he-IL">
            <a:cs typeface="+mj-cs"/>
          </a:endParaRPr>
        </a:p>
      </dgm:t>
    </dgm:pt>
    <dgm:pt modelId="{74CCE365-EAE1-484E-95F8-FBC40E55AAD3}" type="sibTrans" cxnId="{55686FAE-08D7-4ED8-AD15-F9FA83F5A97E}">
      <dgm:prSet/>
      <dgm:spPr/>
      <dgm:t>
        <a:bodyPr/>
        <a:lstStyle/>
        <a:p>
          <a:pPr rtl="1"/>
          <a:endParaRPr lang="he-IL">
            <a:cs typeface="+mj-cs"/>
          </a:endParaRPr>
        </a:p>
      </dgm:t>
    </dgm:pt>
    <dgm:pt modelId="{0F575A1C-7FCD-4933-BC76-DC2714288257}">
      <dgm:prSet phldrT="[טקסט]"/>
      <dgm:spPr/>
      <dgm:t>
        <a:bodyPr/>
        <a:lstStyle/>
        <a:p>
          <a:pPr rtl="1"/>
          <a:endParaRPr lang="he-IL" dirty="0">
            <a:cs typeface="+mj-cs"/>
          </a:endParaRPr>
        </a:p>
      </dgm:t>
    </dgm:pt>
    <dgm:pt modelId="{8A65EFFC-7A37-4F71-BD86-31BE37970262}" type="parTrans" cxnId="{701DA2E7-F14D-473F-8724-DA5FFCD8A35C}">
      <dgm:prSet/>
      <dgm:spPr/>
      <dgm:t>
        <a:bodyPr/>
        <a:lstStyle/>
        <a:p>
          <a:pPr rtl="1"/>
          <a:endParaRPr lang="he-IL">
            <a:cs typeface="+mj-cs"/>
          </a:endParaRPr>
        </a:p>
      </dgm:t>
    </dgm:pt>
    <dgm:pt modelId="{CD348A7A-B68E-43F1-87A9-A2E2F4E325C2}" type="sibTrans" cxnId="{701DA2E7-F14D-473F-8724-DA5FFCD8A35C}">
      <dgm:prSet/>
      <dgm:spPr/>
      <dgm:t>
        <a:bodyPr/>
        <a:lstStyle/>
        <a:p>
          <a:pPr rtl="1"/>
          <a:endParaRPr lang="he-IL">
            <a:cs typeface="+mj-cs"/>
          </a:endParaRPr>
        </a:p>
      </dgm:t>
    </dgm:pt>
    <dgm:pt modelId="{A77381F0-DFE5-48AC-92E1-3947A52C6CB0}">
      <dgm:prSet phldrT="[טקסט]"/>
      <dgm:spPr/>
      <dgm:t>
        <a:bodyPr/>
        <a:lstStyle/>
        <a:p>
          <a:pPr rtl="1"/>
          <a:r>
            <a:rPr lang="he-IL" dirty="0" smtClean="0">
              <a:cs typeface="+mj-cs"/>
            </a:rPr>
            <a:t>פגישות עם מנכ"לים של מכוני המיון</a:t>
          </a:r>
          <a:endParaRPr lang="he-IL" dirty="0">
            <a:cs typeface="+mj-cs"/>
          </a:endParaRPr>
        </a:p>
      </dgm:t>
    </dgm:pt>
    <dgm:pt modelId="{F9E0A6B8-D410-411D-8F65-5789D6C260C4}" type="parTrans" cxnId="{EDCE278B-3631-4FB9-9D44-51318482BD1E}">
      <dgm:prSet/>
      <dgm:spPr/>
      <dgm:t>
        <a:bodyPr/>
        <a:lstStyle/>
        <a:p>
          <a:pPr rtl="1"/>
          <a:endParaRPr lang="he-IL">
            <a:cs typeface="+mj-cs"/>
          </a:endParaRPr>
        </a:p>
      </dgm:t>
    </dgm:pt>
    <dgm:pt modelId="{528FF40A-4AA0-4C5E-83BD-486F6B2C6873}" type="sibTrans" cxnId="{EDCE278B-3631-4FB9-9D44-51318482BD1E}">
      <dgm:prSet/>
      <dgm:spPr/>
      <dgm:t>
        <a:bodyPr/>
        <a:lstStyle/>
        <a:p>
          <a:pPr rtl="1"/>
          <a:endParaRPr lang="he-IL">
            <a:cs typeface="+mj-cs"/>
          </a:endParaRPr>
        </a:p>
      </dgm:t>
    </dgm:pt>
    <dgm:pt modelId="{DA99AEF3-B84B-4B8C-900A-A6061DFB36EF}">
      <dgm:prSet phldrT="[טקסט]"/>
      <dgm:spPr/>
      <dgm:t>
        <a:bodyPr/>
        <a:lstStyle/>
        <a:p>
          <a:pPr rtl="1"/>
          <a:r>
            <a:rPr lang="he-IL" dirty="0" smtClean="0">
              <a:cs typeface="+mj-cs"/>
            </a:rPr>
            <a:t>הגברת המעורבות של המשרד בתהליכי המיון והתאמת המיון לתפקיד </a:t>
          </a:r>
          <a:endParaRPr lang="he-IL" dirty="0">
            <a:cs typeface="+mj-cs"/>
          </a:endParaRPr>
        </a:p>
      </dgm:t>
    </dgm:pt>
    <dgm:pt modelId="{AF9C5F9A-6431-414A-88AB-9640690D6092}" type="parTrans" cxnId="{F6F53DF5-9E26-48F1-80D1-B29DBA1C54CE}">
      <dgm:prSet/>
      <dgm:spPr/>
      <dgm:t>
        <a:bodyPr/>
        <a:lstStyle/>
        <a:p>
          <a:pPr rtl="1"/>
          <a:endParaRPr lang="he-IL">
            <a:cs typeface="+mj-cs"/>
          </a:endParaRPr>
        </a:p>
      </dgm:t>
    </dgm:pt>
    <dgm:pt modelId="{3263F1DA-A214-4965-97A3-774CBE222155}" type="sibTrans" cxnId="{F6F53DF5-9E26-48F1-80D1-B29DBA1C54CE}">
      <dgm:prSet/>
      <dgm:spPr/>
      <dgm:t>
        <a:bodyPr/>
        <a:lstStyle/>
        <a:p>
          <a:pPr rtl="1"/>
          <a:endParaRPr lang="he-IL">
            <a:cs typeface="+mj-cs"/>
          </a:endParaRPr>
        </a:p>
      </dgm:t>
    </dgm:pt>
    <dgm:pt modelId="{789DA30B-5B2D-45FA-A8E4-52ABF1FC9ADF}">
      <dgm:prSet phldrT="[טקסט]"/>
      <dgm:spPr/>
      <dgm:t>
        <a:bodyPr/>
        <a:lstStyle/>
        <a:p>
          <a:pPr rtl="1"/>
          <a:endParaRPr lang="he-IL" dirty="0">
            <a:cs typeface="+mj-cs"/>
          </a:endParaRPr>
        </a:p>
      </dgm:t>
    </dgm:pt>
    <dgm:pt modelId="{7D6BCE3F-7ACE-4A4B-95E0-0A2946D0D9A9}" type="parTrans" cxnId="{1F20FF75-88E0-4AB4-BEFD-884EDA847500}">
      <dgm:prSet/>
      <dgm:spPr/>
      <dgm:t>
        <a:bodyPr/>
        <a:lstStyle/>
        <a:p>
          <a:pPr rtl="1"/>
          <a:endParaRPr lang="he-IL"/>
        </a:p>
      </dgm:t>
    </dgm:pt>
    <dgm:pt modelId="{013C2D24-C9A3-4EDE-95D5-A887C16C5FFA}" type="sibTrans" cxnId="{1F20FF75-88E0-4AB4-BEFD-884EDA847500}">
      <dgm:prSet/>
      <dgm:spPr/>
      <dgm:t>
        <a:bodyPr/>
        <a:lstStyle/>
        <a:p>
          <a:pPr rtl="1"/>
          <a:endParaRPr lang="he-IL"/>
        </a:p>
      </dgm:t>
    </dgm:pt>
    <dgm:pt modelId="{7A5BBE68-8FD3-424A-A468-A2C4E90765F2}">
      <dgm:prSet phldrT="[טקסט]"/>
      <dgm:spPr/>
      <dgm:t>
        <a:bodyPr/>
        <a:lstStyle/>
        <a:p>
          <a:pPr rtl="1"/>
          <a:r>
            <a:rPr lang="he-IL" dirty="0" smtClean="0">
              <a:cs typeface="+mj-cs"/>
            </a:rPr>
            <a:t>מחקר תוקף ניבוי – מכרזי בכירים (נמצא בשלבי איסוף הנתונים) </a:t>
          </a:r>
          <a:endParaRPr lang="he-IL" dirty="0">
            <a:cs typeface="+mj-cs"/>
          </a:endParaRPr>
        </a:p>
      </dgm:t>
    </dgm:pt>
    <dgm:pt modelId="{3E6BE0B3-C1BE-4AC5-8798-50FD44A1A723}" type="parTrans" cxnId="{12609952-FA0D-49DE-BD7B-44A95B0FA6C8}">
      <dgm:prSet/>
      <dgm:spPr/>
      <dgm:t>
        <a:bodyPr/>
        <a:lstStyle/>
        <a:p>
          <a:pPr rtl="1"/>
          <a:endParaRPr lang="he-IL"/>
        </a:p>
      </dgm:t>
    </dgm:pt>
    <dgm:pt modelId="{19A32EC5-26B7-4B09-9F46-39B84109CFF7}" type="sibTrans" cxnId="{12609952-FA0D-49DE-BD7B-44A95B0FA6C8}">
      <dgm:prSet/>
      <dgm:spPr/>
      <dgm:t>
        <a:bodyPr/>
        <a:lstStyle/>
        <a:p>
          <a:pPr rtl="1"/>
          <a:endParaRPr lang="he-IL"/>
        </a:p>
      </dgm:t>
    </dgm:pt>
    <dgm:pt modelId="{C0AE0012-EA70-42CA-BCE5-972C371FE9E9}">
      <dgm:prSet phldrT="[טקסט]"/>
      <dgm:spPr/>
      <dgm:t>
        <a:bodyPr/>
        <a:lstStyle/>
        <a:p>
          <a:pPr rtl="1"/>
          <a:endParaRPr lang="he-IL" dirty="0">
            <a:cs typeface="+mj-cs"/>
          </a:endParaRPr>
        </a:p>
      </dgm:t>
    </dgm:pt>
    <dgm:pt modelId="{1FB461DC-90AF-4EA1-9FCA-17A77544BAA9}" type="parTrans" cxnId="{2E5CA5D1-E1F1-44B2-9554-3BFEEF2FA327}">
      <dgm:prSet/>
      <dgm:spPr/>
      <dgm:t>
        <a:bodyPr/>
        <a:lstStyle/>
        <a:p>
          <a:pPr rtl="1"/>
          <a:endParaRPr lang="he-IL"/>
        </a:p>
      </dgm:t>
    </dgm:pt>
    <dgm:pt modelId="{30A21D2F-E907-4226-96EA-147343633D4B}" type="sibTrans" cxnId="{2E5CA5D1-E1F1-44B2-9554-3BFEEF2FA327}">
      <dgm:prSet/>
      <dgm:spPr/>
      <dgm:t>
        <a:bodyPr/>
        <a:lstStyle/>
        <a:p>
          <a:pPr rtl="1"/>
          <a:endParaRPr lang="he-IL"/>
        </a:p>
      </dgm:t>
    </dgm:pt>
    <dgm:pt modelId="{C9E9CAA5-A04F-48E3-B2F9-1006B5DDAF92}">
      <dgm:prSet phldrT="[טקסט]"/>
      <dgm:spPr/>
      <dgm:t>
        <a:bodyPr/>
        <a:lstStyle/>
        <a:p>
          <a:pPr rtl="1"/>
          <a:r>
            <a:rPr lang="he-IL" dirty="0" smtClean="0">
              <a:cs typeface="+mj-cs"/>
            </a:rPr>
            <a:t>מיונים מאסיביים (לקראת מכרז מכוני מיון חדש)</a:t>
          </a:r>
          <a:endParaRPr lang="he-IL" dirty="0">
            <a:cs typeface="+mj-cs"/>
          </a:endParaRPr>
        </a:p>
      </dgm:t>
    </dgm:pt>
    <dgm:pt modelId="{47DC183F-6D24-42EF-BCD6-532A1A7307E3}" type="parTrans" cxnId="{93D921AD-2C71-442F-BEE8-5660DFA13B3A}">
      <dgm:prSet/>
      <dgm:spPr/>
      <dgm:t>
        <a:bodyPr/>
        <a:lstStyle/>
        <a:p>
          <a:pPr rtl="1"/>
          <a:endParaRPr lang="he-IL"/>
        </a:p>
      </dgm:t>
    </dgm:pt>
    <dgm:pt modelId="{CD91CAAA-C7C4-473B-8F84-C37B5DAD23AA}" type="sibTrans" cxnId="{93D921AD-2C71-442F-BEE8-5660DFA13B3A}">
      <dgm:prSet/>
      <dgm:spPr/>
      <dgm:t>
        <a:bodyPr/>
        <a:lstStyle/>
        <a:p>
          <a:pPr rtl="1"/>
          <a:endParaRPr lang="he-IL"/>
        </a:p>
      </dgm:t>
    </dgm:pt>
    <dgm:pt modelId="{77E98009-14A8-423D-8435-053E2DD51580}">
      <dgm:prSet phldrT="[טקסט]"/>
      <dgm:spPr/>
      <dgm:t>
        <a:bodyPr/>
        <a:lstStyle/>
        <a:p>
          <a:pPr rtl="1"/>
          <a:endParaRPr lang="he-IL" dirty="0">
            <a:cs typeface="+mj-cs"/>
          </a:endParaRPr>
        </a:p>
      </dgm:t>
    </dgm:pt>
    <dgm:pt modelId="{DFD000F5-323F-4011-9EEF-AE6D865DB3D7}" type="parTrans" cxnId="{7575A0D5-8721-410D-859B-7E5FB06FCFD8}">
      <dgm:prSet/>
      <dgm:spPr/>
      <dgm:t>
        <a:bodyPr/>
        <a:lstStyle/>
        <a:p>
          <a:pPr rtl="1"/>
          <a:endParaRPr lang="he-IL"/>
        </a:p>
      </dgm:t>
    </dgm:pt>
    <dgm:pt modelId="{83D572AA-B8B8-4E5A-BEE9-D0452D943E89}" type="sibTrans" cxnId="{7575A0D5-8721-410D-859B-7E5FB06FCFD8}">
      <dgm:prSet/>
      <dgm:spPr/>
      <dgm:t>
        <a:bodyPr/>
        <a:lstStyle/>
        <a:p>
          <a:pPr rtl="1"/>
          <a:endParaRPr lang="he-IL"/>
        </a:p>
      </dgm:t>
    </dgm:pt>
    <dgm:pt modelId="{583759A8-E8FA-49B4-99BB-1A0F07D0EF86}" type="pres">
      <dgm:prSet presAssocID="{A51EAF9D-5F3D-4194-8170-C8A3A274DDD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2CE0177E-9C08-41F3-98D8-06D4CA4517DB}" type="pres">
      <dgm:prSet presAssocID="{5469E044-DB36-4517-B83B-98F31F44E2C6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F8C8E1D-E376-4DAF-818E-B99879084FBC}" type="pres">
      <dgm:prSet presAssocID="{5469E044-DB36-4517-B83B-98F31F44E2C6}" presName="childText" presStyleLbl="revTx" presStyleIdx="0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A880C51-6700-4E4B-BFBB-4919C8FB87E8}" type="pres">
      <dgm:prSet presAssocID="{A77381F0-DFE5-48AC-92E1-3947A52C6CB0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FEA56B4E-6459-4CFC-BD02-83432C6F5A92}" type="pres">
      <dgm:prSet presAssocID="{A77381F0-DFE5-48AC-92E1-3947A52C6CB0}" presName="childText" presStyleLbl="revTx" presStyleIdx="1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D912903-A19F-413F-808D-F5987AF1F52D}" type="pres">
      <dgm:prSet presAssocID="{DA99AEF3-B84B-4B8C-900A-A6061DFB36EF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0228F7E-C3C2-4834-B437-30D8D60BCC7D}" type="pres">
      <dgm:prSet presAssocID="{DA99AEF3-B84B-4B8C-900A-A6061DFB36EF}" presName="childText" presStyleLbl="revTx" presStyleIdx="2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D19C246-E2C1-489B-965F-AFCAB11012FC}" type="pres">
      <dgm:prSet presAssocID="{7A5BBE68-8FD3-424A-A468-A2C4E90765F2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91080BA-4A18-406E-957C-F32033FC28D6}" type="pres">
      <dgm:prSet presAssocID="{7A5BBE68-8FD3-424A-A468-A2C4E90765F2}" presName="childText" presStyleLbl="revTx" presStyleIdx="3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3D7463F-F5DF-4C42-9392-1A872528EE98}" type="pres">
      <dgm:prSet presAssocID="{C9E9CAA5-A04F-48E3-B2F9-1006B5DDAF92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75C93FAD-260B-465E-97B0-D749A56D9980}" type="presOf" srcId="{7A5BBE68-8FD3-424A-A468-A2C4E90765F2}" destId="{3D19C246-E2C1-489B-965F-AFCAB11012FC}" srcOrd="0" destOrd="0" presId="urn:microsoft.com/office/officeart/2005/8/layout/vList2"/>
    <dgm:cxn modelId="{1F20FF75-88E0-4AB4-BEFD-884EDA847500}" srcId="{A77381F0-DFE5-48AC-92E1-3947A52C6CB0}" destId="{789DA30B-5B2D-45FA-A8E4-52ABF1FC9ADF}" srcOrd="0" destOrd="0" parTransId="{7D6BCE3F-7ACE-4A4B-95E0-0A2946D0D9A9}" sibTransId="{013C2D24-C9A3-4EDE-95D5-A887C16C5FFA}"/>
    <dgm:cxn modelId="{B8DDFA69-87F1-448B-9576-09BB70D598EA}" type="presOf" srcId="{5469E044-DB36-4517-B83B-98F31F44E2C6}" destId="{2CE0177E-9C08-41F3-98D8-06D4CA4517DB}" srcOrd="0" destOrd="0" presId="urn:microsoft.com/office/officeart/2005/8/layout/vList2"/>
    <dgm:cxn modelId="{2E5CA5D1-E1F1-44B2-9554-3BFEEF2FA327}" srcId="{DA99AEF3-B84B-4B8C-900A-A6061DFB36EF}" destId="{C0AE0012-EA70-42CA-BCE5-972C371FE9E9}" srcOrd="0" destOrd="0" parTransId="{1FB461DC-90AF-4EA1-9FCA-17A77544BAA9}" sibTransId="{30A21D2F-E907-4226-96EA-147343633D4B}"/>
    <dgm:cxn modelId="{049BD615-BAB3-4969-BFBC-5DA12FA53826}" type="presOf" srcId="{DA99AEF3-B84B-4B8C-900A-A6061DFB36EF}" destId="{1D912903-A19F-413F-808D-F5987AF1F52D}" srcOrd="0" destOrd="0" presId="urn:microsoft.com/office/officeart/2005/8/layout/vList2"/>
    <dgm:cxn modelId="{3046B75D-B3BA-44EB-B923-293B262F380B}" type="presOf" srcId="{A77381F0-DFE5-48AC-92E1-3947A52C6CB0}" destId="{2A880C51-6700-4E4B-BFBB-4919C8FB87E8}" srcOrd="0" destOrd="0" presId="urn:microsoft.com/office/officeart/2005/8/layout/vList2"/>
    <dgm:cxn modelId="{938AD9D1-4394-4572-B405-572EBF809637}" type="presOf" srcId="{77E98009-14A8-423D-8435-053E2DD51580}" destId="{491080BA-4A18-406E-957C-F32033FC28D6}" srcOrd="0" destOrd="0" presId="urn:microsoft.com/office/officeart/2005/8/layout/vList2"/>
    <dgm:cxn modelId="{672049D1-A16D-44FF-978C-A85A3EB9F3F0}" type="presOf" srcId="{C0AE0012-EA70-42CA-BCE5-972C371FE9E9}" destId="{10228F7E-C3C2-4834-B437-30D8D60BCC7D}" srcOrd="0" destOrd="0" presId="urn:microsoft.com/office/officeart/2005/8/layout/vList2"/>
    <dgm:cxn modelId="{6C9CA747-C724-4233-8FBC-94E1A9B0CAED}" type="presOf" srcId="{0F575A1C-7FCD-4933-BC76-DC2714288257}" destId="{DF8C8E1D-E376-4DAF-818E-B99879084FBC}" srcOrd="0" destOrd="0" presId="urn:microsoft.com/office/officeart/2005/8/layout/vList2"/>
    <dgm:cxn modelId="{93D921AD-2C71-442F-BEE8-5660DFA13B3A}" srcId="{A51EAF9D-5F3D-4194-8170-C8A3A274DDD6}" destId="{C9E9CAA5-A04F-48E3-B2F9-1006B5DDAF92}" srcOrd="4" destOrd="0" parTransId="{47DC183F-6D24-42EF-BCD6-532A1A7307E3}" sibTransId="{CD91CAAA-C7C4-473B-8F84-C37B5DAD23AA}"/>
    <dgm:cxn modelId="{12609952-FA0D-49DE-BD7B-44A95B0FA6C8}" srcId="{A51EAF9D-5F3D-4194-8170-C8A3A274DDD6}" destId="{7A5BBE68-8FD3-424A-A468-A2C4E90765F2}" srcOrd="3" destOrd="0" parTransId="{3E6BE0B3-C1BE-4AC5-8798-50FD44A1A723}" sibTransId="{19A32EC5-26B7-4B09-9F46-39B84109CFF7}"/>
    <dgm:cxn modelId="{BA90434C-24F6-454B-A398-F536C59E102A}" type="presOf" srcId="{A51EAF9D-5F3D-4194-8170-C8A3A274DDD6}" destId="{583759A8-E8FA-49B4-99BB-1A0F07D0EF86}" srcOrd="0" destOrd="0" presId="urn:microsoft.com/office/officeart/2005/8/layout/vList2"/>
    <dgm:cxn modelId="{EDCE278B-3631-4FB9-9D44-51318482BD1E}" srcId="{A51EAF9D-5F3D-4194-8170-C8A3A274DDD6}" destId="{A77381F0-DFE5-48AC-92E1-3947A52C6CB0}" srcOrd="1" destOrd="0" parTransId="{F9E0A6B8-D410-411D-8F65-5789D6C260C4}" sibTransId="{528FF40A-4AA0-4C5E-83BD-486F6B2C6873}"/>
    <dgm:cxn modelId="{7575A0D5-8721-410D-859B-7E5FB06FCFD8}" srcId="{7A5BBE68-8FD3-424A-A468-A2C4E90765F2}" destId="{77E98009-14A8-423D-8435-053E2DD51580}" srcOrd="0" destOrd="0" parTransId="{DFD000F5-323F-4011-9EEF-AE6D865DB3D7}" sibTransId="{83D572AA-B8B8-4E5A-BEE9-D0452D943E89}"/>
    <dgm:cxn modelId="{701DA2E7-F14D-473F-8724-DA5FFCD8A35C}" srcId="{5469E044-DB36-4517-B83B-98F31F44E2C6}" destId="{0F575A1C-7FCD-4933-BC76-DC2714288257}" srcOrd="0" destOrd="0" parTransId="{8A65EFFC-7A37-4F71-BD86-31BE37970262}" sibTransId="{CD348A7A-B68E-43F1-87A9-A2E2F4E325C2}"/>
    <dgm:cxn modelId="{9F93F3A9-48C6-4647-ADF2-E10CB1BD6529}" type="presOf" srcId="{789DA30B-5B2D-45FA-A8E4-52ABF1FC9ADF}" destId="{FEA56B4E-6459-4CFC-BD02-83432C6F5A92}" srcOrd="0" destOrd="0" presId="urn:microsoft.com/office/officeart/2005/8/layout/vList2"/>
    <dgm:cxn modelId="{55686FAE-08D7-4ED8-AD15-F9FA83F5A97E}" srcId="{A51EAF9D-5F3D-4194-8170-C8A3A274DDD6}" destId="{5469E044-DB36-4517-B83B-98F31F44E2C6}" srcOrd="0" destOrd="0" parTransId="{FF8B2BF3-BFD7-4A2A-ADA1-1AA70AC97A19}" sibTransId="{74CCE365-EAE1-484E-95F8-FBC40E55AAD3}"/>
    <dgm:cxn modelId="{F6F53DF5-9E26-48F1-80D1-B29DBA1C54CE}" srcId="{A51EAF9D-5F3D-4194-8170-C8A3A274DDD6}" destId="{DA99AEF3-B84B-4B8C-900A-A6061DFB36EF}" srcOrd="2" destOrd="0" parTransId="{AF9C5F9A-6431-414A-88AB-9640690D6092}" sibTransId="{3263F1DA-A214-4965-97A3-774CBE222155}"/>
    <dgm:cxn modelId="{31E78374-8C1E-4C25-958B-34DBC6F03119}" type="presOf" srcId="{C9E9CAA5-A04F-48E3-B2F9-1006B5DDAF92}" destId="{D3D7463F-F5DF-4C42-9392-1A872528EE98}" srcOrd="0" destOrd="0" presId="urn:microsoft.com/office/officeart/2005/8/layout/vList2"/>
    <dgm:cxn modelId="{F1DF73C8-11D8-4E5D-9ED2-67D5FFF22981}" type="presParOf" srcId="{583759A8-E8FA-49B4-99BB-1A0F07D0EF86}" destId="{2CE0177E-9C08-41F3-98D8-06D4CA4517DB}" srcOrd="0" destOrd="0" presId="urn:microsoft.com/office/officeart/2005/8/layout/vList2"/>
    <dgm:cxn modelId="{710F30D9-8BE0-45D0-A2F7-3F4483D0D524}" type="presParOf" srcId="{583759A8-E8FA-49B4-99BB-1A0F07D0EF86}" destId="{DF8C8E1D-E376-4DAF-818E-B99879084FBC}" srcOrd="1" destOrd="0" presId="urn:microsoft.com/office/officeart/2005/8/layout/vList2"/>
    <dgm:cxn modelId="{73E83788-1996-4DB4-8EAA-223AB133397C}" type="presParOf" srcId="{583759A8-E8FA-49B4-99BB-1A0F07D0EF86}" destId="{2A880C51-6700-4E4B-BFBB-4919C8FB87E8}" srcOrd="2" destOrd="0" presId="urn:microsoft.com/office/officeart/2005/8/layout/vList2"/>
    <dgm:cxn modelId="{C136B6D9-B1CB-4AEC-B49B-782544353C63}" type="presParOf" srcId="{583759A8-E8FA-49B4-99BB-1A0F07D0EF86}" destId="{FEA56B4E-6459-4CFC-BD02-83432C6F5A92}" srcOrd="3" destOrd="0" presId="urn:microsoft.com/office/officeart/2005/8/layout/vList2"/>
    <dgm:cxn modelId="{D887F161-3EFF-4B00-B151-D3528F106212}" type="presParOf" srcId="{583759A8-E8FA-49B4-99BB-1A0F07D0EF86}" destId="{1D912903-A19F-413F-808D-F5987AF1F52D}" srcOrd="4" destOrd="0" presId="urn:microsoft.com/office/officeart/2005/8/layout/vList2"/>
    <dgm:cxn modelId="{A7CF0DE2-23D5-4285-8C5F-0820D945F97C}" type="presParOf" srcId="{583759A8-E8FA-49B4-99BB-1A0F07D0EF86}" destId="{10228F7E-C3C2-4834-B437-30D8D60BCC7D}" srcOrd="5" destOrd="0" presId="urn:microsoft.com/office/officeart/2005/8/layout/vList2"/>
    <dgm:cxn modelId="{47C2987E-D606-4D64-BDB8-A8ABE0CDF4BA}" type="presParOf" srcId="{583759A8-E8FA-49B4-99BB-1A0F07D0EF86}" destId="{3D19C246-E2C1-489B-965F-AFCAB11012FC}" srcOrd="6" destOrd="0" presId="urn:microsoft.com/office/officeart/2005/8/layout/vList2"/>
    <dgm:cxn modelId="{3FC08717-B41A-4900-B023-58E06E990B2D}" type="presParOf" srcId="{583759A8-E8FA-49B4-99BB-1A0F07D0EF86}" destId="{491080BA-4A18-406E-957C-F32033FC28D6}" srcOrd="7" destOrd="0" presId="urn:microsoft.com/office/officeart/2005/8/layout/vList2"/>
    <dgm:cxn modelId="{52522039-4064-4684-ABD9-FDC4F406DE63}" type="presParOf" srcId="{583759A8-E8FA-49B4-99BB-1A0F07D0EF86}" destId="{D3D7463F-F5DF-4C42-9392-1A872528EE98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51EAF9D-5F3D-4194-8170-C8A3A274DDD6}" type="doc">
      <dgm:prSet loTypeId="urn:microsoft.com/office/officeart/2005/8/layout/vList2" loCatId="list" qsTypeId="urn:microsoft.com/office/officeart/2005/8/quickstyle/simple4" qsCatId="simple" csTypeId="urn:microsoft.com/office/officeart/2005/8/colors/accent0_3" csCatId="mainScheme" phldr="1"/>
      <dgm:spPr/>
      <dgm:t>
        <a:bodyPr/>
        <a:lstStyle/>
        <a:p>
          <a:pPr rtl="1"/>
          <a:endParaRPr lang="he-IL"/>
        </a:p>
      </dgm:t>
    </dgm:pt>
    <dgm:pt modelId="{5469E044-DB36-4517-B83B-98F31F44E2C6}">
      <dgm:prSet phldrT="[טקסט]"/>
      <dgm:spPr/>
      <dgm:t>
        <a:bodyPr/>
        <a:lstStyle/>
        <a:p>
          <a:pPr rtl="1"/>
          <a:r>
            <a:rPr lang="he-IL" dirty="0" smtClean="0">
              <a:cs typeface="+mj-cs"/>
            </a:rPr>
            <a:t>בקרה על התכנסות ועדות הבוחנים </a:t>
          </a:r>
          <a:endParaRPr lang="he-IL" dirty="0">
            <a:cs typeface="+mj-cs"/>
          </a:endParaRPr>
        </a:p>
      </dgm:t>
    </dgm:pt>
    <dgm:pt modelId="{FF8B2BF3-BFD7-4A2A-ADA1-1AA70AC97A19}" type="parTrans" cxnId="{55686FAE-08D7-4ED8-AD15-F9FA83F5A97E}">
      <dgm:prSet/>
      <dgm:spPr/>
      <dgm:t>
        <a:bodyPr/>
        <a:lstStyle/>
        <a:p>
          <a:pPr rtl="1"/>
          <a:endParaRPr lang="he-IL">
            <a:cs typeface="+mj-cs"/>
          </a:endParaRPr>
        </a:p>
      </dgm:t>
    </dgm:pt>
    <dgm:pt modelId="{74CCE365-EAE1-484E-95F8-FBC40E55AAD3}" type="sibTrans" cxnId="{55686FAE-08D7-4ED8-AD15-F9FA83F5A97E}">
      <dgm:prSet/>
      <dgm:spPr/>
      <dgm:t>
        <a:bodyPr/>
        <a:lstStyle/>
        <a:p>
          <a:pPr rtl="1"/>
          <a:endParaRPr lang="he-IL">
            <a:cs typeface="+mj-cs"/>
          </a:endParaRPr>
        </a:p>
      </dgm:t>
    </dgm:pt>
    <dgm:pt modelId="{0F575A1C-7FCD-4933-BC76-DC2714288257}">
      <dgm:prSet phldrT="[טקסט]"/>
      <dgm:spPr/>
      <dgm:t>
        <a:bodyPr/>
        <a:lstStyle/>
        <a:p>
          <a:pPr rtl="1"/>
          <a:endParaRPr lang="he-IL" dirty="0">
            <a:cs typeface="+mj-cs"/>
          </a:endParaRPr>
        </a:p>
      </dgm:t>
    </dgm:pt>
    <dgm:pt modelId="{8A65EFFC-7A37-4F71-BD86-31BE37970262}" type="parTrans" cxnId="{701DA2E7-F14D-473F-8724-DA5FFCD8A35C}">
      <dgm:prSet/>
      <dgm:spPr/>
      <dgm:t>
        <a:bodyPr/>
        <a:lstStyle/>
        <a:p>
          <a:pPr rtl="1"/>
          <a:endParaRPr lang="he-IL">
            <a:cs typeface="+mj-cs"/>
          </a:endParaRPr>
        </a:p>
      </dgm:t>
    </dgm:pt>
    <dgm:pt modelId="{CD348A7A-B68E-43F1-87A9-A2E2F4E325C2}" type="sibTrans" cxnId="{701DA2E7-F14D-473F-8724-DA5FFCD8A35C}">
      <dgm:prSet/>
      <dgm:spPr/>
      <dgm:t>
        <a:bodyPr/>
        <a:lstStyle/>
        <a:p>
          <a:pPr rtl="1"/>
          <a:endParaRPr lang="he-IL">
            <a:cs typeface="+mj-cs"/>
          </a:endParaRPr>
        </a:p>
      </dgm:t>
    </dgm:pt>
    <dgm:pt modelId="{A77381F0-DFE5-48AC-92E1-3947A52C6CB0}">
      <dgm:prSet phldrT="[טקסט]"/>
      <dgm:spPr/>
      <dgm:t>
        <a:bodyPr/>
        <a:lstStyle/>
        <a:p>
          <a:pPr rtl="1"/>
          <a:r>
            <a:rPr lang="he-IL" dirty="0" smtClean="0">
              <a:cs typeface="+mj-cs"/>
            </a:rPr>
            <a:t>התראות למשרדים לקביעת מועד לוועדות בוחנים</a:t>
          </a:r>
          <a:endParaRPr lang="he-IL" dirty="0">
            <a:cs typeface="+mj-cs"/>
          </a:endParaRPr>
        </a:p>
      </dgm:t>
    </dgm:pt>
    <dgm:pt modelId="{F9E0A6B8-D410-411D-8F65-5789D6C260C4}" type="parTrans" cxnId="{EDCE278B-3631-4FB9-9D44-51318482BD1E}">
      <dgm:prSet/>
      <dgm:spPr/>
      <dgm:t>
        <a:bodyPr/>
        <a:lstStyle/>
        <a:p>
          <a:pPr rtl="1"/>
          <a:endParaRPr lang="he-IL">
            <a:cs typeface="+mj-cs"/>
          </a:endParaRPr>
        </a:p>
      </dgm:t>
    </dgm:pt>
    <dgm:pt modelId="{528FF40A-4AA0-4C5E-83BD-486F6B2C6873}" type="sibTrans" cxnId="{EDCE278B-3631-4FB9-9D44-51318482BD1E}">
      <dgm:prSet/>
      <dgm:spPr/>
      <dgm:t>
        <a:bodyPr/>
        <a:lstStyle/>
        <a:p>
          <a:pPr rtl="1"/>
          <a:endParaRPr lang="he-IL">
            <a:cs typeface="+mj-cs"/>
          </a:endParaRPr>
        </a:p>
      </dgm:t>
    </dgm:pt>
    <dgm:pt modelId="{A63B5045-2FEB-4900-89BF-DB08EF0937A0}">
      <dgm:prSet phldrT="[טקסט]"/>
      <dgm:spPr/>
      <dgm:t>
        <a:bodyPr/>
        <a:lstStyle/>
        <a:p>
          <a:pPr rtl="1"/>
          <a:r>
            <a:rPr lang="he-IL" dirty="0" smtClean="0">
              <a:cs typeface="+mj-cs"/>
            </a:rPr>
            <a:t>קביעת מועד מראש לוועדת בוחנים למכרזים פנימיים </a:t>
          </a:r>
          <a:endParaRPr lang="he-IL" dirty="0">
            <a:cs typeface="+mj-cs"/>
          </a:endParaRPr>
        </a:p>
      </dgm:t>
    </dgm:pt>
    <dgm:pt modelId="{E49CE3F5-2563-4FE8-ABD3-A49996D2C594}" type="parTrans" cxnId="{EE0A8274-FD79-449E-9B0C-0FB330ACE4D8}">
      <dgm:prSet/>
      <dgm:spPr/>
      <dgm:t>
        <a:bodyPr/>
        <a:lstStyle/>
        <a:p>
          <a:pPr rtl="1"/>
          <a:endParaRPr lang="he-IL"/>
        </a:p>
      </dgm:t>
    </dgm:pt>
    <dgm:pt modelId="{654AA411-99FF-46D2-BBE2-5740D58ADE9D}" type="sibTrans" cxnId="{EE0A8274-FD79-449E-9B0C-0FB330ACE4D8}">
      <dgm:prSet/>
      <dgm:spPr/>
      <dgm:t>
        <a:bodyPr/>
        <a:lstStyle/>
        <a:p>
          <a:pPr rtl="1"/>
          <a:endParaRPr lang="he-IL"/>
        </a:p>
      </dgm:t>
    </dgm:pt>
    <dgm:pt modelId="{14BAA6B0-907D-43CE-82A0-E3C6FD95B604}">
      <dgm:prSet phldrT="[טקסט]"/>
      <dgm:spPr/>
      <dgm:t>
        <a:bodyPr/>
        <a:lstStyle/>
        <a:p>
          <a:pPr rtl="1"/>
          <a:endParaRPr lang="he-IL" dirty="0">
            <a:cs typeface="+mj-cs"/>
          </a:endParaRPr>
        </a:p>
      </dgm:t>
    </dgm:pt>
    <dgm:pt modelId="{38FEE57E-BCA8-44F1-9DC8-E6840A669600}" type="parTrans" cxnId="{06657C89-5D36-482C-B7C2-1575C3301440}">
      <dgm:prSet/>
      <dgm:spPr/>
      <dgm:t>
        <a:bodyPr/>
        <a:lstStyle/>
        <a:p>
          <a:pPr rtl="1"/>
          <a:endParaRPr lang="he-IL"/>
        </a:p>
      </dgm:t>
    </dgm:pt>
    <dgm:pt modelId="{3D7B4F2C-578C-40E2-BF0F-5EEF87637802}" type="sibTrans" cxnId="{06657C89-5D36-482C-B7C2-1575C3301440}">
      <dgm:prSet/>
      <dgm:spPr/>
      <dgm:t>
        <a:bodyPr/>
        <a:lstStyle/>
        <a:p>
          <a:pPr rtl="1"/>
          <a:endParaRPr lang="he-IL"/>
        </a:p>
      </dgm:t>
    </dgm:pt>
    <dgm:pt modelId="{CF383AA1-F730-47FA-AA49-8CE082510011}">
      <dgm:prSet phldrT="[טקסט]"/>
      <dgm:spPr/>
      <dgm:t>
        <a:bodyPr/>
        <a:lstStyle/>
        <a:p>
          <a:pPr rtl="1"/>
          <a:r>
            <a:rPr lang="he-IL" dirty="0" smtClean="0">
              <a:cs typeface="+mj-cs"/>
            </a:rPr>
            <a:t>תכנון וחיזוי מכרזים </a:t>
          </a:r>
          <a:endParaRPr lang="he-IL" dirty="0">
            <a:cs typeface="+mj-cs"/>
          </a:endParaRPr>
        </a:p>
      </dgm:t>
    </dgm:pt>
    <dgm:pt modelId="{8589BED5-7CA1-4D75-8ED2-45B4E797C09A}" type="parTrans" cxnId="{00E5831B-8E11-40A2-869E-79EEDC97A030}">
      <dgm:prSet/>
      <dgm:spPr/>
      <dgm:t>
        <a:bodyPr/>
        <a:lstStyle/>
        <a:p>
          <a:pPr rtl="1"/>
          <a:endParaRPr lang="he-IL"/>
        </a:p>
      </dgm:t>
    </dgm:pt>
    <dgm:pt modelId="{1412CA46-7D87-481B-A5D9-3D78210E04DA}" type="sibTrans" cxnId="{00E5831B-8E11-40A2-869E-79EEDC97A030}">
      <dgm:prSet/>
      <dgm:spPr/>
      <dgm:t>
        <a:bodyPr/>
        <a:lstStyle/>
        <a:p>
          <a:pPr rtl="1"/>
          <a:endParaRPr lang="he-IL"/>
        </a:p>
      </dgm:t>
    </dgm:pt>
    <dgm:pt modelId="{A0F9E2D8-7A45-4DD5-886F-78AD3CF578C6}">
      <dgm:prSet phldrT="[טקסט]"/>
      <dgm:spPr/>
      <dgm:t>
        <a:bodyPr/>
        <a:lstStyle/>
        <a:p>
          <a:pPr rtl="1"/>
          <a:endParaRPr lang="he-IL" dirty="0">
            <a:cs typeface="+mj-cs"/>
          </a:endParaRPr>
        </a:p>
      </dgm:t>
    </dgm:pt>
    <dgm:pt modelId="{F2BDF29A-B581-4822-B2ED-03B58FB3A8A7}" type="parTrans" cxnId="{7A950B8E-3E90-47EE-B04F-A2A7CCA09415}">
      <dgm:prSet/>
      <dgm:spPr/>
      <dgm:t>
        <a:bodyPr/>
        <a:lstStyle/>
        <a:p>
          <a:pPr rtl="1"/>
          <a:endParaRPr lang="he-IL"/>
        </a:p>
      </dgm:t>
    </dgm:pt>
    <dgm:pt modelId="{E4696B4B-5085-403F-9432-5CF5ACA29A6C}" type="sibTrans" cxnId="{7A950B8E-3E90-47EE-B04F-A2A7CCA09415}">
      <dgm:prSet/>
      <dgm:spPr/>
      <dgm:t>
        <a:bodyPr/>
        <a:lstStyle/>
        <a:p>
          <a:pPr rtl="1"/>
          <a:endParaRPr lang="he-IL"/>
        </a:p>
      </dgm:t>
    </dgm:pt>
    <dgm:pt modelId="{583759A8-E8FA-49B4-99BB-1A0F07D0EF86}" type="pres">
      <dgm:prSet presAssocID="{A51EAF9D-5F3D-4194-8170-C8A3A274DDD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2CE0177E-9C08-41F3-98D8-06D4CA4517DB}" type="pres">
      <dgm:prSet presAssocID="{5469E044-DB36-4517-B83B-98F31F44E2C6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F8C8E1D-E376-4DAF-818E-B99879084FBC}" type="pres">
      <dgm:prSet presAssocID="{5469E044-DB36-4517-B83B-98F31F44E2C6}" presName="childText" presStyleLbl="revTx" presStyleIdx="0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A880C51-6700-4E4B-BFBB-4919C8FB87E8}" type="pres">
      <dgm:prSet presAssocID="{A77381F0-DFE5-48AC-92E1-3947A52C6CB0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FEA56B4E-6459-4CFC-BD02-83432C6F5A92}" type="pres">
      <dgm:prSet presAssocID="{A77381F0-DFE5-48AC-92E1-3947A52C6CB0}" presName="childText" presStyleLbl="revTx" presStyleIdx="1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9C11F6E-6884-42A4-9E68-3A52BCFF0109}" type="pres">
      <dgm:prSet presAssocID="{A63B5045-2FEB-4900-89BF-DB08EF0937A0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E88C24E-01B8-49D3-82F9-E34DDE221443}" type="pres">
      <dgm:prSet presAssocID="{A63B5045-2FEB-4900-89BF-DB08EF0937A0}" presName="childText" presStyleLbl="revTx" presStyleIdx="2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FBD5077-18BA-45C0-90F2-ECBB084EA2B8}" type="pres">
      <dgm:prSet presAssocID="{CF383AA1-F730-47FA-AA49-8CE082510011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EE0A8274-FD79-449E-9B0C-0FB330ACE4D8}" srcId="{A51EAF9D-5F3D-4194-8170-C8A3A274DDD6}" destId="{A63B5045-2FEB-4900-89BF-DB08EF0937A0}" srcOrd="2" destOrd="0" parTransId="{E49CE3F5-2563-4FE8-ABD3-A49996D2C594}" sibTransId="{654AA411-99FF-46D2-BBE2-5740D58ADE9D}"/>
    <dgm:cxn modelId="{C4A6C0E4-7421-445C-ADA8-02483D02AD7A}" type="presOf" srcId="{A77381F0-DFE5-48AC-92E1-3947A52C6CB0}" destId="{2A880C51-6700-4E4B-BFBB-4919C8FB87E8}" srcOrd="0" destOrd="0" presId="urn:microsoft.com/office/officeart/2005/8/layout/vList2"/>
    <dgm:cxn modelId="{4AB6D027-86F0-491F-BA9E-08882DF3067B}" type="presOf" srcId="{14BAA6B0-907D-43CE-82A0-E3C6FD95B604}" destId="{FEA56B4E-6459-4CFC-BD02-83432C6F5A92}" srcOrd="0" destOrd="0" presId="urn:microsoft.com/office/officeart/2005/8/layout/vList2"/>
    <dgm:cxn modelId="{FF84B2A8-F52D-4B0E-BD72-4FF2408A3002}" type="presOf" srcId="{A51EAF9D-5F3D-4194-8170-C8A3A274DDD6}" destId="{583759A8-E8FA-49B4-99BB-1A0F07D0EF86}" srcOrd="0" destOrd="0" presId="urn:microsoft.com/office/officeart/2005/8/layout/vList2"/>
    <dgm:cxn modelId="{EDCE278B-3631-4FB9-9D44-51318482BD1E}" srcId="{A51EAF9D-5F3D-4194-8170-C8A3A274DDD6}" destId="{A77381F0-DFE5-48AC-92E1-3947A52C6CB0}" srcOrd="1" destOrd="0" parTransId="{F9E0A6B8-D410-411D-8F65-5789D6C260C4}" sibTransId="{528FF40A-4AA0-4C5E-83BD-486F6B2C6873}"/>
    <dgm:cxn modelId="{9EDF4717-235A-4ACF-9AC3-155C3F90F637}" type="presOf" srcId="{5469E044-DB36-4517-B83B-98F31F44E2C6}" destId="{2CE0177E-9C08-41F3-98D8-06D4CA4517DB}" srcOrd="0" destOrd="0" presId="urn:microsoft.com/office/officeart/2005/8/layout/vList2"/>
    <dgm:cxn modelId="{3E74F64D-9AAD-4511-9024-8F47671DBB91}" type="presOf" srcId="{A0F9E2D8-7A45-4DD5-886F-78AD3CF578C6}" destId="{EE88C24E-01B8-49D3-82F9-E34DDE221443}" srcOrd="0" destOrd="0" presId="urn:microsoft.com/office/officeart/2005/8/layout/vList2"/>
    <dgm:cxn modelId="{701DA2E7-F14D-473F-8724-DA5FFCD8A35C}" srcId="{5469E044-DB36-4517-B83B-98F31F44E2C6}" destId="{0F575A1C-7FCD-4933-BC76-DC2714288257}" srcOrd="0" destOrd="0" parTransId="{8A65EFFC-7A37-4F71-BD86-31BE37970262}" sibTransId="{CD348A7A-B68E-43F1-87A9-A2E2F4E325C2}"/>
    <dgm:cxn modelId="{06657C89-5D36-482C-B7C2-1575C3301440}" srcId="{A77381F0-DFE5-48AC-92E1-3947A52C6CB0}" destId="{14BAA6B0-907D-43CE-82A0-E3C6FD95B604}" srcOrd="0" destOrd="0" parTransId="{38FEE57E-BCA8-44F1-9DC8-E6840A669600}" sibTransId="{3D7B4F2C-578C-40E2-BF0F-5EEF87637802}"/>
    <dgm:cxn modelId="{55686FAE-08D7-4ED8-AD15-F9FA83F5A97E}" srcId="{A51EAF9D-5F3D-4194-8170-C8A3A274DDD6}" destId="{5469E044-DB36-4517-B83B-98F31F44E2C6}" srcOrd="0" destOrd="0" parTransId="{FF8B2BF3-BFD7-4A2A-ADA1-1AA70AC97A19}" sibTransId="{74CCE365-EAE1-484E-95F8-FBC40E55AAD3}"/>
    <dgm:cxn modelId="{00E5831B-8E11-40A2-869E-79EEDC97A030}" srcId="{A51EAF9D-5F3D-4194-8170-C8A3A274DDD6}" destId="{CF383AA1-F730-47FA-AA49-8CE082510011}" srcOrd="3" destOrd="0" parTransId="{8589BED5-7CA1-4D75-8ED2-45B4E797C09A}" sibTransId="{1412CA46-7D87-481B-A5D9-3D78210E04DA}"/>
    <dgm:cxn modelId="{F916170D-A363-4812-A745-1174535CD7EB}" type="presOf" srcId="{CF383AA1-F730-47FA-AA49-8CE082510011}" destId="{2FBD5077-18BA-45C0-90F2-ECBB084EA2B8}" srcOrd="0" destOrd="0" presId="urn:microsoft.com/office/officeart/2005/8/layout/vList2"/>
    <dgm:cxn modelId="{14A6535A-30A1-46CE-9009-AD8D048C0F3C}" type="presOf" srcId="{A63B5045-2FEB-4900-89BF-DB08EF0937A0}" destId="{29C11F6E-6884-42A4-9E68-3A52BCFF0109}" srcOrd="0" destOrd="0" presId="urn:microsoft.com/office/officeart/2005/8/layout/vList2"/>
    <dgm:cxn modelId="{7A950B8E-3E90-47EE-B04F-A2A7CCA09415}" srcId="{A63B5045-2FEB-4900-89BF-DB08EF0937A0}" destId="{A0F9E2D8-7A45-4DD5-886F-78AD3CF578C6}" srcOrd="0" destOrd="0" parTransId="{F2BDF29A-B581-4822-B2ED-03B58FB3A8A7}" sibTransId="{E4696B4B-5085-403F-9432-5CF5ACA29A6C}"/>
    <dgm:cxn modelId="{7F830FB1-0BA5-4EC5-9C5B-EF6AF399E388}" type="presOf" srcId="{0F575A1C-7FCD-4933-BC76-DC2714288257}" destId="{DF8C8E1D-E376-4DAF-818E-B99879084FBC}" srcOrd="0" destOrd="0" presId="urn:microsoft.com/office/officeart/2005/8/layout/vList2"/>
    <dgm:cxn modelId="{EAE5AFD7-AB5D-4DCC-9DDD-4430A3FFF9B5}" type="presParOf" srcId="{583759A8-E8FA-49B4-99BB-1A0F07D0EF86}" destId="{2CE0177E-9C08-41F3-98D8-06D4CA4517DB}" srcOrd="0" destOrd="0" presId="urn:microsoft.com/office/officeart/2005/8/layout/vList2"/>
    <dgm:cxn modelId="{601768F1-390D-4F4F-9A13-0AB47054845B}" type="presParOf" srcId="{583759A8-E8FA-49B4-99BB-1A0F07D0EF86}" destId="{DF8C8E1D-E376-4DAF-818E-B99879084FBC}" srcOrd="1" destOrd="0" presId="urn:microsoft.com/office/officeart/2005/8/layout/vList2"/>
    <dgm:cxn modelId="{ABF70C86-D87C-4562-9DFD-4EC2BD4383CD}" type="presParOf" srcId="{583759A8-E8FA-49B4-99BB-1A0F07D0EF86}" destId="{2A880C51-6700-4E4B-BFBB-4919C8FB87E8}" srcOrd="2" destOrd="0" presId="urn:microsoft.com/office/officeart/2005/8/layout/vList2"/>
    <dgm:cxn modelId="{49631F8D-9BD9-4D36-B387-B4A18BCFC46E}" type="presParOf" srcId="{583759A8-E8FA-49B4-99BB-1A0F07D0EF86}" destId="{FEA56B4E-6459-4CFC-BD02-83432C6F5A92}" srcOrd="3" destOrd="0" presId="urn:microsoft.com/office/officeart/2005/8/layout/vList2"/>
    <dgm:cxn modelId="{BE8C5A6B-EED2-4199-9B78-89C8EB6D15E7}" type="presParOf" srcId="{583759A8-E8FA-49B4-99BB-1A0F07D0EF86}" destId="{29C11F6E-6884-42A4-9E68-3A52BCFF0109}" srcOrd="4" destOrd="0" presId="urn:microsoft.com/office/officeart/2005/8/layout/vList2"/>
    <dgm:cxn modelId="{B0944044-E466-4E1E-8036-A7F52F1C9405}" type="presParOf" srcId="{583759A8-E8FA-49B4-99BB-1A0F07D0EF86}" destId="{EE88C24E-01B8-49D3-82F9-E34DDE221443}" srcOrd="5" destOrd="0" presId="urn:microsoft.com/office/officeart/2005/8/layout/vList2"/>
    <dgm:cxn modelId="{AFAFC242-C342-48B4-A4FD-895898637769}" type="presParOf" srcId="{583759A8-E8FA-49B4-99BB-1A0F07D0EF86}" destId="{2FBD5077-18BA-45C0-90F2-ECBB084EA2B8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A463A28-CCE5-49FE-A369-42BF49AAF002}" type="doc">
      <dgm:prSet loTypeId="urn:microsoft.com/office/officeart/2005/8/layout/vList2" loCatId="list" qsTypeId="urn:microsoft.com/office/officeart/2005/8/quickstyle/simple4" qsCatId="simple" csTypeId="urn:microsoft.com/office/officeart/2005/8/colors/accent0_2" csCatId="mainScheme" phldr="1"/>
      <dgm:spPr/>
      <dgm:t>
        <a:bodyPr/>
        <a:lstStyle/>
        <a:p>
          <a:pPr rtl="1"/>
          <a:endParaRPr lang="he-IL"/>
        </a:p>
      </dgm:t>
    </dgm:pt>
    <dgm:pt modelId="{A24D4BCF-A26A-4B64-B9ED-E9FB0F6455D6}">
      <dgm:prSet phldrT="[טקסט]"/>
      <dgm:spPr/>
      <dgm:t>
        <a:bodyPr/>
        <a:lstStyle/>
        <a:p>
          <a:pPr rtl="1"/>
          <a:r>
            <a:rPr lang="he-IL" b="1" dirty="0" smtClean="0">
              <a:solidFill>
                <a:schemeClr val="accent3"/>
              </a:solidFill>
              <a:cs typeface="+mj-cs"/>
            </a:rPr>
            <a:t>סינון ממוקד במערכת המקוונת והסרת מועמדויות סרק</a:t>
          </a:r>
          <a:endParaRPr lang="he-IL" b="1" dirty="0">
            <a:solidFill>
              <a:schemeClr val="accent3"/>
            </a:solidFill>
            <a:cs typeface="+mj-cs"/>
          </a:endParaRPr>
        </a:p>
      </dgm:t>
    </dgm:pt>
    <dgm:pt modelId="{7A1731F6-B91B-419E-BD4B-3AC75941E564}" type="parTrans" cxnId="{B8ADCF53-BB99-401E-AC9C-BE92CEEDF734}">
      <dgm:prSet/>
      <dgm:spPr/>
      <dgm:t>
        <a:bodyPr/>
        <a:lstStyle/>
        <a:p>
          <a:pPr rtl="1"/>
          <a:endParaRPr lang="he-IL" b="1">
            <a:solidFill>
              <a:schemeClr val="accent3"/>
            </a:solidFill>
            <a:cs typeface="+mj-cs"/>
          </a:endParaRPr>
        </a:p>
      </dgm:t>
    </dgm:pt>
    <dgm:pt modelId="{12FAABB7-7B95-482B-87CC-E9D24C530327}" type="sibTrans" cxnId="{B8ADCF53-BB99-401E-AC9C-BE92CEEDF734}">
      <dgm:prSet/>
      <dgm:spPr/>
      <dgm:t>
        <a:bodyPr/>
        <a:lstStyle/>
        <a:p>
          <a:pPr rtl="1"/>
          <a:endParaRPr lang="he-IL" b="1">
            <a:solidFill>
              <a:schemeClr val="accent3"/>
            </a:solidFill>
            <a:cs typeface="+mj-cs"/>
          </a:endParaRPr>
        </a:p>
      </dgm:t>
    </dgm:pt>
    <dgm:pt modelId="{8A600EEE-E60D-4EB5-9E77-A6DBD16B1956}">
      <dgm:prSet phldrT="[טקסט]"/>
      <dgm:spPr/>
      <dgm:t>
        <a:bodyPr/>
        <a:lstStyle/>
        <a:p>
          <a:pPr rtl="1"/>
          <a:endParaRPr lang="he-IL" b="1" dirty="0">
            <a:solidFill>
              <a:schemeClr val="accent3"/>
            </a:solidFill>
            <a:cs typeface="+mj-cs"/>
          </a:endParaRPr>
        </a:p>
      </dgm:t>
    </dgm:pt>
    <dgm:pt modelId="{2DEFE7D4-D79A-4C1E-BEDD-DD47B35D1F84}" type="parTrans" cxnId="{AF8054CA-D92D-482E-8F37-E7C876D3954E}">
      <dgm:prSet/>
      <dgm:spPr/>
      <dgm:t>
        <a:bodyPr/>
        <a:lstStyle/>
        <a:p>
          <a:pPr rtl="1"/>
          <a:endParaRPr lang="he-IL" b="1">
            <a:solidFill>
              <a:schemeClr val="accent3"/>
            </a:solidFill>
            <a:cs typeface="+mj-cs"/>
          </a:endParaRPr>
        </a:p>
      </dgm:t>
    </dgm:pt>
    <dgm:pt modelId="{B1E1B3C9-54D8-4A3E-9760-156445757E67}" type="sibTrans" cxnId="{AF8054CA-D92D-482E-8F37-E7C876D3954E}">
      <dgm:prSet/>
      <dgm:spPr/>
      <dgm:t>
        <a:bodyPr/>
        <a:lstStyle/>
        <a:p>
          <a:pPr rtl="1"/>
          <a:endParaRPr lang="he-IL" b="1">
            <a:solidFill>
              <a:schemeClr val="accent3"/>
            </a:solidFill>
            <a:cs typeface="+mj-cs"/>
          </a:endParaRPr>
        </a:p>
      </dgm:t>
    </dgm:pt>
    <dgm:pt modelId="{3F24EC1E-75E9-47F3-81C1-2D2D08C6E348}">
      <dgm:prSet phldrT="[טקסט]"/>
      <dgm:spPr/>
      <dgm:t>
        <a:bodyPr/>
        <a:lstStyle/>
        <a:p>
          <a:pPr rtl="1"/>
          <a:r>
            <a:rPr lang="he-IL" b="1" dirty="0" smtClean="0">
              <a:solidFill>
                <a:schemeClr val="accent3"/>
              </a:solidFill>
              <a:cs typeface="+mj-cs"/>
            </a:rPr>
            <a:t>אישור מועמדות על בסיס הצהרת המועמד</a:t>
          </a:r>
          <a:endParaRPr lang="he-IL" b="1" dirty="0">
            <a:solidFill>
              <a:schemeClr val="accent3"/>
            </a:solidFill>
            <a:cs typeface="+mj-cs"/>
          </a:endParaRPr>
        </a:p>
      </dgm:t>
    </dgm:pt>
    <dgm:pt modelId="{E508415E-A3A1-466F-A811-265AB6427972}" type="parTrans" cxnId="{B51C8716-CA89-4847-87B7-189603924C20}">
      <dgm:prSet/>
      <dgm:spPr/>
      <dgm:t>
        <a:bodyPr/>
        <a:lstStyle/>
        <a:p>
          <a:pPr rtl="1"/>
          <a:endParaRPr lang="he-IL" b="1">
            <a:solidFill>
              <a:schemeClr val="accent3"/>
            </a:solidFill>
            <a:cs typeface="+mj-cs"/>
          </a:endParaRPr>
        </a:p>
      </dgm:t>
    </dgm:pt>
    <dgm:pt modelId="{EF68C7F4-610E-44B8-8223-74F17C385955}" type="sibTrans" cxnId="{B51C8716-CA89-4847-87B7-189603924C20}">
      <dgm:prSet/>
      <dgm:spPr/>
      <dgm:t>
        <a:bodyPr/>
        <a:lstStyle/>
        <a:p>
          <a:pPr rtl="1"/>
          <a:endParaRPr lang="he-IL" b="1">
            <a:solidFill>
              <a:schemeClr val="accent3"/>
            </a:solidFill>
            <a:cs typeface="+mj-cs"/>
          </a:endParaRPr>
        </a:p>
      </dgm:t>
    </dgm:pt>
    <dgm:pt modelId="{F770E49E-0F14-4853-B8C9-71F001EF4AA9}">
      <dgm:prSet phldrT="[טקסט]"/>
      <dgm:spPr/>
      <dgm:t>
        <a:bodyPr/>
        <a:lstStyle/>
        <a:p>
          <a:pPr rtl="1"/>
          <a:endParaRPr lang="he-IL" b="1" dirty="0">
            <a:solidFill>
              <a:schemeClr val="accent3"/>
            </a:solidFill>
            <a:cs typeface="+mj-cs"/>
          </a:endParaRPr>
        </a:p>
      </dgm:t>
    </dgm:pt>
    <dgm:pt modelId="{568A6A02-F00D-4C39-A1F3-DF3935CC2091}" type="parTrans" cxnId="{E968DE4E-7BE3-4D9D-9F63-6E3EBD070AFA}">
      <dgm:prSet/>
      <dgm:spPr/>
      <dgm:t>
        <a:bodyPr/>
        <a:lstStyle/>
        <a:p>
          <a:pPr rtl="1"/>
          <a:endParaRPr lang="he-IL" b="1">
            <a:solidFill>
              <a:schemeClr val="accent3"/>
            </a:solidFill>
            <a:cs typeface="+mj-cs"/>
          </a:endParaRPr>
        </a:p>
      </dgm:t>
    </dgm:pt>
    <dgm:pt modelId="{1DE3D69D-F517-4F1F-8BD3-EC63CB5DB99F}" type="sibTrans" cxnId="{E968DE4E-7BE3-4D9D-9F63-6E3EBD070AFA}">
      <dgm:prSet/>
      <dgm:spPr/>
      <dgm:t>
        <a:bodyPr/>
        <a:lstStyle/>
        <a:p>
          <a:pPr rtl="1"/>
          <a:endParaRPr lang="he-IL" b="1">
            <a:solidFill>
              <a:schemeClr val="accent3"/>
            </a:solidFill>
            <a:cs typeface="+mj-cs"/>
          </a:endParaRPr>
        </a:p>
      </dgm:t>
    </dgm:pt>
    <dgm:pt modelId="{AB3C69B7-9379-49E8-908A-72603317A934}">
      <dgm:prSet phldrT="[טקסט]"/>
      <dgm:spPr/>
      <dgm:t>
        <a:bodyPr/>
        <a:lstStyle/>
        <a:p>
          <a:pPr rtl="1"/>
          <a:r>
            <a:rPr lang="he-IL" b="1" dirty="0" smtClean="0">
              <a:solidFill>
                <a:schemeClr val="accent3"/>
              </a:solidFill>
              <a:cs typeface="+mj-cs"/>
            </a:rPr>
            <a:t>מיון מקדים</a:t>
          </a:r>
          <a:endParaRPr lang="he-IL" b="1" dirty="0">
            <a:solidFill>
              <a:schemeClr val="accent3"/>
            </a:solidFill>
            <a:cs typeface="+mj-cs"/>
          </a:endParaRPr>
        </a:p>
      </dgm:t>
    </dgm:pt>
    <dgm:pt modelId="{7B37DE40-BADD-4460-979C-11EF606459B8}" type="parTrans" cxnId="{3755AC46-2256-4DD5-8060-EA7F04D5B32F}">
      <dgm:prSet/>
      <dgm:spPr/>
      <dgm:t>
        <a:bodyPr/>
        <a:lstStyle/>
        <a:p>
          <a:pPr rtl="1"/>
          <a:endParaRPr lang="he-IL" b="1">
            <a:solidFill>
              <a:schemeClr val="accent3"/>
            </a:solidFill>
            <a:cs typeface="+mj-cs"/>
          </a:endParaRPr>
        </a:p>
      </dgm:t>
    </dgm:pt>
    <dgm:pt modelId="{2E94CB28-BEFB-42C0-9D60-E45E865BA99B}" type="sibTrans" cxnId="{3755AC46-2256-4DD5-8060-EA7F04D5B32F}">
      <dgm:prSet/>
      <dgm:spPr/>
      <dgm:t>
        <a:bodyPr/>
        <a:lstStyle/>
        <a:p>
          <a:pPr rtl="1"/>
          <a:endParaRPr lang="he-IL" b="1">
            <a:solidFill>
              <a:schemeClr val="accent3"/>
            </a:solidFill>
            <a:cs typeface="+mj-cs"/>
          </a:endParaRPr>
        </a:p>
      </dgm:t>
    </dgm:pt>
    <dgm:pt modelId="{BD20DDCA-A1C0-4D62-A82C-B32F43CC26AB}">
      <dgm:prSet phldrT="[טקסט]"/>
      <dgm:spPr/>
      <dgm:t>
        <a:bodyPr/>
        <a:lstStyle/>
        <a:p>
          <a:pPr rtl="1"/>
          <a:r>
            <a:rPr lang="he-IL" b="1" dirty="0" smtClean="0">
              <a:solidFill>
                <a:schemeClr val="accent3"/>
              </a:solidFill>
              <a:cs typeface="+mj-cs"/>
            </a:rPr>
            <a:t>מאגרי מועמדים</a:t>
          </a:r>
          <a:endParaRPr lang="he-IL" b="1" dirty="0">
            <a:solidFill>
              <a:schemeClr val="accent3"/>
            </a:solidFill>
            <a:cs typeface="+mj-cs"/>
          </a:endParaRPr>
        </a:p>
      </dgm:t>
    </dgm:pt>
    <dgm:pt modelId="{910D325B-80A5-45DF-A600-632E05FC1D7D}" type="parTrans" cxnId="{D5CFE91B-ECF5-46F3-99A0-0A7E65F5DE8D}">
      <dgm:prSet/>
      <dgm:spPr/>
      <dgm:t>
        <a:bodyPr/>
        <a:lstStyle/>
        <a:p>
          <a:pPr rtl="1"/>
          <a:endParaRPr lang="he-IL" b="1">
            <a:solidFill>
              <a:schemeClr val="accent3"/>
            </a:solidFill>
            <a:cs typeface="+mj-cs"/>
          </a:endParaRPr>
        </a:p>
      </dgm:t>
    </dgm:pt>
    <dgm:pt modelId="{4DCCF9E8-D1B8-4ECD-942F-329CE0E84B52}" type="sibTrans" cxnId="{D5CFE91B-ECF5-46F3-99A0-0A7E65F5DE8D}">
      <dgm:prSet/>
      <dgm:spPr/>
      <dgm:t>
        <a:bodyPr/>
        <a:lstStyle/>
        <a:p>
          <a:pPr rtl="1"/>
          <a:endParaRPr lang="he-IL" b="1">
            <a:solidFill>
              <a:schemeClr val="accent3"/>
            </a:solidFill>
            <a:cs typeface="+mj-cs"/>
          </a:endParaRPr>
        </a:p>
      </dgm:t>
    </dgm:pt>
    <dgm:pt modelId="{2B4817E5-E342-4B63-A846-D08DB0198DAA}">
      <dgm:prSet phldrT="[טקסט]"/>
      <dgm:spPr/>
      <dgm:t>
        <a:bodyPr/>
        <a:lstStyle/>
        <a:p>
          <a:pPr rtl="1"/>
          <a:endParaRPr lang="he-IL" b="1" dirty="0">
            <a:solidFill>
              <a:schemeClr val="accent3"/>
            </a:solidFill>
            <a:cs typeface="+mj-cs"/>
          </a:endParaRPr>
        </a:p>
      </dgm:t>
    </dgm:pt>
    <dgm:pt modelId="{27381F2E-055D-4041-BB9B-03FA4629864E}" type="parTrans" cxnId="{3208E0AB-E961-458A-9FC0-7E5D24623BF6}">
      <dgm:prSet/>
      <dgm:spPr/>
      <dgm:t>
        <a:bodyPr/>
        <a:lstStyle/>
        <a:p>
          <a:pPr rtl="1"/>
          <a:endParaRPr lang="he-IL" b="1">
            <a:solidFill>
              <a:schemeClr val="accent3"/>
            </a:solidFill>
            <a:cs typeface="+mj-cs"/>
          </a:endParaRPr>
        </a:p>
      </dgm:t>
    </dgm:pt>
    <dgm:pt modelId="{28D31AD6-53C3-4D62-A0D7-300409D2CBC2}" type="sibTrans" cxnId="{3208E0AB-E961-458A-9FC0-7E5D24623BF6}">
      <dgm:prSet/>
      <dgm:spPr/>
      <dgm:t>
        <a:bodyPr/>
        <a:lstStyle/>
        <a:p>
          <a:pPr rtl="1"/>
          <a:endParaRPr lang="he-IL" b="1">
            <a:solidFill>
              <a:schemeClr val="accent3"/>
            </a:solidFill>
            <a:cs typeface="+mj-cs"/>
          </a:endParaRPr>
        </a:p>
      </dgm:t>
    </dgm:pt>
    <dgm:pt modelId="{6C42D870-0519-42F7-901A-BBA352F21130}" type="pres">
      <dgm:prSet presAssocID="{4A463A28-CCE5-49FE-A369-42BF49AAF00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223EA228-F700-4268-8D30-85568C96C93D}" type="pres">
      <dgm:prSet presAssocID="{A24D4BCF-A26A-4B64-B9ED-E9FB0F6455D6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6204E73-9C05-4028-BA72-4DE72E7772F6}" type="pres">
      <dgm:prSet presAssocID="{A24D4BCF-A26A-4B64-B9ED-E9FB0F6455D6}" presName="childText" presStyleLbl="revTx" presStyleIdx="0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3A6E95A-8AAF-4EA8-B2F4-E4F47E34D987}" type="pres">
      <dgm:prSet presAssocID="{3F24EC1E-75E9-47F3-81C1-2D2D08C6E348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D9B25F6-216F-41E3-8C4C-C2DF7F7850CC}" type="pres">
      <dgm:prSet presAssocID="{3F24EC1E-75E9-47F3-81C1-2D2D08C6E348}" presName="childText" presStyleLbl="revTx" presStyleIdx="1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E2FC163-494E-465D-99ED-47A92D9D3B8D}" type="pres">
      <dgm:prSet presAssocID="{AB3C69B7-9379-49E8-908A-72603317A934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56D10FD-978D-4C80-975D-6966287BCFF6}" type="pres">
      <dgm:prSet presAssocID="{AB3C69B7-9379-49E8-908A-72603317A934}" presName="childText" presStyleLbl="revTx" presStyleIdx="2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401B3BA-5B14-493E-ABEF-FDCF68089FD2}" type="pres">
      <dgm:prSet presAssocID="{BD20DDCA-A1C0-4D62-A82C-B32F43CC26AB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3208E0AB-E961-458A-9FC0-7E5D24623BF6}" srcId="{AB3C69B7-9379-49E8-908A-72603317A934}" destId="{2B4817E5-E342-4B63-A846-D08DB0198DAA}" srcOrd="0" destOrd="0" parTransId="{27381F2E-055D-4041-BB9B-03FA4629864E}" sibTransId="{28D31AD6-53C3-4D62-A0D7-300409D2CBC2}"/>
    <dgm:cxn modelId="{B32E90CD-11B7-4B9A-8853-4BB57B3F96F5}" type="presOf" srcId="{F770E49E-0F14-4853-B8C9-71F001EF4AA9}" destId="{ED9B25F6-216F-41E3-8C4C-C2DF7F7850CC}" srcOrd="0" destOrd="0" presId="urn:microsoft.com/office/officeart/2005/8/layout/vList2"/>
    <dgm:cxn modelId="{1839DE1A-99CB-4E0D-A770-CC66361DCAF4}" type="presOf" srcId="{A24D4BCF-A26A-4B64-B9ED-E9FB0F6455D6}" destId="{223EA228-F700-4268-8D30-85568C96C93D}" srcOrd="0" destOrd="0" presId="urn:microsoft.com/office/officeart/2005/8/layout/vList2"/>
    <dgm:cxn modelId="{998A4601-DCDE-4121-9BC7-8D438341907C}" type="presOf" srcId="{8A600EEE-E60D-4EB5-9E77-A6DBD16B1956}" destId="{66204E73-9C05-4028-BA72-4DE72E7772F6}" srcOrd="0" destOrd="0" presId="urn:microsoft.com/office/officeart/2005/8/layout/vList2"/>
    <dgm:cxn modelId="{AF8054CA-D92D-482E-8F37-E7C876D3954E}" srcId="{A24D4BCF-A26A-4B64-B9ED-E9FB0F6455D6}" destId="{8A600EEE-E60D-4EB5-9E77-A6DBD16B1956}" srcOrd="0" destOrd="0" parTransId="{2DEFE7D4-D79A-4C1E-BEDD-DD47B35D1F84}" sibTransId="{B1E1B3C9-54D8-4A3E-9760-156445757E67}"/>
    <dgm:cxn modelId="{B8ADCF53-BB99-401E-AC9C-BE92CEEDF734}" srcId="{4A463A28-CCE5-49FE-A369-42BF49AAF002}" destId="{A24D4BCF-A26A-4B64-B9ED-E9FB0F6455D6}" srcOrd="0" destOrd="0" parTransId="{7A1731F6-B91B-419E-BD4B-3AC75941E564}" sibTransId="{12FAABB7-7B95-482B-87CC-E9D24C530327}"/>
    <dgm:cxn modelId="{B51C8716-CA89-4847-87B7-189603924C20}" srcId="{4A463A28-CCE5-49FE-A369-42BF49AAF002}" destId="{3F24EC1E-75E9-47F3-81C1-2D2D08C6E348}" srcOrd="1" destOrd="0" parTransId="{E508415E-A3A1-466F-A811-265AB6427972}" sibTransId="{EF68C7F4-610E-44B8-8223-74F17C385955}"/>
    <dgm:cxn modelId="{3755AC46-2256-4DD5-8060-EA7F04D5B32F}" srcId="{4A463A28-CCE5-49FE-A369-42BF49AAF002}" destId="{AB3C69B7-9379-49E8-908A-72603317A934}" srcOrd="2" destOrd="0" parTransId="{7B37DE40-BADD-4460-979C-11EF606459B8}" sibTransId="{2E94CB28-BEFB-42C0-9D60-E45E865BA99B}"/>
    <dgm:cxn modelId="{D5CFE91B-ECF5-46F3-99A0-0A7E65F5DE8D}" srcId="{4A463A28-CCE5-49FE-A369-42BF49AAF002}" destId="{BD20DDCA-A1C0-4D62-A82C-B32F43CC26AB}" srcOrd="3" destOrd="0" parTransId="{910D325B-80A5-45DF-A600-632E05FC1D7D}" sibTransId="{4DCCF9E8-D1B8-4ECD-942F-329CE0E84B52}"/>
    <dgm:cxn modelId="{FD923BFD-271A-4F43-A42E-813235B0B3C4}" type="presOf" srcId="{3F24EC1E-75E9-47F3-81C1-2D2D08C6E348}" destId="{13A6E95A-8AAF-4EA8-B2F4-E4F47E34D987}" srcOrd="0" destOrd="0" presId="urn:microsoft.com/office/officeart/2005/8/layout/vList2"/>
    <dgm:cxn modelId="{99CB3475-306F-4565-AED0-40270493FA67}" type="presOf" srcId="{4A463A28-CCE5-49FE-A369-42BF49AAF002}" destId="{6C42D870-0519-42F7-901A-BBA352F21130}" srcOrd="0" destOrd="0" presId="urn:microsoft.com/office/officeart/2005/8/layout/vList2"/>
    <dgm:cxn modelId="{E968DE4E-7BE3-4D9D-9F63-6E3EBD070AFA}" srcId="{3F24EC1E-75E9-47F3-81C1-2D2D08C6E348}" destId="{F770E49E-0F14-4853-B8C9-71F001EF4AA9}" srcOrd="0" destOrd="0" parTransId="{568A6A02-F00D-4C39-A1F3-DF3935CC2091}" sibTransId="{1DE3D69D-F517-4F1F-8BD3-EC63CB5DB99F}"/>
    <dgm:cxn modelId="{9E4831FA-16EC-4008-80B2-09F8F318213B}" type="presOf" srcId="{2B4817E5-E342-4B63-A846-D08DB0198DAA}" destId="{A56D10FD-978D-4C80-975D-6966287BCFF6}" srcOrd="0" destOrd="0" presId="urn:microsoft.com/office/officeart/2005/8/layout/vList2"/>
    <dgm:cxn modelId="{BF38418A-6CE5-46F0-A0BA-D6F9B8D6AD36}" type="presOf" srcId="{AB3C69B7-9379-49E8-908A-72603317A934}" destId="{5E2FC163-494E-465D-99ED-47A92D9D3B8D}" srcOrd="0" destOrd="0" presId="urn:microsoft.com/office/officeart/2005/8/layout/vList2"/>
    <dgm:cxn modelId="{10CBB48F-1A6F-459B-A6D4-27C2BF56A3B0}" type="presOf" srcId="{BD20DDCA-A1C0-4D62-A82C-B32F43CC26AB}" destId="{E401B3BA-5B14-493E-ABEF-FDCF68089FD2}" srcOrd="0" destOrd="0" presId="urn:microsoft.com/office/officeart/2005/8/layout/vList2"/>
    <dgm:cxn modelId="{52D718AA-C616-4B26-A8BC-5EA272584874}" type="presParOf" srcId="{6C42D870-0519-42F7-901A-BBA352F21130}" destId="{223EA228-F700-4268-8D30-85568C96C93D}" srcOrd="0" destOrd="0" presId="urn:microsoft.com/office/officeart/2005/8/layout/vList2"/>
    <dgm:cxn modelId="{8B5C243A-DD02-4957-AB15-D5C285997F51}" type="presParOf" srcId="{6C42D870-0519-42F7-901A-BBA352F21130}" destId="{66204E73-9C05-4028-BA72-4DE72E7772F6}" srcOrd="1" destOrd="0" presId="urn:microsoft.com/office/officeart/2005/8/layout/vList2"/>
    <dgm:cxn modelId="{0E22FE46-6C63-49E7-B995-8D4A593A973F}" type="presParOf" srcId="{6C42D870-0519-42F7-901A-BBA352F21130}" destId="{13A6E95A-8AAF-4EA8-B2F4-E4F47E34D987}" srcOrd="2" destOrd="0" presId="urn:microsoft.com/office/officeart/2005/8/layout/vList2"/>
    <dgm:cxn modelId="{51355DB8-DA10-4FD9-96E9-4BB0F6182CD4}" type="presParOf" srcId="{6C42D870-0519-42F7-901A-BBA352F21130}" destId="{ED9B25F6-216F-41E3-8C4C-C2DF7F7850CC}" srcOrd="3" destOrd="0" presId="urn:microsoft.com/office/officeart/2005/8/layout/vList2"/>
    <dgm:cxn modelId="{4A1757DE-96B2-4B16-A1B0-68A2FB6F8175}" type="presParOf" srcId="{6C42D870-0519-42F7-901A-BBA352F21130}" destId="{5E2FC163-494E-465D-99ED-47A92D9D3B8D}" srcOrd="4" destOrd="0" presId="urn:microsoft.com/office/officeart/2005/8/layout/vList2"/>
    <dgm:cxn modelId="{96084D45-944A-4B97-88CF-4E4ED8BE5BDE}" type="presParOf" srcId="{6C42D870-0519-42F7-901A-BBA352F21130}" destId="{A56D10FD-978D-4C80-975D-6966287BCFF6}" srcOrd="5" destOrd="0" presId="urn:microsoft.com/office/officeart/2005/8/layout/vList2"/>
    <dgm:cxn modelId="{365D0A97-17F9-4519-B70C-E681D1CFD5CB}" type="presParOf" srcId="{6C42D870-0519-42F7-901A-BBA352F21130}" destId="{E401B3BA-5B14-493E-ABEF-FDCF68089FD2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D1FE9CB-9BCB-475A-A22A-B3621E05952F}" type="doc">
      <dgm:prSet loTypeId="urn:microsoft.com/office/officeart/2005/8/layout/vList2" loCatId="list" qsTypeId="urn:microsoft.com/office/officeart/2005/8/quickstyle/simple4" qsCatId="simple" csTypeId="urn:microsoft.com/office/officeart/2005/8/colors/accent0_2" csCatId="mainScheme" phldr="1"/>
      <dgm:spPr/>
      <dgm:t>
        <a:bodyPr/>
        <a:lstStyle/>
        <a:p>
          <a:pPr rtl="1"/>
          <a:endParaRPr lang="he-IL"/>
        </a:p>
      </dgm:t>
    </dgm:pt>
    <dgm:pt modelId="{F82A94A9-2449-439F-83CF-FA1EB5DB99E5}">
      <dgm:prSet phldrT="[טקסט]" custT="1"/>
      <dgm:spPr/>
      <dgm:t>
        <a:bodyPr anchor="ctr"/>
        <a:lstStyle/>
        <a:p>
          <a:pPr algn="ctr" rtl="1"/>
          <a:r>
            <a:rPr lang="he-IL" sz="2400" b="1" dirty="0" smtClean="0">
              <a:solidFill>
                <a:schemeClr val="accent3"/>
              </a:solidFill>
              <a:cs typeface="+mj-cs"/>
            </a:rPr>
            <a:t>מכרז בין משרדי כמכרז ראשון</a:t>
          </a:r>
          <a:r>
            <a:rPr lang="en-US" sz="2400" b="1" dirty="0" smtClean="0">
              <a:solidFill>
                <a:schemeClr val="accent3"/>
              </a:solidFill>
              <a:cs typeface="+mj-cs"/>
            </a:rPr>
            <a:t/>
          </a:r>
          <a:br>
            <a:rPr lang="en-US" sz="2400" b="1" dirty="0" smtClean="0">
              <a:solidFill>
                <a:schemeClr val="accent3"/>
              </a:solidFill>
              <a:cs typeface="+mj-cs"/>
            </a:rPr>
          </a:br>
          <a:r>
            <a:rPr lang="he-IL" sz="1800" b="1" dirty="0" smtClean="0">
              <a:solidFill>
                <a:schemeClr val="accent3"/>
              </a:solidFill>
              <a:cs typeface="+mj-cs"/>
            </a:rPr>
            <a:t>שלב ראשון מכרזי בכירים</a:t>
          </a:r>
          <a:endParaRPr lang="he-IL" sz="1800" b="1" dirty="0">
            <a:solidFill>
              <a:schemeClr val="accent3"/>
            </a:solidFill>
            <a:cs typeface="+mj-cs"/>
          </a:endParaRPr>
        </a:p>
      </dgm:t>
    </dgm:pt>
    <dgm:pt modelId="{3400315E-9489-434D-8003-62B6DC01078B}" type="parTrans" cxnId="{820EA4BB-3D1E-48D7-ACB4-A7882AA154CB}">
      <dgm:prSet/>
      <dgm:spPr/>
      <dgm:t>
        <a:bodyPr/>
        <a:lstStyle/>
        <a:p>
          <a:pPr rtl="1"/>
          <a:endParaRPr lang="he-IL" sz="2000">
            <a:solidFill>
              <a:schemeClr val="accent3"/>
            </a:solidFill>
            <a:cs typeface="+mj-cs"/>
          </a:endParaRPr>
        </a:p>
      </dgm:t>
    </dgm:pt>
    <dgm:pt modelId="{AE65E2DE-07A4-442A-8629-430A2988EE81}" type="sibTrans" cxnId="{820EA4BB-3D1E-48D7-ACB4-A7882AA154CB}">
      <dgm:prSet/>
      <dgm:spPr/>
      <dgm:t>
        <a:bodyPr/>
        <a:lstStyle/>
        <a:p>
          <a:pPr rtl="1"/>
          <a:endParaRPr lang="he-IL" sz="2000">
            <a:solidFill>
              <a:schemeClr val="accent3"/>
            </a:solidFill>
            <a:cs typeface="+mj-cs"/>
          </a:endParaRPr>
        </a:p>
      </dgm:t>
    </dgm:pt>
    <dgm:pt modelId="{79F01249-029D-4218-B1AD-E20687545717}">
      <dgm:prSet phldrT="[טקסט]" custT="1"/>
      <dgm:spPr/>
      <dgm:t>
        <a:bodyPr anchor="ctr"/>
        <a:lstStyle/>
        <a:p>
          <a:pPr algn="ctr" rtl="1"/>
          <a:r>
            <a:rPr lang="he-IL" sz="2400" b="1" dirty="0" smtClean="0">
              <a:solidFill>
                <a:schemeClr val="accent3"/>
              </a:solidFill>
              <a:cs typeface="+mj-cs"/>
            </a:rPr>
            <a:t>איתור אקטיבי</a:t>
          </a:r>
          <a:endParaRPr lang="he-IL" sz="2400" b="1" dirty="0">
            <a:solidFill>
              <a:schemeClr val="accent3"/>
            </a:solidFill>
            <a:cs typeface="+mj-cs"/>
          </a:endParaRPr>
        </a:p>
      </dgm:t>
    </dgm:pt>
    <dgm:pt modelId="{5A6E31D3-7E09-4379-9526-3178EE76AFC5}" type="parTrans" cxnId="{3CDAB602-9A10-4339-B223-572ADDACD672}">
      <dgm:prSet/>
      <dgm:spPr/>
      <dgm:t>
        <a:bodyPr/>
        <a:lstStyle/>
        <a:p>
          <a:pPr rtl="1"/>
          <a:endParaRPr lang="he-IL" sz="2000">
            <a:solidFill>
              <a:schemeClr val="accent3"/>
            </a:solidFill>
            <a:cs typeface="+mj-cs"/>
          </a:endParaRPr>
        </a:p>
      </dgm:t>
    </dgm:pt>
    <dgm:pt modelId="{F2A1B0DA-ECDD-468A-A1A6-E99AAA6C011C}" type="sibTrans" cxnId="{3CDAB602-9A10-4339-B223-572ADDACD672}">
      <dgm:prSet/>
      <dgm:spPr/>
      <dgm:t>
        <a:bodyPr/>
        <a:lstStyle/>
        <a:p>
          <a:pPr rtl="1"/>
          <a:endParaRPr lang="he-IL" sz="2000">
            <a:solidFill>
              <a:schemeClr val="accent3"/>
            </a:solidFill>
            <a:cs typeface="+mj-cs"/>
          </a:endParaRPr>
        </a:p>
      </dgm:t>
    </dgm:pt>
    <dgm:pt modelId="{E4FF7219-7495-4176-BB56-8C35E417E8B7}">
      <dgm:prSet phldrT="[טקסט]" custT="1"/>
      <dgm:spPr/>
      <dgm:t>
        <a:bodyPr anchor="ctr"/>
        <a:lstStyle/>
        <a:p>
          <a:pPr algn="ctr" rtl="1"/>
          <a:r>
            <a:rPr lang="he-IL" sz="1600" b="0" dirty="0" smtClean="0">
              <a:solidFill>
                <a:schemeClr val="accent3"/>
              </a:solidFill>
              <a:cs typeface="+mj-cs"/>
            </a:rPr>
            <a:t>רשתות חברתיות</a:t>
          </a:r>
          <a:endParaRPr lang="he-IL" sz="1600" b="0" dirty="0">
            <a:solidFill>
              <a:schemeClr val="accent3"/>
            </a:solidFill>
            <a:cs typeface="+mj-cs"/>
          </a:endParaRPr>
        </a:p>
      </dgm:t>
    </dgm:pt>
    <dgm:pt modelId="{6345ECB5-32CD-4179-8CDC-C646AFBFCEE8}" type="parTrans" cxnId="{AB897675-2B70-4B4A-8CB7-723B769EAC19}">
      <dgm:prSet/>
      <dgm:spPr/>
      <dgm:t>
        <a:bodyPr/>
        <a:lstStyle/>
        <a:p>
          <a:pPr rtl="1"/>
          <a:endParaRPr lang="he-IL" sz="2000">
            <a:solidFill>
              <a:schemeClr val="accent3"/>
            </a:solidFill>
            <a:cs typeface="+mj-cs"/>
          </a:endParaRPr>
        </a:p>
      </dgm:t>
    </dgm:pt>
    <dgm:pt modelId="{AD731585-5C30-4C84-9E72-D447C950E6CC}" type="sibTrans" cxnId="{AB897675-2B70-4B4A-8CB7-723B769EAC19}">
      <dgm:prSet/>
      <dgm:spPr/>
      <dgm:t>
        <a:bodyPr/>
        <a:lstStyle/>
        <a:p>
          <a:pPr rtl="1"/>
          <a:endParaRPr lang="he-IL" sz="2000">
            <a:solidFill>
              <a:schemeClr val="accent3"/>
            </a:solidFill>
            <a:cs typeface="+mj-cs"/>
          </a:endParaRPr>
        </a:p>
      </dgm:t>
    </dgm:pt>
    <dgm:pt modelId="{49769B69-833E-44E4-B0B5-9F993B231E57}">
      <dgm:prSet phldrT="[טקסט]" custT="1"/>
      <dgm:spPr/>
      <dgm:t>
        <a:bodyPr anchor="ctr"/>
        <a:lstStyle/>
        <a:p>
          <a:pPr algn="ctr" rtl="1"/>
          <a:r>
            <a:rPr lang="he-IL" sz="1200" dirty="0" smtClean="0">
              <a:solidFill>
                <a:schemeClr val="accent3"/>
              </a:solidFill>
              <a:cs typeface="+mj-cs"/>
            </a:rPr>
            <a:t> </a:t>
          </a:r>
          <a:r>
            <a:rPr lang="he-IL" sz="1600" dirty="0" smtClean="0">
              <a:solidFill>
                <a:schemeClr val="accent3"/>
              </a:solidFill>
              <a:cs typeface="+mj-cs"/>
            </a:rPr>
            <a:t>עד כה התקבלו כ-5 בקשות </a:t>
          </a:r>
          <a:endParaRPr lang="he-IL" sz="1600" dirty="0">
            <a:solidFill>
              <a:schemeClr val="accent3"/>
            </a:solidFill>
            <a:cs typeface="+mj-cs"/>
          </a:endParaRPr>
        </a:p>
      </dgm:t>
    </dgm:pt>
    <dgm:pt modelId="{030009E5-B02E-4F44-AD2B-B155367F4420}" type="parTrans" cxnId="{6DD93F8A-E40D-49BD-A6B8-AFDBC2A1CFF2}">
      <dgm:prSet/>
      <dgm:spPr/>
      <dgm:t>
        <a:bodyPr/>
        <a:lstStyle/>
        <a:p>
          <a:pPr rtl="1"/>
          <a:endParaRPr lang="he-IL" sz="2000">
            <a:solidFill>
              <a:schemeClr val="accent3"/>
            </a:solidFill>
            <a:cs typeface="+mj-cs"/>
          </a:endParaRPr>
        </a:p>
      </dgm:t>
    </dgm:pt>
    <dgm:pt modelId="{1D2860DF-A7C5-4D37-B52C-B78C918E8AA0}" type="sibTrans" cxnId="{6DD93F8A-E40D-49BD-A6B8-AFDBC2A1CFF2}">
      <dgm:prSet/>
      <dgm:spPr/>
      <dgm:t>
        <a:bodyPr/>
        <a:lstStyle/>
        <a:p>
          <a:pPr rtl="1"/>
          <a:endParaRPr lang="he-IL" sz="2000">
            <a:solidFill>
              <a:schemeClr val="accent3"/>
            </a:solidFill>
            <a:cs typeface="+mj-cs"/>
          </a:endParaRPr>
        </a:p>
      </dgm:t>
    </dgm:pt>
    <dgm:pt modelId="{62E6F0F6-C9FA-4E21-9A7A-E6C84EEB8EEF}" type="pres">
      <dgm:prSet presAssocID="{2D1FE9CB-9BCB-475A-A22A-B3621E05952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C32A4587-B9F9-4090-B272-F2A31774F4AD}" type="pres">
      <dgm:prSet presAssocID="{F82A94A9-2449-439F-83CF-FA1EB5DB99E5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C1A370D-1A46-45EE-AA56-5EF5B6CDF89F}" type="pres">
      <dgm:prSet presAssocID="{F82A94A9-2449-439F-83CF-FA1EB5DB99E5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A3FA3F0-C324-4672-97DC-9339B0E3C1E2}" type="pres">
      <dgm:prSet presAssocID="{79F01249-029D-4218-B1AD-E20687545717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C14B6373-786B-47B9-A4F8-8AEC5A50085B}" type="pres">
      <dgm:prSet presAssocID="{79F01249-029D-4218-B1AD-E20687545717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3CDAB602-9A10-4339-B223-572ADDACD672}" srcId="{2D1FE9CB-9BCB-475A-A22A-B3621E05952F}" destId="{79F01249-029D-4218-B1AD-E20687545717}" srcOrd="1" destOrd="0" parTransId="{5A6E31D3-7E09-4379-9526-3178EE76AFC5}" sibTransId="{F2A1B0DA-ECDD-468A-A1A6-E99AAA6C011C}"/>
    <dgm:cxn modelId="{DF13CFBE-6648-4D64-8A03-51081F0FC601}" type="presOf" srcId="{49769B69-833E-44E4-B0B5-9F993B231E57}" destId="{AC1A370D-1A46-45EE-AA56-5EF5B6CDF89F}" srcOrd="0" destOrd="0" presId="urn:microsoft.com/office/officeart/2005/8/layout/vList2"/>
    <dgm:cxn modelId="{16F71DAC-A2A5-4CC9-BCE1-EA81BD1C37CD}" type="presOf" srcId="{2D1FE9CB-9BCB-475A-A22A-B3621E05952F}" destId="{62E6F0F6-C9FA-4E21-9A7A-E6C84EEB8EEF}" srcOrd="0" destOrd="0" presId="urn:microsoft.com/office/officeart/2005/8/layout/vList2"/>
    <dgm:cxn modelId="{6DD93F8A-E40D-49BD-A6B8-AFDBC2A1CFF2}" srcId="{F82A94A9-2449-439F-83CF-FA1EB5DB99E5}" destId="{49769B69-833E-44E4-B0B5-9F993B231E57}" srcOrd="0" destOrd="0" parTransId="{030009E5-B02E-4F44-AD2B-B155367F4420}" sibTransId="{1D2860DF-A7C5-4D37-B52C-B78C918E8AA0}"/>
    <dgm:cxn modelId="{7D44C1A6-1D3E-496F-AFBA-A5AF04302416}" type="presOf" srcId="{F82A94A9-2449-439F-83CF-FA1EB5DB99E5}" destId="{C32A4587-B9F9-4090-B272-F2A31774F4AD}" srcOrd="0" destOrd="0" presId="urn:microsoft.com/office/officeart/2005/8/layout/vList2"/>
    <dgm:cxn modelId="{21BCB489-9714-446B-866F-39B4C6A7680C}" type="presOf" srcId="{E4FF7219-7495-4176-BB56-8C35E417E8B7}" destId="{C14B6373-786B-47B9-A4F8-8AEC5A50085B}" srcOrd="0" destOrd="0" presId="urn:microsoft.com/office/officeart/2005/8/layout/vList2"/>
    <dgm:cxn modelId="{B916017C-A57F-4EBE-AFEB-CB9CE40C4EE0}" type="presOf" srcId="{79F01249-029D-4218-B1AD-E20687545717}" destId="{EA3FA3F0-C324-4672-97DC-9339B0E3C1E2}" srcOrd="0" destOrd="0" presId="urn:microsoft.com/office/officeart/2005/8/layout/vList2"/>
    <dgm:cxn modelId="{AB897675-2B70-4B4A-8CB7-723B769EAC19}" srcId="{79F01249-029D-4218-B1AD-E20687545717}" destId="{E4FF7219-7495-4176-BB56-8C35E417E8B7}" srcOrd="0" destOrd="0" parTransId="{6345ECB5-32CD-4179-8CDC-C646AFBFCEE8}" sibTransId="{AD731585-5C30-4C84-9E72-D447C950E6CC}"/>
    <dgm:cxn modelId="{820EA4BB-3D1E-48D7-ACB4-A7882AA154CB}" srcId="{2D1FE9CB-9BCB-475A-A22A-B3621E05952F}" destId="{F82A94A9-2449-439F-83CF-FA1EB5DB99E5}" srcOrd="0" destOrd="0" parTransId="{3400315E-9489-434D-8003-62B6DC01078B}" sibTransId="{AE65E2DE-07A4-442A-8629-430A2988EE81}"/>
    <dgm:cxn modelId="{1BB26B13-6032-4419-A486-2C0A931745D1}" type="presParOf" srcId="{62E6F0F6-C9FA-4E21-9A7A-E6C84EEB8EEF}" destId="{C32A4587-B9F9-4090-B272-F2A31774F4AD}" srcOrd="0" destOrd="0" presId="urn:microsoft.com/office/officeart/2005/8/layout/vList2"/>
    <dgm:cxn modelId="{81C16115-D164-400A-86A5-33F06D1AD6F4}" type="presParOf" srcId="{62E6F0F6-C9FA-4E21-9A7A-E6C84EEB8EEF}" destId="{AC1A370D-1A46-45EE-AA56-5EF5B6CDF89F}" srcOrd="1" destOrd="0" presId="urn:microsoft.com/office/officeart/2005/8/layout/vList2"/>
    <dgm:cxn modelId="{A1E69BD4-40B4-4A6C-862C-1A23D9D1BDC6}" type="presParOf" srcId="{62E6F0F6-C9FA-4E21-9A7A-E6C84EEB8EEF}" destId="{EA3FA3F0-C324-4672-97DC-9339B0E3C1E2}" srcOrd="2" destOrd="0" presId="urn:microsoft.com/office/officeart/2005/8/layout/vList2"/>
    <dgm:cxn modelId="{C0C71A82-B2B7-4C02-9D95-70BD8488B9FE}" type="presParOf" srcId="{62E6F0F6-C9FA-4E21-9A7A-E6C84EEB8EEF}" destId="{C14B6373-786B-47B9-A4F8-8AEC5A50085B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E0177E-9C08-41F3-98D8-06D4CA4517DB}">
      <dsp:nvSpPr>
        <dsp:cNvPr id="0" name=""/>
        <dsp:cNvSpPr/>
      </dsp:nvSpPr>
      <dsp:spPr>
        <a:xfrm>
          <a:off x="0" y="115023"/>
          <a:ext cx="8352928" cy="694979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800" kern="1200" dirty="0" smtClean="0">
              <a:cs typeface="+mj-cs"/>
            </a:rPr>
            <a:t>כנס סמנכ"לים – חידוד נהלים והנחיות</a:t>
          </a:r>
          <a:endParaRPr lang="he-IL" sz="1800" kern="1200" dirty="0">
            <a:cs typeface="+mj-cs"/>
          </a:endParaRPr>
        </a:p>
      </dsp:txBody>
      <dsp:txXfrm>
        <a:off x="33926" y="148949"/>
        <a:ext cx="8285076" cy="627127"/>
      </dsp:txXfrm>
    </dsp:sp>
    <dsp:sp modelId="{DF8C8E1D-E376-4DAF-818E-B99879084FBC}">
      <dsp:nvSpPr>
        <dsp:cNvPr id="0" name=""/>
        <dsp:cNvSpPr/>
      </dsp:nvSpPr>
      <dsp:spPr>
        <a:xfrm>
          <a:off x="0" y="810003"/>
          <a:ext cx="8352928" cy="2980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5205" tIns="22860" rIns="128016" bIns="22860" numCol="1" spcCol="1270" anchor="t" anchorCtr="0">
          <a:noAutofit/>
        </a:bodyPr>
        <a:lstStyle/>
        <a:p>
          <a:pPr marL="114300" lvl="1" indent="-114300" algn="r" defTabSz="6223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he-IL" sz="1400" kern="1200" dirty="0">
            <a:cs typeface="+mj-cs"/>
          </a:endParaRPr>
        </a:p>
      </dsp:txBody>
      <dsp:txXfrm>
        <a:off x="0" y="810003"/>
        <a:ext cx="8352928" cy="298080"/>
      </dsp:txXfrm>
    </dsp:sp>
    <dsp:sp modelId="{2A880C51-6700-4E4B-BFBB-4919C8FB87E8}">
      <dsp:nvSpPr>
        <dsp:cNvPr id="0" name=""/>
        <dsp:cNvSpPr/>
      </dsp:nvSpPr>
      <dsp:spPr>
        <a:xfrm>
          <a:off x="0" y="1108084"/>
          <a:ext cx="8352928" cy="694979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800" kern="1200" dirty="0" smtClean="0">
              <a:cs typeface="+mj-cs"/>
            </a:rPr>
            <a:t>פגישות עם מרכזי מכרזים במשרדים וביצוע שיחות יומיומיות למעקב אחר תהליכים מעוכבים</a:t>
          </a:r>
          <a:endParaRPr lang="he-IL" sz="1800" kern="1200" dirty="0">
            <a:cs typeface="+mj-cs"/>
          </a:endParaRPr>
        </a:p>
      </dsp:txBody>
      <dsp:txXfrm>
        <a:off x="33926" y="1142010"/>
        <a:ext cx="8285076" cy="627127"/>
      </dsp:txXfrm>
    </dsp:sp>
    <dsp:sp modelId="{FEA56B4E-6459-4CFC-BD02-83432C6F5A92}">
      <dsp:nvSpPr>
        <dsp:cNvPr id="0" name=""/>
        <dsp:cNvSpPr/>
      </dsp:nvSpPr>
      <dsp:spPr>
        <a:xfrm>
          <a:off x="0" y="1803063"/>
          <a:ext cx="8352928" cy="2980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5205" tIns="22860" rIns="128016" bIns="22860" numCol="1" spcCol="1270" anchor="t" anchorCtr="0">
          <a:noAutofit/>
        </a:bodyPr>
        <a:lstStyle/>
        <a:p>
          <a:pPr marL="114300" lvl="1" indent="-114300" algn="r" defTabSz="6223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he-IL" sz="1400" kern="1200" dirty="0">
            <a:cs typeface="+mj-cs"/>
          </a:endParaRPr>
        </a:p>
      </dsp:txBody>
      <dsp:txXfrm>
        <a:off x="0" y="1803063"/>
        <a:ext cx="8352928" cy="298080"/>
      </dsp:txXfrm>
    </dsp:sp>
    <dsp:sp modelId="{5E57E2AA-806D-4095-B246-190A37D22511}">
      <dsp:nvSpPr>
        <dsp:cNvPr id="0" name=""/>
        <dsp:cNvSpPr/>
      </dsp:nvSpPr>
      <dsp:spPr>
        <a:xfrm>
          <a:off x="0" y="2101144"/>
          <a:ext cx="8352928" cy="694979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800" kern="1200" dirty="0" smtClean="0">
              <a:cs typeface="+mj-cs"/>
            </a:rPr>
            <a:t>קביעת מס' ימי פרסום ל-7 ימים במקום  14 (יישום בעוד כחודש)</a:t>
          </a:r>
          <a:endParaRPr lang="he-IL" sz="1800" kern="1200" dirty="0">
            <a:cs typeface="+mj-cs"/>
          </a:endParaRPr>
        </a:p>
      </dsp:txBody>
      <dsp:txXfrm>
        <a:off x="33926" y="2135070"/>
        <a:ext cx="8285076" cy="627127"/>
      </dsp:txXfrm>
    </dsp:sp>
    <dsp:sp modelId="{C3FFD0DA-CD50-4776-ACC5-4D6707B96D60}">
      <dsp:nvSpPr>
        <dsp:cNvPr id="0" name=""/>
        <dsp:cNvSpPr/>
      </dsp:nvSpPr>
      <dsp:spPr>
        <a:xfrm>
          <a:off x="0" y="2796124"/>
          <a:ext cx="8352928" cy="2980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5205" tIns="22860" rIns="128016" bIns="22860" numCol="1" spcCol="1270" anchor="t" anchorCtr="0">
          <a:noAutofit/>
        </a:bodyPr>
        <a:lstStyle/>
        <a:p>
          <a:pPr marL="114300" lvl="1" indent="-114300" algn="r" defTabSz="6223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he-IL" sz="1400" kern="1200" dirty="0">
            <a:cs typeface="+mj-cs"/>
          </a:endParaRPr>
        </a:p>
      </dsp:txBody>
      <dsp:txXfrm>
        <a:off x="0" y="2796124"/>
        <a:ext cx="8352928" cy="298080"/>
      </dsp:txXfrm>
    </dsp:sp>
    <dsp:sp modelId="{C37CD2D4-C125-40F2-A6CC-5342759B59F3}">
      <dsp:nvSpPr>
        <dsp:cNvPr id="0" name=""/>
        <dsp:cNvSpPr/>
      </dsp:nvSpPr>
      <dsp:spPr>
        <a:xfrm>
          <a:off x="0" y="3094204"/>
          <a:ext cx="8352928" cy="694979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800" kern="1200" dirty="0" smtClean="0">
              <a:cs typeface="+mj-cs"/>
            </a:rPr>
            <a:t>קביעה ופרסום של  מועד ועדת בוחנים בעת פרסום מכרז פנימי – משך זמן המכרז עד 27 יום</a:t>
          </a:r>
          <a:endParaRPr lang="he-IL" sz="1800" kern="1200" dirty="0">
            <a:cs typeface="+mj-cs"/>
          </a:endParaRPr>
        </a:p>
      </dsp:txBody>
      <dsp:txXfrm>
        <a:off x="33926" y="3128130"/>
        <a:ext cx="8285076" cy="62712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E0177E-9C08-41F3-98D8-06D4CA4517DB}">
      <dsp:nvSpPr>
        <dsp:cNvPr id="0" name=""/>
        <dsp:cNvSpPr/>
      </dsp:nvSpPr>
      <dsp:spPr>
        <a:xfrm>
          <a:off x="0" y="7865"/>
          <a:ext cx="7632848" cy="100386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r" defTabSz="11557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600" kern="1200" dirty="0" smtClean="0">
              <a:cs typeface="+mj-cs"/>
            </a:rPr>
            <a:t>הנחיית המשרדים לבדיקת מועמדויות החל מהיום הראשון לפרסום המכרז </a:t>
          </a:r>
          <a:endParaRPr lang="he-IL" sz="2600" kern="1200" dirty="0">
            <a:cs typeface="+mj-cs"/>
          </a:endParaRPr>
        </a:p>
      </dsp:txBody>
      <dsp:txXfrm>
        <a:off x="49004" y="56869"/>
        <a:ext cx="7534840" cy="905852"/>
      </dsp:txXfrm>
    </dsp:sp>
    <dsp:sp modelId="{DF8C8E1D-E376-4DAF-818E-B99879084FBC}">
      <dsp:nvSpPr>
        <dsp:cNvPr id="0" name=""/>
        <dsp:cNvSpPr/>
      </dsp:nvSpPr>
      <dsp:spPr>
        <a:xfrm>
          <a:off x="0" y="1011725"/>
          <a:ext cx="7632848" cy="4305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2343" tIns="33020" rIns="184912" bIns="33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he-IL" sz="2000" kern="1200" dirty="0">
            <a:cs typeface="+mj-cs"/>
          </a:endParaRPr>
        </a:p>
      </dsp:txBody>
      <dsp:txXfrm>
        <a:off x="0" y="1011725"/>
        <a:ext cx="7632848" cy="430560"/>
      </dsp:txXfrm>
    </dsp:sp>
    <dsp:sp modelId="{2A880C51-6700-4E4B-BFBB-4919C8FB87E8}">
      <dsp:nvSpPr>
        <dsp:cNvPr id="0" name=""/>
        <dsp:cNvSpPr/>
      </dsp:nvSpPr>
      <dsp:spPr>
        <a:xfrm>
          <a:off x="0" y="1442285"/>
          <a:ext cx="7632848" cy="100386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r" defTabSz="11557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600" kern="1200" dirty="0" smtClean="0">
              <a:cs typeface="+mj-cs"/>
            </a:rPr>
            <a:t>בקרה צמודה והתראות למשרדים</a:t>
          </a:r>
          <a:endParaRPr lang="he-IL" sz="2600" kern="1200" dirty="0">
            <a:cs typeface="+mj-cs"/>
          </a:endParaRPr>
        </a:p>
      </dsp:txBody>
      <dsp:txXfrm>
        <a:off x="49004" y="1491289"/>
        <a:ext cx="7534840" cy="905852"/>
      </dsp:txXfrm>
    </dsp:sp>
    <dsp:sp modelId="{FEA56B4E-6459-4CFC-BD02-83432C6F5A92}">
      <dsp:nvSpPr>
        <dsp:cNvPr id="0" name=""/>
        <dsp:cNvSpPr/>
      </dsp:nvSpPr>
      <dsp:spPr>
        <a:xfrm>
          <a:off x="0" y="2446145"/>
          <a:ext cx="7632848" cy="4305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2343" tIns="33020" rIns="184912" bIns="33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he-IL" sz="2000" kern="1200" dirty="0">
            <a:cs typeface="+mj-cs"/>
          </a:endParaRPr>
        </a:p>
      </dsp:txBody>
      <dsp:txXfrm>
        <a:off x="0" y="2446145"/>
        <a:ext cx="7632848" cy="430560"/>
      </dsp:txXfrm>
    </dsp:sp>
    <dsp:sp modelId="{6690A1F3-7D73-4E3D-95F8-467211D01784}">
      <dsp:nvSpPr>
        <dsp:cNvPr id="0" name=""/>
        <dsp:cNvSpPr/>
      </dsp:nvSpPr>
      <dsp:spPr>
        <a:xfrm>
          <a:off x="0" y="2876706"/>
          <a:ext cx="7632848" cy="100386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r" defTabSz="11557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600" kern="1200" dirty="0" smtClean="0">
              <a:cs typeface="+mj-cs"/>
            </a:rPr>
            <a:t>אישור מועמדות ע"פ הצהרת המועמד (במקרים בהם אחוזי עמידה בתנאי סף גבוהים)</a:t>
          </a:r>
          <a:endParaRPr lang="he-IL" sz="2600" kern="1200" dirty="0">
            <a:cs typeface="+mj-cs"/>
          </a:endParaRPr>
        </a:p>
      </dsp:txBody>
      <dsp:txXfrm>
        <a:off x="49004" y="2925710"/>
        <a:ext cx="7534840" cy="90585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E0177E-9C08-41F3-98D8-06D4CA4517DB}">
      <dsp:nvSpPr>
        <dsp:cNvPr id="0" name=""/>
        <dsp:cNvSpPr/>
      </dsp:nvSpPr>
      <dsp:spPr>
        <a:xfrm>
          <a:off x="0" y="49910"/>
          <a:ext cx="8640960" cy="537468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100" kern="1200" dirty="0" smtClean="0">
              <a:cs typeface="+mj-cs"/>
            </a:rPr>
            <a:t>הקמת מערך בקרה על תהליכי המיון במכונים</a:t>
          </a:r>
          <a:endParaRPr lang="he-IL" sz="2100" kern="1200" dirty="0">
            <a:cs typeface="+mj-cs"/>
          </a:endParaRPr>
        </a:p>
      </dsp:txBody>
      <dsp:txXfrm>
        <a:off x="26237" y="76147"/>
        <a:ext cx="8588486" cy="484994"/>
      </dsp:txXfrm>
    </dsp:sp>
    <dsp:sp modelId="{DF8C8E1D-E376-4DAF-818E-B99879084FBC}">
      <dsp:nvSpPr>
        <dsp:cNvPr id="0" name=""/>
        <dsp:cNvSpPr/>
      </dsp:nvSpPr>
      <dsp:spPr>
        <a:xfrm>
          <a:off x="0" y="587379"/>
          <a:ext cx="8640960" cy="3477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4350" tIns="26670" rIns="149352" bIns="26670" numCol="1" spcCol="1270" anchor="t" anchorCtr="0">
          <a:noAutofit/>
        </a:bodyPr>
        <a:lstStyle/>
        <a:p>
          <a:pPr marL="171450" lvl="1" indent="-171450" algn="r" defTabSz="7112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he-IL" sz="1600" kern="1200" dirty="0">
            <a:cs typeface="+mj-cs"/>
          </a:endParaRPr>
        </a:p>
      </dsp:txBody>
      <dsp:txXfrm>
        <a:off x="0" y="587379"/>
        <a:ext cx="8640960" cy="347760"/>
      </dsp:txXfrm>
    </dsp:sp>
    <dsp:sp modelId="{2A880C51-6700-4E4B-BFBB-4919C8FB87E8}">
      <dsp:nvSpPr>
        <dsp:cNvPr id="0" name=""/>
        <dsp:cNvSpPr/>
      </dsp:nvSpPr>
      <dsp:spPr>
        <a:xfrm>
          <a:off x="0" y="935139"/>
          <a:ext cx="8640960" cy="537468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100" kern="1200" dirty="0" smtClean="0">
              <a:cs typeface="+mj-cs"/>
            </a:rPr>
            <a:t>פגישות עם מנכ"לים של מכוני המיון</a:t>
          </a:r>
          <a:endParaRPr lang="he-IL" sz="2100" kern="1200" dirty="0">
            <a:cs typeface="+mj-cs"/>
          </a:endParaRPr>
        </a:p>
      </dsp:txBody>
      <dsp:txXfrm>
        <a:off x="26237" y="961376"/>
        <a:ext cx="8588486" cy="484994"/>
      </dsp:txXfrm>
    </dsp:sp>
    <dsp:sp modelId="{FEA56B4E-6459-4CFC-BD02-83432C6F5A92}">
      <dsp:nvSpPr>
        <dsp:cNvPr id="0" name=""/>
        <dsp:cNvSpPr/>
      </dsp:nvSpPr>
      <dsp:spPr>
        <a:xfrm>
          <a:off x="0" y="1472608"/>
          <a:ext cx="8640960" cy="3477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4350" tIns="26670" rIns="149352" bIns="26670" numCol="1" spcCol="1270" anchor="t" anchorCtr="0">
          <a:noAutofit/>
        </a:bodyPr>
        <a:lstStyle/>
        <a:p>
          <a:pPr marL="171450" lvl="1" indent="-171450" algn="r" defTabSz="7112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he-IL" sz="1600" kern="1200" dirty="0">
            <a:cs typeface="+mj-cs"/>
          </a:endParaRPr>
        </a:p>
      </dsp:txBody>
      <dsp:txXfrm>
        <a:off x="0" y="1472608"/>
        <a:ext cx="8640960" cy="347760"/>
      </dsp:txXfrm>
    </dsp:sp>
    <dsp:sp modelId="{1D912903-A19F-413F-808D-F5987AF1F52D}">
      <dsp:nvSpPr>
        <dsp:cNvPr id="0" name=""/>
        <dsp:cNvSpPr/>
      </dsp:nvSpPr>
      <dsp:spPr>
        <a:xfrm>
          <a:off x="0" y="1820368"/>
          <a:ext cx="8640960" cy="537468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100" kern="1200" dirty="0" smtClean="0">
              <a:cs typeface="+mj-cs"/>
            </a:rPr>
            <a:t>הגברת המעורבות של המשרד בתהליכי המיון והתאמת המיון לתפקיד </a:t>
          </a:r>
          <a:endParaRPr lang="he-IL" sz="2100" kern="1200" dirty="0">
            <a:cs typeface="+mj-cs"/>
          </a:endParaRPr>
        </a:p>
      </dsp:txBody>
      <dsp:txXfrm>
        <a:off x="26237" y="1846605"/>
        <a:ext cx="8588486" cy="484994"/>
      </dsp:txXfrm>
    </dsp:sp>
    <dsp:sp modelId="{10228F7E-C3C2-4834-B437-30D8D60BCC7D}">
      <dsp:nvSpPr>
        <dsp:cNvPr id="0" name=""/>
        <dsp:cNvSpPr/>
      </dsp:nvSpPr>
      <dsp:spPr>
        <a:xfrm>
          <a:off x="0" y="2357836"/>
          <a:ext cx="8640960" cy="3477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4350" tIns="26670" rIns="149352" bIns="26670" numCol="1" spcCol="1270" anchor="t" anchorCtr="0">
          <a:noAutofit/>
        </a:bodyPr>
        <a:lstStyle/>
        <a:p>
          <a:pPr marL="171450" lvl="1" indent="-171450" algn="r" defTabSz="7112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he-IL" sz="1600" kern="1200" dirty="0">
            <a:cs typeface="+mj-cs"/>
          </a:endParaRPr>
        </a:p>
      </dsp:txBody>
      <dsp:txXfrm>
        <a:off x="0" y="2357836"/>
        <a:ext cx="8640960" cy="347760"/>
      </dsp:txXfrm>
    </dsp:sp>
    <dsp:sp modelId="{3D19C246-E2C1-489B-965F-AFCAB11012FC}">
      <dsp:nvSpPr>
        <dsp:cNvPr id="0" name=""/>
        <dsp:cNvSpPr/>
      </dsp:nvSpPr>
      <dsp:spPr>
        <a:xfrm>
          <a:off x="0" y="2705596"/>
          <a:ext cx="8640960" cy="537468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100" kern="1200" dirty="0" smtClean="0">
              <a:cs typeface="+mj-cs"/>
            </a:rPr>
            <a:t>מחקר תוקף ניבוי – מכרזי בכירים (נמצא בשלבי איסוף הנתונים) </a:t>
          </a:r>
          <a:endParaRPr lang="he-IL" sz="2100" kern="1200" dirty="0">
            <a:cs typeface="+mj-cs"/>
          </a:endParaRPr>
        </a:p>
      </dsp:txBody>
      <dsp:txXfrm>
        <a:off x="26237" y="2731833"/>
        <a:ext cx="8588486" cy="484994"/>
      </dsp:txXfrm>
    </dsp:sp>
    <dsp:sp modelId="{491080BA-4A18-406E-957C-F32033FC28D6}">
      <dsp:nvSpPr>
        <dsp:cNvPr id="0" name=""/>
        <dsp:cNvSpPr/>
      </dsp:nvSpPr>
      <dsp:spPr>
        <a:xfrm>
          <a:off x="0" y="3243065"/>
          <a:ext cx="8640960" cy="3477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4350" tIns="26670" rIns="149352" bIns="26670" numCol="1" spcCol="1270" anchor="t" anchorCtr="0">
          <a:noAutofit/>
        </a:bodyPr>
        <a:lstStyle/>
        <a:p>
          <a:pPr marL="171450" lvl="1" indent="-171450" algn="r" defTabSz="7112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he-IL" sz="1600" kern="1200" dirty="0">
            <a:cs typeface="+mj-cs"/>
          </a:endParaRPr>
        </a:p>
      </dsp:txBody>
      <dsp:txXfrm>
        <a:off x="0" y="3243065"/>
        <a:ext cx="8640960" cy="347760"/>
      </dsp:txXfrm>
    </dsp:sp>
    <dsp:sp modelId="{D3D7463F-F5DF-4C42-9392-1A872528EE98}">
      <dsp:nvSpPr>
        <dsp:cNvPr id="0" name=""/>
        <dsp:cNvSpPr/>
      </dsp:nvSpPr>
      <dsp:spPr>
        <a:xfrm>
          <a:off x="0" y="3590825"/>
          <a:ext cx="8640960" cy="537468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100" kern="1200" dirty="0" smtClean="0">
              <a:cs typeface="+mj-cs"/>
            </a:rPr>
            <a:t>מיונים מאסיביים (לקראת מכרז מכוני מיון חדש)</a:t>
          </a:r>
          <a:endParaRPr lang="he-IL" sz="2100" kern="1200" dirty="0">
            <a:cs typeface="+mj-cs"/>
          </a:endParaRPr>
        </a:p>
      </dsp:txBody>
      <dsp:txXfrm>
        <a:off x="26237" y="3617062"/>
        <a:ext cx="8588486" cy="48499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E0177E-9C08-41F3-98D8-06D4CA4517DB}">
      <dsp:nvSpPr>
        <dsp:cNvPr id="0" name=""/>
        <dsp:cNvSpPr/>
      </dsp:nvSpPr>
      <dsp:spPr>
        <a:xfrm>
          <a:off x="0" y="9199"/>
          <a:ext cx="7560840" cy="58500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500" kern="1200" dirty="0" smtClean="0">
              <a:cs typeface="+mj-cs"/>
            </a:rPr>
            <a:t>בקרה על התכנסות ועדות הבוחנים </a:t>
          </a:r>
          <a:endParaRPr lang="he-IL" sz="2500" kern="1200" dirty="0">
            <a:cs typeface="+mj-cs"/>
          </a:endParaRPr>
        </a:p>
      </dsp:txBody>
      <dsp:txXfrm>
        <a:off x="28557" y="37756"/>
        <a:ext cx="7503726" cy="527886"/>
      </dsp:txXfrm>
    </dsp:sp>
    <dsp:sp modelId="{DF8C8E1D-E376-4DAF-818E-B99879084FBC}">
      <dsp:nvSpPr>
        <dsp:cNvPr id="0" name=""/>
        <dsp:cNvSpPr/>
      </dsp:nvSpPr>
      <dsp:spPr>
        <a:xfrm>
          <a:off x="0" y="594199"/>
          <a:ext cx="7560840" cy="414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0057" tIns="31750" rIns="177800" bIns="3175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he-IL" sz="2000" kern="1200" dirty="0">
            <a:cs typeface="+mj-cs"/>
          </a:endParaRPr>
        </a:p>
      </dsp:txBody>
      <dsp:txXfrm>
        <a:off x="0" y="594199"/>
        <a:ext cx="7560840" cy="414000"/>
      </dsp:txXfrm>
    </dsp:sp>
    <dsp:sp modelId="{2A880C51-6700-4E4B-BFBB-4919C8FB87E8}">
      <dsp:nvSpPr>
        <dsp:cNvPr id="0" name=""/>
        <dsp:cNvSpPr/>
      </dsp:nvSpPr>
      <dsp:spPr>
        <a:xfrm>
          <a:off x="0" y="1008199"/>
          <a:ext cx="7560840" cy="58500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500" kern="1200" dirty="0" smtClean="0">
              <a:cs typeface="+mj-cs"/>
            </a:rPr>
            <a:t>התראות למשרדים לקביעת מועד לוועדות בוחנים</a:t>
          </a:r>
          <a:endParaRPr lang="he-IL" sz="2500" kern="1200" dirty="0">
            <a:cs typeface="+mj-cs"/>
          </a:endParaRPr>
        </a:p>
      </dsp:txBody>
      <dsp:txXfrm>
        <a:off x="28557" y="1036756"/>
        <a:ext cx="7503726" cy="527886"/>
      </dsp:txXfrm>
    </dsp:sp>
    <dsp:sp modelId="{FEA56B4E-6459-4CFC-BD02-83432C6F5A92}">
      <dsp:nvSpPr>
        <dsp:cNvPr id="0" name=""/>
        <dsp:cNvSpPr/>
      </dsp:nvSpPr>
      <dsp:spPr>
        <a:xfrm>
          <a:off x="0" y="1593199"/>
          <a:ext cx="7560840" cy="414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0057" tIns="31750" rIns="177800" bIns="3175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he-IL" sz="2000" kern="1200" dirty="0">
            <a:cs typeface="+mj-cs"/>
          </a:endParaRPr>
        </a:p>
      </dsp:txBody>
      <dsp:txXfrm>
        <a:off x="0" y="1593199"/>
        <a:ext cx="7560840" cy="414000"/>
      </dsp:txXfrm>
    </dsp:sp>
    <dsp:sp modelId="{29C11F6E-6884-42A4-9E68-3A52BCFF0109}">
      <dsp:nvSpPr>
        <dsp:cNvPr id="0" name=""/>
        <dsp:cNvSpPr/>
      </dsp:nvSpPr>
      <dsp:spPr>
        <a:xfrm>
          <a:off x="0" y="2007199"/>
          <a:ext cx="7560840" cy="58500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500" kern="1200" dirty="0" smtClean="0">
              <a:cs typeface="+mj-cs"/>
            </a:rPr>
            <a:t>קביעת מועד מראש לוועדת בוחנים למכרזים פנימיים </a:t>
          </a:r>
          <a:endParaRPr lang="he-IL" sz="2500" kern="1200" dirty="0">
            <a:cs typeface="+mj-cs"/>
          </a:endParaRPr>
        </a:p>
      </dsp:txBody>
      <dsp:txXfrm>
        <a:off x="28557" y="2035756"/>
        <a:ext cx="7503726" cy="527886"/>
      </dsp:txXfrm>
    </dsp:sp>
    <dsp:sp modelId="{EE88C24E-01B8-49D3-82F9-E34DDE221443}">
      <dsp:nvSpPr>
        <dsp:cNvPr id="0" name=""/>
        <dsp:cNvSpPr/>
      </dsp:nvSpPr>
      <dsp:spPr>
        <a:xfrm>
          <a:off x="0" y="2592200"/>
          <a:ext cx="7560840" cy="414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0057" tIns="31750" rIns="177800" bIns="3175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he-IL" sz="2000" kern="1200" dirty="0">
            <a:cs typeface="+mj-cs"/>
          </a:endParaRPr>
        </a:p>
      </dsp:txBody>
      <dsp:txXfrm>
        <a:off x="0" y="2592200"/>
        <a:ext cx="7560840" cy="414000"/>
      </dsp:txXfrm>
    </dsp:sp>
    <dsp:sp modelId="{2FBD5077-18BA-45C0-90F2-ECBB084EA2B8}">
      <dsp:nvSpPr>
        <dsp:cNvPr id="0" name=""/>
        <dsp:cNvSpPr/>
      </dsp:nvSpPr>
      <dsp:spPr>
        <a:xfrm>
          <a:off x="0" y="3006200"/>
          <a:ext cx="7560840" cy="58500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500" kern="1200" dirty="0" smtClean="0">
              <a:cs typeface="+mj-cs"/>
            </a:rPr>
            <a:t>תכנון וחיזוי מכרזים </a:t>
          </a:r>
          <a:endParaRPr lang="he-IL" sz="2500" kern="1200" dirty="0">
            <a:cs typeface="+mj-cs"/>
          </a:endParaRPr>
        </a:p>
      </dsp:txBody>
      <dsp:txXfrm>
        <a:off x="28557" y="3034757"/>
        <a:ext cx="7503726" cy="52788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3EA228-F700-4268-8D30-85568C96C93D}">
      <dsp:nvSpPr>
        <dsp:cNvPr id="0" name=""/>
        <dsp:cNvSpPr/>
      </dsp:nvSpPr>
      <dsp:spPr>
        <a:xfrm>
          <a:off x="0" y="317993"/>
          <a:ext cx="6907023" cy="5148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200" b="1" kern="1200" dirty="0" smtClean="0">
              <a:solidFill>
                <a:schemeClr val="accent3"/>
              </a:solidFill>
              <a:cs typeface="+mj-cs"/>
            </a:rPr>
            <a:t>סינון ממוקד במערכת המקוונת והסרת מועמדויות סרק</a:t>
          </a:r>
          <a:endParaRPr lang="he-IL" sz="2200" b="1" kern="1200" dirty="0">
            <a:solidFill>
              <a:schemeClr val="accent3"/>
            </a:solidFill>
            <a:cs typeface="+mj-cs"/>
          </a:endParaRPr>
        </a:p>
      </dsp:txBody>
      <dsp:txXfrm>
        <a:off x="25130" y="343123"/>
        <a:ext cx="6856763" cy="464540"/>
      </dsp:txXfrm>
    </dsp:sp>
    <dsp:sp modelId="{66204E73-9C05-4028-BA72-4DE72E7772F6}">
      <dsp:nvSpPr>
        <dsp:cNvPr id="0" name=""/>
        <dsp:cNvSpPr/>
      </dsp:nvSpPr>
      <dsp:spPr>
        <a:xfrm>
          <a:off x="0" y="832793"/>
          <a:ext cx="6907023" cy="364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9298" tIns="27940" rIns="156464" bIns="27940" numCol="1" spcCol="1270" anchor="t" anchorCtr="0">
          <a:noAutofit/>
        </a:bodyPr>
        <a:lstStyle/>
        <a:p>
          <a:pPr marL="171450" lvl="1" indent="-171450" algn="r" defTabSz="75565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he-IL" sz="1700" b="1" kern="1200" dirty="0">
            <a:solidFill>
              <a:schemeClr val="accent3"/>
            </a:solidFill>
            <a:cs typeface="+mj-cs"/>
          </a:endParaRPr>
        </a:p>
      </dsp:txBody>
      <dsp:txXfrm>
        <a:off x="0" y="832793"/>
        <a:ext cx="6907023" cy="364320"/>
      </dsp:txXfrm>
    </dsp:sp>
    <dsp:sp modelId="{13A6E95A-8AAF-4EA8-B2F4-E4F47E34D987}">
      <dsp:nvSpPr>
        <dsp:cNvPr id="0" name=""/>
        <dsp:cNvSpPr/>
      </dsp:nvSpPr>
      <dsp:spPr>
        <a:xfrm>
          <a:off x="0" y="1197113"/>
          <a:ext cx="6907023" cy="5148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200" b="1" kern="1200" dirty="0" smtClean="0">
              <a:solidFill>
                <a:schemeClr val="accent3"/>
              </a:solidFill>
              <a:cs typeface="+mj-cs"/>
            </a:rPr>
            <a:t>אישור מועמדות על בסיס הצהרת המועמד</a:t>
          </a:r>
          <a:endParaRPr lang="he-IL" sz="2200" b="1" kern="1200" dirty="0">
            <a:solidFill>
              <a:schemeClr val="accent3"/>
            </a:solidFill>
            <a:cs typeface="+mj-cs"/>
          </a:endParaRPr>
        </a:p>
      </dsp:txBody>
      <dsp:txXfrm>
        <a:off x="25130" y="1222243"/>
        <a:ext cx="6856763" cy="464540"/>
      </dsp:txXfrm>
    </dsp:sp>
    <dsp:sp modelId="{ED9B25F6-216F-41E3-8C4C-C2DF7F7850CC}">
      <dsp:nvSpPr>
        <dsp:cNvPr id="0" name=""/>
        <dsp:cNvSpPr/>
      </dsp:nvSpPr>
      <dsp:spPr>
        <a:xfrm>
          <a:off x="0" y="1711913"/>
          <a:ext cx="6907023" cy="364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9298" tIns="27940" rIns="156464" bIns="27940" numCol="1" spcCol="1270" anchor="t" anchorCtr="0">
          <a:noAutofit/>
        </a:bodyPr>
        <a:lstStyle/>
        <a:p>
          <a:pPr marL="171450" lvl="1" indent="-171450" algn="r" defTabSz="75565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he-IL" sz="1700" b="1" kern="1200" dirty="0">
            <a:solidFill>
              <a:schemeClr val="accent3"/>
            </a:solidFill>
            <a:cs typeface="+mj-cs"/>
          </a:endParaRPr>
        </a:p>
      </dsp:txBody>
      <dsp:txXfrm>
        <a:off x="0" y="1711913"/>
        <a:ext cx="6907023" cy="364320"/>
      </dsp:txXfrm>
    </dsp:sp>
    <dsp:sp modelId="{5E2FC163-494E-465D-99ED-47A92D9D3B8D}">
      <dsp:nvSpPr>
        <dsp:cNvPr id="0" name=""/>
        <dsp:cNvSpPr/>
      </dsp:nvSpPr>
      <dsp:spPr>
        <a:xfrm>
          <a:off x="0" y="2076233"/>
          <a:ext cx="6907023" cy="5148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200" b="1" kern="1200" dirty="0" smtClean="0">
              <a:solidFill>
                <a:schemeClr val="accent3"/>
              </a:solidFill>
              <a:cs typeface="+mj-cs"/>
            </a:rPr>
            <a:t>מיון מקדים</a:t>
          </a:r>
          <a:endParaRPr lang="he-IL" sz="2200" b="1" kern="1200" dirty="0">
            <a:solidFill>
              <a:schemeClr val="accent3"/>
            </a:solidFill>
            <a:cs typeface="+mj-cs"/>
          </a:endParaRPr>
        </a:p>
      </dsp:txBody>
      <dsp:txXfrm>
        <a:off x="25130" y="2101363"/>
        <a:ext cx="6856763" cy="464540"/>
      </dsp:txXfrm>
    </dsp:sp>
    <dsp:sp modelId="{A56D10FD-978D-4C80-975D-6966287BCFF6}">
      <dsp:nvSpPr>
        <dsp:cNvPr id="0" name=""/>
        <dsp:cNvSpPr/>
      </dsp:nvSpPr>
      <dsp:spPr>
        <a:xfrm>
          <a:off x="0" y="2591033"/>
          <a:ext cx="6907023" cy="364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9298" tIns="27940" rIns="156464" bIns="27940" numCol="1" spcCol="1270" anchor="t" anchorCtr="0">
          <a:noAutofit/>
        </a:bodyPr>
        <a:lstStyle/>
        <a:p>
          <a:pPr marL="171450" lvl="1" indent="-171450" algn="r" defTabSz="75565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he-IL" sz="1700" b="1" kern="1200" dirty="0">
            <a:solidFill>
              <a:schemeClr val="accent3"/>
            </a:solidFill>
            <a:cs typeface="+mj-cs"/>
          </a:endParaRPr>
        </a:p>
      </dsp:txBody>
      <dsp:txXfrm>
        <a:off x="0" y="2591033"/>
        <a:ext cx="6907023" cy="364320"/>
      </dsp:txXfrm>
    </dsp:sp>
    <dsp:sp modelId="{E401B3BA-5B14-493E-ABEF-FDCF68089FD2}">
      <dsp:nvSpPr>
        <dsp:cNvPr id="0" name=""/>
        <dsp:cNvSpPr/>
      </dsp:nvSpPr>
      <dsp:spPr>
        <a:xfrm>
          <a:off x="0" y="2955353"/>
          <a:ext cx="6907023" cy="5148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200" b="1" kern="1200" dirty="0" smtClean="0">
              <a:solidFill>
                <a:schemeClr val="accent3"/>
              </a:solidFill>
              <a:cs typeface="+mj-cs"/>
            </a:rPr>
            <a:t>מאגרי מועמדים</a:t>
          </a:r>
          <a:endParaRPr lang="he-IL" sz="2200" b="1" kern="1200" dirty="0">
            <a:solidFill>
              <a:schemeClr val="accent3"/>
            </a:solidFill>
            <a:cs typeface="+mj-cs"/>
          </a:endParaRPr>
        </a:p>
      </dsp:txBody>
      <dsp:txXfrm>
        <a:off x="25130" y="2980483"/>
        <a:ext cx="6856763" cy="46454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2A4587-B9F9-4090-B272-F2A31774F4AD}">
      <dsp:nvSpPr>
        <dsp:cNvPr id="0" name=""/>
        <dsp:cNvSpPr/>
      </dsp:nvSpPr>
      <dsp:spPr>
        <a:xfrm>
          <a:off x="0" y="5732"/>
          <a:ext cx="8495778" cy="88218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b="1" kern="1200" dirty="0" smtClean="0">
              <a:solidFill>
                <a:schemeClr val="accent3"/>
              </a:solidFill>
              <a:cs typeface="+mj-cs"/>
            </a:rPr>
            <a:t>מכרז בין משרדי כמכרז ראשון</a:t>
          </a:r>
          <a:r>
            <a:rPr lang="en-US" sz="2400" b="1" kern="1200" dirty="0" smtClean="0">
              <a:solidFill>
                <a:schemeClr val="accent3"/>
              </a:solidFill>
              <a:cs typeface="+mj-cs"/>
            </a:rPr>
            <a:t/>
          </a:r>
          <a:br>
            <a:rPr lang="en-US" sz="2400" b="1" kern="1200" dirty="0" smtClean="0">
              <a:solidFill>
                <a:schemeClr val="accent3"/>
              </a:solidFill>
              <a:cs typeface="+mj-cs"/>
            </a:rPr>
          </a:br>
          <a:r>
            <a:rPr lang="he-IL" sz="1800" b="1" kern="1200" dirty="0" smtClean="0">
              <a:solidFill>
                <a:schemeClr val="accent3"/>
              </a:solidFill>
              <a:cs typeface="+mj-cs"/>
            </a:rPr>
            <a:t>שלב ראשון מכרזי בכירים</a:t>
          </a:r>
          <a:endParaRPr lang="he-IL" sz="1800" b="1" kern="1200" dirty="0">
            <a:solidFill>
              <a:schemeClr val="accent3"/>
            </a:solidFill>
            <a:cs typeface="+mj-cs"/>
          </a:endParaRPr>
        </a:p>
      </dsp:txBody>
      <dsp:txXfrm>
        <a:off x="43064" y="48796"/>
        <a:ext cx="8409650" cy="796052"/>
      </dsp:txXfrm>
    </dsp:sp>
    <dsp:sp modelId="{AC1A370D-1A46-45EE-AA56-5EF5B6CDF89F}">
      <dsp:nvSpPr>
        <dsp:cNvPr id="0" name=""/>
        <dsp:cNvSpPr/>
      </dsp:nvSpPr>
      <dsp:spPr>
        <a:xfrm>
          <a:off x="0" y="887912"/>
          <a:ext cx="8495778" cy="4802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9741" tIns="15240" rIns="85344" bIns="15240" numCol="1" spcCol="1270" anchor="ctr" anchorCtr="0">
          <a:noAutofit/>
        </a:bodyPr>
        <a:lstStyle/>
        <a:p>
          <a:pPr marL="114300" lvl="1" indent="-114300" algn="ctr" defTabSz="5334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he-IL" sz="1200" kern="1200" dirty="0" smtClean="0">
              <a:solidFill>
                <a:schemeClr val="accent3"/>
              </a:solidFill>
              <a:cs typeface="+mj-cs"/>
            </a:rPr>
            <a:t> </a:t>
          </a:r>
          <a:r>
            <a:rPr lang="he-IL" sz="1600" kern="1200" dirty="0" smtClean="0">
              <a:solidFill>
                <a:schemeClr val="accent3"/>
              </a:solidFill>
              <a:cs typeface="+mj-cs"/>
            </a:rPr>
            <a:t>עד כה התקבלו כ-5 בקשות </a:t>
          </a:r>
          <a:endParaRPr lang="he-IL" sz="1600" kern="1200" dirty="0">
            <a:solidFill>
              <a:schemeClr val="accent3"/>
            </a:solidFill>
            <a:cs typeface="+mj-cs"/>
          </a:endParaRPr>
        </a:p>
      </dsp:txBody>
      <dsp:txXfrm>
        <a:off x="0" y="887912"/>
        <a:ext cx="8495778" cy="480240"/>
      </dsp:txXfrm>
    </dsp:sp>
    <dsp:sp modelId="{EA3FA3F0-C324-4672-97DC-9339B0E3C1E2}">
      <dsp:nvSpPr>
        <dsp:cNvPr id="0" name=""/>
        <dsp:cNvSpPr/>
      </dsp:nvSpPr>
      <dsp:spPr>
        <a:xfrm>
          <a:off x="0" y="1368152"/>
          <a:ext cx="8495778" cy="88218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b="1" kern="1200" dirty="0" smtClean="0">
              <a:solidFill>
                <a:schemeClr val="accent3"/>
              </a:solidFill>
              <a:cs typeface="+mj-cs"/>
            </a:rPr>
            <a:t>איתור אקטיבי</a:t>
          </a:r>
          <a:endParaRPr lang="he-IL" sz="2400" b="1" kern="1200" dirty="0">
            <a:solidFill>
              <a:schemeClr val="accent3"/>
            </a:solidFill>
            <a:cs typeface="+mj-cs"/>
          </a:endParaRPr>
        </a:p>
      </dsp:txBody>
      <dsp:txXfrm>
        <a:off x="43064" y="1411216"/>
        <a:ext cx="8409650" cy="796052"/>
      </dsp:txXfrm>
    </dsp:sp>
    <dsp:sp modelId="{C14B6373-786B-47B9-A4F8-8AEC5A50085B}">
      <dsp:nvSpPr>
        <dsp:cNvPr id="0" name=""/>
        <dsp:cNvSpPr/>
      </dsp:nvSpPr>
      <dsp:spPr>
        <a:xfrm>
          <a:off x="0" y="2250332"/>
          <a:ext cx="8495778" cy="4802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9741" tIns="20320" rIns="113792" bIns="20320" numCol="1" spcCol="1270" anchor="ctr" anchorCtr="0">
          <a:noAutofit/>
        </a:bodyPr>
        <a:lstStyle/>
        <a:p>
          <a:pPr marL="171450" lvl="1" indent="-171450" algn="ctr" defTabSz="7112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he-IL" sz="1600" b="0" kern="1200" dirty="0" smtClean="0">
              <a:solidFill>
                <a:schemeClr val="accent3"/>
              </a:solidFill>
              <a:cs typeface="+mj-cs"/>
            </a:rPr>
            <a:t>רשתות חברתיות</a:t>
          </a:r>
          <a:endParaRPr lang="he-IL" sz="1600" b="0" kern="1200" dirty="0">
            <a:solidFill>
              <a:schemeClr val="accent3"/>
            </a:solidFill>
            <a:cs typeface="+mj-cs"/>
          </a:endParaRPr>
        </a:p>
      </dsp:txBody>
      <dsp:txXfrm>
        <a:off x="0" y="2250332"/>
        <a:ext cx="8495778" cy="4802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0.71667</cdr:x>
      <cdr:y>0.46181</cdr:y>
    </cdr:from>
    <cdr:to>
      <cdr:x>0.76458</cdr:x>
      <cdr:y>0.5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276600" y="1266825"/>
          <a:ext cx="219075" cy="10477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1"/>
        <a:lstStyle xmlns:a="http://schemas.openxmlformats.org/drawingml/2006/main"/>
        <a:p xmlns:a="http://schemas.openxmlformats.org/drawingml/2006/main">
          <a:endParaRPr lang="he-IL" sz="1100"/>
        </a:p>
      </cdr:txBody>
    </cdr:sp>
  </cdr:relSizeAnchor>
  <cdr:relSizeAnchor xmlns:cdr="http://schemas.openxmlformats.org/drawingml/2006/chartDrawing">
    <cdr:from>
      <cdr:x>1.04145E-5</cdr:x>
      <cdr:y>0</cdr:y>
    </cdr:from>
    <cdr:to>
      <cdr:x>1.04145E-5</cdr:x>
      <cdr:y>0</cdr:y>
    </cdr:to>
    <cdr:grpSp>
      <cdr:nvGrpSpPr>
        <cdr:cNvPr id="7" name="קבוצה 6"/>
        <cdr:cNvGrpSpPr/>
      </cdr:nvGrpSpPr>
      <cdr:grpSpPr>
        <a:xfrm xmlns:a="http://schemas.openxmlformats.org/drawingml/2006/main">
          <a:off x="70" y="0"/>
          <a:ext cx="0" cy="0"/>
          <a:chOff x="70" y="0"/>
          <a:chExt cx="0" cy="0"/>
        </a:xfrm>
      </cdr:grpSpPr>
    </cdr:grp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0.71667</cdr:x>
      <cdr:y>0.46181</cdr:y>
    </cdr:from>
    <cdr:to>
      <cdr:x>0.76458</cdr:x>
      <cdr:y>0.5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276600" y="1266825"/>
          <a:ext cx="219075" cy="10477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1"/>
        <a:lstStyle xmlns:a="http://schemas.openxmlformats.org/drawingml/2006/main"/>
        <a:p xmlns:a="http://schemas.openxmlformats.org/drawingml/2006/main">
          <a:endParaRPr lang="he-IL" sz="1100"/>
        </a:p>
      </cdr:txBody>
    </cdr:sp>
  </cdr:relSizeAnchor>
  <cdr:relSizeAnchor xmlns:cdr="http://schemas.openxmlformats.org/drawingml/2006/chartDrawing">
    <cdr:from>
      <cdr:x>0.16346</cdr:x>
      <cdr:y>0.23529</cdr:y>
    </cdr:from>
    <cdr:to>
      <cdr:x>0.7394</cdr:x>
      <cdr:y>0.50612</cdr:y>
    </cdr:to>
    <cdr:grpSp>
      <cdr:nvGrpSpPr>
        <cdr:cNvPr id="7" name="קבוצה 6"/>
        <cdr:cNvGrpSpPr/>
      </cdr:nvGrpSpPr>
      <cdr:grpSpPr>
        <a:xfrm xmlns:a="http://schemas.openxmlformats.org/drawingml/2006/main">
          <a:off x="1224124" y="864081"/>
          <a:ext cx="4313118" cy="994598"/>
          <a:chOff x="736076" y="719521"/>
          <a:chExt cx="2053137" cy="435511"/>
        </a:xfrm>
      </cdr:grpSpPr>
      <cdr:sp macro="" textlink="">
        <cdr:nvSpPr>
          <cdr:cNvPr id="3" name="TextBox 2"/>
          <cdr:cNvSpPr txBox="1"/>
        </cdr:nvSpPr>
        <cdr:spPr>
          <a:xfrm xmlns:a="http://schemas.openxmlformats.org/drawingml/2006/main">
            <a:off x="736076" y="719521"/>
            <a:ext cx="281451" cy="119034"/>
          </a:xfrm>
          <a:prstGeom xmlns:a="http://schemas.openxmlformats.org/drawingml/2006/main" prst="rect">
            <a:avLst/>
          </a:prstGeom>
        </cdr:spPr>
        <cdr:txBody>
          <a:bodyPr xmlns:a="http://schemas.openxmlformats.org/drawingml/2006/main" vertOverflow="clip" wrap="square" rtlCol="1"/>
          <a:lstStyle xmlns:a="http://schemas.openxmlformats.org/drawingml/2006/main"/>
          <a:p xmlns:a="http://schemas.openxmlformats.org/drawingml/2006/main">
            <a:pPr algn="ctr"/>
            <a:r>
              <a:rPr lang="he-IL" sz="1600" b="1" dirty="0" smtClean="0">
                <a:solidFill>
                  <a:srgbClr val="002060"/>
                </a:solidFill>
                <a:cs typeface="+mj-cs"/>
              </a:rPr>
              <a:t>156</a:t>
            </a:r>
            <a:endParaRPr lang="he-IL" sz="1600" b="1" dirty="0">
              <a:solidFill>
                <a:srgbClr val="002060"/>
              </a:solidFill>
              <a:cs typeface="+mj-cs"/>
            </a:endParaRPr>
          </a:p>
        </cdr:txBody>
      </cdr:sp>
      <cdr:sp macro="" textlink="">
        <cdr:nvSpPr>
          <cdr:cNvPr id="4" name="TextBox 1"/>
          <cdr:cNvSpPr txBox="1"/>
        </cdr:nvSpPr>
        <cdr:spPr>
          <a:xfrm xmlns:a="http://schemas.openxmlformats.org/drawingml/2006/main">
            <a:off x="1284518" y="751052"/>
            <a:ext cx="316633" cy="119035"/>
          </a:xfrm>
          <a:prstGeom xmlns:a="http://schemas.openxmlformats.org/drawingml/2006/main" prst="rect">
            <a:avLst/>
          </a:prstGeom>
        </cdr:spPr>
        <cdr:txBody>
          <a:bodyPr xmlns:a="http://schemas.openxmlformats.org/drawingml/2006/main" wrap="square" rtlCol="1"/>
          <a:lstStyle xmlns:a="http://schemas.openxmlformats.org/drawingml/2006/main"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 xmlns:a="http://schemas.openxmlformats.org/drawingml/2006/main">
            <a:pPr algn="ctr"/>
            <a:r>
              <a:rPr lang="he-IL" sz="1600" b="1" dirty="0">
                <a:solidFill>
                  <a:srgbClr val="002060"/>
                </a:solidFill>
                <a:cs typeface="+mj-cs"/>
              </a:rPr>
              <a:t>147</a:t>
            </a:r>
          </a:p>
        </cdr:txBody>
      </cdr:sp>
      <cdr:sp macro="" textlink="">
        <cdr:nvSpPr>
          <cdr:cNvPr id="5" name="TextBox 1"/>
          <cdr:cNvSpPr txBox="1"/>
        </cdr:nvSpPr>
        <cdr:spPr>
          <a:xfrm xmlns:a="http://schemas.openxmlformats.org/drawingml/2006/main">
            <a:off x="1901516" y="908707"/>
            <a:ext cx="316633" cy="148793"/>
          </a:xfrm>
          <a:prstGeom xmlns:a="http://schemas.openxmlformats.org/drawingml/2006/main" prst="rect">
            <a:avLst/>
          </a:prstGeom>
        </cdr:spPr>
        <cdr:txBody>
          <a:bodyPr xmlns:a="http://schemas.openxmlformats.org/drawingml/2006/main" wrap="square" rtlCol="1"/>
          <a:lstStyle xmlns:a="http://schemas.openxmlformats.org/drawingml/2006/main"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 xmlns:a="http://schemas.openxmlformats.org/drawingml/2006/main">
            <a:pPr algn="ctr"/>
            <a:r>
              <a:rPr lang="he-IL" sz="1600" b="1" dirty="0">
                <a:solidFill>
                  <a:srgbClr val="002060"/>
                </a:solidFill>
                <a:cs typeface="+mj-cs"/>
              </a:rPr>
              <a:t>121</a:t>
            </a:r>
          </a:p>
        </cdr:txBody>
      </cdr:sp>
      <cdr:sp macro="" textlink="">
        <cdr:nvSpPr>
          <cdr:cNvPr id="6" name="TextBox 1"/>
          <cdr:cNvSpPr txBox="1"/>
        </cdr:nvSpPr>
        <cdr:spPr>
          <a:xfrm xmlns:a="http://schemas.openxmlformats.org/drawingml/2006/main">
            <a:off x="2518513" y="1003299"/>
            <a:ext cx="270700" cy="151733"/>
          </a:xfrm>
          <a:prstGeom xmlns:a="http://schemas.openxmlformats.org/drawingml/2006/main" prst="rect">
            <a:avLst/>
          </a:prstGeom>
        </cdr:spPr>
        <cdr:txBody>
          <a:bodyPr xmlns:a="http://schemas.openxmlformats.org/drawingml/2006/main" wrap="square" rtlCol="1"/>
          <a:lstStyle xmlns:a="http://schemas.openxmlformats.org/drawingml/2006/main"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 xmlns:a="http://schemas.openxmlformats.org/drawingml/2006/main">
            <a:pPr algn="ctr"/>
            <a:r>
              <a:rPr lang="he-IL" sz="1600" b="1" dirty="0">
                <a:solidFill>
                  <a:srgbClr val="002060"/>
                </a:solidFill>
                <a:cs typeface="+mj-cs"/>
              </a:rPr>
              <a:t>97</a:t>
            </a:r>
          </a:p>
        </cdr:txBody>
      </cdr:sp>
    </cdr:grpSp>
  </cdr:relSizeAnchor>
  <cdr:relSizeAnchor xmlns:cdr="http://schemas.openxmlformats.org/drawingml/2006/chartDrawing">
    <cdr:from>
      <cdr:x>0.82456</cdr:x>
      <cdr:y>0.44444</cdr:y>
    </cdr:from>
    <cdr:to>
      <cdr:x>0.90351</cdr:x>
      <cdr:y>0.50068</cdr:y>
    </cdr:to>
    <cdr:sp macro="" textlink="">
      <cdr:nvSpPr>
        <cdr:cNvPr id="8" name="TextBox 1"/>
        <cdr:cNvSpPr txBox="1"/>
      </cdr:nvSpPr>
      <cdr:spPr>
        <a:xfrm xmlns:a="http://schemas.openxmlformats.org/drawingml/2006/main">
          <a:off x="6768752" y="2592288"/>
          <a:ext cx="648072" cy="32802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1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he-IL" sz="1600" b="1" dirty="0">
              <a:solidFill>
                <a:srgbClr val="002060"/>
              </a:solidFill>
              <a:cs typeface="+mj-cs"/>
            </a:rPr>
            <a:t>87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0.03419</cdr:x>
      <cdr:y>0.50237</cdr:y>
    </cdr:from>
    <cdr:to>
      <cdr:x>0.13675</cdr:x>
      <cdr:y>0.58189</cdr:y>
    </cdr:to>
    <cdr:sp macro="" textlink="">
      <cdr:nvSpPr>
        <cdr:cNvPr id="2" name="TextBox 14"/>
        <cdr:cNvSpPr txBox="1"/>
      </cdr:nvSpPr>
      <cdr:spPr>
        <a:xfrm xmlns:a="http://schemas.openxmlformats.org/drawingml/2006/main">
          <a:off x="288032" y="1944216"/>
          <a:ext cx="864096" cy="307777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wrap="square" rtlCol="1">
          <a:spAutoFit/>
        </a:bodyPr>
        <a:lstStyle xmlns:a="http://schemas.openxmlformats.org/drawingml/2006/main">
          <a:defPPr>
            <a:defRPr lang="es-ES"/>
          </a:defPPr>
          <a:lvl1pPr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defRPr>
          </a:lvl5pPr>
          <a:lvl6pPr marL="2286000" algn="r" defTabSz="914400" rtl="1" eaLnBrk="1" latinLnBrk="0" hangingPunct="1">
            <a:defRPr kern="120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defRPr>
          </a:lvl6pPr>
          <a:lvl7pPr marL="2743200" algn="r" defTabSz="914400" rtl="1" eaLnBrk="1" latinLnBrk="0" hangingPunct="1">
            <a:defRPr kern="120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defRPr>
          </a:lvl7pPr>
          <a:lvl8pPr marL="3200400" algn="r" defTabSz="914400" rtl="1" eaLnBrk="1" latinLnBrk="0" hangingPunct="1">
            <a:defRPr kern="120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defRPr>
          </a:lvl8pPr>
          <a:lvl9pPr marL="3657600" algn="r" defTabSz="914400" rtl="1" eaLnBrk="1" latinLnBrk="0" hangingPunct="1">
            <a:defRPr kern="120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defRPr>
          </a:lvl9pPr>
        </a:lstStyle>
        <a:p xmlns:a="http://schemas.openxmlformats.org/drawingml/2006/main">
          <a:r>
            <a:rPr lang="en-US" sz="1400" dirty="0" smtClean="0">
              <a:cs typeface="+mj-cs"/>
            </a:rPr>
            <a:t>Q1 </a:t>
          </a:r>
          <a:r>
            <a:rPr lang="he-IL" sz="1400" dirty="0" smtClean="0">
              <a:cs typeface="+mj-cs"/>
            </a:rPr>
            <a:t>2016</a:t>
          </a:r>
          <a:endParaRPr lang="he-IL" sz="1400" dirty="0">
            <a:cs typeface="+mj-cs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46618" y="0"/>
            <a:ext cx="2941532" cy="496173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572" y="0"/>
            <a:ext cx="2941532" cy="496173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258E64EB-793A-4DC4-9722-A36ECD7FDC0F}" type="datetimeFigureOut">
              <a:rPr lang="he-IL" smtClean="0"/>
              <a:t>כ"ג/אייר/תשע"ו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846618" y="9425568"/>
            <a:ext cx="2941532" cy="496173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572" y="9425568"/>
            <a:ext cx="2941532" cy="496173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2242FA1D-AE6F-40D1-8DD9-E8FA0D2EBD5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108525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46618" y="0"/>
            <a:ext cx="2941532" cy="496173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2" y="0"/>
            <a:ext cx="2941532" cy="496173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A1124A65-B79F-4B04-AE77-2EB7C43DD565}" type="datetimeFigureOut">
              <a:rPr lang="he-IL" smtClean="0"/>
              <a:t>כ"ג/אייר/תשע"ו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44538"/>
            <a:ext cx="4959350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8815" y="4713645"/>
            <a:ext cx="5430520" cy="446555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46618" y="9425568"/>
            <a:ext cx="2941532" cy="496173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2" y="9425568"/>
            <a:ext cx="2941532" cy="496173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E13456D3-BE65-4F99-821A-4D69C390E8E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070864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3456D3-BE65-4F99-821A-4D69C390E8E6}" type="slidenum">
              <a:rPr lang="he-IL" smtClean="0"/>
              <a:t>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624400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3456D3-BE65-4F99-821A-4D69C390E8E6}" type="slidenum">
              <a:rPr lang="he-IL" smtClean="0"/>
              <a:t>15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479148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E35E11-274D-43E5-965D-7461EF377EC9}" type="slidenum">
              <a:rPr lang="he-IL" smtClean="0"/>
              <a:t>16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525288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3456D3-BE65-4F99-821A-4D69C390E8E6}" type="slidenum">
              <a:rPr lang="he-IL" smtClean="0"/>
              <a:t>17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675505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3456D3-BE65-4F99-821A-4D69C390E8E6}" type="slidenum">
              <a:rPr lang="he-IL" smtClean="0"/>
              <a:t>19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990623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E35E11-274D-43E5-965D-7461EF377EC9}" type="slidenum">
              <a:rPr lang="he-IL" smtClean="0"/>
              <a:t>20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796167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90C9E01-15AE-4DE2-A58A-24255773F753}" type="slidenum">
              <a:rPr lang="es-ES" smtClean="0">
                <a:solidFill>
                  <a:srgbClr val="2F2B20">
                    <a:lumMod val="65000"/>
                    <a:lumOff val="35000"/>
                  </a:srgbClr>
                </a:solidFill>
              </a:rPr>
              <a:pPr/>
              <a:t>‹#›</a:t>
            </a:fld>
            <a:endParaRPr lang="es-ES"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ES"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14128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3DCE5-D4E9-4074-A119-D59702A3E65F}" type="slidenum">
              <a:rPr lang="es-ES" smtClean="0">
                <a:solidFill>
                  <a:srgbClr val="2F2B20">
                    <a:lumMod val="65000"/>
                    <a:lumOff val="35000"/>
                  </a:srgbClr>
                </a:solidFill>
              </a:rPr>
              <a:pPr/>
              <a:t>‹#›</a:t>
            </a:fld>
            <a:endParaRPr lang="es-ES"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061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076BA-168E-4609-9E9D-DFB66F69B9B8}" type="slidenum">
              <a:rPr lang="es-ES" smtClean="0">
                <a:solidFill>
                  <a:srgbClr val="2F2B20">
                    <a:lumMod val="65000"/>
                    <a:lumOff val="35000"/>
                  </a:srgbClr>
                </a:solidFill>
              </a:rPr>
              <a:pPr/>
              <a:t>‹#›</a:t>
            </a:fld>
            <a:endParaRPr lang="es-ES"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94126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9C68-FB0F-4EA4-94CF-541944882CF0}" type="slidenum">
              <a:rPr lang="es-ES" smtClean="0">
                <a:solidFill>
                  <a:srgbClr val="2F2B20">
                    <a:lumMod val="65000"/>
                    <a:lumOff val="35000"/>
                  </a:srgbClr>
                </a:solidFill>
              </a:rPr>
              <a:pPr/>
              <a:t>‹#›</a:t>
            </a:fld>
            <a:endParaRPr lang="es-ES"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4501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A0C59-35E1-4A58-A44A-2662B7C8EE6D}" type="slidenum">
              <a:rPr lang="es-ES" smtClean="0">
                <a:solidFill>
                  <a:srgbClr val="2F2B20">
                    <a:lumMod val="65000"/>
                    <a:lumOff val="35000"/>
                  </a:srgbClr>
                </a:solidFill>
              </a:rPr>
              <a:pPr/>
              <a:t>‹#›</a:t>
            </a:fld>
            <a:endParaRPr lang="es-ES"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36642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F6C14-0D83-4B74-9F55-879A23F4788E}" type="slidenum">
              <a:rPr lang="es-ES" smtClean="0">
                <a:solidFill>
                  <a:srgbClr val="2F2B20">
                    <a:lumMod val="65000"/>
                    <a:lumOff val="35000"/>
                  </a:srgbClr>
                </a:solidFill>
              </a:rPr>
              <a:pPr/>
              <a:t>‹#›</a:t>
            </a:fld>
            <a:endParaRPr lang="es-ES"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51552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50ECBB-443C-44B4-BF1A-D2442B01E7EC}" type="slidenum">
              <a:rPr lang="es-ES" smtClean="0">
                <a:solidFill>
                  <a:srgbClr val="2F2B20">
                    <a:lumMod val="65000"/>
                    <a:lumOff val="35000"/>
                  </a:srgbClr>
                </a:solidFill>
              </a:rPr>
              <a:pPr/>
              <a:t>‹#›</a:t>
            </a:fld>
            <a:endParaRPr lang="es-ES"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7703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DDE49-016C-46DF-9E1B-EDA45312B93D}" type="slidenum">
              <a:rPr lang="es-ES" smtClean="0">
                <a:solidFill>
                  <a:srgbClr val="2F2B20">
                    <a:lumMod val="65000"/>
                    <a:lumOff val="35000"/>
                  </a:srgbClr>
                </a:solidFill>
              </a:rPr>
              <a:pPr/>
              <a:t>‹#›</a:t>
            </a:fld>
            <a:endParaRPr lang="es-ES"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12455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079CD-18A0-472D-AAE5-6741A8AA9D21}" type="slidenum">
              <a:rPr lang="es-ES" smtClean="0">
                <a:solidFill>
                  <a:srgbClr val="2F2B20">
                    <a:lumMod val="65000"/>
                    <a:lumOff val="35000"/>
                  </a:srgbClr>
                </a:solidFill>
              </a:rPr>
              <a:pPr/>
              <a:t>‹#›</a:t>
            </a:fld>
            <a:endParaRPr lang="es-ES"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4381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F32E-010B-4E7A-BAD9-4B54C90B59D6}" type="slidenum">
              <a:rPr lang="es-ES" smtClean="0">
                <a:solidFill>
                  <a:srgbClr val="2F2B20">
                    <a:lumMod val="65000"/>
                    <a:lumOff val="35000"/>
                  </a:srgbClr>
                </a:solidFill>
              </a:rPr>
              <a:pPr/>
              <a:t>‹#›</a:t>
            </a:fld>
            <a:endParaRPr lang="es-ES"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84205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ADEDD-AD21-44D6-BA55-32AECBC3ADB0}" type="slidenum">
              <a:rPr lang="es-ES" smtClean="0">
                <a:solidFill>
                  <a:srgbClr val="2F2B20">
                    <a:lumMod val="65000"/>
                    <a:lumOff val="35000"/>
                  </a:srgbClr>
                </a:solidFill>
              </a:rPr>
              <a:pPr/>
              <a:t>‹#›</a:t>
            </a:fld>
            <a:endParaRPr lang="es-ES"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8356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s-ES"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s-ES"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60DF562E-645B-4316-B3ED-851B1CC07B25}" type="slidenum">
              <a:rPr lang="es-ES" smtClean="0">
                <a:solidFill>
                  <a:srgbClr val="2F2B20">
                    <a:lumMod val="65000"/>
                    <a:lumOff val="35000"/>
                  </a:srgbClr>
                </a:solidFill>
              </a:rPr>
              <a:pPr/>
              <a:t>‹#›</a:t>
            </a:fld>
            <a:endParaRPr lang="es-ES"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946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1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2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2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2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8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chart" Target="../charts/char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2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תרשים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96408465"/>
              </p:ext>
            </p:extLst>
          </p:nvPr>
        </p:nvGraphicFramePr>
        <p:xfrm>
          <a:off x="1316823" y="1285876"/>
          <a:ext cx="6696744" cy="22768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כותרת 1"/>
          <p:cNvSpPr txBox="1">
            <a:spLocks/>
          </p:cNvSpPr>
          <p:nvPr/>
        </p:nvSpPr>
        <p:spPr>
          <a:xfrm>
            <a:off x="395536" y="32963"/>
            <a:ext cx="8640960" cy="1052736"/>
          </a:xfrm>
          <a:prstGeom prst="rect">
            <a:avLst/>
          </a:prstGeom>
        </p:spPr>
        <p:txBody>
          <a:bodyPr/>
          <a:lstStyle>
            <a:lvl1pPr algn="ctr" defTabSz="914400" rtl="1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he-IL" sz="4800" dirty="0"/>
              <a:t>משך </a:t>
            </a:r>
            <a:r>
              <a:rPr lang="he-IL" sz="4800" dirty="0" smtClean="0"/>
              <a:t>זמן </a:t>
            </a:r>
            <a:r>
              <a:rPr lang="he-IL" sz="4800" dirty="0"/>
              <a:t>ממוצע בימי </a:t>
            </a:r>
            <a:r>
              <a:rPr lang="he-IL" sz="4800" dirty="0" smtClean="0"/>
              <a:t>עבודה </a:t>
            </a:r>
            <a:endParaRPr lang="he-IL" sz="4800" dirty="0"/>
          </a:p>
        </p:txBody>
      </p:sp>
      <p:sp>
        <p:nvSpPr>
          <p:cNvPr id="4" name="מלבן 3"/>
          <p:cNvSpPr/>
          <p:nvPr/>
        </p:nvSpPr>
        <p:spPr>
          <a:xfrm>
            <a:off x="1063778" y="836712"/>
            <a:ext cx="69749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1">
              <a:defRPr sz="1800" b="1" i="0" u="none" strike="noStrike" kern="1200" baseline="0">
                <a:solidFill>
                  <a:prstClr val="black"/>
                </a:solidFill>
                <a:latin typeface="Gisha" pitchFamily="34" charset="-79"/>
                <a:ea typeface="+mn-ea"/>
                <a:cs typeface="Gisha" pitchFamily="34" charset="-79"/>
              </a:defRPr>
            </a:pPr>
            <a:r>
              <a:rPr lang="he-IL" sz="2400" dirty="0" smtClean="0"/>
              <a:t>מכרזים פנימיים </a:t>
            </a:r>
            <a:r>
              <a:rPr lang="he-IL" dirty="0" smtClean="0"/>
              <a:t>(טיפול מלא של משרדי הממשלה- פיקוח </a:t>
            </a:r>
            <a:r>
              <a:rPr lang="he-IL" dirty="0" err="1" smtClean="0"/>
              <a:t>נש"מ</a:t>
            </a:r>
            <a:r>
              <a:rPr lang="he-IL" dirty="0" smtClean="0"/>
              <a:t>)</a:t>
            </a:r>
            <a:endParaRPr lang="he-IL" dirty="0"/>
          </a:p>
        </p:txBody>
      </p:sp>
      <p:graphicFrame>
        <p:nvGraphicFramePr>
          <p:cNvPr id="5" name="תרשים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9451949"/>
              </p:ext>
            </p:extLst>
          </p:nvPr>
        </p:nvGraphicFramePr>
        <p:xfrm>
          <a:off x="971600" y="3429000"/>
          <a:ext cx="7488832" cy="3672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מלבן 5"/>
          <p:cNvSpPr/>
          <p:nvPr/>
        </p:nvSpPr>
        <p:spPr>
          <a:xfrm>
            <a:off x="2267744" y="3573016"/>
            <a:ext cx="47949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1">
              <a:defRPr sz="1800" b="1" i="0" u="none" strike="noStrike" kern="1200" baseline="0">
                <a:solidFill>
                  <a:prstClr val="black"/>
                </a:solidFill>
                <a:latin typeface="Gisha" pitchFamily="34" charset="-79"/>
                <a:ea typeface="+mn-ea"/>
                <a:cs typeface="Gisha" pitchFamily="34" charset="-79"/>
              </a:defRPr>
            </a:pPr>
            <a:r>
              <a:rPr lang="he-IL" sz="2400" dirty="0" smtClean="0"/>
              <a:t>מכרזים </a:t>
            </a:r>
            <a:r>
              <a:rPr lang="he-IL" sz="2400" dirty="0"/>
              <a:t>פומביים עד 200 מועמדים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75" y="44624"/>
            <a:ext cx="750887" cy="831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36658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סוגר זוויתי 2"/>
          <p:cNvSpPr/>
          <p:nvPr/>
        </p:nvSpPr>
        <p:spPr>
          <a:xfrm flipH="1">
            <a:off x="6300192" y="548680"/>
            <a:ext cx="1872208" cy="825186"/>
          </a:xfrm>
          <a:prstGeom prst="chevron">
            <a:avLst>
              <a:gd name="adj" fmla="val 23994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פרסום </a:t>
            </a:r>
            <a:r>
              <a:rPr lang="he-IL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מכרז והגשת מועמדות</a:t>
            </a:r>
            <a:endParaRPr lang="he-IL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סוגר זוויתי 3"/>
          <p:cNvSpPr/>
          <p:nvPr/>
        </p:nvSpPr>
        <p:spPr>
          <a:xfrm flipH="1">
            <a:off x="4572000" y="527898"/>
            <a:ext cx="1872208" cy="858808"/>
          </a:xfrm>
          <a:prstGeom prst="chevron">
            <a:avLst>
              <a:gd name="adj" fmla="val 23994"/>
            </a:avLst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סוגר זוויתי 4"/>
          <p:cNvSpPr/>
          <p:nvPr/>
        </p:nvSpPr>
        <p:spPr>
          <a:xfrm flipH="1">
            <a:off x="2843808" y="527898"/>
            <a:ext cx="1872208" cy="858808"/>
          </a:xfrm>
          <a:prstGeom prst="chevron">
            <a:avLst>
              <a:gd name="adj" fmla="val 23994"/>
            </a:avLst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</p:txBody>
      </p:sp>
      <p:sp>
        <p:nvSpPr>
          <p:cNvPr id="6" name="מלבן מעוגל 5"/>
          <p:cNvSpPr/>
          <p:nvPr/>
        </p:nvSpPr>
        <p:spPr>
          <a:xfrm>
            <a:off x="6588224" y="24386"/>
            <a:ext cx="1584176" cy="360040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משרד/מועמד</a:t>
            </a:r>
            <a:endParaRPr lang="he-IL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סוגר זוויתי 6"/>
          <p:cNvSpPr/>
          <p:nvPr/>
        </p:nvSpPr>
        <p:spPr>
          <a:xfrm flipH="1">
            <a:off x="1115616" y="515058"/>
            <a:ext cx="1872208" cy="858808"/>
          </a:xfrm>
          <a:prstGeom prst="chevron">
            <a:avLst>
              <a:gd name="adj" fmla="val 23994"/>
            </a:avLst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ועדת בוחנים</a:t>
            </a:r>
          </a:p>
        </p:txBody>
      </p:sp>
      <p:sp>
        <p:nvSpPr>
          <p:cNvPr id="8" name="מלבן מעוגל 7"/>
          <p:cNvSpPr/>
          <p:nvPr/>
        </p:nvSpPr>
        <p:spPr>
          <a:xfrm>
            <a:off x="4860032" y="24386"/>
            <a:ext cx="1584176" cy="360040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משרד</a:t>
            </a:r>
          </a:p>
        </p:txBody>
      </p:sp>
      <p:sp>
        <p:nvSpPr>
          <p:cNvPr id="9" name="מלבן מעוגל 8"/>
          <p:cNvSpPr/>
          <p:nvPr/>
        </p:nvSpPr>
        <p:spPr>
          <a:xfrm>
            <a:off x="3131840" y="24386"/>
            <a:ext cx="1584176" cy="360040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מכוני מיון</a:t>
            </a:r>
            <a:endParaRPr lang="he-IL" sz="2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" name="מלבן מעוגל 9"/>
          <p:cNvSpPr/>
          <p:nvPr/>
        </p:nvSpPr>
        <p:spPr>
          <a:xfrm>
            <a:off x="1403648" y="24386"/>
            <a:ext cx="1584176" cy="360040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משרד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716016" y="654918"/>
            <a:ext cx="158417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בדיקת מועמדויות</a:t>
            </a:r>
            <a:endParaRPr lang="he-IL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24584" y="681672"/>
            <a:ext cx="151065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מיון תעסוקתי </a:t>
            </a:r>
            <a:endParaRPr lang="he-IL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3" name="צורה חופשית 12"/>
          <p:cNvSpPr/>
          <p:nvPr/>
        </p:nvSpPr>
        <p:spPr>
          <a:xfrm>
            <a:off x="1049189" y="1628800"/>
            <a:ext cx="7045622" cy="709690"/>
          </a:xfrm>
          <a:custGeom>
            <a:avLst/>
            <a:gdLst>
              <a:gd name="connsiteX0" fmla="*/ 0 w 6613574"/>
              <a:gd name="connsiteY0" fmla="*/ 0 h 709690"/>
              <a:gd name="connsiteX1" fmla="*/ 6613574 w 6613574"/>
              <a:gd name="connsiteY1" fmla="*/ 0 h 709690"/>
              <a:gd name="connsiteX2" fmla="*/ 6613574 w 6613574"/>
              <a:gd name="connsiteY2" fmla="*/ 709690 h 709690"/>
              <a:gd name="connsiteX3" fmla="*/ 0 w 6613574"/>
              <a:gd name="connsiteY3" fmla="*/ 709690 h 709690"/>
              <a:gd name="connsiteX4" fmla="*/ 0 w 6613574"/>
              <a:gd name="connsiteY4" fmla="*/ 0 h 709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13574" h="709690">
                <a:moveTo>
                  <a:pt x="0" y="0"/>
                </a:moveTo>
                <a:lnTo>
                  <a:pt x="6613574" y="0"/>
                </a:lnTo>
                <a:lnTo>
                  <a:pt x="6613574" y="709690"/>
                </a:lnTo>
                <a:lnTo>
                  <a:pt x="0" y="70969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0010" tIns="80010" rIns="80010" bIns="80010" numCol="1" spcCol="1270" anchor="ctr" anchorCtr="0">
            <a:noAutofit/>
          </a:bodyPr>
          <a:lstStyle/>
          <a:p>
            <a:pPr lvl="0" algn="ctr" defTabSz="93345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he-IL" sz="4800" dirty="0">
              <a:solidFill>
                <a:schemeClr val="tx1"/>
              </a:solidFill>
              <a:latin typeface="Gisha" pitchFamily="34" charset="-79"/>
              <a:ea typeface="+mj-ea"/>
              <a:cs typeface="Gisha" pitchFamily="34" charset="-79"/>
            </a:endParaRPr>
          </a:p>
        </p:txBody>
      </p:sp>
      <p:sp>
        <p:nvSpPr>
          <p:cNvPr id="16" name="צורה חופשית 15"/>
          <p:cNvSpPr/>
          <p:nvPr/>
        </p:nvSpPr>
        <p:spPr>
          <a:xfrm>
            <a:off x="0" y="1556792"/>
            <a:ext cx="9144000" cy="936104"/>
          </a:xfrm>
          <a:custGeom>
            <a:avLst/>
            <a:gdLst>
              <a:gd name="connsiteX0" fmla="*/ 0 w 6613574"/>
              <a:gd name="connsiteY0" fmla="*/ 0 h 709690"/>
              <a:gd name="connsiteX1" fmla="*/ 6613574 w 6613574"/>
              <a:gd name="connsiteY1" fmla="*/ 0 h 709690"/>
              <a:gd name="connsiteX2" fmla="*/ 6613574 w 6613574"/>
              <a:gd name="connsiteY2" fmla="*/ 709690 h 709690"/>
              <a:gd name="connsiteX3" fmla="*/ 0 w 6613574"/>
              <a:gd name="connsiteY3" fmla="*/ 709690 h 709690"/>
              <a:gd name="connsiteX4" fmla="*/ 0 w 6613574"/>
              <a:gd name="connsiteY4" fmla="*/ 0 h 709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13574" h="709690">
                <a:moveTo>
                  <a:pt x="0" y="0"/>
                </a:moveTo>
                <a:lnTo>
                  <a:pt x="6613574" y="0"/>
                </a:lnTo>
                <a:lnTo>
                  <a:pt x="6613574" y="709690"/>
                </a:lnTo>
                <a:lnTo>
                  <a:pt x="0" y="70969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0010" tIns="80010" rIns="80010" bIns="80010" numCol="1" spcCol="1270" anchor="ctr" anchorCtr="0">
            <a:noAutofit/>
          </a:bodyPr>
          <a:lstStyle/>
          <a:p>
            <a:pPr lvl="0" algn="ctr" defTabSz="93345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3200" dirty="0" smtClean="0">
                <a:solidFill>
                  <a:schemeClr val="tx1"/>
                </a:solidFill>
                <a:latin typeface="Gisha" pitchFamily="34" charset="-79"/>
                <a:ea typeface="+mj-ea"/>
                <a:cs typeface="Gisha" pitchFamily="34" charset="-79"/>
              </a:rPr>
              <a:t>משך זמן ממוצע בימי עבודה פרסום מכרז לפי סוג מכרז</a:t>
            </a:r>
            <a:endParaRPr lang="he-IL" sz="3200" dirty="0">
              <a:solidFill>
                <a:schemeClr val="tx1"/>
              </a:solidFill>
              <a:latin typeface="Gisha" pitchFamily="34" charset="-79"/>
              <a:ea typeface="+mj-ea"/>
              <a:cs typeface="Gisha" pitchFamily="34" charset="-79"/>
            </a:endParaRPr>
          </a:p>
        </p:txBody>
      </p:sp>
      <p:grpSp>
        <p:nvGrpSpPr>
          <p:cNvPr id="14" name="קבוצה 13"/>
          <p:cNvGrpSpPr/>
          <p:nvPr/>
        </p:nvGrpSpPr>
        <p:grpSpPr>
          <a:xfrm>
            <a:off x="251520" y="2420888"/>
            <a:ext cx="8496944" cy="4248472"/>
            <a:chOff x="251520" y="2420888"/>
            <a:chExt cx="8496944" cy="4248472"/>
          </a:xfrm>
        </p:grpSpPr>
        <p:graphicFrame>
          <p:nvGraphicFramePr>
            <p:cNvPr id="2" name="תרשים 1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180123742"/>
                </p:ext>
              </p:extLst>
            </p:nvPr>
          </p:nvGraphicFramePr>
          <p:xfrm>
            <a:off x="251520" y="2420888"/>
            <a:ext cx="8496944" cy="424847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15" name="TextBox 14"/>
            <p:cNvSpPr txBox="1"/>
            <p:nvPr/>
          </p:nvSpPr>
          <p:spPr>
            <a:xfrm>
              <a:off x="539552" y="4705399"/>
              <a:ext cx="720080" cy="5232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wrap="square" rtlCol="1">
              <a:spAutoFit/>
            </a:bodyPr>
            <a:lstStyle/>
            <a:p>
              <a:r>
                <a:rPr lang="en-US" sz="1400" dirty="0" smtClean="0">
                  <a:cs typeface="+mj-cs"/>
                </a:rPr>
                <a:t>Q1 </a:t>
              </a:r>
              <a:r>
                <a:rPr lang="he-IL" sz="1400" dirty="0" smtClean="0">
                  <a:cs typeface="+mj-cs"/>
                </a:rPr>
                <a:t>2016</a:t>
              </a:r>
              <a:endParaRPr lang="he-IL" sz="1400" dirty="0">
                <a:cs typeface="+mj-cs"/>
              </a:endParaRPr>
            </a:p>
          </p:txBody>
        </p:sp>
      </p:grpSp>
      <p:pic>
        <p:nvPicPr>
          <p:cNvPr id="1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75" y="44624"/>
            <a:ext cx="750887" cy="831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5574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סוגר זוויתי 1"/>
          <p:cNvSpPr/>
          <p:nvPr/>
        </p:nvSpPr>
        <p:spPr>
          <a:xfrm flipH="1">
            <a:off x="6372200" y="548680"/>
            <a:ext cx="1872208" cy="825186"/>
          </a:xfrm>
          <a:prstGeom prst="chevron">
            <a:avLst>
              <a:gd name="adj" fmla="val 23994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פרסום </a:t>
            </a:r>
            <a:r>
              <a:rPr lang="he-IL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מכרז והגשת מועמדות</a:t>
            </a:r>
            <a:endParaRPr lang="he-IL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סוגר זוויתי 2"/>
          <p:cNvSpPr/>
          <p:nvPr/>
        </p:nvSpPr>
        <p:spPr>
          <a:xfrm flipH="1">
            <a:off x="4644008" y="527898"/>
            <a:ext cx="1872208" cy="858808"/>
          </a:xfrm>
          <a:prstGeom prst="chevron">
            <a:avLst>
              <a:gd name="adj" fmla="val 23994"/>
            </a:avLst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סוגר זוויתי 3"/>
          <p:cNvSpPr/>
          <p:nvPr/>
        </p:nvSpPr>
        <p:spPr>
          <a:xfrm flipH="1">
            <a:off x="2915816" y="527898"/>
            <a:ext cx="1872208" cy="858808"/>
          </a:xfrm>
          <a:prstGeom prst="chevron">
            <a:avLst>
              <a:gd name="adj" fmla="val 23994"/>
            </a:avLst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6660232" y="24386"/>
            <a:ext cx="1584176" cy="360040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משרד/מועמד</a:t>
            </a:r>
            <a:endParaRPr lang="he-IL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סוגר זוויתי 5"/>
          <p:cNvSpPr/>
          <p:nvPr/>
        </p:nvSpPr>
        <p:spPr>
          <a:xfrm flipH="1">
            <a:off x="1187624" y="515058"/>
            <a:ext cx="1872208" cy="858808"/>
          </a:xfrm>
          <a:prstGeom prst="chevron">
            <a:avLst>
              <a:gd name="adj" fmla="val 23994"/>
            </a:avLst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ועדת בוחנים</a:t>
            </a:r>
          </a:p>
        </p:txBody>
      </p:sp>
      <p:sp>
        <p:nvSpPr>
          <p:cNvPr id="7" name="מלבן מעוגל 6"/>
          <p:cNvSpPr/>
          <p:nvPr/>
        </p:nvSpPr>
        <p:spPr>
          <a:xfrm>
            <a:off x="4932040" y="24386"/>
            <a:ext cx="1584176" cy="360040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משרד</a:t>
            </a:r>
          </a:p>
        </p:txBody>
      </p:sp>
      <p:sp>
        <p:nvSpPr>
          <p:cNvPr id="8" name="מלבן מעוגל 7"/>
          <p:cNvSpPr/>
          <p:nvPr/>
        </p:nvSpPr>
        <p:spPr>
          <a:xfrm>
            <a:off x="3203848" y="24386"/>
            <a:ext cx="1584176" cy="360040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מכוני מיון</a:t>
            </a:r>
            <a:endParaRPr lang="he-IL" sz="2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מלבן מעוגל 8"/>
          <p:cNvSpPr/>
          <p:nvPr/>
        </p:nvSpPr>
        <p:spPr>
          <a:xfrm>
            <a:off x="1475656" y="24386"/>
            <a:ext cx="1584176" cy="360040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משרד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788024" y="654918"/>
            <a:ext cx="158417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בדיקת מועמדויות</a:t>
            </a:r>
            <a:endParaRPr lang="he-IL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096592" y="681672"/>
            <a:ext cx="151065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מיון תעסוקתי </a:t>
            </a:r>
            <a:endParaRPr lang="he-IL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צורה חופשית 11"/>
          <p:cNvSpPr/>
          <p:nvPr/>
        </p:nvSpPr>
        <p:spPr>
          <a:xfrm>
            <a:off x="15322" y="1484784"/>
            <a:ext cx="9144000" cy="1224136"/>
          </a:xfrm>
          <a:custGeom>
            <a:avLst/>
            <a:gdLst>
              <a:gd name="connsiteX0" fmla="*/ 0 w 6613574"/>
              <a:gd name="connsiteY0" fmla="*/ 0 h 709690"/>
              <a:gd name="connsiteX1" fmla="*/ 6613574 w 6613574"/>
              <a:gd name="connsiteY1" fmla="*/ 0 h 709690"/>
              <a:gd name="connsiteX2" fmla="*/ 6613574 w 6613574"/>
              <a:gd name="connsiteY2" fmla="*/ 709690 h 709690"/>
              <a:gd name="connsiteX3" fmla="*/ 0 w 6613574"/>
              <a:gd name="connsiteY3" fmla="*/ 709690 h 709690"/>
              <a:gd name="connsiteX4" fmla="*/ 0 w 6613574"/>
              <a:gd name="connsiteY4" fmla="*/ 0 h 709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13574" h="709690">
                <a:moveTo>
                  <a:pt x="0" y="0"/>
                </a:moveTo>
                <a:lnTo>
                  <a:pt x="6613574" y="0"/>
                </a:lnTo>
                <a:lnTo>
                  <a:pt x="6613574" y="709690"/>
                </a:lnTo>
                <a:lnTo>
                  <a:pt x="0" y="70969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0010" tIns="80010" rIns="80010" bIns="80010" numCol="1" spcCol="1270" anchor="ctr" anchorCtr="0">
            <a:noAutofit/>
          </a:bodyPr>
          <a:lstStyle/>
          <a:p>
            <a:pPr lvl="0" algn="ctr" defTabSz="93345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3600" dirty="0" smtClean="0">
                <a:solidFill>
                  <a:schemeClr val="tx1"/>
                </a:solidFill>
                <a:latin typeface="Gisha" pitchFamily="34" charset="-79"/>
                <a:ea typeface="+mj-ea"/>
                <a:cs typeface="Gisha" pitchFamily="34" charset="-79"/>
              </a:rPr>
              <a:t>פעולות לקיצור לוחות הזמנים במשרדי הממשלה</a:t>
            </a:r>
            <a:endParaRPr lang="he-IL" sz="3600" dirty="0">
              <a:solidFill>
                <a:schemeClr val="tx1"/>
              </a:solidFill>
              <a:latin typeface="Gisha" pitchFamily="34" charset="-79"/>
              <a:ea typeface="+mj-ea"/>
              <a:cs typeface="Gisha" pitchFamily="34" charset="-79"/>
            </a:endParaRPr>
          </a:p>
        </p:txBody>
      </p:sp>
      <p:graphicFrame>
        <p:nvGraphicFramePr>
          <p:cNvPr id="14" name="דיאגרמה 13"/>
          <p:cNvGraphicFramePr/>
          <p:nvPr>
            <p:extLst>
              <p:ext uri="{D42A27DB-BD31-4B8C-83A1-F6EECF244321}">
                <p14:modId xmlns:p14="http://schemas.microsoft.com/office/powerpoint/2010/main" val="970150980"/>
              </p:ext>
            </p:extLst>
          </p:nvPr>
        </p:nvGraphicFramePr>
        <p:xfrm>
          <a:off x="395536" y="2708920"/>
          <a:ext cx="8352928" cy="39042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5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75" y="44624"/>
            <a:ext cx="750887" cy="831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436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סוגר זוויתי 2"/>
          <p:cNvSpPr/>
          <p:nvPr/>
        </p:nvSpPr>
        <p:spPr>
          <a:xfrm flipH="1">
            <a:off x="6372200" y="548680"/>
            <a:ext cx="1872208" cy="825186"/>
          </a:xfrm>
          <a:prstGeom prst="chevron">
            <a:avLst>
              <a:gd name="adj" fmla="val 23994"/>
            </a:avLst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פרסום מכרז והגשת מועמדות</a:t>
            </a:r>
          </a:p>
        </p:txBody>
      </p:sp>
      <p:sp>
        <p:nvSpPr>
          <p:cNvPr id="4" name="סוגר זוויתי 3"/>
          <p:cNvSpPr/>
          <p:nvPr/>
        </p:nvSpPr>
        <p:spPr>
          <a:xfrm flipH="1">
            <a:off x="4644008" y="527898"/>
            <a:ext cx="1872208" cy="858808"/>
          </a:xfrm>
          <a:prstGeom prst="chevron">
            <a:avLst>
              <a:gd name="adj" fmla="val 23994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סוגר זוויתי 4"/>
          <p:cNvSpPr/>
          <p:nvPr/>
        </p:nvSpPr>
        <p:spPr>
          <a:xfrm flipH="1">
            <a:off x="2915816" y="527898"/>
            <a:ext cx="1872208" cy="858808"/>
          </a:xfrm>
          <a:prstGeom prst="chevron">
            <a:avLst>
              <a:gd name="adj" fmla="val 23994"/>
            </a:avLst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</p:txBody>
      </p:sp>
      <p:sp>
        <p:nvSpPr>
          <p:cNvPr id="6" name="מלבן מעוגל 5"/>
          <p:cNvSpPr/>
          <p:nvPr/>
        </p:nvSpPr>
        <p:spPr>
          <a:xfrm>
            <a:off x="6660232" y="24386"/>
            <a:ext cx="1584176" cy="360040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latin typeface="Tahoma" pitchFamily="34" charset="0"/>
                <a:ea typeface="Tahoma" pitchFamily="34" charset="0"/>
                <a:cs typeface="Tahoma" pitchFamily="34" charset="0"/>
              </a:rPr>
              <a:t>משרד/מועמד</a:t>
            </a:r>
          </a:p>
        </p:txBody>
      </p:sp>
      <p:sp>
        <p:nvSpPr>
          <p:cNvPr id="7" name="סוגר זוויתי 6"/>
          <p:cNvSpPr/>
          <p:nvPr/>
        </p:nvSpPr>
        <p:spPr>
          <a:xfrm flipH="1">
            <a:off x="1187624" y="515058"/>
            <a:ext cx="1872208" cy="858808"/>
          </a:xfrm>
          <a:prstGeom prst="chevron">
            <a:avLst>
              <a:gd name="adj" fmla="val 23994"/>
            </a:avLst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ועדת בוחנים</a:t>
            </a:r>
          </a:p>
        </p:txBody>
      </p:sp>
      <p:sp>
        <p:nvSpPr>
          <p:cNvPr id="8" name="מלבן מעוגל 7"/>
          <p:cNvSpPr/>
          <p:nvPr/>
        </p:nvSpPr>
        <p:spPr>
          <a:xfrm>
            <a:off x="4932040" y="24386"/>
            <a:ext cx="1584176" cy="360040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משרד</a:t>
            </a:r>
          </a:p>
        </p:txBody>
      </p:sp>
      <p:sp>
        <p:nvSpPr>
          <p:cNvPr id="9" name="מלבן מעוגל 8"/>
          <p:cNvSpPr/>
          <p:nvPr/>
        </p:nvSpPr>
        <p:spPr>
          <a:xfrm>
            <a:off x="3203848" y="24386"/>
            <a:ext cx="1584176" cy="360040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מכוני מיון</a:t>
            </a:r>
            <a:endParaRPr lang="he-IL" sz="2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" name="מלבן מעוגל 9"/>
          <p:cNvSpPr/>
          <p:nvPr/>
        </p:nvSpPr>
        <p:spPr>
          <a:xfrm>
            <a:off x="1475656" y="24386"/>
            <a:ext cx="1584176" cy="360040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משרד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788024" y="654918"/>
            <a:ext cx="158417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בדיקת מועמדויות</a:t>
            </a:r>
            <a:endParaRPr lang="he-IL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96592" y="681672"/>
            <a:ext cx="151065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מיון תעסוקתי </a:t>
            </a:r>
            <a:endParaRPr lang="he-IL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3" name="צורה חופשית 12"/>
          <p:cNvSpPr/>
          <p:nvPr/>
        </p:nvSpPr>
        <p:spPr>
          <a:xfrm>
            <a:off x="0" y="1556792"/>
            <a:ext cx="9144000" cy="709690"/>
          </a:xfrm>
          <a:custGeom>
            <a:avLst/>
            <a:gdLst>
              <a:gd name="connsiteX0" fmla="*/ 0 w 6613574"/>
              <a:gd name="connsiteY0" fmla="*/ 0 h 709690"/>
              <a:gd name="connsiteX1" fmla="*/ 6613574 w 6613574"/>
              <a:gd name="connsiteY1" fmla="*/ 0 h 709690"/>
              <a:gd name="connsiteX2" fmla="*/ 6613574 w 6613574"/>
              <a:gd name="connsiteY2" fmla="*/ 709690 h 709690"/>
              <a:gd name="connsiteX3" fmla="*/ 0 w 6613574"/>
              <a:gd name="connsiteY3" fmla="*/ 709690 h 709690"/>
              <a:gd name="connsiteX4" fmla="*/ 0 w 6613574"/>
              <a:gd name="connsiteY4" fmla="*/ 0 h 709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13574" h="709690">
                <a:moveTo>
                  <a:pt x="0" y="0"/>
                </a:moveTo>
                <a:lnTo>
                  <a:pt x="6613574" y="0"/>
                </a:lnTo>
                <a:lnTo>
                  <a:pt x="6613574" y="709690"/>
                </a:lnTo>
                <a:lnTo>
                  <a:pt x="0" y="70969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0010" tIns="80010" rIns="80010" bIns="80010" numCol="1" spcCol="1270" anchor="ctr" anchorCtr="0">
            <a:noAutofit/>
          </a:bodyPr>
          <a:lstStyle/>
          <a:p>
            <a:pPr lvl="0" algn="ctr" defTabSz="93345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2800" dirty="0" smtClean="0">
                <a:solidFill>
                  <a:schemeClr val="tx1"/>
                </a:solidFill>
                <a:latin typeface="Gisha" pitchFamily="34" charset="-79"/>
                <a:ea typeface="+mj-ea"/>
                <a:cs typeface="Gisha" pitchFamily="34" charset="-79"/>
              </a:rPr>
              <a:t>משך זמן ממוצע בימי עבודה בדיקות תנאי סף לפי סוג מכרז</a:t>
            </a:r>
            <a:endParaRPr lang="he-IL" sz="2800" dirty="0">
              <a:solidFill>
                <a:schemeClr val="tx1"/>
              </a:solidFill>
              <a:latin typeface="Gisha" pitchFamily="34" charset="-79"/>
              <a:ea typeface="+mj-ea"/>
              <a:cs typeface="Gisha" pitchFamily="34" charset="-79"/>
            </a:endParaRPr>
          </a:p>
        </p:txBody>
      </p:sp>
      <p:grpSp>
        <p:nvGrpSpPr>
          <p:cNvPr id="16" name="קבוצה 15"/>
          <p:cNvGrpSpPr/>
          <p:nvPr/>
        </p:nvGrpSpPr>
        <p:grpSpPr>
          <a:xfrm>
            <a:off x="449542" y="2348880"/>
            <a:ext cx="8244916" cy="4320480"/>
            <a:chOff x="449542" y="2348880"/>
            <a:chExt cx="8244916" cy="4320480"/>
          </a:xfrm>
        </p:grpSpPr>
        <p:graphicFrame>
          <p:nvGraphicFramePr>
            <p:cNvPr id="2" name="תרשים 1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007813085"/>
                </p:ext>
              </p:extLst>
            </p:nvPr>
          </p:nvGraphicFramePr>
          <p:xfrm>
            <a:off x="449542" y="2348880"/>
            <a:ext cx="8244916" cy="432048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15" name="TextBox 14"/>
            <p:cNvSpPr txBox="1"/>
            <p:nvPr/>
          </p:nvSpPr>
          <p:spPr>
            <a:xfrm>
              <a:off x="732041" y="4653136"/>
              <a:ext cx="720080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1">
              <a:spAutoFit/>
            </a:bodyPr>
            <a:lstStyle/>
            <a:p>
              <a:r>
                <a:rPr lang="en-US" sz="1400" dirty="0" smtClean="0">
                  <a:cs typeface="+mj-cs"/>
                </a:rPr>
                <a:t>Q1 </a:t>
              </a:r>
              <a:r>
                <a:rPr lang="he-IL" sz="1400" dirty="0" smtClean="0">
                  <a:cs typeface="+mj-cs"/>
                </a:rPr>
                <a:t>2016</a:t>
              </a:r>
              <a:endParaRPr lang="he-IL" sz="1400" dirty="0">
                <a:cs typeface="+mj-cs"/>
              </a:endParaRPr>
            </a:p>
          </p:txBody>
        </p:sp>
      </p:grpSp>
      <p:pic>
        <p:nvPicPr>
          <p:cNvPr id="1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75" y="44624"/>
            <a:ext cx="750887" cy="831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78955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סוגר זוויתי 1"/>
          <p:cNvSpPr/>
          <p:nvPr/>
        </p:nvSpPr>
        <p:spPr>
          <a:xfrm flipH="1">
            <a:off x="6372200" y="548680"/>
            <a:ext cx="1872208" cy="825186"/>
          </a:xfrm>
          <a:prstGeom prst="chevron">
            <a:avLst>
              <a:gd name="adj" fmla="val 23994"/>
            </a:avLst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פרסום מכרז והגשת מועמדות</a:t>
            </a:r>
          </a:p>
        </p:txBody>
      </p:sp>
      <p:sp>
        <p:nvSpPr>
          <p:cNvPr id="3" name="סוגר זוויתי 2"/>
          <p:cNvSpPr/>
          <p:nvPr/>
        </p:nvSpPr>
        <p:spPr>
          <a:xfrm flipH="1">
            <a:off x="4644008" y="527898"/>
            <a:ext cx="1872208" cy="858808"/>
          </a:xfrm>
          <a:prstGeom prst="chevron">
            <a:avLst>
              <a:gd name="adj" fmla="val 23994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סוגר זוויתי 3"/>
          <p:cNvSpPr/>
          <p:nvPr/>
        </p:nvSpPr>
        <p:spPr>
          <a:xfrm flipH="1">
            <a:off x="2915816" y="527898"/>
            <a:ext cx="1872208" cy="858808"/>
          </a:xfrm>
          <a:prstGeom prst="chevron">
            <a:avLst>
              <a:gd name="adj" fmla="val 23994"/>
            </a:avLst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6660232" y="24386"/>
            <a:ext cx="1584176" cy="360040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latin typeface="Tahoma" pitchFamily="34" charset="0"/>
                <a:ea typeface="Tahoma" pitchFamily="34" charset="0"/>
                <a:cs typeface="Tahoma" pitchFamily="34" charset="0"/>
              </a:rPr>
              <a:t>משרד/מועמד</a:t>
            </a:r>
          </a:p>
        </p:txBody>
      </p:sp>
      <p:sp>
        <p:nvSpPr>
          <p:cNvPr id="6" name="סוגר זוויתי 5"/>
          <p:cNvSpPr/>
          <p:nvPr/>
        </p:nvSpPr>
        <p:spPr>
          <a:xfrm flipH="1">
            <a:off x="1187624" y="515058"/>
            <a:ext cx="1872208" cy="858808"/>
          </a:xfrm>
          <a:prstGeom prst="chevron">
            <a:avLst>
              <a:gd name="adj" fmla="val 23994"/>
            </a:avLst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ועדת בוחנים</a:t>
            </a:r>
          </a:p>
        </p:txBody>
      </p:sp>
      <p:sp>
        <p:nvSpPr>
          <p:cNvPr id="7" name="מלבן מעוגל 6"/>
          <p:cNvSpPr/>
          <p:nvPr/>
        </p:nvSpPr>
        <p:spPr>
          <a:xfrm>
            <a:off x="4932040" y="24386"/>
            <a:ext cx="1584176" cy="360040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משרד</a:t>
            </a:r>
          </a:p>
        </p:txBody>
      </p:sp>
      <p:sp>
        <p:nvSpPr>
          <p:cNvPr id="8" name="מלבן מעוגל 7"/>
          <p:cNvSpPr/>
          <p:nvPr/>
        </p:nvSpPr>
        <p:spPr>
          <a:xfrm>
            <a:off x="3203848" y="24386"/>
            <a:ext cx="1584176" cy="360040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מכוני מיון</a:t>
            </a:r>
            <a:endParaRPr lang="he-IL" sz="2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מלבן מעוגל 8"/>
          <p:cNvSpPr/>
          <p:nvPr/>
        </p:nvSpPr>
        <p:spPr>
          <a:xfrm>
            <a:off x="1475656" y="24386"/>
            <a:ext cx="1584176" cy="360040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משרד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788024" y="654918"/>
            <a:ext cx="158417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בדיקת מועמדויות</a:t>
            </a:r>
            <a:endParaRPr lang="he-IL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096592" y="681672"/>
            <a:ext cx="151065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מיון תעסוקתי </a:t>
            </a:r>
            <a:endParaRPr lang="he-IL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צורה חופשית 11"/>
          <p:cNvSpPr/>
          <p:nvPr/>
        </p:nvSpPr>
        <p:spPr>
          <a:xfrm>
            <a:off x="0" y="1412776"/>
            <a:ext cx="9144000" cy="1224136"/>
          </a:xfrm>
          <a:custGeom>
            <a:avLst/>
            <a:gdLst>
              <a:gd name="connsiteX0" fmla="*/ 0 w 6613574"/>
              <a:gd name="connsiteY0" fmla="*/ 0 h 709690"/>
              <a:gd name="connsiteX1" fmla="*/ 6613574 w 6613574"/>
              <a:gd name="connsiteY1" fmla="*/ 0 h 709690"/>
              <a:gd name="connsiteX2" fmla="*/ 6613574 w 6613574"/>
              <a:gd name="connsiteY2" fmla="*/ 709690 h 709690"/>
              <a:gd name="connsiteX3" fmla="*/ 0 w 6613574"/>
              <a:gd name="connsiteY3" fmla="*/ 709690 h 709690"/>
              <a:gd name="connsiteX4" fmla="*/ 0 w 6613574"/>
              <a:gd name="connsiteY4" fmla="*/ 0 h 709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13574" h="709690">
                <a:moveTo>
                  <a:pt x="0" y="0"/>
                </a:moveTo>
                <a:lnTo>
                  <a:pt x="6613574" y="0"/>
                </a:lnTo>
                <a:lnTo>
                  <a:pt x="6613574" y="709690"/>
                </a:lnTo>
                <a:lnTo>
                  <a:pt x="0" y="70969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0010" tIns="80010" rIns="80010" bIns="80010" numCol="1" spcCol="1270" anchor="ctr" anchorCtr="0">
            <a:noAutofit/>
          </a:bodyPr>
          <a:lstStyle/>
          <a:p>
            <a:pPr lvl="0" algn="ctr" defTabSz="93345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3600" dirty="0" smtClean="0">
                <a:solidFill>
                  <a:schemeClr val="tx1"/>
                </a:solidFill>
                <a:latin typeface="Gisha" pitchFamily="34" charset="-79"/>
                <a:ea typeface="+mj-ea"/>
                <a:cs typeface="Gisha" pitchFamily="34" charset="-79"/>
              </a:rPr>
              <a:t>פעולות לקיצור לוחות זמני בדיקת מועמדות במשרדי הממשלה</a:t>
            </a:r>
            <a:endParaRPr lang="he-IL" sz="3600" dirty="0">
              <a:solidFill>
                <a:schemeClr val="tx1"/>
              </a:solidFill>
              <a:latin typeface="Gisha" pitchFamily="34" charset="-79"/>
              <a:ea typeface="+mj-ea"/>
              <a:cs typeface="Gisha" pitchFamily="34" charset="-79"/>
            </a:endParaRPr>
          </a:p>
        </p:txBody>
      </p:sp>
      <p:graphicFrame>
        <p:nvGraphicFramePr>
          <p:cNvPr id="13" name="דיאגרמה 12"/>
          <p:cNvGraphicFramePr/>
          <p:nvPr>
            <p:extLst>
              <p:ext uri="{D42A27DB-BD31-4B8C-83A1-F6EECF244321}">
                <p14:modId xmlns:p14="http://schemas.microsoft.com/office/powerpoint/2010/main" val="862010906"/>
              </p:ext>
            </p:extLst>
          </p:nvPr>
        </p:nvGraphicFramePr>
        <p:xfrm>
          <a:off x="971600" y="2636912"/>
          <a:ext cx="7632848" cy="38884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4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75" y="44624"/>
            <a:ext cx="750887" cy="831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8661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סוגר זוויתי 1"/>
          <p:cNvSpPr/>
          <p:nvPr/>
        </p:nvSpPr>
        <p:spPr>
          <a:xfrm flipH="1">
            <a:off x="6372200" y="548680"/>
            <a:ext cx="1872208" cy="825186"/>
          </a:xfrm>
          <a:prstGeom prst="chevron">
            <a:avLst>
              <a:gd name="adj" fmla="val 23994"/>
            </a:avLst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פרסום מכרז והגשת מועמדות</a:t>
            </a:r>
          </a:p>
        </p:txBody>
      </p:sp>
      <p:sp>
        <p:nvSpPr>
          <p:cNvPr id="3" name="סוגר זוויתי 2"/>
          <p:cNvSpPr/>
          <p:nvPr/>
        </p:nvSpPr>
        <p:spPr>
          <a:xfrm flipH="1">
            <a:off x="4644008" y="527898"/>
            <a:ext cx="1872208" cy="858808"/>
          </a:xfrm>
          <a:prstGeom prst="chevron">
            <a:avLst>
              <a:gd name="adj" fmla="val 23994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סוגר זוויתי 3"/>
          <p:cNvSpPr/>
          <p:nvPr/>
        </p:nvSpPr>
        <p:spPr>
          <a:xfrm flipH="1">
            <a:off x="2915816" y="527898"/>
            <a:ext cx="1872208" cy="858808"/>
          </a:xfrm>
          <a:prstGeom prst="chevron">
            <a:avLst>
              <a:gd name="adj" fmla="val 23994"/>
            </a:avLst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6660232" y="24386"/>
            <a:ext cx="1584176" cy="360040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latin typeface="Tahoma" pitchFamily="34" charset="0"/>
                <a:ea typeface="Tahoma" pitchFamily="34" charset="0"/>
                <a:cs typeface="Tahoma" pitchFamily="34" charset="0"/>
              </a:rPr>
              <a:t>משרד/מועמד</a:t>
            </a:r>
          </a:p>
        </p:txBody>
      </p:sp>
      <p:sp>
        <p:nvSpPr>
          <p:cNvPr id="6" name="סוגר זוויתי 5"/>
          <p:cNvSpPr/>
          <p:nvPr/>
        </p:nvSpPr>
        <p:spPr>
          <a:xfrm flipH="1">
            <a:off x="1187624" y="515058"/>
            <a:ext cx="1872208" cy="858808"/>
          </a:xfrm>
          <a:prstGeom prst="chevron">
            <a:avLst>
              <a:gd name="adj" fmla="val 23994"/>
            </a:avLst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ועדת בוחנים</a:t>
            </a:r>
          </a:p>
        </p:txBody>
      </p:sp>
      <p:sp>
        <p:nvSpPr>
          <p:cNvPr id="7" name="מלבן מעוגל 6"/>
          <p:cNvSpPr/>
          <p:nvPr/>
        </p:nvSpPr>
        <p:spPr>
          <a:xfrm>
            <a:off x="4932040" y="24386"/>
            <a:ext cx="1584176" cy="360040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משרד</a:t>
            </a:r>
          </a:p>
        </p:txBody>
      </p:sp>
      <p:sp>
        <p:nvSpPr>
          <p:cNvPr id="8" name="מלבן מעוגל 7"/>
          <p:cNvSpPr/>
          <p:nvPr/>
        </p:nvSpPr>
        <p:spPr>
          <a:xfrm>
            <a:off x="3203848" y="24386"/>
            <a:ext cx="1584176" cy="360040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מכוני מיון</a:t>
            </a:r>
            <a:endParaRPr lang="he-IL" sz="2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מלבן מעוגל 8"/>
          <p:cNvSpPr/>
          <p:nvPr/>
        </p:nvSpPr>
        <p:spPr>
          <a:xfrm>
            <a:off x="1475656" y="24386"/>
            <a:ext cx="1584176" cy="360040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משרד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788024" y="654918"/>
            <a:ext cx="158417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בדיקת מועמדויות</a:t>
            </a:r>
            <a:endParaRPr lang="he-IL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096592" y="681672"/>
            <a:ext cx="151065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מיון תעסוקתי </a:t>
            </a:r>
            <a:endParaRPr lang="he-IL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2" name="תמונה 11"/>
          <p:cNvPicPr>
            <a:picLocks noChangeAspect="1"/>
          </p:cNvPicPr>
          <p:nvPr/>
        </p:nvPicPr>
        <p:blipFill rotWithShape="1">
          <a:blip r:embed="rId2"/>
          <a:srcRect l="48338"/>
          <a:stretch/>
        </p:blipFill>
        <p:spPr>
          <a:xfrm>
            <a:off x="3923928" y="2536856"/>
            <a:ext cx="5184576" cy="4248473"/>
          </a:xfrm>
          <a:prstGeom prst="rect">
            <a:avLst/>
          </a:prstGeom>
        </p:spPr>
      </p:pic>
      <p:sp>
        <p:nvSpPr>
          <p:cNvPr id="13" name="כותרת 1"/>
          <p:cNvSpPr txBox="1">
            <a:spLocks/>
          </p:cNvSpPr>
          <p:nvPr/>
        </p:nvSpPr>
        <p:spPr>
          <a:xfrm>
            <a:off x="0" y="1404197"/>
            <a:ext cx="9144000" cy="116070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1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he-IL" sz="3600" dirty="0" smtClean="0">
                <a:solidFill>
                  <a:srgbClr val="323232"/>
                </a:solidFill>
                <a:effectLst/>
              </a:rPr>
              <a:t>אחוז העומדים בדרישות תנאי </a:t>
            </a:r>
            <a:r>
              <a:rPr lang="he-IL" sz="3600" dirty="0">
                <a:solidFill>
                  <a:srgbClr val="323232"/>
                </a:solidFill>
                <a:effectLst/>
              </a:rPr>
              <a:t>סף </a:t>
            </a:r>
            <a:r>
              <a:rPr lang="he-IL" sz="3600" dirty="0" smtClean="0">
                <a:solidFill>
                  <a:srgbClr val="323232"/>
                </a:solidFill>
                <a:effectLst/>
              </a:rPr>
              <a:t>לפי דירוג </a:t>
            </a:r>
            <a:endParaRPr lang="he-IL" sz="3600" dirty="0">
              <a:solidFill>
                <a:srgbClr val="323232"/>
              </a:solidFill>
              <a:effectLst/>
            </a:endParaRPr>
          </a:p>
        </p:txBody>
      </p:sp>
      <p:sp>
        <p:nvSpPr>
          <p:cNvPr id="14" name="מלבן מעוגל 13"/>
          <p:cNvSpPr/>
          <p:nvPr/>
        </p:nvSpPr>
        <p:spPr>
          <a:xfrm>
            <a:off x="0" y="2606193"/>
            <a:ext cx="3814395" cy="4248472"/>
          </a:xfrm>
          <a:prstGeom prst="roundRect">
            <a:avLst>
              <a:gd name="adj" fmla="val 5592"/>
            </a:avLst>
          </a:prstGeom>
          <a:solidFill>
            <a:schemeClr val="accent4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>
              <a:lnSpc>
                <a:spcPct val="150000"/>
              </a:lnSpc>
            </a:pPr>
            <a:r>
              <a:rPr lang="he-IL" sz="2400" b="1" u="sng" dirty="0" smtClean="0">
                <a:latin typeface="Tahoma" pitchFamily="34" charset="0"/>
                <a:ea typeface="Tahoma" pitchFamily="34" charset="0"/>
                <a:cs typeface="+mj-cs"/>
              </a:rPr>
              <a:t>פיילוט:</a:t>
            </a:r>
          </a:p>
          <a:p>
            <a:pPr marL="342900" indent="-342900" algn="r" rtl="1">
              <a:lnSpc>
                <a:spcPct val="150000"/>
              </a:lnSpc>
              <a:buFont typeface="+mj-lt"/>
              <a:buAutoNum type="arabicPeriod"/>
            </a:pPr>
            <a:r>
              <a:rPr lang="he-IL" sz="2000" dirty="0" smtClean="0">
                <a:latin typeface="Tahoma" pitchFamily="34" charset="0"/>
                <a:ea typeface="Tahoma" pitchFamily="34" charset="0"/>
                <a:cs typeface="+mj-cs"/>
              </a:rPr>
              <a:t>מכרזי בכירים</a:t>
            </a:r>
          </a:p>
          <a:p>
            <a:pPr marL="342900" indent="-342900" algn="r" rtl="1">
              <a:lnSpc>
                <a:spcPct val="150000"/>
              </a:lnSpc>
              <a:buFont typeface="+mj-lt"/>
              <a:buAutoNum type="arabicPeriod"/>
            </a:pPr>
            <a:r>
              <a:rPr lang="he-IL" sz="2000" dirty="0" smtClean="0">
                <a:latin typeface="Tahoma" pitchFamily="34" charset="0"/>
                <a:ea typeface="Tahoma" pitchFamily="34" charset="0"/>
                <a:cs typeface="+mj-cs"/>
              </a:rPr>
              <a:t>משרד החוץ (צוערים) </a:t>
            </a:r>
          </a:p>
          <a:p>
            <a:pPr marL="342900" indent="-342900" algn="r" rtl="1">
              <a:lnSpc>
                <a:spcPct val="150000"/>
              </a:lnSpc>
              <a:buFont typeface="+mj-lt"/>
              <a:buAutoNum type="arabicPeriod"/>
            </a:pPr>
            <a:r>
              <a:rPr lang="he-IL" sz="2000" dirty="0" smtClean="0">
                <a:latin typeface="Tahoma" pitchFamily="34" charset="0"/>
                <a:ea typeface="Tahoma" pitchFamily="34" charset="0"/>
                <a:cs typeface="+mj-cs"/>
              </a:rPr>
              <a:t>משרד רה"מ (טיוב רגולציה)</a:t>
            </a:r>
          </a:p>
          <a:p>
            <a:pPr marL="342900" indent="-342900" algn="r" rtl="1">
              <a:lnSpc>
                <a:spcPct val="150000"/>
              </a:lnSpc>
              <a:buFont typeface="+mj-lt"/>
              <a:buAutoNum type="arabicPeriod"/>
            </a:pPr>
            <a:r>
              <a:rPr lang="he-IL" sz="2000" dirty="0" smtClean="0">
                <a:latin typeface="Tahoma" pitchFamily="34" charset="0"/>
                <a:ea typeface="Tahoma" pitchFamily="34" charset="0"/>
                <a:cs typeface="+mj-cs"/>
              </a:rPr>
              <a:t>מנהל תכנון (בודקי תכניות) </a:t>
            </a:r>
          </a:p>
          <a:p>
            <a:pPr marL="342900" indent="-342900" algn="r" rtl="1">
              <a:lnSpc>
                <a:spcPct val="150000"/>
              </a:lnSpc>
              <a:buFont typeface="+mj-lt"/>
              <a:buAutoNum type="arabicPeriod"/>
            </a:pPr>
            <a:r>
              <a:rPr lang="he-IL" sz="2000" dirty="0" smtClean="0">
                <a:latin typeface="Tahoma" pitchFamily="34" charset="0"/>
                <a:ea typeface="Tahoma" pitchFamily="34" charset="0"/>
                <a:cs typeface="+mj-cs"/>
              </a:rPr>
              <a:t>רשות האוכלוסין (ייצור דרכון ביומטרי)</a:t>
            </a:r>
          </a:p>
          <a:p>
            <a:pPr marL="342900" indent="-342900" algn="r" rtl="1">
              <a:lnSpc>
                <a:spcPct val="150000"/>
              </a:lnSpc>
              <a:buFont typeface="+mj-lt"/>
              <a:buAutoNum type="arabicPeriod"/>
            </a:pPr>
            <a:r>
              <a:rPr lang="he-IL" sz="2000" dirty="0" smtClean="0">
                <a:latin typeface="Tahoma" pitchFamily="34" charset="0"/>
                <a:ea typeface="Tahoma" pitchFamily="34" charset="0"/>
                <a:cs typeface="+mj-cs"/>
              </a:rPr>
              <a:t>רשות המיסים (מפקחי מס הכנסה) </a:t>
            </a:r>
          </a:p>
        </p:txBody>
      </p:sp>
      <p:pic>
        <p:nvPicPr>
          <p:cNvPr id="15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75" y="44624"/>
            <a:ext cx="750887" cy="831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97824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סוגר זוויתי 1"/>
          <p:cNvSpPr/>
          <p:nvPr/>
        </p:nvSpPr>
        <p:spPr>
          <a:xfrm flipH="1">
            <a:off x="6372200" y="548680"/>
            <a:ext cx="1872208" cy="825186"/>
          </a:xfrm>
          <a:prstGeom prst="chevron">
            <a:avLst>
              <a:gd name="adj" fmla="val 23994"/>
            </a:avLst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פרסום מכרז והגשת מועמדות</a:t>
            </a:r>
          </a:p>
        </p:txBody>
      </p:sp>
      <p:sp>
        <p:nvSpPr>
          <p:cNvPr id="3" name="סוגר זוויתי 2"/>
          <p:cNvSpPr/>
          <p:nvPr/>
        </p:nvSpPr>
        <p:spPr>
          <a:xfrm flipH="1">
            <a:off x="4644008" y="527898"/>
            <a:ext cx="1872208" cy="858808"/>
          </a:xfrm>
          <a:prstGeom prst="chevron">
            <a:avLst>
              <a:gd name="adj" fmla="val 23994"/>
            </a:avLst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סוגר זוויתי 3"/>
          <p:cNvSpPr/>
          <p:nvPr/>
        </p:nvSpPr>
        <p:spPr>
          <a:xfrm flipH="1">
            <a:off x="2915816" y="527898"/>
            <a:ext cx="1872208" cy="858808"/>
          </a:xfrm>
          <a:prstGeom prst="chevron">
            <a:avLst>
              <a:gd name="adj" fmla="val 23994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6660232" y="24386"/>
            <a:ext cx="1584176" cy="360040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latin typeface="Tahoma" pitchFamily="34" charset="0"/>
                <a:ea typeface="Tahoma" pitchFamily="34" charset="0"/>
                <a:cs typeface="Tahoma" pitchFamily="34" charset="0"/>
              </a:rPr>
              <a:t>משרד/מועמד</a:t>
            </a:r>
          </a:p>
        </p:txBody>
      </p:sp>
      <p:sp>
        <p:nvSpPr>
          <p:cNvPr id="6" name="סוגר זוויתי 5"/>
          <p:cNvSpPr/>
          <p:nvPr/>
        </p:nvSpPr>
        <p:spPr>
          <a:xfrm flipH="1">
            <a:off x="1187624" y="515058"/>
            <a:ext cx="1872208" cy="858808"/>
          </a:xfrm>
          <a:prstGeom prst="chevron">
            <a:avLst>
              <a:gd name="adj" fmla="val 23994"/>
            </a:avLst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ועדת בוחנים</a:t>
            </a:r>
          </a:p>
        </p:txBody>
      </p:sp>
      <p:sp>
        <p:nvSpPr>
          <p:cNvPr id="7" name="מלבן מעוגל 6"/>
          <p:cNvSpPr/>
          <p:nvPr/>
        </p:nvSpPr>
        <p:spPr>
          <a:xfrm>
            <a:off x="4932040" y="24386"/>
            <a:ext cx="1584176" cy="360040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משרד</a:t>
            </a:r>
          </a:p>
        </p:txBody>
      </p:sp>
      <p:sp>
        <p:nvSpPr>
          <p:cNvPr id="8" name="מלבן מעוגל 7"/>
          <p:cNvSpPr/>
          <p:nvPr/>
        </p:nvSpPr>
        <p:spPr>
          <a:xfrm>
            <a:off x="3203848" y="24386"/>
            <a:ext cx="1584176" cy="360040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מכוני מיון</a:t>
            </a:r>
          </a:p>
        </p:txBody>
      </p:sp>
      <p:sp>
        <p:nvSpPr>
          <p:cNvPr id="9" name="מלבן מעוגל 8"/>
          <p:cNvSpPr/>
          <p:nvPr/>
        </p:nvSpPr>
        <p:spPr>
          <a:xfrm>
            <a:off x="1475656" y="24386"/>
            <a:ext cx="1584176" cy="360040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משרד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788024" y="654918"/>
            <a:ext cx="158417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בדיקת מועמדויות</a:t>
            </a:r>
            <a:endParaRPr lang="he-IL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096592" y="620688"/>
            <a:ext cx="151065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מיון תעסוקתי </a:t>
            </a:r>
            <a:endParaRPr lang="he-IL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12" name="תרשים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33160675"/>
              </p:ext>
            </p:extLst>
          </p:nvPr>
        </p:nvGraphicFramePr>
        <p:xfrm>
          <a:off x="1" y="1484784"/>
          <a:ext cx="9143999" cy="26930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3" name="תרשים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37922263"/>
              </p:ext>
            </p:extLst>
          </p:nvPr>
        </p:nvGraphicFramePr>
        <p:xfrm>
          <a:off x="0" y="4293096"/>
          <a:ext cx="9144000" cy="25649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6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75" y="44624"/>
            <a:ext cx="750887" cy="831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6423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סוגר זוויתי 1"/>
          <p:cNvSpPr/>
          <p:nvPr/>
        </p:nvSpPr>
        <p:spPr>
          <a:xfrm flipH="1">
            <a:off x="6372200" y="548680"/>
            <a:ext cx="1872208" cy="825186"/>
          </a:xfrm>
          <a:prstGeom prst="chevron">
            <a:avLst>
              <a:gd name="adj" fmla="val 23994"/>
            </a:avLst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פרסום מכרז והגשת מועמדות</a:t>
            </a:r>
          </a:p>
        </p:txBody>
      </p:sp>
      <p:sp>
        <p:nvSpPr>
          <p:cNvPr id="3" name="סוגר זוויתי 2"/>
          <p:cNvSpPr/>
          <p:nvPr/>
        </p:nvSpPr>
        <p:spPr>
          <a:xfrm flipH="1">
            <a:off x="4644008" y="527898"/>
            <a:ext cx="1872208" cy="858808"/>
          </a:xfrm>
          <a:prstGeom prst="chevron">
            <a:avLst>
              <a:gd name="adj" fmla="val 23994"/>
            </a:avLst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סוגר זוויתי 3"/>
          <p:cNvSpPr/>
          <p:nvPr/>
        </p:nvSpPr>
        <p:spPr>
          <a:xfrm flipH="1">
            <a:off x="2915816" y="527898"/>
            <a:ext cx="1872208" cy="858808"/>
          </a:xfrm>
          <a:prstGeom prst="chevron">
            <a:avLst>
              <a:gd name="adj" fmla="val 23994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6660232" y="24386"/>
            <a:ext cx="1584176" cy="360040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latin typeface="Tahoma" pitchFamily="34" charset="0"/>
                <a:ea typeface="Tahoma" pitchFamily="34" charset="0"/>
                <a:cs typeface="Tahoma" pitchFamily="34" charset="0"/>
              </a:rPr>
              <a:t>משרד/מועמד</a:t>
            </a:r>
          </a:p>
        </p:txBody>
      </p:sp>
      <p:sp>
        <p:nvSpPr>
          <p:cNvPr id="6" name="סוגר זוויתי 5"/>
          <p:cNvSpPr/>
          <p:nvPr/>
        </p:nvSpPr>
        <p:spPr>
          <a:xfrm flipH="1">
            <a:off x="1187624" y="515058"/>
            <a:ext cx="1872208" cy="858808"/>
          </a:xfrm>
          <a:prstGeom prst="chevron">
            <a:avLst>
              <a:gd name="adj" fmla="val 23994"/>
            </a:avLst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ועדת בוחנים</a:t>
            </a:r>
          </a:p>
        </p:txBody>
      </p:sp>
      <p:sp>
        <p:nvSpPr>
          <p:cNvPr id="7" name="מלבן מעוגל 6"/>
          <p:cNvSpPr/>
          <p:nvPr/>
        </p:nvSpPr>
        <p:spPr>
          <a:xfrm>
            <a:off x="4932040" y="24386"/>
            <a:ext cx="1584176" cy="360040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משרד</a:t>
            </a:r>
          </a:p>
        </p:txBody>
      </p:sp>
      <p:sp>
        <p:nvSpPr>
          <p:cNvPr id="8" name="מלבן מעוגל 7"/>
          <p:cNvSpPr/>
          <p:nvPr/>
        </p:nvSpPr>
        <p:spPr>
          <a:xfrm>
            <a:off x="3203848" y="24386"/>
            <a:ext cx="1584176" cy="360040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מכוני מיון</a:t>
            </a:r>
          </a:p>
        </p:txBody>
      </p:sp>
      <p:sp>
        <p:nvSpPr>
          <p:cNvPr id="9" name="מלבן מעוגל 8"/>
          <p:cNvSpPr/>
          <p:nvPr/>
        </p:nvSpPr>
        <p:spPr>
          <a:xfrm>
            <a:off x="1475656" y="24386"/>
            <a:ext cx="1584176" cy="360040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משרד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788024" y="654918"/>
            <a:ext cx="158417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בדיקת מועמדויות</a:t>
            </a:r>
            <a:endParaRPr lang="he-IL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096592" y="620688"/>
            <a:ext cx="151065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מיון תעסוקתי </a:t>
            </a:r>
            <a:endParaRPr lang="he-IL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3" name="צורה חופשית 12"/>
          <p:cNvSpPr/>
          <p:nvPr/>
        </p:nvSpPr>
        <p:spPr>
          <a:xfrm>
            <a:off x="0" y="1339027"/>
            <a:ext cx="9144000" cy="1297885"/>
          </a:xfrm>
          <a:custGeom>
            <a:avLst/>
            <a:gdLst>
              <a:gd name="connsiteX0" fmla="*/ 0 w 6613574"/>
              <a:gd name="connsiteY0" fmla="*/ 0 h 709690"/>
              <a:gd name="connsiteX1" fmla="*/ 6613574 w 6613574"/>
              <a:gd name="connsiteY1" fmla="*/ 0 h 709690"/>
              <a:gd name="connsiteX2" fmla="*/ 6613574 w 6613574"/>
              <a:gd name="connsiteY2" fmla="*/ 709690 h 709690"/>
              <a:gd name="connsiteX3" fmla="*/ 0 w 6613574"/>
              <a:gd name="connsiteY3" fmla="*/ 709690 h 709690"/>
              <a:gd name="connsiteX4" fmla="*/ 0 w 6613574"/>
              <a:gd name="connsiteY4" fmla="*/ 0 h 709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13574" h="709690">
                <a:moveTo>
                  <a:pt x="0" y="0"/>
                </a:moveTo>
                <a:lnTo>
                  <a:pt x="6613574" y="0"/>
                </a:lnTo>
                <a:lnTo>
                  <a:pt x="6613574" y="709690"/>
                </a:lnTo>
                <a:lnTo>
                  <a:pt x="0" y="70969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0010" tIns="80010" rIns="80010" bIns="80010" numCol="1" spcCol="1270" anchor="ctr" anchorCtr="0">
            <a:noAutofit/>
          </a:bodyPr>
          <a:lstStyle/>
          <a:p>
            <a:pPr lvl="0" algn="ctr" defTabSz="93345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3200" dirty="0" smtClean="0">
                <a:solidFill>
                  <a:schemeClr val="tx1"/>
                </a:solidFill>
                <a:latin typeface="Gisha" pitchFamily="34" charset="-79"/>
                <a:ea typeface="+mj-ea"/>
                <a:cs typeface="Gisha" pitchFamily="34" charset="-79"/>
              </a:rPr>
              <a:t>פעולות לקיצור לוחות זמני המיון התעסוקתי והעלאת איכות המיון</a:t>
            </a:r>
            <a:endParaRPr lang="he-IL" sz="3200" dirty="0">
              <a:solidFill>
                <a:schemeClr val="tx1"/>
              </a:solidFill>
              <a:latin typeface="Gisha" pitchFamily="34" charset="-79"/>
              <a:ea typeface="+mj-ea"/>
              <a:cs typeface="Gisha" pitchFamily="34" charset="-79"/>
            </a:endParaRPr>
          </a:p>
        </p:txBody>
      </p:sp>
      <p:graphicFrame>
        <p:nvGraphicFramePr>
          <p:cNvPr id="14" name="דיאגרמה 13"/>
          <p:cNvGraphicFramePr/>
          <p:nvPr>
            <p:extLst>
              <p:ext uri="{D42A27DB-BD31-4B8C-83A1-F6EECF244321}">
                <p14:modId xmlns:p14="http://schemas.microsoft.com/office/powerpoint/2010/main" val="3446818759"/>
              </p:ext>
            </p:extLst>
          </p:nvPr>
        </p:nvGraphicFramePr>
        <p:xfrm>
          <a:off x="251520" y="2515557"/>
          <a:ext cx="8640960" cy="41782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5" name="Pictur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75" y="44624"/>
            <a:ext cx="750887" cy="831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4380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סוגר זוויתי 1"/>
          <p:cNvSpPr/>
          <p:nvPr/>
        </p:nvSpPr>
        <p:spPr>
          <a:xfrm flipH="1">
            <a:off x="6372200" y="548680"/>
            <a:ext cx="1872208" cy="825186"/>
          </a:xfrm>
          <a:prstGeom prst="chevron">
            <a:avLst>
              <a:gd name="adj" fmla="val 23994"/>
            </a:avLst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פרסום מכרז והגשת מועמדות</a:t>
            </a:r>
          </a:p>
        </p:txBody>
      </p:sp>
      <p:sp>
        <p:nvSpPr>
          <p:cNvPr id="3" name="סוגר זוויתי 2"/>
          <p:cNvSpPr/>
          <p:nvPr/>
        </p:nvSpPr>
        <p:spPr>
          <a:xfrm flipH="1">
            <a:off x="4644008" y="527898"/>
            <a:ext cx="1872208" cy="858808"/>
          </a:xfrm>
          <a:prstGeom prst="chevron">
            <a:avLst>
              <a:gd name="adj" fmla="val 23994"/>
            </a:avLst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סוגר זוויתי 3"/>
          <p:cNvSpPr/>
          <p:nvPr/>
        </p:nvSpPr>
        <p:spPr>
          <a:xfrm flipH="1">
            <a:off x="2915816" y="527898"/>
            <a:ext cx="1872208" cy="858808"/>
          </a:xfrm>
          <a:prstGeom prst="chevron">
            <a:avLst>
              <a:gd name="adj" fmla="val 23994"/>
            </a:avLst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6660232" y="24386"/>
            <a:ext cx="1584176" cy="360040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latin typeface="Tahoma" pitchFamily="34" charset="0"/>
                <a:ea typeface="Tahoma" pitchFamily="34" charset="0"/>
                <a:cs typeface="Tahoma" pitchFamily="34" charset="0"/>
              </a:rPr>
              <a:t>משרד/מועמד</a:t>
            </a:r>
          </a:p>
        </p:txBody>
      </p:sp>
      <p:sp>
        <p:nvSpPr>
          <p:cNvPr id="6" name="סוגר זוויתי 5"/>
          <p:cNvSpPr/>
          <p:nvPr/>
        </p:nvSpPr>
        <p:spPr>
          <a:xfrm flipH="1">
            <a:off x="1187624" y="515058"/>
            <a:ext cx="1872208" cy="858808"/>
          </a:xfrm>
          <a:prstGeom prst="chevron">
            <a:avLst>
              <a:gd name="adj" fmla="val 23994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ועדת בוחנים</a:t>
            </a:r>
          </a:p>
        </p:txBody>
      </p:sp>
      <p:sp>
        <p:nvSpPr>
          <p:cNvPr id="7" name="מלבן מעוגל 6"/>
          <p:cNvSpPr/>
          <p:nvPr/>
        </p:nvSpPr>
        <p:spPr>
          <a:xfrm>
            <a:off x="4932040" y="24386"/>
            <a:ext cx="1584176" cy="360040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משרד</a:t>
            </a:r>
          </a:p>
        </p:txBody>
      </p:sp>
      <p:sp>
        <p:nvSpPr>
          <p:cNvPr id="8" name="מלבן מעוגל 7"/>
          <p:cNvSpPr/>
          <p:nvPr/>
        </p:nvSpPr>
        <p:spPr>
          <a:xfrm>
            <a:off x="3203848" y="24386"/>
            <a:ext cx="1584176" cy="360040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מכוני מיון</a:t>
            </a:r>
          </a:p>
        </p:txBody>
      </p:sp>
      <p:sp>
        <p:nvSpPr>
          <p:cNvPr id="9" name="מלבן מעוגל 8"/>
          <p:cNvSpPr/>
          <p:nvPr/>
        </p:nvSpPr>
        <p:spPr>
          <a:xfrm>
            <a:off x="1475656" y="24386"/>
            <a:ext cx="1584176" cy="360040"/>
          </a:xfrm>
          <a:prstGeom prst="roundRect">
            <a:avLst/>
          </a:prstGeom>
          <a:solidFill>
            <a:schemeClr val="accent3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משרד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788024" y="654918"/>
            <a:ext cx="158417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בדיקת מועמדויות</a:t>
            </a:r>
            <a:endParaRPr lang="he-IL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096592" y="620688"/>
            <a:ext cx="151065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מיון תעסוקתי </a:t>
            </a:r>
            <a:endParaRPr lang="he-IL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5" name="כותרת 1"/>
          <p:cNvSpPr txBox="1">
            <a:spLocks/>
          </p:cNvSpPr>
          <p:nvPr/>
        </p:nvSpPr>
        <p:spPr>
          <a:xfrm>
            <a:off x="-108520" y="1556792"/>
            <a:ext cx="9252520" cy="111906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1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he-IL" sz="2800" dirty="0" smtClean="0">
                <a:solidFill>
                  <a:schemeClr val="tx1"/>
                </a:solidFill>
                <a:effectLst/>
                <a:latin typeface="Gisha" pitchFamily="34" charset="-79"/>
                <a:cs typeface="Gisha" pitchFamily="34" charset="-79"/>
              </a:rPr>
              <a:t>משך זמן ממוצע בימי עבודה כינוס ועדת בוחנים לפי סוג מכרז</a:t>
            </a:r>
            <a:endParaRPr lang="he-IL" sz="2800" dirty="0">
              <a:solidFill>
                <a:schemeClr val="tx1"/>
              </a:solidFill>
              <a:effectLst/>
              <a:latin typeface="Gisha" pitchFamily="34" charset="-79"/>
              <a:cs typeface="Gisha" pitchFamily="34" charset="-79"/>
            </a:endParaRPr>
          </a:p>
        </p:txBody>
      </p:sp>
      <p:graphicFrame>
        <p:nvGraphicFramePr>
          <p:cNvPr id="14" name="תרשים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17024744"/>
              </p:ext>
            </p:extLst>
          </p:nvPr>
        </p:nvGraphicFramePr>
        <p:xfrm>
          <a:off x="395536" y="2852936"/>
          <a:ext cx="8424936" cy="38701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6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75" y="44624"/>
            <a:ext cx="750887" cy="831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09059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סוגר זוויתי 1"/>
          <p:cNvSpPr/>
          <p:nvPr/>
        </p:nvSpPr>
        <p:spPr>
          <a:xfrm flipH="1">
            <a:off x="6444208" y="548680"/>
            <a:ext cx="1872208" cy="825186"/>
          </a:xfrm>
          <a:prstGeom prst="chevron">
            <a:avLst>
              <a:gd name="adj" fmla="val 23994"/>
            </a:avLst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פרסום מכרז והגשת מועמדות</a:t>
            </a:r>
          </a:p>
        </p:txBody>
      </p:sp>
      <p:sp>
        <p:nvSpPr>
          <p:cNvPr id="3" name="סוגר זוויתי 2"/>
          <p:cNvSpPr/>
          <p:nvPr/>
        </p:nvSpPr>
        <p:spPr>
          <a:xfrm flipH="1">
            <a:off x="4716016" y="527898"/>
            <a:ext cx="1872208" cy="858808"/>
          </a:xfrm>
          <a:prstGeom prst="chevron">
            <a:avLst>
              <a:gd name="adj" fmla="val 23994"/>
            </a:avLst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סוגר זוויתי 3"/>
          <p:cNvSpPr/>
          <p:nvPr/>
        </p:nvSpPr>
        <p:spPr>
          <a:xfrm flipH="1">
            <a:off x="2987824" y="527898"/>
            <a:ext cx="1872208" cy="858808"/>
          </a:xfrm>
          <a:prstGeom prst="chevron">
            <a:avLst>
              <a:gd name="adj" fmla="val 23994"/>
            </a:avLst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6732240" y="24386"/>
            <a:ext cx="1584176" cy="360040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latin typeface="Tahoma" pitchFamily="34" charset="0"/>
                <a:ea typeface="Tahoma" pitchFamily="34" charset="0"/>
                <a:cs typeface="Tahoma" pitchFamily="34" charset="0"/>
              </a:rPr>
              <a:t>משרד/מועמד</a:t>
            </a:r>
          </a:p>
        </p:txBody>
      </p:sp>
      <p:sp>
        <p:nvSpPr>
          <p:cNvPr id="6" name="סוגר זוויתי 5"/>
          <p:cNvSpPr/>
          <p:nvPr/>
        </p:nvSpPr>
        <p:spPr>
          <a:xfrm flipH="1">
            <a:off x="1259632" y="515058"/>
            <a:ext cx="1872208" cy="858808"/>
          </a:xfrm>
          <a:prstGeom prst="chevron">
            <a:avLst>
              <a:gd name="adj" fmla="val 23994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ועדת בוחנים</a:t>
            </a:r>
          </a:p>
        </p:txBody>
      </p:sp>
      <p:sp>
        <p:nvSpPr>
          <p:cNvPr id="7" name="מלבן מעוגל 6"/>
          <p:cNvSpPr/>
          <p:nvPr/>
        </p:nvSpPr>
        <p:spPr>
          <a:xfrm>
            <a:off x="5004048" y="24386"/>
            <a:ext cx="1584176" cy="360040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משרד</a:t>
            </a:r>
          </a:p>
        </p:txBody>
      </p:sp>
      <p:sp>
        <p:nvSpPr>
          <p:cNvPr id="8" name="מלבן מעוגל 7"/>
          <p:cNvSpPr/>
          <p:nvPr/>
        </p:nvSpPr>
        <p:spPr>
          <a:xfrm>
            <a:off x="3275856" y="24386"/>
            <a:ext cx="1584176" cy="360040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מכוני מיון</a:t>
            </a:r>
          </a:p>
        </p:txBody>
      </p:sp>
      <p:sp>
        <p:nvSpPr>
          <p:cNvPr id="9" name="מלבן מעוגל 8"/>
          <p:cNvSpPr/>
          <p:nvPr/>
        </p:nvSpPr>
        <p:spPr>
          <a:xfrm>
            <a:off x="1547664" y="24386"/>
            <a:ext cx="1584176" cy="360040"/>
          </a:xfrm>
          <a:prstGeom prst="roundRect">
            <a:avLst/>
          </a:prstGeom>
          <a:solidFill>
            <a:schemeClr val="accent3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משרד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860032" y="654918"/>
            <a:ext cx="158417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בדיקת מועמדויות</a:t>
            </a:r>
            <a:endParaRPr lang="he-IL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168600" y="620688"/>
            <a:ext cx="151065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מיון תעסוקתי </a:t>
            </a:r>
            <a:endParaRPr lang="he-IL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צורה חופשית 11"/>
          <p:cNvSpPr/>
          <p:nvPr/>
        </p:nvSpPr>
        <p:spPr>
          <a:xfrm>
            <a:off x="0" y="1556792"/>
            <a:ext cx="9144000" cy="1224136"/>
          </a:xfrm>
          <a:custGeom>
            <a:avLst/>
            <a:gdLst>
              <a:gd name="connsiteX0" fmla="*/ 0 w 6613574"/>
              <a:gd name="connsiteY0" fmla="*/ 0 h 709690"/>
              <a:gd name="connsiteX1" fmla="*/ 6613574 w 6613574"/>
              <a:gd name="connsiteY1" fmla="*/ 0 h 709690"/>
              <a:gd name="connsiteX2" fmla="*/ 6613574 w 6613574"/>
              <a:gd name="connsiteY2" fmla="*/ 709690 h 709690"/>
              <a:gd name="connsiteX3" fmla="*/ 0 w 6613574"/>
              <a:gd name="connsiteY3" fmla="*/ 709690 h 709690"/>
              <a:gd name="connsiteX4" fmla="*/ 0 w 6613574"/>
              <a:gd name="connsiteY4" fmla="*/ 0 h 709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13574" h="709690">
                <a:moveTo>
                  <a:pt x="0" y="0"/>
                </a:moveTo>
                <a:lnTo>
                  <a:pt x="6613574" y="0"/>
                </a:lnTo>
                <a:lnTo>
                  <a:pt x="6613574" y="709690"/>
                </a:lnTo>
                <a:lnTo>
                  <a:pt x="0" y="70969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0010" tIns="80010" rIns="80010" bIns="80010" numCol="1" spcCol="1270" anchor="ctr" anchorCtr="0">
            <a:noAutofit/>
          </a:bodyPr>
          <a:lstStyle/>
          <a:p>
            <a:pPr lvl="0" algn="ctr" defTabSz="93345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3600" dirty="0" smtClean="0">
                <a:solidFill>
                  <a:schemeClr val="tx1"/>
                </a:solidFill>
                <a:latin typeface="Gisha" pitchFamily="34" charset="-79"/>
                <a:ea typeface="+mj-ea"/>
                <a:cs typeface="Gisha" pitchFamily="34" charset="-79"/>
              </a:rPr>
              <a:t>פעולות לקיצור לוחות זמני כינוס ועדות בוחנים במשרדי הממשלה</a:t>
            </a:r>
            <a:endParaRPr lang="he-IL" sz="3600" dirty="0">
              <a:solidFill>
                <a:schemeClr val="tx1"/>
              </a:solidFill>
              <a:latin typeface="Gisha" pitchFamily="34" charset="-79"/>
              <a:ea typeface="+mj-ea"/>
              <a:cs typeface="Gisha" pitchFamily="34" charset="-79"/>
            </a:endParaRPr>
          </a:p>
        </p:txBody>
      </p:sp>
      <p:graphicFrame>
        <p:nvGraphicFramePr>
          <p:cNvPr id="13" name="דיאגרמה 12"/>
          <p:cNvGraphicFramePr/>
          <p:nvPr>
            <p:extLst>
              <p:ext uri="{D42A27DB-BD31-4B8C-83A1-F6EECF244321}">
                <p14:modId xmlns:p14="http://schemas.microsoft.com/office/powerpoint/2010/main" val="3742780654"/>
              </p:ext>
            </p:extLst>
          </p:nvPr>
        </p:nvGraphicFramePr>
        <p:xfrm>
          <a:off x="791580" y="2924944"/>
          <a:ext cx="7560840" cy="360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4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75" y="44624"/>
            <a:ext cx="750887" cy="831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9838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סוגר זוויתי 1"/>
          <p:cNvSpPr/>
          <p:nvPr/>
        </p:nvSpPr>
        <p:spPr>
          <a:xfrm flipH="1">
            <a:off x="6444208" y="548680"/>
            <a:ext cx="1872208" cy="825186"/>
          </a:xfrm>
          <a:prstGeom prst="chevron">
            <a:avLst>
              <a:gd name="adj" fmla="val 23994"/>
            </a:avLst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פרסום מכרז והגשת מועמדות</a:t>
            </a:r>
          </a:p>
        </p:txBody>
      </p:sp>
      <p:sp>
        <p:nvSpPr>
          <p:cNvPr id="3" name="סוגר זוויתי 2"/>
          <p:cNvSpPr/>
          <p:nvPr/>
        </p:nvSpPr>
        <p:spPr>
          <a:xfrm flipH="1">
            <a:off x="4716016" y="527898"/>
            <a:ext cx="1872208" cy="858808"/>
          </a:xfrm>
          <a:prstGeom prst="chevron">
            <a:avLst>
              <a:gd name="adj" fmla="val 23994"/>
            </a:avLst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סוגר זוויתי 3"/>
          <p:cNvSpPr/>
          <p:nvPr/>
        </p:nvSpPr>
        <p:spPr>
          <a:xfrm flipH="1">
            <a:off x="2987824" y="527898"/>
            <a:ext cx="1872208" cy="858808"/>
          </a:xfrm>
          <a:prstGeom prst="chevron">
            <a:avLst>
              <a:gd name="adj" fmla="val 23994"/>
            </a:avLst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6732240" y="24386"/>
            <a:ext cx="1584176" cy="360040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latin typeface="Tahoma" pitchFamily="34" charset="0"/>
                <a:ea typeface="Tahoma" pitchFamily="34" charset="0"/>
                <a:cs typeface="Tahoma" pitchFamily="34" charset="0"/>
              </a:rPr>
              <a:t>משרד/מועמד</a:t>
            </a:r>
          </a:p>
        </p:txBody>
      </p:sp>
      <p:sp>
        <p:nvSpPr>
          <p:cNvPr id="6" name="סוגר זוויתי 5"/>
          <p:cNvSpPr/>
          <p:nvPr/>
        </p:nvSpPr>
        <p:spPr>
          <a:xfrm flipH="1">
            <a:off x="1259632" y="515058"/>
            <a:ext cx="1872208" cy="858808"/>
          </a:xfrm>
          <a:prstGeom prst="chevron">
            <a:avLst>
              <a:gd name="adj" fmla="val 23994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ועדת בוחנים</a:t>
            </a:r>
          </a:p>
        </p:txBody>
      </p:sp>
      <p:sp>
        <p:nvSpPr>
          <p:cNvPr id="7" name="מלבן מעוגל 6"/>
          <p:cNvSpPr/>
          <p:nvPr/>
        </p:nvSpPr>
        <p:spPr>
          <a:xfrm>
            <a:off x="5004048" y="24386"/>
            <a:ext cx="1584176" cy="360040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משרד</a:t>
            </a:r>
          </a:p>
        </p:txBody>
      </p:sp>
      <p:sp>
        <p:nvSpPr>
          <p:cNvPr id="8" name="מלבן מעוגל 7"/>
          <p:cNvSpPr/>
          <p:nvPr/>
        </p:nvSpPr>
        <p:spPr>
          <a:xfrm>
            <a:off x="3275856" y="24386"/>
            <a:ext cx="1584176" cy="360040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50000"/>
                  <a:shade val="30000"/>
                  <a:satMod val="115000"/>
                </a:schemeClr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מכוני מיון</a:t>
            </a:r>
          </a:p>
        </p:txBody>
      </p:sp>
      <p:sp>
        <p:nvSpPr>
          <p:cNvPr id="9" name="מלבן מעוגל 8"/>
          <p:cNvSpPr/>
          <p:nvPr/>
        </p:nvSpPr>
        <p:spPr>
          <a:xfrm>
            <a:off x="1547664" y="24386"/>
            <a:ext cx="1584176" cy="360040"/>
          </a:xfrm>
          <a:prstGeom prst="roundRect">
            <a:avLst/>
          </a:prstGeom>
          <a:solidFill>
            <a:schemeClr val="accent3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משרד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860032" y="654918"/>
            <a:ext cx="158417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בדיקת מועמדויות</a:t>
            </a:r>
            <a:endParaRPr lang="he-IL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168600" y="620688"/>
            <a:ext cx="151065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מיון תעסוקתי </a:t>
            </a:r>
            <a:endParaRPr lang="he-IL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18" name="קבוצה 17"/>
          <p:cNvGrpSpPr/>
          <p:nvPr/>
        </p:nvGrpSpPr>
        <p:grpSpPr>
          <a:xfrm>
            <a:off x="6516216" y="3356992"/>
            <a:ext cx="2385067" cy="2388447"/>
            <a:chOff x="3841074" y="1238464"/>
            <a:chExt cx="1464283" cy="1722686"/>
          </a:xfrm>
        </p:grpSpPr>
        <p:sp>
          <p:nvSpPr>
            <p:cNvPr id="19" name="מלבן 18"/>
            <p:cNvSpPr/>
            <p:nvPr/>
          </p:nvSpPr>
          <p:spPr>
            <a:xfrm>
              <a:off x="3841074" y="1238464"/>
              <a:ext cx="1464283" cy="1722686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0" name="מלבן 19"/>
            <p:cNvSpPr/>
            <p:nvPr/>
          </p:nvSpPr>
          <p:spPr>
            <a:xfrm>
              <a:off x="3914288" y="1343528"/>
              <a:ext cx="1317855" cy="1005308"/>
            </a:xfrm>
            <a:prstGeom prst="rect">
              <a:avLst/>
            </a:prstGeom>
            <a:blipFill rotWithShape="1">
              <a:blip r:embed="rId2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1" name="צורה חופשית 20"/>
            <p:cNvSpPr/>
            <p:nvPr/>
          </p:nvSpPr>
          <p:spPr>
            <a:xfrm>
              <a:off x="3914288" y="2427118"/>
              <a:ext cx="1317855" cy="465125"/>
            </a:xfrm>
            <a:custGeom>
              <a:avLst/>
              <a:gdLst>
                <a:gd name="connsiteX0" fmla="*/ 0 w 1317855"/>
                <a:gd name="connsiteY0" fmla="*/ 0 h 465125"/>
                <a:gd name="connsiteX1" fmla="*/ 1317855 w 1317855"/>
                <a:gd name="connsiteY1" fmla="*/ 0 h 465125"/>
                <a:gd name="connsiteX2" fmla="*/ 1317855 w 1317855"/>
                <a:gd name="connsiteY2" fmla="*/ 465125 h 465125"/>
                <a:gd name="connsiteX3" fmla="*/ 0 w 1317855"/>
                <a:gd name="connsiteY3" fmla="*/ 465125 h 465125"/>
                <a:gd name="connsiteX4" fmla="*/ 0 w 1317855"/>
                <a:gd name="connsiteY4" fmla="*/ 0 h 465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7855" h="465125">
                  <a:moveTo>
                    <a:pt x="0" y="0"/>
                  </a:moveTo>
                  <a:lnTo>
                    <a:pt x="1317855" y="0"/>
                  </a:lnTo>
                  <a:lnTo>
                    <a:pt x="1317855" y="465125"/>
                  </a:lnTo>
                  <a:lnTo>
                    <a:pt x="0" y="4651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2400" kern="1200" dirty="0" smtClean="0">
                  <a:latin typeface="David" pitchFamily="34" charset="-79"/>
                  <a:cs typeface="David" pitchFamily="34" charset="-79"/>
                </a:rPr>
                <a:t>מחשוב ועדת בוחנים</a:t>
              </a:r>
              <a:endParaRPr lang="he-IL" sz="2400" kern="1200" dirty="0">
                <a:latin typeface="David" pitchFamily="34" charset="-79"/>
                <a:cs typeface="David" pitchFamily="34" charset="-79"/>
              </a:endParaRPr>
            </a:p>
          </p:txBody>
        </p:sp>
      </p:grpSp>
      <p:grpSp>
        <p:nvGrpSpPr>
          <p:cNvPr id="22" name="קבוצה 21"/>
          <p:cNvGrpSpPr/>
          <p:nvPr/>
        </p:nvGrpSpPr>
        <p:grpSpPr>
          <a:xfrm>
            <a:off x="323528" y="3356992"/>
            <a:ext cx="2367954" cy="2410533"/>
            <a:chOff x="5636257" y="3123641"/>
            <a:chExt cx="1464283" cy="1722686"/>
          </a:xfrm>
        </p:grpSpPr>
        <p:sp>
          <p:nvSpPr>
            <p:cNvPr id="23" name="מלבן 22"/>
            <p:cNvSpPr/>
            <p:nvPr/>
          </p:nvSpPr>
          <p:spPr>
            <a:xfrm>
              <a:off x="5636257" y="3123641"/>
              <a:ext cx="1464283" cy="1722686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4" name="מלבן 23"/>
            <p:cNvSpPr/>
            <p:nvPr/>
          </p:nvSpPr>
          <p:spPr>
            <a:xfrm>
              <a:off x="5709471" y="3192549"/>
              <a:ext cx="1317855" cy="1119746"/>
            </a:xfrm>
            <a:prstGeom prst="rect">
              <a:avLst/>
            </a:prstGeom>
            <a:blipFill rotWithShape="1"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5" name="צורה חופשית 24"/>
            <p:cNvSpPr/>
            <p:nvPr/>
          </p:nvSpPr>
          <p:spPr>
            <a:xfrm>
              <a:off x="5709471" y="4312295"/>
              <a:ext cx="1317855" cy="465125"/>
            </a:xfrm>
            <a:custGeom>
              <a:avLst/>
              <a:gdLst>
                <a:gd name="connsiteX0" fmla="*/ 0 w 1317855"/>
                <a:gd name="connsiteY0" fmla="*/ 0 h 465125"/>
                <a:gd name="connsiteX1" fmla="*/ 1317855 w 1317855"/>
                <a:gd name="connsiteY1" fmla="*/ 0 h 465125"/>
                <a:gd name="connsiteX2" fmla="*/ 1317855 w 1317855"/>
                <a:gd name="connsiteY2" fmla="*/ 465125 h 465125"/>
                <a:gd name="connsiteX3" fmla="*/ 0 w 1317855"/>
                <a:gd name="connsiteY3" fmla="*/ 465125 h 465125"/>
                <a:gd name="connsiteX4" fmla="*/ 0 w 1317855"/>
                <a:gd name="connsiteY4" fmla="*/ 0 h 465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7855" h="465125">
                  <a:moveTo>
                    <a:pt x="0" y="0"/>
                  </a:moveTo>
                  <a:lnTo>
                    <a:pt x="1317855" y="0"/>
                  </a:lnTo>
                  <a:lnTo>
                    <a:pt x="1317855" y="465125"/>
                  </a:lnTo>
                  <a:lnTo>
                    <a:pt x="0" y="4651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2400" kern="1200" dirty="0" smtClean="0">
                  <a:latin typeface="David" pitchFamily="34" charset="-79"/>
                  <a:cs typeface="David" pitchFamily="34" charset="-79"/>
                </a:rPr>
                <a:t>הסמכה לחברי ועדות בוחנים</a:t>
              </a:r>
              <a:endParaRPr lang="he-IL" sz="2400" kern="1200" dirty="0">
                <a:latin typeface="David" pitchFamily="34" charset="-79"/>
                <a:cs typeface="David" pitchFamily="34" charset="-79"/>
              </a:endParaRPr>
            </a:p>
          </p:txBody>
        </p:sp>
      </p:grpSp>
      <p:grpSp>
        <p:nvGrpSpPr>
          <p:cNvPr id="26" name="קבוצה 25"/>
          <p:cNvGrpSpPr/>
          <p:nvPr/>
        </p:nvGrpSpPr>
        <p:grpSpPr>
          <a:xfrm>
            <a:off x="3419872" y="3356992"/>
            <a:ext cx="2402675" cy="2410533"/>
            <a:chOff x="423205" y="5008819"/>
            <a:chExt cx="1464283" cy="1722686"/>
          </a:xfrm>
        </p:grpSpPr>
        <p:sp>
          <p:nvSpPr>
            <p:cNvPr id="27" name="מלבן 26"/>
            <p:cNvSpPr/>
            <p:nvPr/>
          </p:nvSpPr>
          <p:spPr>
            <a:xfrm>
              <a:off x="423205" y="5008819"/>
              <a:ext cx="1464283" cy="1722686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8" name="מלבן 27"/>
            <p:cNvSpPr/>
            <p:nvPr/>
          </p:nvSpPr>
          <p:spPr>
            <a:xfrm>
              <a:off x="496420" y="5077726"/>
              <a:ext cx="1317855" cy="1119746"/>
            </a:xfrm>
            <a:prstGeom prst="rect">
              <a:avLst/>
            </a:prstGeom>
            <a:blipFill rotWithShape="1"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9" name="צורה חופשית 28"/>
            <p:cNvSpPr/>
            <p:nvPr/>
          </p:nvSpPr>
          <p:spPr>
            <a:xfrm>
              <a:off x="496420" y="6197472"/>
              <a:ext cx="1317855" cy="465125"/>
            </a:xfrm>
            <a:custGeom>
              <a:avLst/>
              <a:gdLst>
                <a:gd name="connsiteX0" fmla="*/ 0 w 1317855"/>
                <a:gd name="connsiteY0" fmla="*/ 0 h 465125"/>
                <a:gd name="connsiteX1" fmla="*/ 1317855 w 1317855"/>
                <a:gd name="connsiteY1" fmla="*/ 0 h 465125"/>
                <a:gd name="connsiteX2" fmla="*/ 1317855 w 1317855"/>
                <a:gd name="connsiteY2" fmla="*/ 465125 h 465125"/>
                <a:gd name="connsiteX3" fmla="*/ 0 w 1317855"/>
                <a:gd name="connsiteY3" fmla="*/ 465125 h 465125"/>
                <a:gd name="connsiteX4" fmla="*/ 0 w 1317855"/>
                <a:gd name="connsiteY4" fmla="*/ 0 h 465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7855" h="465125">
                  <a:moveTo>
                    <a:pt x="0" y="0"/>
                  </a:moveTo>
                  <a:lnTo>
                    <a:pt x="1317855" y="0"/>
                  </a:lnTo>
                  <a:lnTo>
                    <a:pt x="1317855" y="465125"/>
                  </a:lnTo>
                  <a:lnTo>
                    <a:pt x="0" y="465125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2400" kern="1200" dirty="0" smtClean="0">
                  <a:latin typeface="David" pitchFamily="34" charset="-79"/>
                  <a:cs typeface="David" pitchFamily="34" charset="-79"/>
                </a:rPr>
                <a:t>פיצול ועדות בוחנים</a:t>
              </a:r>
              <a:endParaRPr lang="he-IL" sz="2400" kern="1200" dirty="0">
                <a:latin typeface="David" pitchFamily="34" charset="-79"/>
                <a:cs typeface="David" pitchFamily="34" charset="-79"/>
              </a:endParaRPr>
            </a:p>
          </p:txBody>
        </p:sp>
      </p:grpSp>
      <p:sp>
        <p:nvSpPr>
          <p:cNvPr id="30" name="צורה חופשית 29"/>
          <p:cNvSpPr/>
          <p:nvPr/>
        </p:nvSpPr>
        <p:spPr>
          <a:xfrm>
            <a:off x="107504" y="1628800"/>
            <a:ext cx="8962785" cy="1224136"/>
          </a:xfrm>
          <a:custGeom>
            <a:avLst/>
            <a:gdLst>
              <a:gd name="connsiteX0" fmla="*/ 0 w 6613574"/>
              <a:gd name="connsiteY0" fmla="*/ 0 h 709690"/>
              <a:gd name="connsiteX1" fmla="*/ 6613574 w 6613574"/>
              <a:gd name="connsiteY1" fmla="*/ 0 h 709690"/>
              <a:gd name="connsiteX2" fmla="*/ 6613574 w 6613574"/>
              <a:gd name="connsiteY2" fmla="*/ 709690 h 709690"/>
              <a:gd name="connsiteX3" fmla="*/ 0 w 6613574"/>
              <a:gd name="connsiteY3" fmla="*/ 709690 h 709690"/>
              <a:gd name="connsiteX4" fmla="*/ 0 w 6613574"/>
              <a:gd name="connsiteY4" fmla="*/ 0 h 709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13574" h="709690">
                <a:moveTo>
                  <a:pt x="0" y="0"/>
                </a:moveTo>
                <a:lnTo>
                  <a:pt x="6613574" y="0"/>
                </a:lnTo>
                <a:lnTo>
                  <a:pt x="6613574" y="709690"/>
                </a:lnTo>
                <a:lnTo>
                  <a:pt x="0" y="70969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0010" tIns="80010" rIns="80010" bIns="80010" numCol="1" spcCol="1270" anchor="ctr" anchorCtr="0">
            <a:noAutofit/>
          </a:bodyPr>
          <a:lstStyle/>
          <a:p>
            <a:pPr lvl="0" algn="ctr" defTabSz="93345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4400" dirty="0" smtClean="0">
                <a:solidFill>
                  <a:schemeClr val="tx1"/>
                </a:solidFill>
                <a:latin typeface="Gisha" pitchFamily="34" charset="-79"/>
                <a:ea typeface="+mj-ea"/>
                <a:cs typeface="Gisha" pitchFamily="34" charset="-79"/>
              </a:rPr>
              <a:t>פעולות נוספות</a:t>
            </a:r>
            <a:endParaRPr lang="he-IL" sz="4400" dirty="0">
              <a:solidFill>
                <a:schemeClr val="tx1"/>
              </a:solidFill>
              <a:latin typeface="Gisha" pitchFamily="34" charset="-79"/>
              <a:ea typeface="+mj-ea"/>
              <a:cs typeface="Gisha" pitchFamily="34" charset="-79"/>
            </a:endParaRPr>
          </a:p>
        </p:txBody>
      </p:sp>
      <p:pic>
        <p:nvPicPr>
          <p:cNvPr id="31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75" y="44624"/>
            <a:ext cx="750887" cy="831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7963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סוגר זוויתי 2"/>
          <p:cNvSpPr/>
          <p:nvPr/>
        </p:nvSpPr>
        <p:spPr>
          <a:xfrm flipH="1">
            <a:off x="4691528" y="527898"/>
            <a:ext cx="1872208" cy="858808"/>
          </a:xfrm>
          <a:prstGeom prst="chevron">
            <a:avLst>
              <a:gd name="adj" fmla="val 23994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סוגר זוויתי 3"/>
          <p:cNvSpPr/>
          <p:nvPr/>
        </p:nvSpPr>
        <p:spPr>
          <a:xfrm flipH="1">
            <a:off x="2963336" y="527898"/>
            <a:ext cx="1872208" cy="858808"/>
          </a:xfrm>
          <a:prstGeom prst="chevron">
            <a:avLst>
              <a:gd name="adj" fmla="val 23994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6707752" y="24386"/>
            <a:ext cx="1584176" cy="360040"/>
          </a:xfrm>
          <a:prstGeom prst="roundRect">
            <a:avLst/>
          </a:prstGeom>
          <a:solidFill>
            <a:schemeClr val="accent3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latin typeface="Tahoma" pitchFamily="34" charset="0"/>
                <a:ea typeface="Tahoma" pitchFamily="34" charset="0"/>
                <a:cs typeface="Tahoma" pitchFamily="34" charset="0"/>
              </a:rPr>
              <a:t>משרד/מועמד</a:t>
            </a:r>
          </a:p>
        </p:txBody>
      </p:sp>
      <p:sp>
        <p:nvSpPr>
          <p:cNvPr id="6" name="סוגר זוויתי 5"/>
          <p:cNvSpPr/>
          <p:nvPr/>
        </p:nvSpPr>
        <p:spPr>
          <a:xfrm flipH="1">
            <a:off x="1235144" y="527898"/>
            <a:ext cx="1872208" cy="845967"/>
          </a:xfrm>
          <a:prstGeom prst="chevron">
            <a:avLst>
              <a:gd name="adj" fmla="val 23994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ועדת בוחנים</a:t>
            </a:r>
          </a:p>
        </p:txBody>
      </p:sp>
      <p:sp>
        <p:nvSpPr>
          <p:cNvPr id="7" name="מלבן מעוגל 6"/>
          <p:cNvSpPr/>
          <p:nvPr/>
        </p:nvSpPr>
        <p:spPr>
          <a:xfrm>
            <a:off x="4979560" y="24386"/>
            <a:ext cx="1584176" cy="360040"/>
          </a:xfrm>
          <a:prstGeom prst="roundRect">
            <a:avLst/>
          </a:prstGeom>
          <a:solidFill>
            <a:schemeClr val="accent3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משרד</a:t>
            </a:r>
          </a:p>
        </p:txBody>
      </p:sp>
      <p:sp>
        <p:nvSpPr>
          <p:cNvPr id="8" name="מלבן מעוגל 7"/>
          <p:cNvSpPr/>
          <p:nvPr/>
        </p:nvSpPr>
        <p:spPr>
          <a:xfrm>
            <a:off x="3251368" y="24386"/>
            <a:ext cx="1584176" cy="360040"/>
          </a:xfrm>
          <a:prstGeom prst="roundRect">
            <a:avLst/>
          </a:prstGeom>
          <a:solidFill>
            <a:schemeClr val="accent3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מכוני מיון</a:t>
            </a:r>
          </a:p>
        </p:txBody>
      </p:sp>
      <p:sp>
        <p:nvSpPr>
          <p:cNvPr id="9" name="מלבן מעוגל 8"/>
          <p:cNvSpPr/>
          <p:nvPr/>
        </p:nvSpPr>
        <p:spPr>
          <a:xfrm>
            <a:off x="1523176" y="24386"/>
            <a:ext cx="1584176" cy="360040"/>
          </a:xfrm>
          <a:prstGeom prst="roundRect">
            <a:avLst/>
          </a:prstGeom>
          <a:solidFill>
            <a:schemeClr val="accent3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משרד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835544" y="654918"/>
            <a:ext cx="158417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בדיקת מועמדויות</a:t>
            </a:r>
            <a:endParaRPr lang="he-IL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144112" y="620688"/>
            <a:ext cx="151065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מיון תעסוקתי</a:t>
            </a:r>
            <a:r>
              <a:rPr lang="he-I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he-IL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0" name="צורה חופשית 29"/>
          <p:cNvSpPr/>
          <p:nvPr/>
        </p:nvSpPr>
        <p:spPr>
          <a:xfrm>
            <a:off x="0" y="1484784"/>
            <a:ext cx="9144000" cy="857065"/>
          </a:xfrm>
          <a:custGeom>
            <a:avLst/>
            <a:gdLst>
              <a:gd name="connsiteX0" fmla="*/ 0 w 6613574"/>
              <a:gd name="connsiteY0" fmla="*/ 0 h 709690"/>
              <a:gd name="connsiteX1" fmla="*/ 6613574 w 6613574"/>
              <a:gd name="connsiteY1" fmla="*/ 0 h 709690"/>
              <a:gd name="connsiteX2" fmla="*/ 6613574 w 6613574"/>
              <a:gd name="connsiteY2" fmla="*/ 709690 h 709690"/>
              <a:gd name="connsiteX3" fmla="*/ 0 w 6613574"/>
              <a:gd name="connsiteY3" fmla="*/ 709690 h 709690"/>
              <a:gd name="connsiteX4" fmla="*/ 0 w 6613574"/>
              <a:gd name="connsiteY4" fmla="*/ 0 h 709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13574" h="709690">
                <a:moveTo>
                  <a:pt x="0" y="0"/>
                </a:moveTo>
                <a:lnTo>
                  <a:pt x="6613574" y="0"/>
                </a:lnTo>
                <a:lnTo>
                  <a:pt x="6613574" y="709690"/>
                </a:lnTo>
                <a:lnTo>
                  <a:pt x="0" y="70969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0010" tIns="80010" rIns="80010" bIns="80010" numCol="1" spcCol="1270" anchor="ctr" anchorCtr="0">
            <a:noAutofit/>
          </a:bodyPr>
          <a:lstStyle/>
          <a:p>
            <a:pPr lvl="0" algn="ctr" defTabSz="93345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4400" dirty="0" smtClean="0">
                <a:solidFill>
                  <a:schemeClr val="tx1"/>
                </a:solidFill>
                <a:latin typeface="Gisha" pitchFamily="34" charset="-79"/>
                <a:ea typeface="+mj-ea"/>
                <a:cs typeface="Gisha" pitchFamily="34" charset="-79"/>
              </a:rPr>
              <a:t>מחקר נטישת מועמדים</a:t>
            </a:r>
            <a:endParaRPr lang="he-IL" sz="4400" dirty="0">
              <a:solidFill>
                <a:schemeClr val="tx1"/>
              </a:solidFill>
              <a:latin typeface="Gisha" pitchFamily="34" charset="-79"/>
              <a:ea typeface="+mj-ea"/>
              <a:cs typeface="Gisha" pitchFamily="34" charset="-79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32" t="12238" r="37165" b="49261"/>
          <a:stretch/>
        </p:blipFill>
        <p:spPr bwMode="auto">
          <a:xfrm>
            <a:off x="4501695" y="2341849"/>
            <a:ext cx="4642305" cy="4516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82" t="51609" r="37165" b="15269"/>
          <a:stretch/>
        </p:blipFill>
        <p:spPr bwMode="auto">
          <a:xfrm>
            <a:off x="-6371" y="2372758"/>
            <a:ext cx="4866404" cy="4385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סוגר זוויתי 14"/>
          <p:cNvSpPr/>
          <p:nvPr/>
        </p:nvSpPr>
        <p:spPr>
          <a:xfrm flipH="1">
            <a:off x="6444208" y="527899"/>
            <a:ext cx="1872208" cy="858808"/>
          </a:xfrm>
          <a:prstGeom prst="chevron">
            <a:avLst>
              <a:gd name="adj" fmla="val 23994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פרסום מכרז והגשת מועמדות</a:t>
            </a:r>
          </a:p>
        </p:txBody>
      </p:sp>
      <p:pic>
        <p:nvPicPr>
          <p:cNvPr id="16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75" y="44624"/>
            <a:ext cx="750887" cy="831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8889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תמונה 8" descr="image001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5" t="2467" r="1855" b="4719"/>
          <a:stretch/>
        </p:blipFill>
        <p:spPr bwMode="auto">
          <a:xfrm>
            <a:off x="-36512" y="2530548"/>
            <a:ext cx="9144000" cy="4125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צורה חופשית 5"/>
          <p:cNvSpPr/>
          <p:nvPr/>
        </p:nvSpPr>
        <p:spPr>
          <a:xfrm>
            <a:off x="-36512" y="1567182"/>
            <a:ext cx="9144000" cy="709690"/>
          </a:xfrm>
          <a:custGeom>
            <a:avLst/>
            <a:gdLst>
              <a:gd name="connsiteX0" fmla="*/ 0 w 6613574"/>
              <a:gd name="connsiteY0" fmla="*/ 0 h 709690"/>
              <a:gd name="connsiteX1" fmla="*/ 6613574 w 6613574"/>
              <a:gd name="connsiteY1" fmla="*/ 0 h 709690"/>
              <a:gd name="connsiteX2" fmla="*/ 6613574 w 6613574"/>
              <a:gd name="connsiteY2" fmla="*/ 709690 h 709690"/>
              <a:gd name="connsiteX3" fmla="*/ 0 w 6613574"/>
              <a:gd name="connsiteY3" fmla="*/ 709690 h 709690"/>
              <a:gd name="connsiteX4" fmla="*/ 0 w 6613574"/>
              <a:gd name="connsiteY4" fmla="*/ 0 h 709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13574" h="709690">
                <a:moveTo>
                  <a:pt x="0" y="0"/>
                </a:moveTo>
                <a:lnTo>
                  <a:pt x="6613574" y="0"/>
                </a:lnTo>
                <a:lnTo>
                  <a:pt x="6613574" y="709690"/>
                </a:lnTo>
                <a:lnTo>
                  <a:pt x="0" y="70969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0010" tIns="80010" rIns="80010" bIns="80010" numCol="1" spcCol="1270" anchor="ctr" anchorCtr="0">
            <a:noAutofit/>
          </a:bodyPr>
          <a:lstStyle/>
          <a:p>
            <a:pPr lvl="0" algn="ctr" defTabSz="93345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3600" dirty="0" smtClean="0">
                <a:solidFill>
                  <a:schemeClr val="tx1"/>
                </a:solidFill>
                <a:latin typeface="Gisha" pitchFamily="34" charset="-79"/>
                <a:ea typeface="+mj-ea"/>
                <a:cs typeface="Gisha" pitchFamily="34" charset="-79"/>
              </a:rPr>
              <a:t>התמודדות עם היצף/חוסר בכמות המועמדויות</a:t>
            </a:r>
            <a:endParaRPr lang="he-IL" sz="3600" dirty="0">
              <a:solidFill>
                <a:schemeClr val="tx1"/>
              </a:solidFill>
              <a:latin typeface="Gisha" pitchFamily="34" charset="-79"/>
              <a:ea typeface="+mj-ea"/>
              <a:cs typeface="Gisha" pitchFamily="34" charset="-79"/>
            </a:endParaRPr>
          </a:p>
        </p:txBody>
      </p:sp>
      <p:sp>
        <p:nvSpPr>
          <p:cNvPr id="16" name="סוגר זוויתי 15"/>
          <p:cNvSpPr/>
          <p:nvPr/>
        </p:nvSpPr>
        <p:spPr>
          <a:xfrm flipH="1">
            <a:off x="4619520" y="527898"/>
            <a:ext cx="1872208" cy="858808"/>
          </a:xfrm>
          <a:prstGeom prst="chevron">
            <a:avLst>
              <a:gd name="adj" fmla="val 23994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7" name="סוגר זוויתי 16"/>
          <p:cNvSpPr/>
          <p:nvPr/>
        </p:nvSpPr>
        <p:spPr>
          <a:xfrm flipH="1">
            <a:off x="2891328" y="527898"/>
            <a:ext cx="1872208" cy="858808"/>
          </a:xfrm>
          <a:prstGeom prst="chevron">
            <a:avLst>
              <a:gd name="adj" fmla="val 23994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</p:txBody>
      </p:sp>
      <p:sp>
        <p:nvSpPr>
          <p:cNvPr id="18" name="מלבן מעוגל 17"/>
          <p:cNvSpPr/>
          <p:nvPr/>
        </p:nvSpPr>
        <p:spPr>
          <a:xfrm>
            <a:off x="6635744" y="24386"/>
            <a:ext cx="1584176" cy="360040"/>
          </a:xfrm>
          <a:prstGeom prst="roundRect">
            <a:avLst/>
          </a:prstGeom>
          <a:solidFill>
            <a:schemeClr val="accent3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latin typeface="Tahoma" pitchFamily="34" charset="0"/>
                <a:ea typeface="Tahoma" pitchFamily="34" charset="0"/>
                <a:cs typeface="Tahoma" pitchFamily="34" charset="0"/>
              </a:rPr>
              <a:t>משרד/מועמד</a:t>
            </a:r>
          </a:p>
        </p:txBody>
      </p:sp>
      <p:sp>
        <p:nvSpPr>
          <p:cNvPr id="19" name="סוגר זוויתי 18"/>
          <p:cNvSpPr/>
          <p:nvPr/>
        </p:nvSpPr>
        <p:spPr>
          <a:xfrm flipH="1">
            <a:off x="1163136" y="527898"/>
            <a:ext cx="1872208" cy="845967"/>
          </a:xfrm>
          <a:prstGeom prst="chevron">
            <a:avLst>
              <a:gd name="adj" fmla="val 23994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ועדת בוחנים</a:t>
            </a:r>
          </a:p>
        </p:txBody>
      </p:sp>
      <p:sp>
        <p:nvSpPr>
          <p:cNvPr id="20" name="מלבן מעוגל 19"/>
          <p:cNvSpPr/>
          <p:nvPr/>
        </p:nvSpPr>
        <p:spPr>
          <a:xfrm>
            <a:off x="4907552" y="24386"/>
            <a:ext cx="1584176" cy="360040"/>
          </a:xfrm>
          <a:prstGeom prst="roundRect">
            <a:avLst/>
          </a:prstGeom>
          <a:solidFill>
            <a:schemeClr val="accent3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משרד</a:t>
            </a:r>
          </a:p>
        </p:txBody>
      </p:sp>
      <p:sp>
        <p:nvSpPr>
          <p:cNvPr id="21" name="מלבן מעוגל 20"/>
          <p:cNvSpPr/>
          <p:nvPr/>
        </p:nvSpPr>
        <p:spPr>
          <a:xfrm>
            <a:off x="3179360" y="24386"/>
            <a:ext cx="1584176" cy="360040"/>
          </a:xfrm>
          <a:prstGeom prst="roundRect">
            <a:avLst/>
          </a:prstGeom>
          <a:solidFill>
            <a:schemeClr val="accent3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מכוני מיון</a:t>
            </a:r>
          </a:p>
        </p:txBody>
      </p:sp>
      <p:sp>
        <p:nvSpPr>
          <p:cNvPr id="22" name="מלבן מעוגל 21"/>
          <p:cNvSpPr/>
          <p:nvPr/>
        </p:nvSpPr>
        <p:spPr>
          <a:xfrm>
            <a:off x="1451168" y="24386"/>
            <a:ext cx="1584176" cy="360040"/>
          </a:xfrm>
          <a:prstGeom prst="roundRect">
            <a:avLst/>
          </a:prstGeom>
          <a:solidFill>
            <a:schemeClr val="accent3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משרד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763536" y="654918"/>
            <a:ext cx="158417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בדיקת מועמדויות</a:t>
            </a:r>
            <a:endParaRPr lang="he-IL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72104" y="620688"/>
            <a:ext cx="151065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מיון תעסוקתי</a:t>
            </a:r>
            <a:r>
              <a:rPr lang="he-I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he-IL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5" name="סוגר זוויתי 24"/>
          <p:cNvSpPr/>
          <p:nvPr/>
        </p:nvSpPr>
        <p:spPr>
          <a:xfrm flipH="1">
            <a:off x="6372200" y="527899"/>
            <a:ext cx="1872208" cy="858808"/>
          </a:xfrm>
          <a:prstGeom prst="chevron">
            <a:avLst>
              <a:gd name="adj" fmla="val 23994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פרסום מכרז והגשת מועמדות</a:t>
            </a:r>
          </a:p>
        </p:txBody>
      </p:sp>
      <p:pic>
        <p:nvPicPr>
          <p:cNvPr id="14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75" y="44624"/>
            <a:ext cx="750887" cy="831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1348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/>
          <p:nvPr/>
        </p:nvSpPr>
        <p:spPr>
          <a:xfrm>
            <a:off x="1049189" y="1628800"/>
            <a:ext cx="7045622" cy="709690"/>
          </a:xfrm>
          <a:custGeom>
            <a:avLst/>
            <a:gdLst>
              <a:gd name="connsiteX0" fmla="*/ 0 w 6613574"/>
              <a:gd name="connsiteY0" fmla="*/ 0 h 709690"/>
              <a:gd name="connsiteX1" fmla="*/ 6613574 w 6613574"/>
              <a:gd name="connsiteY1" fmla="*/ 0 h 709690"/>
              <a:gd name="connsiteX2" fmla="*/ 6613574 w 6613574"/>
              <a:gd name="connsiteY2" fmla="*/ 709690 h 709690"/>
              <a:gd name="connsiteX3" fmla="*/ 0 w 6613574"/>
              <a:gd name="connsiteY3" fmla="*/ 709690 h 709690"/>
              <a:gd name="connsiteX4" fmla="*/ 0 w 6613574"/>
              <a:gd name="connsiteY4" fmla="*/ 0 h 709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13574" h="709690">
                <a:moveTo>
                  <a:pt x="0" y="0"/>
                </a:moveTo>
                <a:lnTo>
                  <a:pt x="6613574" y="0"/>
                </a:lnTo>
                <a:lnTo>
                  <a:pt x="6613574" y="709690"/>
                </a:lnTo>
                <a:lnTo>
                  <a:pt x="0" y="70969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0010" tIns="80010" rIns="80010" bIns="80010" numCol="1" spcCol="1270" anchor="ctr" anchorCtr="0">
            <a:noAutofit/>
          </a:bodyPr>
          <a:lstStyle/>
          <a:p>
            <a:pPr lvl="0" algn="ctr" defTabSz="93345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he-IL" sz="4800" dirty="0">
              <a:solidFill>
                <a:schemeClr val="tx1"/>
              </a:solidFill>
              <a:latin typeface="Gisha" pitchFamily="34" charset="-79"/>
              <a:ea typeface="+mj-ea"/>
              <a:cs typeface="Gisha" pitchFamily="34" charset="-79"/>
            </a:endParaRPr>
          </a:p>
        </p:txBody>
      </p:sp>
      <p:sp>
        <p:nvSpPr>
          <p:cNvPr id="16" name="צורה חופשית 15"/>
          <p:cNvSpPr/>
          <p:nvPr/>
        </p:nvSpPr>
        <p:spPr>
          <a:xfrm>
            <a:off x="0" y="1605470"/>
            <a:ext cx="9144000" cy="709690"/>
          </a:xfrm>
          <a:custGeom>
            <a:avLst/>
            <a:gdLst>
              <a:gd name="connsiteX0" fmla="*/ 0 w 6613574"/>
              <a:gd name="connsiteY0" fmla="*/ 0 h 709690"/>
              <a:gd name="connsiteX1" fmla="*/ 6613574 w 6613574"/>
              <a:gd name="connsiteY1" fmla="*/ 0 h 709690"/>
              <a:gd name="connsiteX2" fmla="*/ 6613574 w 6613574"/>
              <a:gd name="connsiteY2" fmla="*/ 709690 h 709690"/>
              <a:gd name="connsiteX3" fmla="*/ 0 w 6613574"/>
              <a:gd name="connsiteY3" fmla="*/ 709690 h 709690"/>
              <a:gd name="connsiteX4" fmla="*/ 0 w 6613574"/>
              <a:gd name="connsiteY4" fmla="*/ 0 h 709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13574" h="709690">
                <a:moveTo>
                  <a:pt x="0" y="0"/>
                </a:moveTo>
                <a:lnTo>
                  <a:pt x="6613574" y="0"/>
                </a:lnTo>
                <a:lnTo>
                  <a:pt x="6613574" y="709690"/>
                </a:lnTo>
                <a:lnTo>
                  <a:pt x="0" y="70969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0010" tIns="80010" rIns="80010" bIns="80010" numCol="1" spcCol="1270" anchor="ctr" anchorCtr="0">
            <a:noAutofit/>
          </a:bodyPr>
          <a:lstStyle/>
          <a:p>
            <a:pPr lvl="0" algn="ctr" defTabSz="93345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3600" dirty="0">
                <a:solidFill>
                  <a:schemeClr val="tx1"/>
                </a:solidFill>
                <a:latin typeface="Gisha" pitchFamily="34" charset="-79"/>
                <a:ea typeface="+mj-ea"/>
                <a:cs typeface="Gisha" pitchFamily="34" charset="-79"/>
              </a:rPr>
              <a:t>התמודדות עם </a:t>
            </a:r>
            <a:r>
              <a:rPr lang="he-IL" sz="3600" dirty="0" smtClean="0">
                <a:solidFill>
                  <a:schemeClr val="tx1"/>
                </a:solidFill>
                <a:latin typeface="Gisha" pitchFamily="34" charset="-79"/>
                <a:ea typeface="+mj-ea"/>
                <a:cs typeface="Gisha" pitchFamily="34" charset="-79"/>
              </a:rPr>
              <a:t>היצף </a:t>
            </a:r>
            <a:r>
              <a:rPr lang="he-IL" sz="3600" dirty="0">
                <a:solidFill>
                  <a:schemeClr val="tx1"/>
                </a:solidFill>
                <a:latin typeface="Gisha" pitchFamily="34" charset="-79"/>
                <a:ea typeface="+mj-ea"/>
                <a:cs typeface="Gisha" pitchFamily="34" charset="-79"/>
              </a:rPr>
              <a:t>בכמות </a:t>
            </a:r>
            <a:r>
              <a:rPr lang="he-IL" sz="3600" dirty="0" smtClean="0">
                <a:solidFill>
                  <a:schemeClr val="tx1"/>
                </a:solidFill>
                <a:latin typeface="Gisha" pitchFamily="34" charset="-79"/>
                <a:ea typeface="+mj-ea"/>
                <a:cs typeface="Gisha" pitchFamily="34" charset="-79"/>
              </a:rPr>
              <a:t>המועמדויות</a:t>
            </a:r>
            <a:endParaRPr lang="he-IL" sz="3600" dirty="0">
              <a:solidFill>
                <a:schemeClr val="tx1"/>
              </a:solidFill>
              <a:latin typeface="Gisha" pitchFamily="34" charset="-79"/>
              <a:ea typeface="+mj-ea"/>
              <a:cs typeface="Gisha" pitchFamily="34" charset="-79"/>
            </a:endParaRPr>
          </a:p>
        </p:txBody>
      </p:sp>
      <p:sp>
        <p:nvSpPr>
          <p:cNvPr id="6" name="סוגר זוויתי 5"/>
          <p:cNvSpPr/>
          <p:nvPr/>
        </p:nvSpPr>
        <p:spPr>
          <a:xfrm flipH="1">
            <a:off x="6372200" y="548680"/>
            <a:ext cx="1872208" cy="825186"/>
          </a:xfrm>
          <a:prstGeom prst="chevron">
            <a:avLst>
              <a:gd name="adj" fmla="val 23994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latin typeface="Tahoma" pitchFamily="34" charset="0"/>
                <a:ea typeface="Tahoma" pitchFamily="34" charset="0"/>
                <a:cs typeface="Tahoma" pitchFamily="34" charset="0"/>
              </a:rPr>
              <a:t>פרסום מכרז והגשת מועמדות</a:t>
            </a:r>
          </a:p>
        </p:txBody>
      </p:sp>
      <p:sp>
        <p:nvSpPr>
          <p:cNvPr id="7" name="סוגר זוויתי 6"/>
          <p:cNvSpPr/>
          <p:nvPr/>
        </p:nvSpPr>
        <p:spPr>
          <a:xfrm flipH="1">
            <a:off x="4644008" y="527898"/>
            <a:ext cx="1872208" cy="858808"/>
          </a:xfrm>
          <a:prstGeom prst="chevron">
            <a:avLst>
              <a:gd name="adj" fmla="val 23994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סוגר זוויתי 7"/>
          <p:cNvSpPr/>
          <p:nvPr/>
        </p:nvSpPr>
        <p:spPr>
          <a:xfrm flipH="1">
            <a:off x="2915816" y="527898"/>
            <a:ext cx="1872208" cy="858808"/>
          </a:xfrm>
          <a:prstGeom prst="chevron">
            <a:avLst>
              <a:gd name="adj" fmla="val 23994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</p:txBody>
      </p:sp>
      <p:sp>
        <p:nvSpPr>
          <p:cNvPr id="9" name="מלבן מעוגל 8"/>
          <p:cNvSpPr/>
          <p:nvPr/>
        </p:nvSpPr>
        <p:spPr>
          <a:xfrm>
            <a:off x="6660232" y="24386"/>
            <a:ext cx="1584176" cy="360040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משרד/מועמד</a:t>
            </a:r>
            <a:endParaRPr lang="he-IL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" name="סוגר זוויתי 9"/>
          <p:cNvSpPr/>
          <p:nvPr/>
        </p:nvSpPr>
        <p:spPr>
          <a:xfrm flipH="1">
            <a:off x="1187624" y="515058"/>
            <a:ext cx="1872208" cy="858808"/>
          </a:xfrm>
          <a:prstGeom prst="chevron">
            <a:avLst>
              <a:gd name="adj" fmla="val 23994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ועדת בוחנים</a:t>
            </a:r>
          </a:p>
        </p:txBody>
      </p:sp>
      <p:sp>
        <p:nvSpPr>
          <p:cNvPr id="11" name="מלבן מעוגל 10"/>
          <p:cNvSpPr/>
          <p:nvPr/>
        </p:nvSpPr>
        <p:spPr>
          <a:xfrm>
            <a:off x="4932040" y="24386"/>
            <a:ext cx="1584176" cy="360040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latin typeface="Tahoma" pitchFamily="34" charset="0"/>
                <a:ea typeface="Tahoma" pitchFamily="34" charset="0"/>
                <a:cs typeface="Tahoma" pitchFamily="34" charset="0"/>
              </a:rPr>
              <a:t>משרד</a:t>
            </a:r>
          </a:p>
        </p:txBody>
      </p:sp>
      <p:sp>
        <p:nvSpPr>
          <p:cNvPr id="12" name="מלבן מעוגל 11"/>
          <p:cNvSpPr/>
          <p:nvPr/>
        </p:nvSpPr>
        <p:spPr>
          <a:xfrm>
            <a:off x="3203848" y="24386"/>
            <a:ext cx="1584176" cy="360040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latin typeface="Tahoma" pitchFamily="34" charset="0"/>
                <a:ea typeface="Tahoma" pitchFamily="34" charset="0"/>
                <a:cs typeface="Tahoma" pitchFamily="34" charset="0"/>
              </a:rPr>
              <a:t>מכוני מיון</a:t>
            </a:r>
          </a:p>
        </p:txBody>
      </p:sp>
      <p:sp>
        <p:nvSpPr>
          <p:cNvPr id="14" name="מלבן מעוגל 13"/>
          <p:cNvSpPr/>
          <p:nvPr/>
        </p:nvSpPr>
        <p:spPr>
          <a:xfrm>
            <a:off x="1475656" y="24386"/>
            <a:ext cx="1584176" cy="360040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latin typeface="Tahoma" pitchFamily="34" charset="0"/>
                <a:ea typeface="Tahoma" pitchFamily="34" charset="0"/>
                <a:cs typeface="Tahoma" pitchFamily="34" charset="0"/>
              </a:rPr>
              <a:t>משרד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936805" y="681672"/>
            <a:ext cx="1291379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>
                <a:solidFill>
                  <a:schemeClr val="lt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בדיקת מועמדויות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206230" y="681671"/>
            <a:ext cx="1291379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>
                <a:solidFill>
                  <a:schemeClr val="lt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מיון תעסוקתי</a:t>
            </a:r>
            <a:endParaRPr lang="he-IL" dirty="0">
              <a:solidFill>
                <a:schemeClr val="lt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2" name="דיאגרמה 1"/>
          <p:cNvGraphicFramePr/>
          <p:nvPr>
            <p:extLst>
              <p:ext uri="{D42A27DB-BD31-4B8C-83A1-F6EECF244321}">
                <p14:modId xmlns:p14="http://schemas.microsoft.com/office/powerpoint/2010/main" val="3018444897"/>
              </p:ext>
            </p:extLst>
          </p:nvPr>
        </p:nvGraphicFramePr>
        <p:xfrm>
          <a:off x="1115616" y="2564904"/>
          <a:ext cx="6907023" cy="37881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2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75" y="44624"/>
            <a:ext cx="750887" cy="831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97880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כותרת 1"/>
          <p:cNvSpPr txBox="1">
            <a:spLocks/>
          </p:cNvSpPr>
          <p:nvPr/>
        </p:nvSpPr>
        <p:spPr>
          <a:xfrm>
            <a:off x="1115616" y="0"/>
            <a:ext cx="8028384" cy="14847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1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he-IL" sz="2400" b="1" dirty="0" smtClean="0">
                <a:solidFill>
                  <a:schemeClr val="tx1"/>
                </a:solidFill>
                <a:effectLst/>
                <a:latin typeface="Gisha" pitchFamily="34" charset="-79"/>
                <a:cs typeface="Gisha" pitchFamily="34" charset="-79"/>
              </a:rPr>
              <a:t>מכרזי מאגר למשרות רכזי/</a:t>
            </a:r>
            <a:r>
              <a:rPr lang="he-IL" sz="2400" b="1" dirty="0" err="1" smtClean="0">
                <a:solidFill>
                  <a:schemeClr val="tx1"/>
                </a:solidFill>
                <a:effectLst/>
                <a:latin typeface="Gisha" pitchFamily="34" charset="-79"/>
                <a:cs typeface="Gisha" pitchFamily="34" charset="-79"/>
              </a:rPr>
              <a:t>ות</a:t>
            </a:r>
            <a:r>
              <a:rPr lang="he-IL" sz="2400" b="1" dirty="0" smtClean="0">
                <a:solidFill>
                  <a:schemeClr val="tx1"/>
                </a:solidFill>
                <a:effectLst/>
                <a:latin typeface="Gisha" pitchFamily="34" charset="-79"/>
                <a:cs typeface="Gisha" pitchFamily="34" charset="-79"/>
              </a:rPr>
              <a:t> לשכה בדירוג המנהלי</a:t>
            </a:r>
            <a:endParaRPr lang="he-IL" sz="2400" b="1" dirty="0">
              <a:solidFill>
                <a:schemeClr val="tx1"/>
              </a:solidFill>
              <a:effectLst/>
              <a:latin typeface="Gisha" pitchFamily="34" charset="-79"/>
              <a:cs typeface="Gisha" pitchFamily="34" charset="-79"/>
            </a:endParaRPr>
          </a:p>
        </p:txBody>
      </p:sp>
      <p:sp>
        <p:nvSpPr>
          <p:cNvPr id="5" name="צורה חופשית 4"/>
          <p:cNvSpPr/>
          <p:nvPr/>
        </p:nvSpPr>
        <p:spPr>
          <a:xfrm>
            <a:off x="4856077" y="1685033"/>
            <a:ext cx="1950720" cy="1488550"/>
          </a:xfrm>
          <a:custGeom>
            <a:avLst/>
            <a:gdLst>
              <a:gd name="connsiteX0" fmla="*/ 0 w 1950720"/>
              <a:gd name="connsiteY0" fmla="*/ 0 h 1488550"/>
              <a:gd name="connsiteX1" fmla="*/ 1950720 w 1950720"/>
              <a:gd name="connsiteY1" fmla="*/ 0 h 1488550"/>
              <a:gd name="connsiteX2" fmla="*/ 1950720 w 1950720"/>
              <a:gd name="connsiteY2" fmla="*/ 1488550 h 1488550"/>
              <a:gd name="connsiteX3" fmla="*/ 0 w 1950720"/>
              <a:gd name="connsiteY3" fmla="*/ 1488550 h 1488550"/>
              <a:gd name="connsiteX4" fmla="*/ 0 w 1950720"/>
              <a:gd name="connsiteY4" fmla="*/ 0 h 1488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0720" h="1488550">
                <a:moveTo>
                  <a:pt x="0" y="0"/>
                </a:moveTo>
                <a:lnTo>
                  <a:pt x="1950720" y="0"/>
                </a:lnTo>
                <a:lnTo>
                  <a:pt x="1950720" y="1488550"/>
                </a:lnTo>
                <a:lnTo>
                  <a:pt x="0" y="148855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92024" tIns="192024" rIns="192024" bIns="192024" numCol="1" spcCol="1270" anchor="ctr" anchorCtr="0">
            <a:noAutofit/>
          </a:bodyPr>
          <a:lstStyle/>
          <a:p>
            <a:pPr lvl="0" algn="ctr" defTabSz="120015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2700" b="1" kern="1200" dirty="0" smtClean="0">
                <a:cs typeface="+mj-cs"/>
              </a:rPr>
              <a:t>85</a:t>
            </a:r>
            <a:r>
              <a:rPr lang="en-US" sz="2700" b="1" kern="1200" dirty="0" smtClean="0">
                <a:cs typeface="+mj-cs"/>
              </a:rPr>
              <a:t/>
            </a:r>
            <a:br>
              <a:rPr lang="en-US" sz="2700" b="1" kern="1200" dirty="0" smtClean="0">
                <a:cs typeface="+mj-cs"/>
              </a:rPr>
            </a:br>
            <a:r>
              <a:rPr lang="he-IL" sz="2700" b="1" kern="1200" dirty="0" smtClean="0">
                <a:cs typeface="+mj-cs"/>
              </a:rPr>
              <a:t>ימי עבודה</a:t>
            </a:r>
            <a:endParaRPr lang="he-IL" sz="2700" b="1" kern="1200" dirty="0">
              <a:cs typeface="+mj-cs"/>
            </a:endParaRPr>
          </a:p>
        </p:txBody>
      </p:sp>
      <p:sp>
        <p:nvSpPr>
          <p:cNvPr id="9" name="צורה חופשית 8"/>
          <p:cNvSpPr/>
          <p:nvPr/>
        </p:nvSpPr>
        <p:spPr>
          <a:xfrm>
            <a:off x="4860032" y="3717032"/>
            <a:ext cx="1950720" cy="1488550"/>
          </a:xfrm>
          <a:custGeom>
            <a:avLst/>
            <a:gdLst>
              <a:gd name="connsiteX0" fmla="*/ 0 w 1950720"/>
              <a:gd name="connsiteY0" fmla="*/ 0 h 1488550"/>
              <a:gd name="connsiteX1" fmla="*/ 1950720 w 1950720"/>
              <a:gd name="connsiteY1" fmla="*/ 0 h 1488550"/>
              <a:gd name="connsiteX2" fmla="*/ 1950720 w 1950720"/>
              <a:gd name="connsiteY2" fmla="*/ 1488550 h 1488550"/>
              <a:gd name="connsiteX3" fmla="*/ 0 w 1950720"/>
              <a:gd name="connsiteY3" fmla="*/ 1488550 h 1488550"/>
              <a:gd name="connsiteX4" fmla="*/ 0 w 1950720"/>
              <a:gd name="connsiteY4" fmla="*/ 0 h 1488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0720" h="1488550">
                <a:moveTo>
                  <a:pt x="0" y="0"/>
                </a:moveTo>
                <a:lnTo>
                  <a:pt x="1950720" y="0"/>
                </a:lnTo>
                <a:lnTo>
                  <a:pt x="1950720" y="1488550"/>
                </a:lnTo>
                <a:lnTo>
                  <a:pt x="0" y="148855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92024" tIns="192024" rIns="192024" bIns="192024" numCol="1" spcCol="1270" anchor="ctr" anchorCtr="0">
            <a:noAutofit/>
          </a:bodyPr>
          <a:lstStyle/>
          <a:p>
            <a:pPr lvl="0" algn="ctr" defTabSz="120015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2700" b="1" kern="1200" dirty="0" smtClean="0">
                <a:cs typeface="+mj-cs"/>
              </a:rPr>
              <a:t>21</a:t>
            </a:r>
            <a:r>
              <a:rPr lang="en-US" sz="2700" b="1" kern="1200" dirty="0" smtClean="0">
                <a:cs typeface="+mj-cs"/>
              </a:rPr>
              <a:t/>
            </a:r>
            <a:br>
              <a:rPr lang="en-US" sz="2700" b="1" kern="1200" dirty="0" smtClean="0">
                <a:cs typeface="+mj-cs"/>
              </a:rPr>
            </a:br>
            <a:r>
              <a:rPr lang="he-IL" sz="2700" b="1" kern="1200" dirty="0" smtClean="0">
                <a:cs typeface="+mj-cs"/>
              </a:rPr>
              <a:t>ימי עבודה</a:t>
            </a:r>
            <a:endParaRPr lang="he-IL" sz="2700" b="1" kern="1200" dirty="0">
              <a:cs typeface="+mj-cs"/>
            </a:endParaRPr>
          </a:p>
        </p:txBody>
      </p:sp>
      <p:grpSp>
        <p:nvGrpSpPr>
          <p:cNvPr id="15" name="קבוצה 14"/>
          <p:cNvGrpSpPr/>
          <p:nvPr/>
        </p:nvGrpSpPr>
        <p:grpSpPr>
          <a:xfrm>
            <a:off x="2627784" y="3933056"/>
            <a:ext cx="1828800" cy="1072441"/>
            <a:chOff x="2255520" y="2644591"/>
            <a:chExt cx="1828800" cy="1072441"/>
          </a:xfrm>
        </p:grpSpPr>
        <p:sp>
          <p:nvSpPr>
            <p:cNvPr id="4" name="מלבן מעוגל 3"/>
            <p:cNvSpPr/>
            <p:nvPr/>
          </p:nvSpPr>
          <p:spPr>
            <a:xfrm>
              <a:off x="2255520" y="2644591"/>
              <a:ext cx="1828800" cy="1072441"/>
            </a:xfrm>
            <a:prstGeom prst="round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</p:sp>
        <p:sp>
          <p:nvSpPr>
            <p:cNvPr id="10" name="TextBox 9"/>
            <p:cNvSpPr txBox="1"/>
            <p:nvPr/>
          </p:nvSpPr>
          <p:spPr>
            <a:xfrm>
              <a:off x="2255520" y="2916233"/>
              <a:ext cx="1828800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1600" b="1" dirty="0" smtClean="0">
                  <a:solidFill>
                    <a:schemeClr val="bg1"/>
                  </a:solidFill>
                  <a:cs typeface="+mj-cs"/>
                </a:rPr>
                <a:t>איוש באמצעות מאגר מועמדים</a:t>
              </a:r>
              <a:endParaRPr lang="he-IL" sz="1600" b="1" dirty="0">
                <a:solidFill>
                  <a:schemeClr val="bg1"/>
                </a:solidFill>
                <a:cs typeface="+mj-cs"/>
              </a:endParaRPr>
            </a:p>
          </p:txBody>
        </p:sp>
      </p:grpSp>
      <p:sp>
        <p:nvSpPr>
          <p:cNvPr id="14" name="מלבן מעוגל 13"/>
          <p:cNvSpPr/>
          <p:nvPr/>
        </p:nvSpPr>
        <p:spPr>
          <a:xfrm>
            <a:off x="7452320" y="3798778"/>
            <a:ext cx="1368152" cy="1152128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b="1" dirty="0" smtClean="0">
                <a:solidFill>
                  <a:schemeClr val="tx2"/>
                </a:solidFill>
                <a:cs typeface="+mj-cs"/>
              </a:rPr>
              <a:t>החל מתאריך </a:t>
            </a:r>
          </a:p>
          <a:p>
            <a:pPr algn="ctr"/>
            <a:r>
              <a:rPr lang="he-IL" b="1" dirty="0" smtClean="0">
                <a:solidFill>
                  <a:schemeClr val="tx2"/>
                </a:solidFill>
                <a:cs typeface="+mj-cs"/>
              </a:rPr>
              <a:t>13.03.16</a:t>
            </a:r>
          </a:p>
          <a:p>
            <a:pPr algn="ctr"/>
            <a:r>
              <a:rPr lang="he-IL" b="1" dirty="0" smtClean="0">
                <a:solidFill>
                  <a:schemeClr val="tx2"/>
                </a:solidFill>
                <a:cs typeface="+mj-cs"/>
              </a:rPr>
              <a:t>80 משרות </a:t>
            </a:r>
          </a:p>
        </p:txBody>
      </p:sp>
      <p:sp>
        <p:nvSpPr>
          <p:cNvPr id="16" name="מלבן מעוגל 15"/>
          <p:cNvSpPr/>
          <p:nvPr/>
        </p:nvSpPr>
        <p:spPr>
          <a:xfrm>
            <a:off x="7452320" y="1988840"/>
            <a:ext cx="1368152" cy="864096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b="1" dirty="0">
                <a:solidFill>
                  <a:schemeClr val="tx2"/>
                </a:solidFill>
                <a:cs typeface="+mj-cs"/>
              </a:rPr>
              <a:t>בשנת 2015</a:t>
            </a:r>
          </a:p>
        </p:txBody>
      </p:sp>
      <p:sp>
        <p:nvSpPr>
          <p:cNvPr id="17" name="מלבן 16"/>
          <p:cNvSpPr/>
          <p:nvPr/>
        </p:nvSpPr>
        <p:spPr>
          <a:xfrm>
            <a:off x="179512" y="3933056"/>
            <a:ext cx="1944216" cy="112793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>
                <a:cs typeface="+mj-cs"/>
              </a:rPr>
              <a:t>שיפור זמן ממוצע </a:t>
            </a:r>
          </a:p>
          <a:p>
            <a:pPr algn="ctr"/>
            <a:r>
              <a:rPr lang="he-IL" sz="2400" b="1" dirty="0" smtClean="0">
                <a:cs typeface="+mj-cs"/>
              </a:rPr>
              <a:t>ב-75%</a:t>
            </a:r>
            <a:endParaRPr lang="he-IL" sz="2400" b="1" dirty="0">
              <a:cs typeface="+mj-cs"/>
            </a:endParaRPr>
          </a:p>
        </p:txBody>
      </p:sp>
      <p:sp>
        <p:nvSpPr>
          <p:cNvPr id="24" name="מלבן 23"/>
          <p:cNvSpPr/>
          <p:nvPr/>
        </p:nvSpPr>
        <p:spPr>
          <a:xfrm>
            <a:off x="5855613" y="5589240"/>
            <a:ext cx="23887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 defTabSz="711200">
              <a:lnSpc>
                <a:spcPct val="90000"/>
              </a:lnSpc>
              <a:spcAft>
                <a:spcPct val="35000"/>
              </a:spcAft>
            </a:pPr>
            <a:r>
              <a:rPr lang="he-IL" sz="2000" b="1" dirty="0">
                <a:solidFill>
                  <a:schemeClr val="accent3"/>
                </a:solidFill>
              </a:rPr>
              <a:t>- מיון מעמיק </a:t>
            </a:r>
            <a:r>
              <a:rPr lang="he-IL" sz="2000" b="1" dirty="0" smtClean="0">
                <a:solidFill>
                  <a:schemeClr val="accent3"/>
                </a:solidFill>
              </a:rPr>
              <a:t>ומותאם.</a:t>
            </a:r>
            <a:endParaRPr lang="he-IL" sz="2000" b="1" dirty="0">
              <a:solidFill>
                <a:schemeClr val="accent3"/>
              </a:solidFill>
            </a:endParaRPr>
          </a:p>
        </p:txBody>
      </p:sp>
      <p:sp>
        <p:nvSpPr>
          <p:cNvPr id="25" name="מלבן 24"/>
          <p:cNvSpPr/>
          <p:nvPr/>
        </p:nvSpPr>
        <p:spPr>
          <a:xfrm>
            <a:off x="3063181" y="6049920"/>
            <a:ext cx="51812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 defTabSz="711200">
              <a:lnSpc>
                <a:spcPct val="90000"/>
              </a:lnSpc>
              <a:spcAft>
                <a:spcPct val="35000"/>
              </a:spcAft>
            </a:pPr>
            <a:r>
              <a:rPr lang="he-IL" sz="2000" b="1" dirty="0">
                <a:solidFill>
                  <a:schemeClr val="accent3"/>
                </a:solidFill>
              </a:rPr>
              <a:t>- העשרת המאגר במועמדים הזכאים לייצוג </a:t>
            </a:r>
            <a:r>
              <a:rPr lang="he-IL" sz="2000" b="1" dirty="0" smtClean="0">
                <a:solidFill>
                  <a:schemeClr val="accent3"/>
                </a:solidFill>
              </a:rPr>
              <a:t>הולם.</a:t>
            </a:r>
            <a:endParaRPr lang="he-IL" sz="2000" b="1" dirty="0">
              <a:solidFill>
                <a:schemeClr val="accent3"/>
              </a:solidFill>
            </a:endParaRPr>
          </a:p>
        </p:txBody>
      </p:sp>
      <p:pic>
        <p:nvPicPr>
          <p:cNvPr id="26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75" y="44624"/>
            <a:ext cx="750887" cy="831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9440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כותרת 1"/>
          <p:cNvSpPr txBox="1">
            <a:spLocks/>
          </p:cNvSpPr>
          <p:nvPr/>
        </p:nvSpPr>
        <p:spPr>
          <a:xfrm>
            <a:off x="918362" y="35822"/>
            <a:ext cx="8225638" cy="14847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1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he-IL" sz="3600" b="1" dirty="0" smtClean="0">
                <a:solidFill>
                  <a:schemeClr val="tx1"/>
                </a:solidFill>
                <a:effectLst/>
                <a:latin typeface="Gisha" pitchFamily="34" charset="-79"/>
                <a:cs typeface="Gisha" pitchFamily="34" charset="-79"/>
              </a:rPr>
              <a:t>סקר שביעות רצון משרדים </a:t>
            </a:r>
          </a:p>
          <a:p>
            <a:pPr>
              <a:lnSpc>
                <a:spcPct val="100000"/>
              </a:lnSpc>
            </a:pPr>
            <a:r>
              <a:rPr lang="he-IL" sz="3600" dirty="0" smtClean="0">
                <a:solidFill>
                  <a:schemeClr val="tx1"/>
                </a:solidFill>
                <a:effectLst/>
                <a:latin typeface="Gisha" pitchFamily="34" charset="-79"/>
                <a:cs typeface="Gisha" pitchFamily="34" charset="-79"/>
              </a:rPr>
              <a:t>מאגר מועמדים משרות רכזי/</a:t>
            </a:r>
            <a:r>
              <a:rPr lang="he-IL" sz="3600" dirty="0" err="1" smtClean="0">
                <a:solidFill>
                  <a:schemeClr val="tx1"/>
                </a:solidFill>
                <a:effectLst/>
                <a:latin typeface="Gisha" pitchFamily="34" charset="-79"/>
                <a:cs typeface="Gisha" pitchFamily="34" charset="-79"/>
              </a:rPr>
              <a:t>ות</a:t>
            </a:r>
            <a:r>
              <a:rPr lang="he-IL" sz="3600" dirty="0" smtClean="0">
                <a:solidFill>
                  <a:schemeClr val="tx1"/>
                </a:solidFill>
                <a:effectLst/>
                <a:latin typeface="Gisha" pitchFamily="34" charset="-79"/>
                <a:cs typeface="Gisha" pitchFamily="34" charset="-79"/>
              </a:rPr>
              <a:t> לשכה דרגות</a:t>
            </a:r>
            <a:r>
              <a:rPr lang="en-US" sz="3600" dirty="0" smtClean="0">
                <a:solidFill>
                  <a:schemeClr val="tx1"/>
                </a:solidFill>
                <a:effectLst/>
                <a:latin typeface="Gisha" pitchFamily="34" charset="-79"/>
                <a:cs typeface="Gisha" pitchFamily="34" charset="-79"/>
              </a:rPr>
              <a:t/>
            </a:r>
            <a:br>
              <a:rPr lang="en-US" sz="3600" dirty="0" smtClean="0">
                <a:solidFill>
                  <a:schemeClr val="tx1"/>
                </a:solidFill>
                <a:effectLst/>
                <a:latin typeface="Gisha" pitchFamily="34" charset="-79"/>
                <a:cs typeface="Gisha" pitchFamily="34" charset="-79"/>
              </a:rPr>
            </a:br>
            <a:r>
              <a:rPr lang="he-IL" sz="3600" dirty="0" smtClean="0">
                <a:solidFill>
                  <a:schemeClr val="tx1"/>
                </a:solidFill>
                <a:effectLst/>
                <a:latin typeface="Gisha" pitchFamily="34" charset="-79"/>
                <a:cs typeface="Gisha" pitchFamily="34" charset="-79"/>
              </a:rPr>
              <a:t> 15-17  בדירוג </a:t>
            </a:r>
            <a:r>
              <a:rPr lang="he-IL" sz="3600" dirty="0" err="1" smtClean="0">
                <a:solidFill>
                  <a:schemeClr val="tx1"/>
                </a:solidFill>
                <a:effectLst/>
                <a:latin typeface="Gisha" pitchFamily="34" charset="-79"/>
                <a:cs typeface="Gisha" pitchFamily="34" charset="-79"/>
              </a:rPr>
              <a:t>המינהלי</a:t>
            </a:r>
            <a:endParaRPr lang="he-IL" sz="3600" dirty="0">
              <a:solidFill>
                <a:schemeClr val="tx1"/>
              </a:solidFill>
              <a:effectLst/>
              <a:latin typeface="Gisha" pitchFamily="34" charset="-79"/>
              <a:cs typeface="Gisha" pitchFamily="34" charset="-79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023" t="17768" r="7558" b="13882"/>
          <a:stretch/>
        </p:blipFill>
        <p:spPr bwMode="auto">
          <a:xfrm>
            <a:off x="5345832" y="1520531"/>
            <a:ext cx="3798168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75" y="44624"/>
            <a:ext cx="750887" cy="831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9" name="תרשים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08527781"/>
              </p:ext>
            </p:extLst>
          </p:nvPr>
        </p:nvGraphicFramePr>
        <p:xfrm>
          <a:off x="-180528" y="1916832"/>
          <a:ext cx="5976664" cy="42732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180551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71600" y="0"/>
            <a:ext cx="7992888" cy="1600200"/>
          </a:xfrm>
        </p:spPr>
        <p:txBody>
          <a:bodyPr/>
          <a:lstStyle/>
          <a:p>
            <a:r>
              <a:rPr lang="he-IL" sz="3200" dirty="0"/>
              <a:t>התפלגות כמות סטודנטים בחתך </a:t>
            </a:r>
            <a:r>
              <a:rPr lang="he-IL" sz="3200" dirty="0" smtClean="0"/>
              <a:t>משרד בשנת 2016</a:t>
            </a:r>
            <a:endParaRPr lang="he-IL" sz="3200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829" y="1700808"/>
            <a:ext cx="5596299" cy="453650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תמונה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6136" y="1124744"/>
            <a:ext cx="3341921" cy="5733256"/>
          </a:xfrm>
          <a:prstGeom prst="rect">
            <a:avLst/>
          </a:prstGeom>
        </p:spPr>
      </p:pic>
      <p:pic>
        <p:nvPicPr>
          <p:cNvPr id="9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75" y="44624"/>
            <a:ext cx="750887" cy="831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7227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תמונה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8648" y="1308520"/>
            <a:ext cx="7399776" cy="5493971"/>
          </a:xfrm>
          <a:prstGeom prst="rect">
            <a:avLst/>
          </a:prstGeom>
        </p:spPr>
      </p:pic>
      <p:sp>
        <p:nvSpPr>
          <p:cNvPr id="8" name="מלבן 7"/>
          <p:cNvSpPr/>
          <p:nvPr/>
        </p:nvSpPr>
        <p:spPr>
          <a:xfrm>
            <a:off x="918362" y="116632"/>
            <a:ext cx="8225638" cy="69720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 rtl="1">
              <a:lnSpc>
                <a:spcPts val="5800"/>
              </a:lnSpc>
            </a:pPr>
            <a:r>
              <a:rPr lang="he-IL" sz="2800" b="1" dirty="0">
                <a:solidFill>
                  <a:schemeClr val="tx2"/>
                </a:solidFill>
                <a:latin typeface="+mn-lt"/>
                <a:ea typeface="+mj-ea"/>
                <a:cs typeface="+mj-cs"/>
              </a:rPr>
              <a:t>התפלגות מכרזי סטודנטים למשרד בחתך שנה 2013-2016</a:t>
            </a:r>
          </a:p>
        </p:txBody>
      </p:sp>
      <p:pic>
        <p:nvPicPr>
          <p:cNvPr id="4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75" y="44624"/>
            <a:ext cx="750887" cy="831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9838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כותרת 2"/>
          <p:cNvSpPr txBox="1">
            <a:spLocks/>
          </p:cNvSpPr>
          <p:nvPr/>
        </p:nvSpPr>
        <p:spPr>
          <a:xfrm>
            <a:off x="457199" y="-27384"/>
            <a:ext cx="857929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1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he-IL" sz="3600" dirty="0" smtClean="0">
                <a:effectLst/>
              </a:rPr>
              <a:t>התפלגות משרות סטודנטים בחתך שנה</a:t>
            </a:r>
            <a:endParaRPr lang="he-IL" sz="3600" dirty="0">
              <a:effectLst/>
            </a:endParaRPr>
          </a:p>
        </p:txBody>
      </p:sp>
      <p:graphicFrame>
        <p:nvGraphicFramePr>
          <p:cNvPr id="8" name="תרשים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24504258"/>
              </p:ext>
            </p:extLst>
          </p:nvPr>
        </p:nvGraphicFramePr>
        <p:xfrm>
          <a:off x="107504" y="1196752"/>
          <a:ext cx="6768752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טבלה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6756905"/>
              </p:ext>
            </p:extLst>
          </p:nvPr>
        </p:nvGraphicFramePr>
        <p:xfrm>
          <a:off x="6660232" y="1628800"/>
          <a:ext cx="2304256" cy="1512168"/>
        </p:xfrm>
        <a:graphic>
          <a:graphicData uri="http://schemas.openxmlformats.org/drawingml/2006/table">
            <a:tbl>
              <a:tblPr rtl="1">
                <a:tableStyleId>{0505E3EF-67EA-436B-97B2-0124C06EBD24}</a:tableStyleId>
              </a:tblPr>
              <a:tblGrid>
                <a:gridCol w="960107"/>
                <a:gridCol w="1344149"/>
              </a:tblGrid>
              <a:tr h="252028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400" b="1" u="none" strike="noStrike" dirty="0">
                          <a:solidFill>
                            <a:schemeClr val="bg1"/>
                          </a:solidFill>
                          <a:effectLst/>
                          <a:cs typeface="+mj-cs"/>
                        </a:rPr>
                        <a:t>שנה</a:t>
                      </a:r>
                      <a:endParaRPr lang="he-IL" sz="14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+mj-cs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400" b="1" u="none" strike="noStrike" dirty="0" smtClean="0">
                          <a:solidFill>
                            <a:schemeClr val="bg1"/>
                          </a:solidFill>
                          <a:effectLst/>
                          <a:cs typeface="+mj-cs"/>
                        </a:rPr>
                        <a:t>מס' משרות</a:t>
                      </a:r>
                      <a:endParaRPr lang="he-IL" sz="14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+mj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/>
                    </a:solidFill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200" u="none" strike="noStrike" dirty="0">
                          <a:effectLst/>
                          <a:cs typeface="+mj-cs"/>
                        </a:rPr>
                        <a:t>2013</a:t>
                      </a:r>
                      <a:endParaRPr lang="he-IL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+mj-cs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200" u="none" strike="noStrike">
                          <a:effectLst/>
                          <a:cs typeface="+mj-cs"/>
                        </a:rPr>
                        <a:t>12</a:t>
                      </a:r>
                      <a:endParaRPr lang="he-I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+mj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200" u="none" strike="noStrike" dirty="0">
                          <a:effectLst/>
                          <a:cs typeface="+mj-cs"/>
                        </a:rPr>
                        <a:t>2014</a:t>
                      </a:r>
                      <a:endParaRPr lang="he-IL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+mj-cs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200" u="none" strike="noStrike">
                          <a:effectLst/>
                          <a:cs typeface="+mj-cs"/>
                        </a:rPr>
                        <a:t>204</a:t>
                      </a:r>
                      <a:endParaRPr lang="he-I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+mj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200" u="none" strike="noStrike" dirty="0">
                          <a:effectLst/>
                          <a:cs typeface="+mj-cs"/>
                        </a:rPr>
                        <a:t>2015</a:t>
                      </a:r>
                      <a:endParaRPr lang="he-IL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+mj-cs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200" u="none" strike="noStrike" dirty="0">
                          <a:effectLst/>
                          <a:cs typeface="+mj-cs"/>
                        </a:rPr>
                        <a:t>355</a:t>
                      </a:r>
                      <a:endParaRPr lang="he-IL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+mj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200" u="none" strike="noStrike">
                          <a:effectLst/>
                          <a:cs typeface="+mj-cs"/>
                        </a:rPr>
                        <a:t>2016</a:t>
                      </a:r>
                      <a:endParaRPr lang="he-I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+mj-cs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200" u="none" strike="noStrike" dirty="0">
                          <a:effectLst/>
                          <a:cs typeface="+mj-cs"/>
                        </a:rPr>
                        <a:t>115</a:t>
                      </a:r>
                      <a:endParaRPr lang="he-IL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+mj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ctr" rtl="1" fontAlgn="b"/>
                      <a:r>
                        <a:rPr lang="he-IL" sz="1200" b="1" u="none" strike="noStrike" dirty="0">
                          <a:effectLst/>
                          <a:cs typeface="+mj-cs"/>
                        </a:rPr>
                        <a:t>סה"כ</a:t>
                      </a:r>
                      <a:endParaRPr lang="he-IL" sz="1200" b="1" i="0" u="none" strike="noStrike" dirty="0">
                        <a:solidFill>
                          <a:schemeClr val="accent2"/>
                        </a:solidFill>
                        <a:effectLst/>
                        <a:latin typeface="Arial" panose="020B0604020202020204" pitchFamily="34" charset="0"/>
                        <a:cs typeface="+mj-cs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200" b="1" u="none" strike="noStrike" dirty="0">
                          <a:effectLst/>
                          <a:cs typeface="+mj-cs"/>
                        </a:rPr>
                        <a:t>686</a:t>
                      </a:r>
                      <a:endParaRPr lang="he-IL" sz="1200" b="1" i="0" u="none" strike="noStrike" dirty="0">
                        <a:solidFill>
                          <a:schemeClr val="accent2"/>
                        </a:solidFill>
                        <a:effectLst/>
                        <a:latin typeface="Arial" panose="020B0604020202020204" pitchFamily="34" charset="0"/>
                        <a:cs typeface="+mj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</a:tbl>
          </a:graphicData>
        </a:graphic>
      </p:graphicFrame>
      <p:grpSp>
        <p:nvGrpSpPr>
          <p:cNvPr id="2" name="קבוצה 1"/>
          <p:cNvGrpSpPr/>
          <p:nvPr/>
        </p:nvGrpSpPr>
        <p:grpSpPr>
          <a:xfrm>
            <a:off x="6948264" y="3449244"/>
            <a:ext cx="2016224" cy="1224136"/>
            <a:chOff x="6948264" y="3449244"/>
            <a:chExt cx="2016224" cy="1224136"/>
          </a:xfrm>
        </p:grpSpPr>
        <p:sp>
          <p:nvSpPr>
            <p:cNvPr id="10" name="אליפסה 9"/>
            <p:cNvSpPr/>
            <p:nvPr/>
          </p:nvSpPr>
          <p:spPr>
            <a:xfrm>
              <a:off x="6948264" y="3449244"/>
              <a:ext cx="2016224" cy="1224136"/>
            </a:xfrm>
            <a:prstGeom prst="ellipse">
              <a:avLst/>
            </a:prstGeom>
            <a:noFill/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7059335" y="3768925"/>
              <a:ext cx="1794081" cy="584775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he-IL" sz="1600" b="1" dirty="0" smtClean="0"/>
                <a:t>קצב גדילת משרות</a:t>
              </a:r>
            </a:p>
            <a:p>
              <a:r>
                <a:rPr lang="he-IL" sz="1600" b="1" dirty="0" smtClean="0"/>
                <a:t>כ- </a:t>
              </a:r>
              <a:r>
                <a:rPr lang="he-IL" sz="1600" b="1" dirty="0"/>
                <a:t>460 בשנת </a:t>
              </a:r>
              <a:r>
                <a:rPr lang="he-IL" sz="1600" b="1" dirty="0" smtClean="0"/>
                <a:t>2016</a:t>
              </a:r>
            </a:p>
          </p:txBody>
        </p:sp>
      </p:grpSp>
      <p:sp>
        <p:nvSpPr>
          <p:cNvPr id="12" name="צורה חופשית 11"/>
          <p:cNvSpPr/>
          <p:nvPr/>
        </p:nvSpPr>
        <p:spPr>
          <a:xfrm>
            <a:off x="6300192" y="4461644"/>
            <a:ext cx="854766" cy="607166"/>
          </a:xfrm>
          <a:custGeom>
            <a:avLst/>
            <a:gdLst>
              <a:gd name="connsiteX0" fmla="*/ 685800 w 685800"/>
              <a:gd name="connsiteY0" fmla="*/ 0 h 609600"/>
              <a:gd name="connsiteX1" fmla="*/ 489857 w 685800"/>
              <a:gd name="connsiteY1" fmla="*/ 152400 h 609600"/>
              <a:gd name="connsiteX2" fmla="*/ 468086 w 685800"/>
              <a:gd name="connsiteY2" fmla="*/ 283028 h 609600"/>
              <a:gd name="connsiteX3" fmla="*/ 359229 w 685800"/>
              <a:gd name="connsiteY3" fmla="*/ 348343 h 609600"/>
              <a:gd name="connsiteX4" fmla="*/ 293915 w 685800"/>
              <a:gd name="connsiteY4" fmla="*/ 478971 h 609600"/>
              <a:gd name="connsiteX5" fmla="*/ 228600 w 685800"/>
              <a:gd name="connsiteY5" fmla="*/ 576943 h 609600"/>
              <a:gd name="connsiteX6" fmla="*/ 0 w 685800"/>
              <a:gd name="connsiteY6" fmla="*/ 609600 h 609600"/>
              <a:gd name="connsiteX7" fmla="*/ 0 w 685800"/>
              <a:gd name="connsiteY7" fmla="*/ 609600 h 60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85800" h="609600">
                <a:moveTo>
                  <a:pt x="685800" y="0"/>
                </a:moveTo>
                <a:cubicBezTo>
                  <a:pt x="605971" y="52614"/>
                  <a:pt x="526143" y="105229"/>
                  <a:pt x="489857" y="152400"/>
                </a:cubicBezTo>
                <a:cubicBezTo>
                  <a:pt x="453571" y="199571"/>
                  <a:pt x="489857" y="250371"/>
                  <a:pt x="468086" y="283028"/>
                </a:cubicBezTo>
                <a:cubicBezTo>
                  <a:pt x="446315" y="315685"/>
                  <a:pt x="388257" y="315686"/>
                  <a:pt x="359229" y="348343"/>
                </a:cubicBezTo>
                <a:cubicBezTo>
                  <a:pt x="330201" y="381000"/>
                  <a:pt x="315686" y="440871"/>
                  <a:pt x="293915" y="478971"/>
                </a:cubicBezTo>
                <a:cubicBezTo>
                  <a:pt x="272144" y="517071"/>
                  <a:pt x="277586" y="555172"/>
                  <a:pt x="228600" y="576943"/>
                </a:cubicBezTo>
                <a:cubicBezTo>
                  <a:pt x="179614" y="598714"/>
                  <a:pt x="0" y="609600"/>
                  <a:pt x="0" y="609600"/>
                </a:cubicBezTo>
                <a:lnTo>
                  <a:pt x="0" y="609600"/>
                </a:lnTo>
              </a:path>
            </a:pathLst>
          </a:cu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13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75" y="44624"/>
            <a:ext cx="750887" cy="831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632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תוכן 1"/>
          <p:cNvSpPr>
            <a:spLocks noGrp="1"/>
          </p:cNvSpPr>
          <p:nvPr>
            <p:ph sz="quarter" idx="4294967295"/>
          </p:nvPr>
        </p:nvSpPr>
        <p:spPr>
          <a:xfrm>
            <a:off x="232237" y="1606180"/>
            <a:ext cx="8784976" cy="4608513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he-IL" sz="3200" b="1" dirty="0" smtClean="0">
                <a:solidFill>
                  <a:schemeClr val="accent1"/>
                </a:solidFill>
                <a:latin typeface="David" pitchFamily="34" charset="-79"/>
                <a:cs typeface="+mj-cs"/>
              </a:rPr>
              <a:t>מטרה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he-IL" sz="2000" dirty="0" smtClean="0">
                <a:solidFill>
                  <a:srgbClr val="002060"/>
                </a:solidFill>
                <a:latin typeface="David" panose="020E0502060401010101" pitchFamily="34" charset="-79"/>
                <a:cs typeface="+mj-cs"/>
              </a:rPr>
              <a:t>הסדרת </a:t>
            </a:r>
            <a:r>
              <a:rPr lang="he-IL" sz="2000" dirty="0">
                <a:solidFill>
                  <a:srgbClr val="002060"/>
                </a:solidFill>
                <a:latin typeface="David" panose="020E0502060401010101" pitchFamily="34" charset="-79"/>
                <a:cs typeface="+mj-cs"/>
              </a:rPr>
              <a:t>גיוס הסטודנטים באופן מקצועי, הוגן, שוויוני </a:t>
            </a:r>
            <a:r>
              <a:rPr lang="he-IL" sz="2000" dirty="0" smtClean="0">
                <a:solidFill>
                  <a:srgbClr val="002060"/>
                </a:solidFill>
                <a:latin typeface="David" panose="020E0502060401010101" pitchFamily="34" charset="-79"/>
                <a:cs typeface="+mj-cs"/>
              </a:rPr>
              <a:t>ושקוף ומתן אפשרות </a:t>
            </a:r>
          </a:p>
          <a:p>
            <a:pPr marL="0" indent="0" algn="ctr">
              <a:buNone/>
            </a:pPr>
            <a:r>
              <a:rPr lang="he-IL" sz="2000" dirty="0" smtClean="0">
                <a:solidFill>
                  <a:srgbClr val="002060"/>
                </a:solidFill>
                <a:latin typeface="David" panose="020E0502060401010101" pitchFamily="34" charset="-79"/>
                <a:cs typeface="+mj-cs"/>
              </a:rPr>
              <a:t>להגשת מועמדותם </a:t>
            </a:r>
            <a:r>
              <a:rPr lang="he-IL" sz="2000" dirty="0">
                <a:solidFill>
                  <a:srgbClr val="002060"/>
                </a:solidFill>
                <a:latin typeface="David" panose="020E0502060401010101" pitchFamily="34" charset="-79"/>
                <a:cs typeface="+mj-cs"/>
              </a:rPr>
              <a:t>למכרזים פנימיים </a:t>
            </a:r>
            <a:r>
              <a:rPr lang="he-IL" sz="2000" dirty="0" smtClean="0">
                <a:solidFill>
                  <a:srgbClr val="002060"/>
                </a:solidFill>
                <a:latin typeface="David" panose="020E0502060401010101" pitchFamily="34" charset="-79"/>
                <a:cs typeface="+mj-cs"/>
              </a:rPr>
              <a:t>ובין-משרדיים</a:t>
            </a:r>
            <a:r>
              <a:rPr lang="he-IL" sz="2000" dirty="0" smtClean="0">
                <a:solidFill>
                  <a:srgbClr val="002060"/>
                </a:solidFill>
                <a:latin typeface="David" panose="020E0502060401010101" pitchFamily="34" charset="-79"/>
                <a:cs typeface="David" pitchFamily="34" charset="-79"/>
              </a:rPr>
              <a:t>.</a:t>
            </a:r>
          </a:p>
          <a:p>
            <a:pPr marL="0" indent="0" algn="ctr">
              <a:lnSpc>
                <a:spcPct val="200000"/>
              </a:lnSpc>
              <a:buNone/>
            </a:pPr>
            <a:r>
              <a:rPr lang="he-IL" sz="3200" b="1" dirty="0" smtClean="0">
                <a:solidFill>
                  <a:schemeClr val="accent1"/>
                </a:solidFill>
                <a:latin typeface="David" panose="020E0502060401010101" pitchFamily="34" charset="-79"/>
                <a:cs typeface="+mj-cs"/>
              </a:rPr>
              <a:t>מסלולי הגיוס</a:t>
            </a:r>
          </a:p>
        </p:txBody>
      </p:sp>
      <p:sp>
        <p:nvSpPr>
          <p:cNvPr id="11" name="כותרת 1"/>
          <p:cNvSpPr txBox="1">
            <a:spLocks/>
          </p:cNvSpPr>
          <p:nvPr/>
        </p:nvSpPr>
        <p:spPr>
          <a:xfrm>
            <a:off x="107504" y="120480"/>
            <a:ext cx="9034440" cy="11927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1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he-IL" sz="3600" b="1" dirty="0" smtClean="0">
                <a:solidFill>
                  <a:schemeClr val="tx1"/>
                </a:solidFill>
                <a:effectLst/>
                <a:latin typeface="Gisha" pitchFamily="34" charset="-79"/>
                <a:cs typeface="Gisha" pitchFamily="34" charset="-79"/>
              </a:rPr>
              <a:t>פיילוט מאגר סטודנטים</a:t>
            </a:r>
          </a:p>
          <a:p>
            <a:pPr>
              <a:lnSpc>
                <a:spcPct val="100000"/>
              </a:lnSpc>
            </a:pPr>
            <a:r>
              <a:rPr lang="he-IL" sz="3600" dirty="0" smtClean="0">
                <a:solidFill>
                  <a:schemeClr val="tx1"/>
                </a:solidFill>
                <a:effectLst/>
                <a:latin typeface="Gisha" pitchFamily="34" charset="-79"/>
                <a:cs typeface="Gisha" pitchFamily="34" charset="-79"/>
              </a:rPr>
              <a:t>גיוס </a:t>
            </a:r>
            <a:r>
              <a:rPr lang="he-IL" sz="3600" dirty="0">
                <a:solidFill>
                  <a:schemeClr val="tx1"/>
                </a:solidFill>
                <a:effectLst/>
                <a:latin typeface="Gisha" pitchFamily="34" charset="-79"/>
                <a:cs typeface="Gisha" pitchFamily="34" charset="-79"/>
              </a:rPr>
              <a:t>סטודנטים לשירות המדינה</a:t>
            </a:r>
          </a:p>
        </p:txBody>
      </p:sp>
      <p:grpSp>
        <p:nvGrpSpPr>
          <p:cNvPr id="3" name="קבוצה 2"/>
          <p:cNvGrpSpPr/>
          <p:nvPr/>
        </p:nvGrpSpPr>
        <p:grpSpPr>
          <a:xfrm>
            <a:off x="396505" y="4365104"/>
            <a:ext cx="8456438" cy="2160185"/>
            <a:chOff x="384947" y="4562135"/>
            <a:chExt cx="8456438" cy="2196270"/>
          </a:xfrm>
        </p:grpSpPr>
        <p:sp>
          <p:nvSpPr>
            <p:cNvPr id="6" name="צורה חופשית 5"/>
            <p:cNvSpPr/>
            <p:nvPr/>
          </p:nvSpPr>
          <p:spPr>
            <a:xfrm>
              <a:off x="384947" y="5062111"/>
              <a:ext cx="2536031" cy="1110663"/>
            </a:xfrm>
            <a:custGeom>
              <a:avLst/>
              <a:gdLst>
                <a:gd name="connsiteX0" fmla="*/ 0 w 2536031"/>
                <a:gd name="connsiteY0" fmla="*/ 111066 h 1110663"/>
                <a:gd name="connsiteX1" fmla="*/ 111066 w 2536031"/>
                <a:gd name="connsiteY1" fmla="*/ 0 h 1110663"/>
                <a:gd name="connsiteX2" fmla="*/ 2424965 w 2536031"/>
                <a:gd name="connsiteY2" fmla="*/ 0 h 1110663"/>
                <a:gd name="connsiteX3" fmla="*/ 2536031 w 2536031"/>
                <a:gd name="connsiteY3" fmla="*/ 111066 h 1110663"/>
                <a:gd name="connsiteX4" fmla="*/ 2536031 w 2536031"/>
                <a:gd name="connsiteY4" fmla="*/ 999597 h 1110663"/>
                <a:gd name="connsiteX5" fmla="*/ 2424965 w 2536031"/>
                <a:gd name="connsiteY5" fmla="*/ 1110663 h 1110663"/>
                <a:gd name="connsiteX6" fmla="*/ 111066 w 2536031"/>
                <a:gd name="connsiteY6" fmla="*/ 1110663 h 1110663"/>
                <a:gd name="connsiteX7" fmla="*/ 0 w 2536031"/>
                <a:gd name="connsiteY7" fmla="*/ 999597 h 1110663"/>
                <a:gd name="connsiteX8" fmla="*/ 0 w 2536031"/>
                <a:gd name="connsiteY8" fmla="*/ 111066 h 11106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36031" h="1110663">
                  <a:moveTo>
                    <a:pt x="0" y="111066"/>
                  </a:moveTo>
                  <a:cubicBezTo>
                    <a:pt x="0" y="49726"/>
                    <a:pt x="49726" y="0"/>
                    <a:pt x="111066" y="0"/>
                  </a:cubicBezTo>
                  <a:lnTo>
                    <a:pt x="2424965" y="0"/>
                  </a:lnTo>
                  <a:cubicBezTo>
                    <a:pt x="2486305" y="0"/>
                    <a:pt x="2536031" y="49726"/>
                    <a:pt x="2536031" y="111066"/>
                  </a:cubicBezTo>
                  <a:lnTo>
                    <a:pt x="2536031" y="999597"/>
                  </a:lnTo>
                  <a:cubicBezTo>
                    <a:pt x="2536031" y="1060937"/>
                    <a:pt x="2486305" y="1110663"/>
                    <a:pt x="2424965" y="1110663"/>
                  </a:cubicBezTo>
                  <a:lnTo>
                    <a:pt x="111066" y="1110663"/>
                  </a:lnTo>
                  <a:cubicBezTo>
                    <a:pt x="49726" y="1110663"/>
                    <a:pt x="0" y="1060937"/>
                    <a:pt x="0" y="999597"/>
                  </a:cubicBezTo>
                  <a:lnTo>
                    <a:pt x="0" y="111066"/>
                  </a:lnTo>
                  <a:close/>
                </a:path>
              </a:pathLst>
            </a:custGeom>
          </p:spPr>
          <p:style>
            <a:lnRef idx="0">
              <a:schemeClr val="dk2">
                <a:shade val="80000"/>
                <a:hueOff val="0"/>
                <a:satOff val="0"/>
                <a:lumOff val="0"/>
                <a:alphaOff val="0"/>
              </a:schemeClr>
            </a:lnRef>
            <a:fillRef idx="3">
              <a:schemeClr val="lt1"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1110" tIns="101110" rIns="101110" bIns="101110" numCol="1" spcCol="1270" anchor="ctr" anchorCtr="0">
              <a:noAutofit/>
            </a:bodyPr>
            <a:lstStyle/>
            <a:p>
              <a:pPr lvl="0" algn="ctr" defTabSz="8001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600" b="1" kern="1200" dirty="0" smtClean="0">
                  <a:latin typeface="Calisto MT" pitchFamily="18" charset="0"/>
                  <a:cs typeface="+mj-cs"/>
                </a:rPr>
                <a:t>גיוס סטודנטים כמקובל היום, ליתר המקצועות </a:t>
              </a:r>
              <a:endParaRPr lang="he-IL" sz="1600" b="1" kern="1200" dirty="0">
                <a:latin typeface="Calisto MT" pitchFamily="18" charset="0"/>
                <a:cs typeface="+mj-cs"/>
              </a:endParaRPr>
            </a:p>
          </p:txBody>
        </p:sp>
        <p:sp>
          <p:nvSpPr>
            <p:cNvPr id="8" name="צורה חופשית 7"/>
            <p:cNvSpPr/>
            <p:nvPr/>
          </p:nvSpPr>
          <p:spPr>
            <a:xfrm>
              <a:off x="3209011" y="4562135"/>
              <a:ext cx="2808312" cy="2196270"/>
            </a:xfrm>
            <a:custGeom>
              <a:avLst/>
              <a:gdLst>
                <a:gd name="connsiteX0" fmla="*/ 0 w 2536031"/>
                <a:gd name="connsiteY0" fmla="*/ 219627 h 2196270"/>
                <a:gd name="connsiteX1" fmla="*/ 219627 w 2536031"/>
                <a:gd name="connsiteY1" fmla="*/ 0 h 2196270"/>
                <a:gd name="connsiteX2" fmla="*/ 2316404 w 2536031"/>
                <a:gd name="connsiteY2" fmla="*/ 0 h 2196270"/>
                <a:gd name="connsiteX3" fmla="*/ 2536031 w 2536031"/>
                <a:gd name="connsiteY3" fmla="*/ 219627 h 2196270"/>
                <a:gd name="connsiteX4" fmla="*/ 2536031 w 2536031"/>
                <a:gd name="connsiteY4" fmla="*/ 1976643 h 2196270"/>
                <a:gd name="connsiteX5" fmla="*/ 2316404 w 2536031"/>
                <a:gd name="connsiteY5" fmla="*/ 2196270 h 2196270"/>
                <a:gd name="connsiteX6" fmla="*/ 219627 w 2536031"/>
                <a:gd name="connsiteY6" fmla="*/ 2196270 h 2196270"/>
                <a:gd name="connsiteX7" fmla="*/ 0 w 2536031"/>
                <a:gd name="connsiteY7" fmla="*/ 1976643 h 2196270"/>
                <a:gd name="connsiteX8" fmla="*/ 0 w 2536031"/>
                <a:gd name="connsiteY8" fmla="*/ 219627 h 21962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36031" h="2196270">
                  <a:moveTo>
                    <a:pt x="0" y="219627"/>
                  </a:moveTo>
                  <a:cubicBezTo>
                    <a:pt x="0" y="98330"/>
                    <a:pt x="98330" y="0"/>
                    <a:pt x="219627" y="0"/>
                  </a:cubicBezTo>
                  <a:lnTo>
                    <a:pt x="2316404" y="0"/>
                  </a:lnTo>
                  <a:cubicBezTo>
                    <a:pt x="2437701" y="0"/>
                    <a:pt x="2536031" y="98330"/>
                    <a:pt x="2536031" y="219627"/>
                  </a:cubicBezTo>
                  <a:lnTo>
                    <a:pt x="2536031" y="1976643"/>
                  </a:lnTo>
                  <a:cubicBezTo>
                    <a:pt x="2536031" y="2097940"/>
                    <a:pt x="2437701" y="2196270"/>
                    <a:pt x="2316404" y="2196270"/>
                  </a:cubicBezTo>
                  <a:lnTo>
                    <a:pt x="219627" y="2196270"/>
                  </a:lnTo>
                  <a:cubicBezTo>
                    <a:pt x="98330" y="2196270"/>
                    <a:pt x="0" y="2097940"/>
                    <a:pt x="0" y="1976643"/>
                  </a:cubicBezTo>
                  <a:lnTo>
                    <a:pt x="0" y="219627"/>
                  </a:lnTo>
                  <a:close/>
                </a:path>
              </a:pathLst>
            </a:custGeom>
          </p:spPr>
          <p:style>
            <a:lnRef idx="0">
              <a:schemeClr val="dk2">
                <a:shade val="80000"/>
                <a:hueOff val="0"/>
                <a:satOff val="0"/>
                <a:lumOff val="0"/>
                <a:alphaOff val="0"/>
              </a:schemeClr>
            </a:lnRef>
            <a:fillRef idx="3">
              <a:schemeClr val="lt1"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2907" tIns="132907" rIns="132907" bIns="132907" numCol="1" spcCol="1270" anchor="ctr" anchorCtr="0">
              <a:noAutofit/>
            </a:bodyPr>
            <a:lstStyle/>
            <a:p>
              <a:pPr lvl="0" algn="ctr" defTabSz="8001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600" b="1" kern="1200" dirty="0" smtClean="0">
                  <a:latin typeface="Calisto MT" pitchFamily="18" charset="0"/>
                  <a:cs typeface="+mj-cs"/>
                </a:rPr>
                <a:t>מכרזים פומביים עבור </a:t>
              </a:r>
              <a:r>
                <a:rPr lang="he-IL" sz="1600" b="1" u="sng" kern="1200" dirty="0" smtClean="0">
                  <a:latin typeface="Calisto MT" pitchFamily="18" charset="0"/>
                  <a:cs typeface="+mj-cs"/>
                </a:rPr>
                <a:t>סטודנטים למקצועות הבאים:</a:t>
              </a:r>
            </a:p>
            <a:p>
              <a:pPr lvl="0" algn="ctr" defTabSz="8001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600" b="1" kern="1200" dirty="0" smtClean="0">
                  <a:latin typeface="Calisto MT" pitchFamily="18" charset="0"/>
                  <a:cs typeface="+mj-cs"/>
                </a:rPr>
                <a:t> פסיכולוגיה</a:t>
              </a:r>
            </a:p>
            <a:p>
              <a:pPr lvl="0" algn="ctr" defTabSz="8001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600" b="1" kern="1200" dirty="0" smtClean="0">
                  <a:latin typeface="Calisto MT" pitchFamily="18" charset="0"/>
                  <a:cs typeface="+mj-cs"/>
                </a:rPr>
                <a:t> קלינאיות תקשורת</a:t>
              </a:r>
            </a:p>
            <a:p>
              <a:pPr lvl="0" algn="ctr" defTabSz="8001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600" b="1" kern="1200" dirty="0" smtClean="0">
                  <a:latin typeface="Calisto MT" pitchFamily="18" charset="0"/>
                  <a:cs typeface="+mj-cs"/>
                </a:rPr>
                <a:t> תזונה (דיאטה)</a:t>
              </a:r>
            </a:p>
            <a:p>
              <a:pPr lvl="0" algn="ctr" defTabSz="8001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600" b="1" kern="1200" dirty="0" smtClean="0">
                  <a:latin typeface="Calisto MT" pitchFamily="18" charset="0"/>
                  <a:cs typeface="+mj-cs"/>
                </a:rPr>
                <a:t> עבודה סוציאלית</a:t>
              </a:r>
              <a:endParaRPr lang="he-IL" sz="1600" b="1" kern="1200" dirty="0">
                <a:latin typeface="Calisto MT" pitchFamily="18" charset="0"/>
                <a:cs typeface="+mj-cs"/>
              </a:endParaRPr>
            </a:p>
          </p:txBody>
        </p:sp>
        <p:sp>
          <p:nvSpPr>
            <p:cNvPr id="10" name="צורה חופשית 9"/>
            <p:cNvSpPr/>
            <p:nvPr/>
          </p:nvSpPr>
          <p:spPr>
            <a:xfrm>
              <a:off x="6305354" y="5069026"/>
              <a:ext cx="2536031" cy="1103748"/>
            </a:xfrm>
            <a:custGeom>
              <a:avLst/>
              <a:gdLst>
                <a:gd name="connsiteX0" fmla="*/ 0 w 2536031"/>
                <a:gd name="connsiteY0" fmla="*/ 110375 h 1103748"/>
                <a:gd name="connsiteX1" fmla="*/ 110375 w 2536031"/>
                <a:gd name="connsiteY1" fmla="*/ 0 h 1103748"/>
                <a:gd name="connsiteX2" fmla="*/ 2425656 w 2536031"/>
                <a:gd name="connsiteY2" fmla="*/ 0 h 1103748"/>
                <a:gd name="connsiteX3" fmla="*/ 2536031 w 2536031"/>
                <a:gd name="connsiteY3" fmla="*/ 110375 h 1103748"/>
                <a:gd name="connsiteX4" fmla="*/ 2536031 w 2536031"/>
                <a:gd name="connsiteY4" fmla="*/ 993373 h 1103748"/>
                <a:gd name="connsiteX5" fmla="*/ 2425656 w 2536031"/>
                <a:gd name="connsiteY5" fmla="*/ 1103748 h 1103748"/>
                <a:gd name="connsiteX6" fmla="*/ 110375 w 2536031"/>
                <a:gd name="connsiteY6" fmla="*/ 1103748 h 1103748"/>
                <a:gd name="connsiteX7" fmla="*/ 0 w 2536031"/>
                <a:gd name="connsiteY7" fmla="*/ 993373 h 1103748"/>
                <a:gd name="connsiteX8" fmla="*/ 0 w 2536031"/>
                <a:gd name="connsiteY8" fmla="*/ 110375 h 1103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36031" h="1103748">
                  <a:moveTo>
                    <a:pt x="0" y="110375"/>
                  </a:moveTo>
                  <a:cubicBezTo>
                    <a:pt x="0" y="49417"/>
                    <a:pt x="49417" y="0"/>
                    <a:pt x="110375" y="0"/>
                  </a:cubicBezTo>
                  <a:lnTo>
                    <a:pt x="2425656" y="0"/>
                  </a:lnTo>
                  <a:cubicBezTo>
                    <a:pt x="2486614" y="0"/>
                    <a:pt x="2536031" y="49417"/>
                    <a:pt x="2536031" y="110375"/>
                  </a:cubicBezTo>
                  <a:lnTo>
                    <a:pt x="2536031" y="993373"/>
                  </a:lnTo>
                  <a:cubicBezTo>
                    <a:pt x="2536031" y="1054331"/>
                    <a:pt x="2486614" y="1103748"/>
                    <a:pt x="2425656" y="1103748"/>
                  </a:cubicBezTo>
                  <a:lnTo>
                    <a:pt x="110375" y="1103748"/>
                  </a:lnTo>
                  <a:cubicBezTo>
                    <a:pt x="49417" y="1103748"/>
                    <a:pt x="0" y="1054331"/>
                    <a:pt x="0" y="993373"/>
                  </a:cubicBezTo>
                  <a:lnTo>
                    <a:pt x="0" y="110375"/>
                  </a:lnTo>
                  <a:close/>
                </a:path>
              </a:pathLst>
            </a:custGeom>
          </p:spPr>
          <p:style>
            <a:lnRef idx="0">
              <a:schemeClr val="dk2">
                <a:shade val="80000"/>
                <a:hueOff val="0"/>
                <a:satOff val="0"/>
                <a:lumOff val="0"/>
                <a:alphaOff val="0"/>
              </a:schemeClr>
            </a:lnRef>
            <a:fillRef idx="3">
              <a:schemeClr val="lt1"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0908" tIns="100908" rIns="100908" bIns="100908" numCol="1" spcCol="1270" anchor="ctr" anchorCtr="0">
              <a:noAutofit/>
            </a:bodyPr>
            <a:lstStyle/>
            <a:p>
              <a:pPr lvl="0" algn="ctr" defTabSz="8001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600" b="1" kern="1200" dirty="0" smtClean="0">
                  <a:latin typeface="Calisto MT" pitchFamily="18" charset="0"/>
                  <a:cs typeface="+mj-cs"/>
                </a:rPr>
                <a:t>מכרז מאגר עבור סטודנטים להנדסה</a:t>
              </a:r>
              <a:endParaRPr lang="he-IL" sz="1600" b="1" kern="1200" dirty="0">
                <a:latin typeface="Calisto MT" pitchFamily="18" charset="0"/>
                <a:cs typeface="+mj-cs"/>
              </a:endParaRPr>
            </a:p>
          </p:txBody>
        </p:sp>
      </p:grpSp>
      <p:pic>
        <p:nvPicPr>
          <p:cNvPr id="9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75" y="44624"/>
            <a:ext cx="750887" cy="831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3049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כותרת 1"/>
          <p:cNvSpPr txBox="1">
            <a:spLocks/>
          </p:cNvSpPr>
          <p:nvPr/>
        </p:nvSpPr>
        <p:spPr>
          <a:xfrm>
            <a:off x="0" y="4000"/>
            <a:ext cx="9144000" cy="11207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1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he-IL" sz="4000" dirty="0" smtClean="0">
                <a:solidFill>
                  <a:schemeClr val="tx1"/>
                </a:solidFill>
                <a:effectLst/>
              </a:rPr>
              <a:t>מכרז </a:t>
            </a:r>
            <a:r>
              <a:rPr lang="he-IL" sz="4000" dirty="0">
                <a:solidFill>
                  <a:schemeClr val="tx1"/>
                </a:solidFill>
                <a:effectLst/>
              </a:rPr>
              <a:t>מאגר סטודנטים </a:t>
            </a:r>
            <a:r>
              <a:rPr lang="he-IL" sz="4000" dirty="0" smtClean="0">
                <a:solidFill>
                  <a:schemeClr val="tx1"/>
                </a:solidFill>
                <a:effectLst/>
              </a:rPr>
              <a:t>להנדסה</a:t>
            </a:r>
            <a:endParaRPr lang="he-IL" sz="4000" dirty="0">
              <a:solidFill>
                <a:schemeClr val="tx1"/>
              </a:solidFill>
              <a:effectLst/>
            </a:endParaRPr>
          </a:p>
        </p:txBody>
      </p:sp>
      <p:graphicFrame>
        <p:nvGraphicFramePr>
          <p:cNvPr id="7" name="תרשים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01605842"/>
              </p:ext>
            </p:extLst>
          </p:nvPr>
        </p:nvGraphicFramePr>
        <p:xfrm>
          <a:off x="4374019" y="1196752"/>
          <a:ext cx="4769981" cy="3168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תרשים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61325445"/>
              </p:ext>
            </p:extLst>
          </p:nvPr>
        </p:nvGraphicFramePr>
        <p:xfrm>
          <a:off x="2267744" y="3861048"/>
          <a:ext cx="4860032" cy="32849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תרשים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57831098"/>
              </p:ext>
            </p:extLst>
          </p:nvPr>
        </p:nvGraphicFramePr>
        <p:xfrm>
          <a:off x="-252536" y="980728"/>
          <a:ext cx="4608512" cy="36221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6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75" y="44624"/>
            <a:ext cx="750887" cy="831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2473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כותרת 1"/>
          <p:cNvSpPr txBox="1">
            <a:spLocks/>
          </p:cNvSpPr>
          <p:nvPr/>
        </p:nvSpPr>
        <p:spPr>
          <a:xfrm>
            <a:off x="0" y="4000"/>
            <a:ext cx="9144000" cy="11927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1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he-IL" sz="4000" dirty="0" smtClean="0">
                <a:solidFill>
                  <a:schemeClr val="tx1"/>
                </a:solidFill>
                <a:effectLst/>
              </a:rPr>
              <a:t>מכרז </a:t>
            </a:r>
            <a:r>
              <a:rPr lang="he-IL" sz="4000" dirty="0">
                <a:solidFill>
                  <a:schemeClr val="tx1"/>
                </a:solidFill>
                <a:effectLst/>
              </a:rPr>
              <a:t>מאגר סטודנטים </a:t>
            </a:r>
            <a:r>
              <a:rPr lang="he-IL" sz="4000" dirty="0" smtClean="0">
                <a:solidFill>
                  <a:schemeClr val="tx1"/>
                </a:solidFill>
                <a:effectLst/>
              </a:rPr>
              <a:t>להנדסה</a:t>
            </a:r>
            <a:endParaRPr lang="he-IL" sz="4000" dirty="0">
              <a:solidFill>
                <a:schemeClr val="tx1"/>
              </a:solidFill>
              <a:effectLst/>
            </a:endParaRPr>
          </a:p>
        </p:txBody>
      </p:sp>
      <p:pic>
        <p:nvPicPr>
          <p:cNvPr id="2050" name="Picture 2" descr="image007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5" t="2988" r="1399" b="2585"/>
          <a:stretch/>
        </p:blipFill>
        <p:spPr bwMode="auto">
          <a:xfrm>
            <a:off x="1115616" y="980728"/>
            <a:ext cx="7056784" cy="2520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75" y="44624"/>
            <a:ext cx="750887" cy="831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מלבן 1"/>
          <p:cNvSpPr/>
          <p:nvPr/>
        </p:nvSpPr>
        <p:spPr>
          <a:xfrm>
            <a:off x="611560" y="3284984"/>
            <a:ext cx="792088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r" rtl="1">
              <a:lnSpc>
                <a:spcPct val="150000"/>
              </a:lnSpc>
              <a:buNone/>
            </a:pPr>
            <a:r>
              <a:rPr lang="he-IL" sz="2400" b="1" u="sng" dirty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סטטוס מצב קיים: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he-IL" dirty="0">
                <a:solidFill>
                  <a:schemeClr val="accent3"/>
                </a:solidFill>
              </a:rPr>
              <a:t>1. תאריך פרסום: 03.04.16 , תום מועד הרשמה: 08.05.16 </a:t>
            </a:r>
            <a:r>
              <a:rPr lang="he-IL" b="1" dirty="0">
                <a:solidFill>
                  <a:schemeClr val="accent3"/>
                </a:solidFill>
              </a:rPr>
              <a:t>350</a:t>
            </a:r>
            <a:r>
              <a:rPr lang="he-IL" dirty="0">
                <a:solidFill>
                  <a:schemeClr val="accent3"/>
                </a:solidFill>
              </a:rPr>
              <a:t> מועמדויות  </a:t>
            </a:r>
          </a:p>
          <a:p>
            <a:pPr marL="0" indent="0" algn="r" rtl="1">
              <a:buNone/>
            </a:pPr>
            <a:r>
              <a:rPr lang="he-IL" u="sng" dirty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תיקון תקשי"ר:</a:t>
            </a:r>
          </a:p>
          <a:p>
            <a:pPr marL="400050" lvl="1" indent="0" algn="r" rtl="1">
              <a:buNone/>
            </a:pPr>
            <a:r>
              <a:rPr lang="he-IL" sz="1500" b="1" dirty="0">
                <a:solidFill>
                  <a:schemeClr val="accent3">
                    <a:lumMod val="50000"/>
                  </a:schemeClr>
                </a:solidFill>
              </a:rPr>
              <a:t>זכאות לגשת למכרזים פנימיים/בין-משרדיים</a:t>
            </a:r>
            <a:endParaRPr lang="en-US" sz="1500" b="1" dirty="0">
              <a:solidFill>
                <a:schemeClr val="accent3">
                  <a:lumMod val="50000"/>
                </a:schemeClr>
              </a:solidFill>
            </a:endParaRPr>
          </a:p>
          <a:p>
            <a:pPr marL="742950" lvl="1" indent="-285750" algn="r" rtl="1" hangingPunct="0">
              <a:buFont typeface="Wingdings" pitchFamily="2" charset="2"/>
              <a:buChar char="q"/>
            </a:pPr>
            <a:r>
              <a:rPr lang="he-IL" sz="1500" dirty="0" smtClean="0">
                <a:solidFill>
                  <a:schemeClr val="accent3">
                    <a:lumMod val="50000"/>
                  </a:schemeClr>
                </a:solidFill>
              </a:rPr>
              <a:t>סטודנט </a:t>
            </a:r>
            <a:r>
              <a:rPr lang="he-IL" sz="1500" dirty="0">
                <a:solidFill>
                  <a:schemeClr val="accent3">
                    <a:lumMod val="50000"/>
                  </a:schemeClr>
                </a:solidFill>
              </a:rPr>
              <a:t>אשר נקלט במכרז פומבי במסגרת הפיילוט כאמור, יהיה זכאי להתמודד במכרזים פנימיים/בין-משרדיים המתפרסמים בשירות המדינה כעבור 18 חודשי עבודה בהתאם לסייגים ולתנאים הקבועים בהוראות פרק משנה 11.4 ובכפוף לעמידתו בתנאי הסף של המכרז שהתפרסם. </a:t>
            </a:r>
            <a:endParaRPr lang="he-IL" sz="1500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marL="742950" lvl="1" indent="-285750" algn="r" rtl="1" hangingPunct="0">
              <a:buFont typeface="Wingdings" pitchFamily="2" charset="2"/>
              <a:buChar char="q"/>
            </a:pPr>
            <a:r>
              <a:rPr lang="he-IL" sz="1500" dirty="0" smtClean="0">
                <a:solidFill>
                  <a:schemeClr val="accent3">
                    <a:lumMod val="50000"/>
                  </a:schemeClr>
                </a:solidFill>
              </a:rPr>
              <a:t>עובד </a:t>
            </a:r>
            <a:r>
              <a:rPr lang="he-IL" sz="1500" dirty="0">
                <a:solidFill>
                  <a:schemeClr val="accent3">
                    <a:lumMod val="50000"/>
                  </a:schemeClr>
                </a:solidFill>
              </a:rPr>
              <a:t>שרכש זכאותו להתמודד במכרז פנימי ובין-משרדי כאמור, תישמר זכאותו להתמודד במכרז פנימי ובין משרדי למשך 6 חודשי עבודה נוספים לאחר סיום העסקתו. </a:t>
            </a:r>
            <a:endParaRPr lang="he-IL" sz="1500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marL="742950" lvl="1" indent="-285750" algn="r" rtl="1" hangingPunct="0">
              <a:buFont typeface="Wingdings" pitchFamily="2" charset="2"/>
              <a:buChar char="q"/>
            </a:pPr>
            <a:r>
              <a:rPr lang="he-IL" sz="1500" dirty="0" smtClean="0">
                <a:solidFill>
                  <a:schemeClr val="accent3">
                    <a:lumMod val="50000"/>
                  </a:schemeClr>
                </a:solidFill>
              </a:rPr>
              <a:t>חישוב הוותק לסטודנט שעובד כיום והגיש מועמדותו במאגר – במידה </a:t>
            </a:r>
            <a:r>
              <a:rPr lang="he-IL" sz="1500" dirty="0">
                <a:solidFill>
                  <a:schemeClr val="accent3">
                    <a:lumMod val="50000"/>
                  </a:schemeClr>
                </a:solidFill>
              </a:rPr>
              <a:t>ו</a:t>
            </a:r>
            <a:r>
              <a:rPr lang="he-IL" sz="1500" dirty="0" smtClean="0">
                <a:solidFill>
                  <a:schemeClr val="accent3">
                    <a:lumMod val="50000"/>
                  </a:schemeClr>
                </a:solidFill>
              </a:rPr>
              <a:t>יתמודד </a:t>
            </a:r>
            <a:r>
              <a:rPr lang="he-IL" sz="1500" dirty="0">
                <a:solidFill>
                  <a:schemeClr val="accent3">
                    <a:lumMod val="50000"/>
                  </a:schemeClr>
                </a:solidFill>
              </a:rPr>
              <a:t>על תפקידו וייבחר </a:t>
            </a:r>
            <a:r>
              <a:rPr lang="he-IL" sz="1500" dirty="0" smtClean="0">
                <a:solidFill>
                  <a:schemeClr val="accent3">
                    <a:lumMod val="50000"/>
                  </a:schemeClr>
                </a:solidFill>
              </a:rPr>
              <a:t>בשנית </a:t>
            </a:r>
            <a:r>
              <a:rPr lang="he-IL" sz="1500" dirty="0">
                <a:solidFill>
                  <a:schemeClr val="accent3">
                    <a:lumMod val="50000"/>
                  </a:schemeClr>
                </a:solidFill>
              </a:rPr>
              <a:t>- </a:t>
            </a:r>
            <a:r>
              <a:rPr lang="he-IL" sz="1500" dirty="0" smtClean="0">
                <a:solidFill>
                  <a:schemeClr val="accent3">
                    <a:lumMod val="50000"/>
                  </a:schemeClr>
                </a:solidFill>
              </a:rPr>
              <a:t>ייחשב </a:t>
            </a:r>
            <a:r>
              <a:rPr lang="he-IL" sz="1500" dirty="0">
                <a:solidFill>
                  <a:schemeClr val="accent3">
                    <a:lumMod val="50000"/>
                  </a:schemeClr>
                </a:solidFill>
              </a:rPr>
              <a:t>לו הוותק </a:t>
            </a:r>
            <a:r>
              <a:rPr lang="he-IL" sz="1500" dirty="0" smtClean="0">
                <a:solidFill>
                  <a:schemeClr val="accent3">
                    <a:lumMod val="50000"/>
                  </a:schemeClr>
                </a:solidFill>
              </a:rPr>
              <a:t>(כתקופת אכשרה) להגשת </a:t>
            </a:r>
            <a:r>
              <a:rPr lang="he-IL" sz="1500" dirty="0">
                <a:solidFill>
                  <a:schemeClr val="accent3">
                    <a:lumMod val="50000"/>
                  </a:schemeClr>
                </a:solidFill>
              </a:rPr>
              <a:t>מועמדות למכרזים פנימיים / בין </a:t>
            </a:r>
            <a:r>
              <a:rPr lang="he-IL" sz="1500" dirty="0" smtClean="0">
                <a:solidFill>
                  <a:schemeClr val="accent3">
                    <a:lumMod val="50000"/>
                  </a:schemeClr>
                </a:solidFill>
              </a:rPr>
              <a:t>משרדיים</a:t>
            </a:r>
            <a:endParaRPr lang="he-IL" sz="15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7757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0" y="908720"/>
            <a:ext cx="8697144" cy="5328592"/>
          </a:xfrm>
        </p:spPr>
        <p:txBody>
          <a:bodyPr>
            <a:normAutofit/>
          </a:bodyPr>
          <a:lstStyle/>
          <a:p>
            <a:pPr marL="0" indent="0" hangingPunct="0">
              <a:lnSpc>
                <a:spcPct val="220000"/>
              </a:lnSpc>
              <a:buNone/>
            </a:pPr>
            <a:r>
              <a:rPr lang="he-IL" b="1" dirty="0" smtClean="0">
                <a:solidFill>
                  <a:schemeClr val="accent3"/>
                </a:solidFill>
                <a:cs typeface="+mj-cs"/>
              </a:rPr>
              <a:t>פעולות בתכנון:</a:t>
            </a:r>
            <a:endParaRPr lang="he-IL" b="1" dirty="0">
              <a:solidFill>
                <a:schemeClr val="accent3"/>
              </a:solidFill>
              <a:cs typeface="+mj-cs"/>
            </a:endParaRPr>
          </a:p>
          <a:p>
            <a:pPr lvl="0" hangingPunct="0">
              <a:lnSpc>
                <a:spcPct val="220000"/>
              </a:lnSpc>
              <a:buFont typeface="Wingdings" pitchFamily="2" charset="2"/>
              <a:buChar char="ü"/>
            </a:pPr>
            <a:r>
              <a:rPr lang="he-IL" dirty="0" smtClean="0">
                <a:solidFill>
                  <a:schemeClr val="accent3"/>
                </a:solidFill>
                <a:cs typeface="+mj-cs"/>
              </a:rPr>
              <a:t>תכנית חיזוי סטודנטים לפי תחום לשנת 2017</a:t>
            </a:r>
          </a:p>
          <a:p>
            <a:pPr lvl="0" hangingPunct="0">
              <a:lnSpc>
                <a:spcPct val="220000"/>
              </a:lnSpc>
              <a:buFont typeface="Wingdings" pitchFamily="2" charset="2"/>
              <a:buChar char="ü"/>
            </a:pPr>
            <a:r>
              <a:rPr lang="he-IL" dirty="0" smtClean="0">
                <a:solidFill>
                  <a:schemeClr val="accent3"/>
                </a:solidFill>
                <a:cs typeface="+mj-cs"/>
              </a:rPr>
              <a:t>מאגר כולל – אוקטובר 2016</a:t>
            </a:r>
          </a:p>
          <a:p>
            <a:pPr marL="0" indent="0" hangingPunct="0">
              <a:lnSpc>
                <a:spcPct val="220000"/>
              </a:lnSpc>
              <a:buNone/>
            </a:pPr>
            <a:r>
              <a:rPr lang="he-IL" b="1" dirty="0">
                <a:solidFill>
                  <a:schemeClr val="accent3"/>
                </a:solidFill>
                <a:cs typeface="+mj-cs"/>
              </a:rPr>
              <a:t>התייחסות לנייר העמדה של הסטודנטים:</a:t>
            </a:r>
          </a:p>
          <a:p>
            <a:pPr marL="457200" lvl="0" indent="-457200" hangingPunct="0">
              <a:lnSpc>
                <a:spcPct val="110000"/>
              </a:lnSpc>
              <a:buFont typeface="+mj-lt"/>
              <a:buAutoNum type="arabicPeriod"/>
            </a:pPr>
            <a:r>
              <a:rPr lang="he-IL" u="sng" dirty="0" smtClean="0">
                <a:solidFill>
                  <a:schemeClr val="accent3"/>
                </a:solidFill>
                <a:cs typeface="+mj-cs"/>
              </a:rPr>
              <a:t>שכר סטודנטים- </a:t>
            </a:r>
            <a:r>
              <a:rPr lang="he-IL" dirty="0" smtClean="0">
                <a:solidFill>
                  <a:schemeClr val="accent3"/>
                </a:solidFill>
                <a:cs typeface="+mj-cs"/>
              </a:rPr>
              <a:t>סוגיות השכר מובלות ע"י הממונה על השכר ובשיתוף הנציבות. </a:t>
            </a:r>
          </a:p>
          <a:p>
            <a:pPr marL="457200" lvl="0" indent="-457200" hangingPunct="0">
              <a:lnSpc>
                <a:spcPct val="110000"/>
              </a:lnSpc>
              <a:buFont typeface="+mj-lt"/>
              <a:buAutoNum type="arabicPeriod"/>
            </a:pPr>
            <a:r>
              <a:rPr lang="he-IL" u="sng" dirty="0" smtClean="0">
                <a:solidFill>
                  <a:schemeClr val="accent3"/>
                </a:solidFill>
                <a:cs typeface="+mj-cs"/>
              </a:rPr>
              <a:t>סוגיות חישוב וותק הסטודנטים והכרה בתנאי הסף </a:t>
            </a:r>
            <a:r>
              <a:rPr lang="he-IL" dirty="0" smtClean="0">
                <a:solidFill>
                  <a:schemeClr val="accent3"/>
                </a:solidFill>
                <a:cs typeface="+mj-cs"/>
              </a:rPr>
              <a:t>– הכללים יגזרו מהכללים הנהוגים לעובדי המדינה</a:t>
            </a:r>
          </a:p>
          <a:p>
            <a:pPr marL="457200" lvl="0" indent="-457200" hangingPunct="0">
              <a:buFont typeface="+mj-lt"/>
              <a:buAutoNum type="arabicPeriod"/>
            </a:pPr>
            <a:endParaRPr lang="he-IL" dirty="0">
              <a:solidFill>
                <a:schemeClr val="accent3"/>
              </a:solidFill>
              <a:cs typeface="+mj-cs"/>
            </a:endParaRPr>
          </a:p>
          <a:p>
            <a:pPr marL="0" lvl="0" indent="0" hangingPunct="0">
              <a:buNone/>
            </a:pPr>
            <a:endParaRPr lang="en-US" sz="1700" dirty="0" smtClean="0">
              <a:solidFill>
                <a:schemeClr val="accent3">
                  <a:lumMod val="50000"/>
                </a:schemeClr>
              </a:solidFill>
              <a:cs typeface="+mj-cs"/>
            </a:endParaRPr>
          </a:p>
          <a:p>
            <a:endParaRPr lang="he-IL" dirty="0">
              <a:cs typeface="+mj-cs"/>
            </a:endParaRPr>
          </a:p>
        </p:txBody>
      </p:sp>
      <p:sp>
        <p:nvSpPr>
          <p:cNvPr id="4" name="כותרת 1"/>
          <p:cNvSpPr txBox="1">
            <a:spLocks/>
          </p:cNvSpPr>
          <p:nvPr/>
        </p:nvSpPr>
        <p:spPr>
          <a:xfrm>
            <a:off x="0" y="4000"/>
            <a:ext cx="9144000" cy="11207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1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he-IL" sz="4400" dirty="0" smtClean="0">
                <a:solidFill>
                  <a:schemeClr val="tx1"/>
                </a:solidFill>
                <a:effectLst/>
              </a:rPr>
              <a:t>מכרזי </a:t>
            </a:r>
            <a:r>
              <a:rPr lang="he-IL" sz="4400" dirty="0">
                <a:solidFill>
                  <a:schemeClr val="tx1"/>
                </a:solidFill>
                <a:effectLst/>
              </a:rPr>
              <a:t>מאגר </a:t>
            </a:r>
            <a:r>
              <a:rPr lang="he-IL" sz="4400" dirty="0" smtClean="0">
                <a:solidFill>
                  <a:schemeClr val="tx1"/>
                </a:solidFill>
                <a:effectLst/>
              </a:rPr>
              <a:t>סטודנטים  </a:t>
            </a:r>
            <a:endParaRPr lang="he-IL" sz="4400" dirty="0">
              <a:solidFill>
                <a:schemeClr val="tx1"/>
              </a:solidFill>
              <a:effectLst/>
            </a:endParaRPr>
          </a:p>
        </p:txBody>
      </p:sp>
      <p:pic>
        <p:nvPicPr>
          <p:cNvPr id="5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75" y="44624"/>
            <a:ext cx="750887" cy="831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6394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סוגר זוויתי 2"/>
          <p:cNvSpPr/>
          <p:nvPr/>
        </p:nvSpPr>
        <p:spPr>
          <a:xfrm flipH="1">
            <a:off x="6372200" y="548680"/>
            <a:ext cx="1872208" cy="825186"/>
          </a:xfrm>
          <a:prstGeom prst="chevron">
            <a:avLst>
              <a:gd name="adj" fmla="val 23994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latin typeface="Tahoma" pitchFamily="34" charset="0"/>
                <a:ea typeface="Tahoma" pitchFamily="34" charset="0"/>
                <a:cs typeface="Tahoma" pitchFamily="34" charset="0"/>
              </a:rPr>
              <a:t>פרסום מכרז והגשת מועמדות</a:t>
            </a:r>
          </a:p>
        </p:txBody>
      </p:sp>
      <p:sp>
        <p:nvSpPr>
          <p:cNvPr id="4" name="סוגר זוויתי 3"/>
          <p:cNvSpPr/>
          <p:nvPr/>
        </p:nvSpPr>
        <p:spPr>
          <a:xfrm flipH="1">
            <a:off x="4644008" y="527898"/>
            <a:ext cx="1872208" cy="858808"/>
          </a:xfrm>
          <a:prstGeom prst="chevron">
            <a:avLst>
              <a:gd name="adj" fmla="val 23994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סוגר זוויתי 4"/>
          <p:cNvSpPr/>
          <p:nvPr/>
        </p:nvSpPr>
        <p:spPr>
          <a:xfrm flipH="1">
            <a:off x="2915816" y="527898"/>
            <a:ext cx="1872208" cy="858808"/>
          </a:xfrm>
          <a:prstGeom prst="chevron">
            <a:avLst>
              <a:gd name="adj" fmla="val 23994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</p:txBody>
      </p:sp>
      <p:sp>
        <p:nvSpPr>
          <p:cNvPr id="6" name="מלבן מעוגל 5"/>
          <p:cNvSpPr/>
          <p:nvPr/>
        </p:nvSpPr>
        <p:spPr>
          <a:xfrm>
            <a:off x="6660232" y="24386"/>
            <a:ext cx="1584176" cy="360040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משרד/מועמד</a:t>
            </a:r>
            <a:endParaRPr lang="he-IL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סוגר זוויתי 6"/>
          <p:cNvSpPr/>
          <p:nvPr/>
        </p:nvSpPr>
        <p:spPr>
          <a:xfrm flipH="1">
            <a:off x="1187624" y="515058"/>
            <a:ext cx="1872208" cy="858808"/>
          </a:xfrm>
          <a:prstGeom prst="chevron">
            <a:avLst>
              <a:gd name="adj" fmla="val 23994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ועדת בוחנים</a:t>
            </a:r>
          </a:p>
        </p:txBody>
      </p:sp>
      <p:sp>
        <p:nvSpPr>
          <p:cNvPr id="8" name="מלבן מעוגל 7"/>
          <p:cNvSpPr/>
          <p:nvPr/>
        </p:nvSpPr>
        <p:spPr>
          <a:xfrm>
            <a:off x="4932040" y="24386"/>
            <a:ext cx="1584176" cy="360040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latin typeface="Tahoma" pitchFamily="34" charset="0"/>
                <a:ea typeface="Tahoma" pitchFamily="34" charset="0"/>
                <a:cs typeface="Tahoma" pitchFamily="34" charset="0"/>
              </a:rPr>
              <a:t>משרד</a:t>
            </a:r>
          </a:p>
        </p:txBody>
      </p:sp>
      <p:sp>
        <p:nvSpPr>
          <p:cNvPr id="9" name="מלבן מעוגל 8"/>
          <p:cNvSpPr/>
          <p:nvPr/>
        </p:nvSpPr>
        <p:spPr>
          <a:xfrm>
            <a:off x="3203848" y="24386"/>
            <a:ext cx="1584176" cy="360040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latin typeface="Tahoma" pitchFamily="34" charset="0"/>
                <a:ea typeface="Tahoma" pitchFamily="34" charset="0"/>
                <a:cs typeface="Tahoma" pitchFamily="34" charset="0"/>
              </a:rPr>
              <a:t>מכוני מיון</a:t>
            </a:r>
          </a:p>
        </p:txBody>
      </p:sp>
      <p:sp>
        <p:nvSpPr>
          <p:cNvPr id="10" name="מלבן מעוגל 9"/>
          <p:cNvSpPr/>
          <p:nvPr/>
        </p:nvSpPr>
        <p:spPr>
          <a:xfrm>
            <a:off x="1475656" y="24386"/>
            <a:ext cx="1584176" cy="360040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latin typeface="Tahoma" pitchFamily="34" charset="0"/>
                <a:ea typeface="Tahoma" pitchFamily="34" charset="0"/>
                <a:cs typeface="Tahoma" pitchFamily="34" charset="0"/>
              </a:rPr>
              <a:t>משרד</a:t>
            </a:r>
          </a:p>
        </p:txBody>
      </p:sp>
      <p:sp>
        <p:nvSpPr>
          <p:cNvPr id="16" name="צורה חופשית 15"/>
          <p:cNvSpPr/>
          <p:nvPr/>
        </p:nvSpPr>
        <p:spPr>
          <a:xfrm>
            <a:off x="-17090" y="1700808"/>
            <a:ext cx="9144000" cy="709690"/>
          </a:xfrm>
          <a:custGeom>
            <a:avLst/>
            <a:gdLst>
              <a:gd name="connsiteX0" fmla="*/ 0 w 6613574"/>
              <a:gd name="connsiteY0" fmla="*/ 0 h 709690"/>
              <a:gd name="connsiteX1" fmla="*/ 6613574 w 6613574"/>
              <a:gd name="connsiteY1" fmla="*/ 0 h 709690"/>
              <a:gd name="connsiteX2" fmla="*/ 6613574 w 6613574"/>
              <a:gd name="connsiteY2" fmla="*/ 709690 h 709690"/>
              <a:gd name="connsiteX3" fmla="*/ 0 w 6613574"/>
              <a:gd name="connsiteY3" fmla="*/ 709690 h 709690"/>
              <a:gd name="connsiteX4" fmla="*/ 0 w 6613574"/>
              <a:gd name="connsiteY4" fmla="*/ 0 h 709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13574" h="709690">
                <a:moveTo>
                  <a:pt x="0" y="0"/>
                </a:moveTo>
                <a:lnTo>
                  <a:pt x="6613574" y="0"/>
                </a:lnTo>
                <a:lnTo>
                  <a:pt x="6613574" y="709690"/>
                </a:lnTo>
                <a:lnTo>
                  <a:pt x="0" y="70969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0010" tIns="80010" rIns="80010" bIns="80010" numCol="1" spcCol="1270" anchor="ctr" anchorCtr="0">
            <a:noAutofit/>
          </a:bodyPr>
          <a:lstStyle/>
          <a:p>
            <a:pPr lvl="0" algn="ctr" defTabSz="93345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3600" dirty="0" smtClean="0">
                <a:solidFill>
                  <a:schemeClr val="tx1"/>
                </a:solidFill>
                <a:latin typeface="Gisha" pitchFamily="34" charset="-79"/>
                <a:ea typeface="+mj-ea"/>
                <a:cs typeface="Gisha" pitchFamily="34" charset="-79"/>
              </a:rPr>
              <a:t>התמודדות עם מיעוט בכמות המועמדויות</a:t>
            </a:r>
            <a:endParaRPr lang="he-IL" sz="3600" dirty="0">
              <a:solidFill>
                <a:schemeClr val="tx1"/>
              </a:solidFill>
              <a:latin typeface="Gisha" pitchFamily="34" charset="-79"/>
              <a:ea typeface="+mj-ea"/>
              <a:cs typeface="Gisha" pitchFamily="34" charset="-79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936805" y="681672"/>
            <a:ext cx="1291379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>
                <a:solidFill>
                  <a:schemeClr val="lt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בדיקת מועמדויות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206230" y="681671"/>
            <a:ext cx="1291379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>
                <a:solidFill>
                  <a:schemeClr val="lt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מיון תעסוקתי</a:t>
            </a:r>
            <a:endParaRPr lang="he-IL" dirty="0">
              <a:solidFill>
                <a:schemeClr val="lt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14" name="דיאגרמה 13"/>
          <p:cNvGraphicFramePr/>
          <p:nvPr>
            <p:extLst>
              <p:ext uri="{D42A27DB-BD31-4B8C-83A1-F6EECF244321}">
                <p14:modId xmlns:p14="http://schemas.microsoft.com/office/powerpoint/2010/main" val="3002466167"/>
              </p:ext>
            </p:extLst>
          </p:nvPr>
        </p:nvGraphicFramePr>
        <p:xfrm>
          <a:off x="307021" y="2924944"/>
          <a:ext cx="8495778" cy="2736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5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75" y="44624"/>
            <a:ext cx="750887" cy="831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01335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0"/>
            <a:ext cx="8219256" cy="1268760"/>
          </a:xfrm>
        </p:spPr>
        <p:txBody>
          <a:bodyPr vert="horz" lIns="91440" tIns="45720" rIns="91440" bIns="45720" rtlCol="0" anchor="ctr">
            <a:noAutofit/>
          </a:bodyPr>
          <a:lstStyle/>
          <a:p>
            <a:pPr fontAlgn="base">
              <a:lnSpc>
                <a:spcPct val="100000"/>
              </a:lnSpc>
              <a:spcAft>
                <a:spcPct val="0"/>
              </a:spcAft>
            </a:pPr>
            <a:r>
              <a:rPr lang="he-IL" sz="4400" dirty="0">
                <a:solidFill>
                  <a:schemeClr val="tx1"/>
                </a:solidFill>
                <a:effectLst/>
              </a:rPr>
              <a:t>פיתוח טכנולוגי</a:t>
            </a:r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8296298"/>
              </p:ext>
            </p:extLst>
          </p:nvPr>
        </p:nvGraphicFramePr>
        <p:xfrm>
          <a:off x="457200" y="1600200"/>
          <a:ext cx="8229600" cy="356616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247462"/>
                <a:gridCol w="2151068"/>
                <a:gridCol w="2207996"/>
                <a:gridCol w="977154"/>
                <a:gridCol w="1645920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cs typeface="+mj-cs"/>
                        </a:rPr>
                        <a:t>דרישות הרפורמה</a:t>
                      </a:r>
                      <a:endParaRPr lang="he-IL" dirty="0"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cs typeface="+mj-cs"/>
                        </a:rPr>
                        <a:t>2016</a:t>
                      </a:r>
                      <a:endParaRPr lang="he-IL" dirty="0"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cs typeface="+mj-cs"/>
                        </a:rPr>
                        <a:t>2017</a:t>
                      </a:r>
                      <a:endParaRPr lang="he-IL" dirty="0"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cs typeface="+mj-cs"/>
                        </a:rPr>
                        <a:t>2018</a:t>
                      </a:r>
                    </a:p>
                    <a:p>
                      <a:pPr algn="ctr" rtl="1"/>
                      <a:r>
                        <a:rPr lang="he-IL" dirty="0" smtClean="0">
                          <a:cs typeface="+mj-cs"/>
                        </a:rPr>
                        <a:t>ואילך</a:t>
                      </a:r>
                      <a:endParaRPr lang="he-IL" dirty="0"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cs typeface="+mj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cs typeface="+mj-cs"/>
                        </a:rPr>
                        <a:t>46</a:t>
                      </a:r>
                    </a:p>
                    <a:p>
                      <a:pPr algn="ctr" rtl="1"/>
                      <a:r>
                        <a:rPr lang="he-IL" dirty="0" smtClean="0">
                          <a:cs typeface="+mj-cs"/>
                        </a:rPr>
                        <a:t>דרישות פונקציונליות</a:t>
                      </a:r>
                      <a:endParaRPr lang="he-IL" dirty="0"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cs typeface="+mj-cs"/>
                        </a:rPr>
                        <a:t>8</a:t>
                      </a:r>
                      <a:r>
                        <a:rPr lang="he-IL" baseline="0" dirty="0" smtClean="0">
                          <a:cs typeface="+mj-cs"/>
                        </a:rPr>
                        <a:t> – האצלה</a:t>
                      </a:r>
                    </a:p>
                    <a:p>
                      <a:pPr algn="ctr" rtl="1"/>
                      <a:r>
                        <a:rPr lang="he-IL" dirty="0" smtClean="0">
                          <a:cs typeface="+mj-cs"/>
                        </a:rPr>
                        <a:t>9 –</a:t>
                      </a:r>
                      <a:r>
                        <a:rPr lang="he-IL" baseline="0" dirty="0" smtClean="0">
                          <a:cs typeface="+mj-cs"/>
                        </a:rPr>
                        <a:t> מיון וגיוס מועמדים</a:t>
                      </a:r>
                      <a:endParaRPr lang="he-IL" dirty="0" smtClean="0">
                        <a:cs typeface="+mj-cs"/>
                      </a:endParaRPr>
                    </a:p>
                    <a:p>
                      <a:pPr algn="ctr" rtl="1"/>
                      <a:r>
                        <a:rPr lang="he-IL" dirty="0" smtClean="0">
                          <a:cs typeface="+mj-cs"/>
                        </a:rPr>
                        <a:t>---</a:t>
                      </a:r>
                    </a:p>
                    <a:p>
                      <a:pPr algn="ctr" rtl="1"/>
                      <a:r>
                        <a:rPr lang="he-IL" dirty="0" smtClean="0">
                          <a:cs typeface="+mj-cs"/>
                        </a:rPr>
                        <a:t>17</a:t>
                      </a:r>
                      <a:endParaRPr lang="he-IL" dirty="0"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cs typeface="+mj-cs"/>
                        </a:rPr>
                        <a:t>9 – האצלה</a:t>
                      </a:r>
                    </a:p>
                    <a:p>
                      <a:pPr algn="ctr" rtl="1"/>
                      <a:r>
                        <a:rPr lang="he-IL" dirty="0" smtClean="0">
                          <a:cs typeface="+mj-cs"/>
                        </a:rPr>
                        <a:t>5 –</a:t>
                      </a:r>
                      <a:r>
                        <a:rPr lang="he-IL" baseline="0" dirty="0" smtClean="0">
                          <a:cs typeface="+mj-cs"/>
                        </a:rPr>
                        <a:t> מיון וגיוס מועמדים</a:t>
                      </a:r>
                    </a:p>
                    <a:p>
                      <a:pPr algn="ctr" rtl="1"/>
                      <a:r>
                        <a:rPr lang="he-IL" baseline="0" dirty="0" smtClean="0">
                          <a:cs typeface="+mj-cs"/>
                        </a:rPr>
                        <a:t>---</a:t>
                      </a:r>
                    </a:p>
                    <a:p>
                      <a:pPr algn="ctr" rtl="1"/>
                      <a:r>
                        <a:rPr lang="he-IL" baseline="0" dirty="0" smtClean="0">
                          <a:cs typeface="+mj-cs"/>
                        </a:rPr>
                        <a:t> 16</a:t>
                      </a:r>
                      <a:endParaRPr lang="he-IL" dirty="0"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cs typeface="+mj-cs"/>
                        </a:rPr>
                        <a:t>13</a:t>
                      </a:r>
                      <a:endParaRPr lang="he-IL" dirty="0"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cs typeface="+mj-cs"/>
                        </a:rPr>
                        <a:t>האצלת</a:t>
                      </a:r>
                      <a:r>
                        <a:rPr lang="he-IL" baseline="0" dirty="0" smtClean="0">
                          <a:cs typeface="+mj-cs"/>
                        </a:rPr>
                        <a:t> תקינה, האצלת פרט, הדרכות, הערכות עובדים, סגל בכיר</a:t>
                      </a:r>
                      <a:endParaRPr lang="he-IL" dirty="0" smtClean="0">
                        <a:cs typeface="+mj-cs"/>
                      </a:endParaRPr>
                    </a:p>
                    <a:p>
                      <a:pPr algn="ctr" rtl="1"/>
                      <a:endParaRPr lang="he-IL" dirty="0">
                        <a:cs typeface="+mj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cs typeface="+mj-cs"/>
                        </a:rPr>
                        <a:t>מחשוב</a:t>
                      </a:r>
                      <a:r>
                        <a:rPr lang="he-IL" baseline="0" dirty="0" smtClean="0">
                          <a:cs typeface="+mj-cs"/>
                        </a:rPr>
                        <a:t> עשרות טפסי תקשי"ר</a:t>
                      </a:r>
                      <a:endParaRPr lang="he-IL" dirty="0"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cs typeface="+mj-cs"/>
                        </a:rPr>
                        <a:t>בשלבי </a:t>
                      </a:r>
                      <a:r>
                        <a:rPr lang="he-IL" dirty="0" err="1" smtClean="0">
                          <a:cs typeface="+mj-cs"/>
                        </a:rPr>
                        <a:t>תעדוף</a:t>
                      </a:r>
                      <a:r>
                        <a:rPr lang="he-IL" dirty="0" smtClean="0">
                          <a:cs typeface="+mj-cs"/>
                        </a:rPr>
                        <a:t> בשיתוף</a:t>
                      </a:r>
                      <a:r>
                        <a:rPr lang="he-IL" baseline="0" dirty="0" smtClean="0">
                          <a:cs typeface="+mj-cs"/>
                        </a:rPr>
                        <a:t> משרדי הממשלה</a:t>
                      </a:r>
                      <a:endParaRPr lang="he-IL" dirty="0"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cs typeface="+mj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75" y="44624"/>
            <a:ext cx="750887" cy="831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8176853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/>
          <a:p>
            <a:pPr fontAlgn="base">
              <a:lnSpc>
                <a:spcPct val="100000"/>
              </a:lnSpc>
              <a:spcAft>
                <a:spcPct val="0"/>
              </a:spcAft>
            </a:pPr>
            <a:r>
              <a:rPr lang="he-IL" sz="4400" dirty="0">
                <a:solidFill>
                  <a:schemeClr val="tx1"/>
                </a:solidFill>
                <a:effectLst/>
              </a:rPr>
              <a:t>פיתוח טכנולוגי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e-IL" b="1" dirty="0">
                <a:solidFill>
                  <a:schemeClr val="accent3"/>
                </a:solidFill>
                <a:cs typeface="+mj-cs"/>
              </a:rPr>
              <a:t>לראשונה התבצע במסגרת הרפורמה, גיבוש צרכים </a:t>
            </a:r>
            <a:r>
              <a:rPr lang="he-IL" b="1" dirty="0" err="1">
                <a:solidFill>
                  <a:schemeClr val="accent3"/>
                </a:solidFill>
                <a:cs typeface="+mj-cs"/>
              </a:rPr>
              <a:t>לכ</a:t>
            </a:r>
            <a:r>
              <a:rPr lang="he-IL" b="1" dirty="0">
                <a:solidFill>
                  <a:schemeClr val="accent3"/>
                </a:solidFill>
                <a:cs typeface="+mj-cs"/>
              </a:rPr>
              <a:t>- 50 מסמכי דרישות </a:t>
            </a:r>
            <a:endParaRPr lang="he-IL" b="1" dirty="0" smtClean="0">
              <a:solidFill>
                <a:schemeClr val="accent3"/>
              </a:solidFill>
              <a:cs typeface="+mj-cs"/>
            </a:endParaRPr>
          </a:p>
          <a:p>
            <a:pPr marL="0" indent="0">
              <a:buNone/>
            </a:pPr>
            <a:endParaRPr lang="he-IL" b="1" dirty="0">
              <a:solidFill>
                <a:schemeClr val="accent3"/>
              </a:solidFill>
              <a:cs typeface="+mj-cs"/>
            </a:endParaRPr>
          </a:p>
          <a:p>
            <a:pPr marL="0" indent="0" hangingPunct="0">
              <a:buNone/>
            </a:pPr>
            <a:r>
              <a:rPr lang="he-IL" u="sng" dirty="0">
                <a:solidFill>
                  <a:schemeClr val="accent3"/>
                </a:solidFill>
                <a:cs typeface="+mj-cs"/>
              </a:rPr>
              <a:t>אתגרי ופערי יישום:</a:t>
            </a:r>
          </a:p>
          <a:p>
            <a:pPr marL="457200" indent="-457200" hangingPunct="0">
              <a:buAutoNum type="arabicPeriod"/>
            </a:pPr>
            <a:r>
              <a:rPr lang="he-IL" dirty="0" smtClean="0">
                <a:solidFill>
                  <a:schemeClr val="accent3"/>
                </a:solidFill>
                <a:cs typeface="+mj-cs"/>
              </a:rPr>
              <a:t>קושי/פער </a:t>
            </a:r>
            <a:r>
              <a:rPr lang="he-IL" dirty="0" err="1">
                <a:solidFill>
                  <a:schemeClr val="accent3"/>
                </a:solidFill>
                <a:cs typeface="+mj-cs"/>
              </a:rPr>
              <a:t>בכח</a:t>
            </a:r>
            <a:r>
              <a:rPr lang="he-IL" dirty="0">
                <a:solidFill>
                  <a:schemeClr val="accent3"/>
                </a:solidFill>
                <a:cs typeface="+mj-cs"/>
              </a:rPr>
              <a:t> העבודה </a:t>
            </a:r>
            <a:r>
              <a:rPr lang="he-IL" dirty="0" err="1">
                <a:solidFill>
                  <a:schemeClr val="accent3"/>
                </a:solidFill>
                <a:cs typeface="+mj-cs"/>
              </a:rPr>
              <a:t>במרכב"ה</a:t>
            </a:r>
            <a:r>
              <a:rPr lang="he-IL" dirty="0">
                <a:solidFill>
                  <a:schemeClr val="accent3"/>
                </a:solidFill>
                <a:cs typeface="+mj-cs"/>
              </a:rPr>
              <a:t> לצורך עמידה במכלול הדרישות </a:t>
            </a:r>
            <a:r>
              <a:rPr lang="he-IL" dirty="0" err="1">
                <a:solidFill>
                  <a:schemeClr val="accent3"/>
                </a:solidFill>
                <a:cs typeface="+mj-cs"/>
              </a:rPr>
              <a:t>בלו"ז</a:t>
            </a:r>
            <a:r>
              <a:rPr lang="he-IL" dirty="0">
                <a:solidFill>
                  <a:schemeClr val="accent3"/>
                </a:solidFill>
                <a:cs typeface="+mj-cs"/>
              </a:rPr>
              <a:t> </a:t>
            </a:r>
            <a:r>
              <a:rPr lang="he-IL" dirty="0" err="1" smtClean="0">
                <a:solidFill>
                  <a:schemeClr val="accent3"/>
                </a:solidFill>
                <a:cs typeface="+mj-cs"/>
              </a:rPr>
              <a:t>מיידי</a:t>
            </a:r>
            <a:endParaRPr lang="he-IL" dirty="0" smtClean="0">
              <a:solidFill>
                <a:schemeClr val="accent3"/>
              </a:solidFill>
              <a:cs typeface="+mj-cs"/>
            </a:endParaRPr>
          </a:p>
          <a:p>
            <a:pPr marL="457200" indent="-457200" hangingPunct="0">
              <a:buAutoNum type="arabicPeriod"/>
            </a:pPr>
            <a:r>
              <a:rPr lang="he-IL" dirty="0" smtClean="0">
                <a:solidFill>
                  <a:schemeClr val="accent3"/>
                </a:solidFill>
                <a:cs typeface="+mj-cs"/>
              </a:rPr>
              <a:t>תלות </a:t>
            </a:r>
            <a:r>
              <a:rPr lang="he-IL" dirty="0">
                <a:solidFill>
                  <a:schemeClr val="accent3"/>
                </a:solidFill>
                <a:cs typeface="+mj-cs"/>
              </a:rPr>
              <a:t>הדדית בין </a:t>
            </a:r>
            <a:r>
              <a:rPr lang="he-IL" dirty="0" smtClean="0">
                <a:solidFill>
                  <a:schemeClr val="accent3"/>
                </a:solidFill>
                <a:cs typeface="+mj-cs"/>
              </a:rPr>
              <a:t>דרישות</a:t>
            </a:r>
          </a:p>
          <a:p>
            <a:pPr marL="457200" indent="-457200" hangingPunct="0">
              <a:buAutoNum type="arabicPeriod"/>
            </a:pPr>
            <a:r>
              <a:rPr lang="he-IL" dirty="0" smtClean="0">
                <a:solidFill>
                  <a:schemeClr val="accent3"/>
                </a:solidFill>
                <a:cs typeface="+mj-cs"/>
              </a:rPr>
              <a:t>תהליכי </a:t>
            </a:r>
            <a:r>
              <a:rPr lang="he-IL" dirty="0">
                <a:solidFill>
                  <a:schemeClr val="accent3"/>
                </a:solidFill>
                <a:cs typeface="+mj-cs"/>
              </a:rPr>
              <a:t>גיבוש דרישות דינאמי</a:t>
            </a:r>
          </a:p>
          <a:p>
            <a:pPr marL="0" indent="0" hangingPunct="0">
              <a:buNone/>
            </a:pPr>
            <a:r>
              <a:rPr lang="he-IL" dirty="0">
                <a:solidFill>
                  <a:schemeClr val="accent3"/>
                </a:solidFill>
                <a:cs typeface="+mj-cs"/>
              </a:rPr>
              <a:t>4. הטמעה ארוכה ומורכבת, שינוי תרבותי</a:t>
            </a:r>
          </a:p>
        </p:txBody>
      </p:sp>
      <p:pic>
        <p:nvPicPr>
          <p:cNvPr id="4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75" y="44624"/>
            <a:ext cx="750887" cy="831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255900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ניהולי">
  <a:themeElements>
    <a:clrScheme name="היבט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ניהולי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ניהול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8D6A971-FAEB-45AF-AA6E-C3F27421B346}"/>
</file>

<file path=customXml/itemProps2.xml><?xml version="1.0" encoding="utf-8"?>
<ds:datastoreItem xmlns:ds="http://schemas.openxmlformats.org/officeDocument/2006/customXml" ds:itemID="{4C6EE1B0-AA06-4324-B089-564A5FB76F02}"/>
</file>

<file path=customXml/itemProps3.xml><?xml version="1.0" encoding="utf-8"?>
<ds:datastoreItem xmlns:ds="http://schemas.openxmlformats.org/officeDocument/2006/customXml" ds:itemID="{656115DE-14C1-46DD-AF0A-CA817EF947E0}"/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13874</TotalTime>
  <Words>1068</Words>
  <Application>Microsoft Office PowerPoint</Application>
  <PresentationFormat>‫הצגה על המסך (4:3)</PresentationFormat>
  <Paragraphs>311</Paragraphs>
  <Slides>26</Slides>
  <Notes>6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26</vt:i4>
      </vt:variant>
    </vt:vector>
  </HeadingPairs>
  <TitlesOfParts>
    <vt:vector size="27" baseType="lpstr">
      <vt:lpstr>1_ניהולי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התפלגות כמות סטודנטים בחתך משרד בשנת 2016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פיתוח טכנולוגי</vt:lpstr>
      <vt:lpstr>פיתוח טכנולוגי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Mariajose</dc:creator>
  <cp:lastModifiedBy>גבריאלה אשכנזי</cp:lastModifiedBy>
  <cp:revision>1027</cp:revision>
  <cp:lastPrinted>2016-05-29T14:23:26Z</cp:lastPrinted>
  <dcterms:created xsi:type="dcterms:W3CDTF">2010-05-23T14:28:12Z</dcterms:created>
  <dcterms:modified xsi:type="dcterms:W3CDTF">2016-05-31T11:00:54Z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2002469</vt:r8>
  </property>
</Properties>
</file>