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drawings/drawing1.xml" ContentType="application/vnd.openxmlformats-officedocument.drawingml.chartshapes+xml"/>
  <Override PartName="/ppt/presentation.xml" ContentType="application/vnd.openxmlformats-officedocument.presentationml.presentation.main+xml"/>
  <Override PartName="/ppt/slides/slide6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26.xml" ContentType="application/vnd.openxmlformats-officedocument.presentationml.slide+xml"/>
  <Override PartName="/ppt/slides/slide24.xml" ContentType="application/vnd.openxmlformats-officedocument.presentationml.slide+xml"/>
  <Override PartName="/ppt/slides/slide13.xml" ContentType="application/vnd.openxmlformats-officedocument.presentationml.slide+xml"/>
  <Override PartName="/ppt/slides/slide25.xml" ContentType="application/vnd.openxmlformats-officedocument.presentationml.slide+xml"/>
  <Override PartName="/ppt/slides/slide11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2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2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4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2.xml" ContentType="application/vnd.openxmlformats-officedocument.drawingml.chart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chart15.xml" ContentType="application/vnd.openxmlformats-officedocument.drawingml.chart+xml"/>
  <Override PartName="/ppt/charts/chart14.xml" ContentType="application/vnd.openxmlformats-officedocument.drawingml.chart+xml"/>
  <Override PartName="/ppt/charts/chart16.xml" ContentType="application/vnd.openxmlformats-officedocument.drawingml.chart+xml"/>
  <Override PartName="/ppt/charts/chart7.xml" ContentType="application/vnd.openxmlformats-officedocument.drawingml.chart+xml"/>
  <Override PartName="/ppt/charts/chart13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theme/themeOverride1.xml" ContentType="application/vnd.openxmlformats-officedocument.themeOverride+xml"/>
  <Override PartName="/ppt/charts/chart10.xml" ContentType="application/vnd.openxmlformats-officedocument.drawingml.chart+xml"/>
  <Override PartName="/ppt/theme/themeOverride2.xml" ContentType="application/vnd.openxmlformats-officedocument.themeOverride+xml"/>
  <Override PartName="/ppt/charts/chart11.xml" ContentType="application/vnd.openxmlformats-officedocument.drawingml.chart+xml"/>
  <Override PartName="/ppt/theme/themeOverride4.xml" ContentType="application/vnd.openxmlformats-officedocument.themeOverride+xml"/>
  <Override PartName="/ppt/charts/chart12.xml" ContentType="application/vnd.openxmlformats-officedocument.drawingml.chart+xml"/>
  <Override PartName="/ppt/theme/themeOverride3.xml" ContentType="application/vnd.openxmlformats-officedocument.themeOverrid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16.xml" ContentType="application/vnd.ms-office.chartcolorstyle+xml"/>
  <Override PartName="/ppt/charts/colors5.xml" ContentType="application/vnd.ms-office.chartcolorstyle+xml"/>
  <Override PartName="/ppt/charts/style4.xml" ContentType="application/vnd.ms-office.chartstyle+xml"/>
  <Override PartName="/ppt/charts/style6.xml" ContentType="application/vnd.ms-office.chartstyle+xml"/>
  <Override PartName="/ppt/charts/colors6.xml" ContentType="application/vnd.ms-office.chartcolorstyle+xml"/>
  <Override PartName="/ppt/charts/colors4.xml" ContentType="application/vnd.ms-office.chartcolorstyle+xml"/>
  <Override PartName="/ppt/charts/style5.xml" ContentType="application/vnd.ms-office.chartstyle+xml"/>
  <Override PartName="/ppt/charts/colors3.xml" ContentType="application/vnd.ms-office.chartcolorstyle+xml"/>
  <Override PartName="/ppt/charts/colors7.xml" ContentType="application/vnd.ms-office.chartcolorstyle+xml"/>
  <Override PartName="/ppt/charts/colors1.xml" ContentType="application/vnd.ms-office.chartcolorstyle+xml"/>
  <Override PartName="/ppt/charts/style1.xml" ContentType="application/vnd.ms-office.chartstyle+xml"/>
  <Override PartName="/ppt/charts/colors2.xml" ContentType="application/vnd.ms-office.chartcolorstyle+xml"/>
  <Override PartName="/ppt/charts/style2.xml" ContentType="application/vnd.ms-office.chartstyle+xml"/>
  <Override PartName="/ppt/charts/style3.xml" ContentType="application/vnd.ms-office.chartstyle+xml"/>
  <Override PartName="/ppt/charts/style7.xml" ContentType="application/vnd.ms-office.chartstyle+xml"/>
  <Override PartName="/ppt/charts/colors8.xml" ContentType="application/vnd.ms-office.chartcolorstyle+xml"/>
  <Override PartName="/ppt/charts/colors13.xml" ContentType="application/vnd.ms-office.chartcolorstyle+xml"/>
  <Override PartName="/ppt/charts/style13.xml" ContentType="application/vnd.ms-office.chartstyle+xml"/>
  <Override PartName="/ppt/charts/colors14.xml" ContentType="application/vnd.ms-office.chartcolorstyle+xml"/>
  <Override PartName="/ppt/charts/style14.xml" ContentType="application/vnd.ms-office.chartstyle+xml"/>
  <Override PartName="/ppt/charts/colors15.xml" ContentType="application/vnd.ms-office.chartcolorstyle+xml"/>
  <Override PartName="/ppt/charts/style15.xml" ContentType="application/vnd.ms-office.chartstyle+xml"/>
  <Override PartName="/ppt/charts/style12.xml" ContentType="application/vnd.ms-office.chartstyle+xml"/>
  <Override PartName="/ppt/charts/colors12.xml" ContentType="application/vnd.ms-office.chartcolorstyle+xml"/>
  <Override PartName="/ppt/charts/style11.xml" ContentType="application/vnd.ms-office.chartstyle+xml"/>
  <Override PartName="/ppt/charts/style8.xml" ContentType="application/vnd.ms-office.chartstyle+xml"/>
  <Override PartName="/ppt/charts/colors9.xml" ContentType="application/vnd.ms-office.chartcolorstyle+xml"/>
  <Override PartName="/ppt/charts/style9.xml" ContentType="application/vnd.ms-office.chartstyle+xml"/>
  <Override PartName="/ppt/charts/colors10.xml" ContentType="application/vnd.ms-office.chartcolorstyle+xml"/>
  <Override PartName="/ppt/charts/style10.xml" ContentType="application/vnd.ms-office.chartstyle+xml"/>
  <Override PartName="/ppt/charts/colors11.xml" ContentType="application/vnd.ms-office.chartcolorstyle+xml"/>
  <Override PartName="/ppt/charts/style16.xml" ContentType="application/vnd.ms-office.chartstyle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8"/>
  </p:notesMasterIdLst>
  <p:handoutMasterIdLst>
    <p:handoutMasterId r:id="rId29"/>
  </p:handoutMasterIdLst>
  <p:sldIdLst>
    <p:sldId id="256" r:id="rId2"/>
    <p:sldId id="391" r:id="rId3"/>
    <p:sldId id="351" r:id="rId4"/>
    <p:sldId id="397" r:id="rId5"/>
    <p:sldId id="398" r:id="rId6"/>
    <p:sldId id="399" r:id="rId7"/>
    <p:sldId id="395" r:id="rId8"/>
    <p:sldId id="405" r:id="rId9"/>
    <p:sldId id="406" r:id="rId10"/>
    <p:sldId id="409" r:id="rId11"/>
    <p:sldId id="373" r:id="rId12"/>
    <p:sldId id="372" r:id="rId13"/>
    <p:sldId id="374" r:id="rId14"/>
    <p:sldId id="411" r:id="rId15"/>
    <p:sldId id="412" r:id="rId16"/>
    <p:sldId id="413" r:id="rId17"/>
    <p:sldId id="414" r:id="rId18"/>
    <p:sldId id="415" r:id="rId19"/>
    <p:sldId id="392" r:id="rId20"/>
    <p:sldId id="349" r:id="rId21"/>
    <p:sldId id="350" r:id="rId22"/>
    <p:sldId id="379" r:id="rId23"/>
    <p:sldId id="380" r:id="rId24"/>
    <p:sldId id="410" r:id="rId25"/>
    <p:sldId id="416" r:id="rId26"/>
    <p:sldId id="404" r:id="rId27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088" userDrawn="1">
          <p15:clr>
            <a:srgbClr val="A4A3A4"/>
          </p15:clr>
        </p15:guide>
        <p15:guide id="2" pos="3816" userDrawn="1">
          <p15:clr>
            <a:srgbClr val="A4A3A4"/>
          </p15:clr>
        </p15:guide>
        <p15:guide id="3" orient="horz" pos="2904" userDrawn="1">
          <p15:clr>
            <a:srgbClr val="A4A3A4"/>
          </p15:clr>
        </p15:guide>
        <p15:guide id="4" pos="6048" userDrawn="1">
          <p15:clr>
            <a:srgbClr val="A4A3A4"/>
          </p15:clr>
        </p15:guide>
        <p15:guide id="5" orient="horz" pos="3384" userDrawn="1">
          <p15:clr>
            <a:srgbClr val="A4A3A4"/>
          </p15:clr>
        </p15:guide>
        <p15:guide id="6" pos="1680" userDrawn="1">
          <p15:clr>
            <a:srgbClr val="A4A3A4"/>
          </p15:clr>
        </p15:guide>
        <p15:guide id="7" orient="horz" pos="840" userDrawn="1">
          <p15:clr>
            <a:srgbClr val="A4A3A4"/>
          </p15:clr>
        </p15:guide>
        <p15:guide id="8" pos="144" userDrawn="1">
          <p15:clr>
            <a:srgbClr val="A4A3A4"/>
          </p15:clr>
        </p15:guide>
        <p15:guide id="9" pos="408" userDrawn="1">
          <p15:clr>
            <a:srgbClr val="A4A3A4"/>
          </p15:clr>
        </p15:guide>
        <p15:guide id="10" orient="horz" pos="91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58A"/>
    <a:srgbClr val="BF9000"/>
    <a:srgbClr val="006BB6"/>
    <a:srgbClr val="FFFFFF"/>
    <a:srgbClr val="97B9E0"/>
    <a:srgbClr val="FFCC66"/>
    <a:srgbClr val="ED7D31"/>
    <a:srgbClr val="FF5050"/>
    <a:srgbClr val="660066"/>
    <a:srgbClr val="99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35" autoAdjust="0"/>
    <p:restoredTop sz="94533" autoAdjust="0"/>
  </p:normalViewPr>
  <p:slideViewPr>
    <p:cSldViewPr snapToGrid="0">
      <p:cViewPr varScale="1">
        <p:scale>
          <a:sx n="81" d="100"/>
          <a:sy n="81" d="100"/>
        </p:scale>
        <p:origin x="-78" y="-702"/>
      </p:cViewPr>
      <p:guideLst>
        <p:guide orient="horz" pos="2088"/>
        <p:guide orient="horz" pos="2904"/>
        <p:guide orient="horz" pos="3384"/>
        <p:guide orient="horz" pos="840"/>
        <p:guide orient="horz" pos="912"/>
        <p:guide pos="3816"/>
        <p:guide pos="6048"/>
        <p:guide pos="1680"/>
        <p:guide pos="144"/>
        <p:guide pos="40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-148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35" Type="http://schemas.openxmlformats.org/officeDocument/2006/relationships/customXml" Target="../customXml/item2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Style" Target="style4.xml"/><Relationship Id="rId2" Type="http://schemas.microsoft.com/office/2011/relationships/chartColorStyle" Target="colors4.xml"/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3" Type="http://schemas.microsoft.com/office/2011/relationships/chartStyle" Target="style5.xml"/><Relationship Id="rId2" Type="http://schemas.microsoft.com/office/2011/relationships/chartColorStyle" Target="colors5.xml"/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3" Type="http://schemas.microsoft.com/office/2011/relationships/chartStyle" Target="style6.xml"/><Relationship Id="rId2" Type="http://schemas.microsoft.com/office/2011/relationships/chartColorStyle" Target="colors6.xml"/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3" Type="http://schemas.microsoft.com/office/2011/relationships/chartStyle" Target="style7.xml"/><Relationship Id="rId2" Type="http://schemas.microsoft.com/office/2011/relationships/chartColorStyle" Target="colors7.xml"/><Relationship Id="rId1" Type="http://schemas.openxmlformats.org/officeDocument/2006/relationships/package" Target="../embeddings/Microsoft_Excel_Worksheet7.xlsx"/></Relationships>
</file>

<file path=ppt/charts/_rels/chart8.xml.rels><?xml version="1.0" encoding="UTF-8" standalone="yes"?>
<Relationships xmlns="http://schemas.openxmlformats.org/package/2006/relationships"><Relationship Id="rId3" Type="http://schemas.microsoft.com/office/2011/relationships/chartStyle" Target="style8.xml"/><Relationship Id="rId2" Type="http://schemas.microsoft.com/office/2011/relationships/chartColorStyle" Target="colors8.xml"/><Relationship Id="rId1" Type="http://schemas.openxmlformats.org/officeDocument/2006/relationships/oleObject" Target="file:///\\files.brandeis.edu\cmjs\Shared%20Files\Slifka\Reports\charts%20for%20report%20v5.xlsx" TargetMode="External"/></Relationships>
</file>

<file path=ppt/charts/_rels/chart9.xml.rels><?xml version="1.0" encoding="UTF-8" standalone="yes"?>
<Relationships xmlns="http://schemas.openxmlformats.org/package/2006/relationships"><Relationship Id="rId3" Type="http://schemas.microsoft.com/office/2011/relationships/chartColorStyle" Target="colors9.xml"/><Relationship Id="rId2" Type="http://schemas.openxmlformats.org/officeDocument/2006/relationships/oleObject" Target="file:///\\files.brandeis.edu\cmjs\Shared%20Files\Campus%20Studies%202015\BRI%20Applicants\Powerpoints\ChartsHost060116.ml.xlsx" TargetMode="External"/><Relationship Id="rId1" Type="http://schemas.openxmlformats.org/officeDocument/2006/relationships/themeOverride" Target="../theme/themeOverride1.xml"/><Relationship Id="rId4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microsoft.com/office/2011/relationships/chartColorStyle" Target="colors10.xml"/><Relationship Id="rId2" Type="http://schemas.openxmlformats.org/officeDocument/2006/relationships/oleObject" Target="file:///\\files.brandeis.edu\cmjs\Shared%20Files\Campus%20Studies%202015\BRI%20Applicants\Powerpoints\ChartsHost060116.ml.xlsx" TargetMode="External"/><Relationship Id="rId1" Type="http://schemas.openxmlformats.org/officeDocument/2006/relationships/themeOverride" Target="../theme/themeOverride2.xml"/><Relationship Id="rId4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microsoft.com/office/2011/relationships/chartColorStyle" Target="colors11.xml"/><Relationship Id="rId2" Type="http://schemas.openxmlformats.org/officeDocument/2006/relationships/oleObject" Target="file:///\\files.brandeis.edu\cmjs\Shared%20Files\Campus%20Studies%202015\BRI%20Applicants\Powerpoints\ChartsHost060216.xlsx" TargetMode="External"/><Relationship Id="rId1" Type="http://schemas.openxmlformats.org/officeDocument/2006/relationships/themeOverride" Target="../theme/themeOverride3.xml"/><Relationship Id="rId4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microsoft.com/office/2011/relationships/chartColorStyle" Target="colors12.xml"/><Relationship Id="rId2" Type="http://schemas.openxmlformats.org/officeDocument/2006/relationships/oleObject" Target="file:///\\files.brandeis.edu\cmjs\Shared%20Files\Campus%20Studies%202015\BRI%20Applicants\Powerpoints\ChartsHost060216.V1.xlsx" TargetMode="External"/><Relationship Id="rId1" Type="http://schemas.openxmlformats.org/officeDocument/2006/relationships/themeOverride" Target="../theme/themeOverride4.xml"/><Relationship Id="rId4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microsoft.com/office/2011/relationships/chartStyle" Target="style13.xml"/><Relationship Id="rId2" Type="http://schemas.microsoft.com/office/2011/relationships/chartColorStyle" Target="colors13.xml"/><Relationship Id="rId1" Type="http://schemas.openxmlformats.org/officeDocument/2006/relationships/package" Target="../embeddings/Microsoft_Excel_Worksheet8.xlsx"/></Relationships>
</file>

<file path=ppt/charts/_rels/chart14.xml.rels><?xml version="1.0" encoding="UTF-8" standalone="yes"?>
<Relationships xmlns="http://schemas.openxmlformats.org/package/2006/relationships"><Relationship Id="rId3" Type="http://schemas.microsoft.com/office/2011/relationships/chartStyle" Target="style14.xml"/><Relationship Id="rId2" Type="http://schemas.microsoft.com/office/2011/relationships/chartColorStyle" Target="colors14.xml"/><Relationship Id="rId1" Type="http://schemas.openxmlformats.org/officeDocument/2006/relationships/package" Target="../embeddings/Microsoft_Excel_Worksheet9.xlsx"/></Relationships>
</file>

<file path=ppt/charts/_rels/chart15.xml.rels><?xml version="1.0" encoding="UTF-8" standalone="yes"?>
<Relationships xmlns="http://schemas.openxmlformats.org/package/2006/relationships"><Relationship Id="rId3" Type="http://schemas.microsoft.com/office/2011/relationships/chartStyle" Target="style15.xml"/><Relationship Id="rId2" Type="http://schemas.microsoft.com/office/2011/relationships/chartColorStyle" Target="colors15.xml"/><Relationship Id="rId1" Type="http://schemas.openxmlformats.org/officeDocument/2006/relationships/oleObject" Target="file:///C:\Users\lokshin\Downloads\BRI%20LT%20W5%20GW%20charts%20for%20Len%20103015%20(1).xlsx" TargetMode="External"/></Relationships>
</file>

<file path=ppt/charts/_rels/chart16.xml.rels><?xml version="1.0" encoding="UTF-8" standalone="yes"?>
<Relationships xmlns="http://schemas.openxmlformats.org/package/2006/relationships"><Relationship Id="rId3" Type="http://schemas.microsoft.com/office/2011/relationships/chartColorStyle" Target="colors16.xml"/><Relationship Id="rId2" Type="http://schemas.openxmlformats.org/officeDocument/2006/relationships/chartUserShapes" Target="../drawings/drawing1.xml"/><Relationship Id="rId1" Type="http://schemas.openxmlformats.org/officeDocument/2006/relationships/oleObject" Target="file:///C:\Users\lokshin\Downloads\BRI%20LT%20W5%20GW%20charts%20for%20Len%20103015%20(1).xlsx" TargetMode="External"/><Relationship Id="rId4" Type="http://schemas.microsoft.com/office/2011/relationships/chartStyle" Target="style1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800" b="1" i="0" u="none" strike="noStrike" kern="1200" spc="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pPr>
            <a:r>
              <a:rPr lang="en-US" sz="2800"/>
              <a:t>Pew 2013: 6.9M</a:t>
            </a:r>
            <a:endParaRPr lang="pl-PL" sz="2800"/>
          </a:p>
        </c:rich>
      </c:tx>
      <c:layout>
        <c:manualLayout>
          <c:xMode val="edge"/>
          <c:yMode val="edge"/>
          <c:x val="0.59207658148248121"/>
          <c:y val="5.926374800349312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49530407994668629"/>
          <c:y val="0.21862148589603539"/>
          <c:w val="0.4667729607542726"/>
          <c:h val="0.77247866636284879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Pew 2013: 6.9M
2015: 7M+ 
</c:v>
                </c:pt>
              </c:strCache>
            </c:strRef>
          </c:tx>
          <c:dPt>
            <c:idx val="0"/>
            <c:bubble3D val="0"/>
            <c:spPr>
              <a:solidFill>
                <a:srgbClr val="00206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E97-4B6B-B54E-E71683C5AD27}"/>
              </c:ext>
            </c:extLst>
          </c:dPt>
          <c:dPt>
            <c:idx val="1"/>
            <c:bubble3D val="0"/>
            <c:spPr>
              <a:solidFill>
                <a:srgbClr val="0070C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E97-4B6B-B54E-E71683C5AD27}"/>
              </c:ext>
            </c:extLst>
          </c:dPt>
          <c:dPt>
            <c:idx val="2"/>
            <c:bubble3D val="0"/>
            <c:spPr>
              <a:solidFill>
                <a:srgbClr val="00B0F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EE97-4B6B-B54E-E71683C5AD27}"/>
              </c:ext>
            </c:extLst>
          </c:dPt>
          <c:dLbls>
            <c:dLbl>
              <c:idx val="0"/>
              <c:layout>
                <c:manualLayout>
                  <c:x val="-0.1017756934223147"/>
                  <c:y val="-0.13950696163719714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1800" b="1" i="0" u="none" strike="noStrike" kern="1200" baseline="0">
                        <a:solidFill>
                          <a:schemeClr val="bg1"/>
                        </a:solidFill>
                        <a:latin typeface="Calibri" panose="020F0502020204030204" pitchFamily="34" charset="0"/>
                        <a:ea typeface="+mn-ea"/>
                        <a:cs typeface="+mn-cs"/>
                      </a:defRPr>
                    </a:pP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JBR</a:t>
                    </a:r>
                  </a:p>
                  <a:p>
                    <a:pPr>
                      <a:defRPr sz="1800" b="1" i="0" u="none" strike="noStrike" kern="1200" baseline="0">
                        <a:solidFill>
                          <a:schemeClr val="bg1"/>
                        </a:solidFill>
                        <a:latin typeface="Calibri" panose="020F0502020204030204" pitchFamily="34" charset="0"/>
                        <a:ea typeface="+mn-ea"/>
                        <a:cs typeface="+mn-cs"/>
                      </a:defRPr>
                    </a:pPr>
                    <a:fld id="{64F8D73B-F561-4097-A062-6E17253078D4}" type="VALUE">
                      <a:rPr lang="en-US" smtClean="0">
                        <a:solidFill>
                          <a:schemeClr val="bg1"/>
                        </a:solidFill>
                      </a:rPr>
                      <a:pPr>
                        <a:defRPr sz="1800" b="1" i="0" u="none" strike="noStrike" kern="1200" baseline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defRPr>
                      </a:pPr>
                      <a:t>[VALUE]</a:t>
                    </a:fld>
                    <a:endParaRPr lang="en-US" dirty="0">
                      <a:solidFill>
                        <a:schemeClr val="bg1"/>
                      </a:solidFill>
                    </a:endParaRPr>
                  </a:p>
                  <a:p>
                    <a:pPr>
                      <a:defRPr sz="1800" b="1" i="0" u="none" strike="noStrike" kern="1200" baseline="0">
                        <a:solidFill>
                          <a:schemeClr val="bg1"/>
                        </a:solidFill>
                        <a:latin typeface="Calibri" panose="020F0502020204030204" pitchFamily="34" charset="0"/>
                        <a:ea typeface="+mn-ea"/>
                        <a:cs typeface="+mn-cs"/>
                      </a:defRPr>
                    </a:pPr>
                    <a:r>
                      <a:rPr lang="en-US" dirty="0">
                        <a:solidFill>
                          <a:schemeClr val="bg1"/>
                        </a:solidFill>
                      </a:rPr>
                      <a:t>60%</a:t>
                    </a:r>
                  </a:p>
                </c:rich>
              </c:tx>
              <c:numFmt formatCode="#,##0" sourceLinked="0"/>
              <c:spPr>
                <a:noFill/>
                <a:ln>
                  <a:noFill/>
                </a:ln>
                <a:effectLst/>
              </c:sp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EE97-4B6B-B54E-E71683C5AD27}"/>
                </c:ext>
                <c:ext xmlns:c15="http://schemas.microsoft.com/office/drawing/2012/chart" uri="{CE6537A1-D6FC-4f65-9D91-7224C49458BB}">
                  <c15:layout>
                    <c:manualLayout>
                      <c:w val="0.12261712027581864"/>
                      <c:h val="0.20620643485808765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0.13758388647779068"/>
                  <c:y val="-8.7900553311346136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JNR</a:t>
                    </a:r>
                  </a:p>
                  <a:p>
                    <a:fld id="{E6632269-212E-4533-B0D0-C8955BAD14C5}" type="VALUE">
                      <a:rPr lang="en-US" smtClean="0"/>
                      <a:pPr/>
                      <a:t>[VALUE]</a:t>
                    </a:fld>
                    <a:endParaRPr lang="en-US" dirty="0" smtClean="0"/>
                  </a:p>
                  <a:p>
                    <a:r>
                      <a:rPr lang="en-US" dirty="0" smtClean="0"/>
                      <a:t>20%</a:t>
                    </a: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EE97-4B6B-B54E-E71683C5AD27}"/>
                </c:ext>
                <c:ext xmlns:c15="http://schemas.microsoft.com/office/drawing/2012/chart" uri="{CE6537A1-D6FC-4f65-9D91-7224C49458BB}">
                  <c15:layout>
                    <c:manualLayout>
                      <c:w val="0.12261712027581864"/>
                      <c:h val="0.2229428291798376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fld id="{A5E85BA3-A5E3-4608-B80C-CF3BA67649CC}" type="VALUE">
                      <a:rPr lang="en-US" smtClean="0"/>
                      <a:pPr/>
                      <a:t>[VALUE]</a:t>
                    </a:fld>
                    <a:endParaRPr lang="en-US" dirty="0" smtClean="0"/>
                  </a:p>
                  <a:p>
                    <a:r>
                      <a:rPr lang="en-US" dirty="0" smtClean="0"/>
                      <a:t>20%</a:t>
                    </a:r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EE97-4B6B-B54E-E71683C5AD27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1" i="0" u="none" strike="noStrike" kern="1200" baseline="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+mn-cs"/>
                  </a:defRPr>
                </a:pPr>
                <a:endParaRPr lang="he-I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Jews by religion (JBR)</c:v>
                </c:pt>
                <c:pt idx="1">
                  <c:v>Jews not by religion (JNR)</c:v>
                </c:pt>
                <c:pt idx="2">
                  <c:v>Children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4120000</c:v>
                </c:pt>
                <c:pt idx="1">
                  <c:v>1370000</c:v>
                </c:pt>
                <c:pt idx="2">
                  <c:v>1380000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EE97-4B6B-B54E-E71683C5AD27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 b="1">
          <a:solidFill>
            <a:schemeClr val="tx1"/>
          </a:solidFill>
          <a:latin typeface="Calibri" panose="020F0502020204030204" pitchFamily="34" charset="0"/>
        </a:defRPr>
      </a:pPr>
      <a:endParaRPr lang="he-IL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11991679740258453"/>
          <c:y val="3.174085900996473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1" i="0" u="none" strike="noStrike" kern="1200" spc="0" baseline="0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defRPr>
          </a:pPr>
          <a:endParaRPr lang="he-IL"/>
        </a:p>
      </c:txPr>
    </c:title>
    <c:autoTitleDeleted val="0"/>
    <c:plotArea>
      <c:layout>
        <c:manualLayout>
          <c:layoutTarget val="inner"/>
          <c:xMode val="edge"/>
          <c:yMode val="edge"/>
          <c:x val="3.2204430749087881E-2"/>
          <c:y val="0.14509896864847696"/>
          <c:w val="0.48098945292997797"/>
          <c:h val="0.79600602942711185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NJPS 1990: 5.5M</c:v>
                </c:pt>
              </c:strCache>
            </c:strRef>
          </c:tx>
          <c:dPt>
            <c:idx val="0"/>
            <c:bubble3D val="0"/>
            <c:spPr>
              <a:solidFill>
                <a:srgbClr val="00206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AC2-419B-B07B-4E12433AAB0B}"/>
              </c:ext>
            </c:extLst>
          </c:dPt>
          <c:dPt>
            <c:idx val="1"/>
            <c:bubble3D val="0"/>
            <c:spPr>
              <a:solidFill>
                <a:srgbClr val="0070C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AC2-419B-B07B-4E12433AAB0B}"/>
              </c:ext>
            </c:extLst>
          </c:dPt>
          <c:dPt>
            <c:idx val="2"/>
            <c:bubble3D val="0"/>
            <c:spPr>
              <a:solidFill>
                <a:srgbClr val="00B0F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BAC2-419B-B07B-4E12433AAB0B}"/>
              </c:ext>
            </c:extLst>
          </c:dPt>
          <c:dLbls>
            <c:dLbl>
              <c:idx val="0"/>
              <c:layout>
                <c:manualLayout>
                  <c:x val="-0.19028054908534453"/>
                  <c:y val="-0.19167871654032695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1800" b="1" i="0" u="none" strike="noStrike" kern="1200" baseline="0">
                        <a:solidFill>
                          <a:schemeClr val="bg1"/>
                        </a:solidFill>
                        <a:latin typeface="Calibri" panose="020F0502020204030204" pitchFamily="34" charset="0"/>
                        <a:ea typeface="+mn-ea"/>
                        <a:cs typeface="+mn-cs"/>
                      </a:defRPr>
                    </a:pPr>
                    <a:r>
                      <a:rPr lang="en-US" b="1" dirty="0" smtClean="0">
                        <a:solidFill>
                          <a:schemeClr val="bg1"/>
                        </a:solidFill>
                      </a:rPr>
                      <a:t>JBR</a:t>
                    </a:r>
                  </a:p>
                  <a:p>
                    <a:pPr>
                      <a:defRPr sz="1800" b="1" i="0" u="none" strike="noStrike" kern="1200" baseline="0">
                        <a:solidFill>
                          <a:schemeClr val="bg1"/>
                        </a:solidFill>
                        <a:latin typeface="Calibri" panose="020F0502020204030204" pitchFamily="34" charset="0"/>
                        <a:ea typeface="+mn-ea"/>
                        <a:cs typeface="+mn-cs"/>
                      </a:defRPr>
                    </a:pPr>
                    <a:fld id="{F70D3BC4-AF6F-43A4-BBD7-B8937FDCD4EB}" type="VALUE">
                      <a:rPr lang="en-US" b="1" smtClean="0">
                        <a:solidFill>
                          <a:schemeClr val="bg1"/>
                        </a:solidFill>
                      </a:rPr>
                      <a:pPr>
                        <a:defRPr sz="1800" b="1" i="0" u="none" strike="noStrike" kern="1200" baseline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defRPr>
                      </a:pPr>
                      <a:t>[VALUE]</a:t>
                    </a:fld>
                    <a:endParaRPr lang="en-US" b="1" dirty="0">
                      <a:solidFill>
                        <a:schemeClr val="bg1"/>
                      </a:solidFill>
                    </a:endParaRPr>
                  </a:p>
                  <a:p>
                    <a:pPr>
                      <a:defRPr sz="1800" b="1" i="0" u="none" strike="noStrike" kern="1200" baseline="0">
                        <a:solidFill>
                          <a:schemeClr val="bg1"/>
                        </a:solidFill>
                        <a:latin typeface="Calibri" panose="020F0502020204030204" pitchFamily="34" charset="0"/>
                        <a:ea typeface="+mn-ea"/>
                        <a:cs typeface="+mn-cs"/>
                      </a:defRPr>
                    </a:pPr>
                    <a:r>
                      <a:rPr lang="en-US" b="1" dirty="0">
                        <a:solidFill>
                          <a:schemeClr val="bg1"/>
                        </a:solidFill>
                      </a:rPr>
                      <a:t>64%</a:t>
                    </a:r>
                  </a:p>
                </c:rich>
              </c:tx>
              <c:numFmt formatCode="#,##0" sourceLinked="0"/>
              <c:spPr>
                <a:noFill/>
                <a:ln>
                  <a:noFill/>
                </a:ln>
                <a:effectLst/>
              </c:sp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BAC2-419B-B07B-4E12433AAB0B}"/>
                </c:ext>
                <c:ext xmlns:c15="http://schemas.microsoft.com/office/drawing/2012/chart" uri="{CE6537A1-D6FC-4f65-9D91-7224C49458BB}">
                  <c15:layout>
                    <c:manualLayout>
                      <c:w val="0.13848763477922574"/>
                      <c:h val="0.21327288856167581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1.9480133926480403E-2"/>
                  <c:y val="-4.7744814141992269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JNR</a:t>
                    </a:r>
                  </a:p>
                  <a:p>
                    <a:fld id="{D14E8BFB-4F87-4F9F-A390-A98381D7EA41}" type="VALUE">
                      <a:rPr lang="en-US" smtClean="0"/>
                      <a:pPr/>
                      <a:t>[VALUE]</a:t>
                    </a:fld>
                    <a:endParaRPr lang="en-US" dirty="0" smtClean="0"/>
                  </a:p>
                  <a:p>
                    <a:r>
                      <a:rPr lang="en-US" dirty="0" smtClean="0"/>
                      <a:t>15%</a:t>
                    </a: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BAC2-419B-B07B-4E12433AAB0B}"/>
                </c:ext>
                <c:ext xmlns:c15="http://schemas.microsoft.com/office/drawing/2012/chart" uri="{CE6537A1-D6FC-4f65-9D91-7224C49458BB}">
                  <c15:layout>
                    <c:manualLayout>
                      <c:w val="0.1773018751580816"/>
                      <c:h val="0.22928335713892506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fld id="{FB8249D7-F7CA-4418-92DD-D11DF33C3201}" type="VALUE">
                      <a:rPr lang="en-US" smtClean="0"/>
                      <a:pPr/>
                      <a:t>[VALUE]</a:t>
                    </a:fld>
                    <a:endParaRPr lang="en-US" dirty="0" smtClean="0"/>
                  </a:p>
                  <a:p>
                    <a:r>
                      <a:rPr lang="en-US" dirty="0" smtClean="0"/>
                      <a:t>21%</a:t>
                    </a:r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BAC2-419B-B07B-4E12433AAB0B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1" i="0" u="none" strike="noStrike" kern="1200" baseline="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+mn-cs"/>
                  </a:defRPr>
                </a:pPr>
                <a:endParaRPr lang="he-I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Adults Jewish by religion (JBR)</c:v>
                </c:pt>
                <c:pt idx="1">
                  <c:v>Adults Jews not by religion (JNR)</c:v>
                </c:pt>
                <c:pt idx="2">
                  <c:v>Children Raised Jewish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3536000</c:v>
                </c:pt>
                <c:pt idx="1">
                  <c:v>813000</c:v>
                </c:pt>
                <c:pt idx="2">
                  <c:v>1166000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BAC2-419B-B07B-4E12433AAB0B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tx1"/>
          </a:solidFill>
          <a:latin typeface="Calibri" panose="020F0502020204030204" pitchFamily="34" charset="0"/>
        </a:defRPr>
      </a:pPr>
      <a:endParaRPr lang="he-IL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800" b="1" i="0" u="none" strike="noStrike" kern="1200" spc="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pPr>
            <a:r>
              <a:rPr lang="en-US" sz="2800" dirty="0"/>
              <a:t>SSRI 2015: </a:t>
            </a:r>
            <a:r>
              <a:rPr lang="en-US" sz="2800" dirty="0" smtClean="0"/>
              <a:t>7.2M</a:t>
            </a:r>
            <a:endParaRPr lang="pl-PL" sz="2800" dirty="0"/>
          </a:p>
        </c:rich>
      </c:tx>
      <c:layout>
        <c:manualLayout>
          <c:xMode val="edge"/>
          <c:yMode val="edge"/>
          <c:x val="0.58123303202851428"/>
          <c:y val="4.8355038422744925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49530407994668629"/>
          <c:y val="0.21862148589603539"/>
          <c:w val="0.4667729607542726"/>
          <c:h val="0.77247866636284879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Pew 2013: 6.9M
2015: 7M+ 
</c:v>
                </c:pt>
              </c:strCache>
            </c:strRef>
          </c:tx>
          <c:dPt>
            <c:idx val="0"/>
            <c:bubble3D val="0"/>
            <c:spPr>
              <a:solidFill>
                <a:srgbClr val="00206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FB6-44A6-B446-BB2E6F6460D6}"/>
              </c:ext>
            </c:extLst>
          </c:dPt>
          <c:dPt>
            <c:idx val="1"/>
            <c:bubble3D val="0"/>
            <c:spPr>
              <a:solidFill>
                <a:srgbClr val="0070C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FB6-44A6-B446-BB2E6F6460D6}"/>
              </c:ext>
            </c:extLst>
          </c:dPt>
          <c:dPt>
            <c:idx val="2"/>
            <c:bubble3D val="0"/>
            <c:spPr>
              <a:solidFill>
                <a:srgbClr val="00B0F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1FB6-44A6-B446-BB2E6F6460D6}"/>
              </c:ext>
            </c:extLst>
          </c:dPt>
          <c:dLbls>
            <c:dLbl>
              <c:idx val="0"/>
              <c:layout/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1800" b="1" i="0" u="none" strike="noStrike" kern="1200" baseline="0">
                        <a:solidFill>
                          <a:schemeClr val="bg1"/>
                        </a:solidFill>
                        <a:latin typeface="Calibri" panose="020F0502020204030204" pitchFamily="34" charset="0"/>
                        <a:ea typeface="+mn-ea"/>
                        <a:cs typeface="+mn-cs"/>
                      </a:defRPr>
                    </a:pP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JBR</a:t>
                    </a:r>
                  </a:p>
                  <a:p>
                    <a:pPr>
                      <a:defRPr sz="1800" b="1" i="0" u="none" strike="noStrike" kern="1200" baseline="0">
                        <a:solidFill>
                          <a:schemeClr val="bg1"/>
                        </a:solidFill>
                        <a:latin typeface="Calibri" panose="020F0502020204030204" pitchFamily="34" charset="0"/>
                        <a:ea typeface="+mn-ea"/>
                        <a:cs typeface="+mn-cs"/>
                      </a:defRPr>
                    </a:pPr>
                    <a:fld id="{64F8D73B-F561-4097-A062-6E17253078D4}" type="VALUE">
                      <a:rPr lang="en-US" smtClean="0">
                        <a:solidFill>
                          <a:schemeClr val="bg1"/>
                        </a:solidFill>
                      </a:rPr>
                      <a:pPr>
                        <a:defRPr sz="1800" b="1" i="0" u="none" strike="noStrike" kern="1200" baseline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defRPr>
                      </a:pPr>
                      <a:t>[VALUE]</a:t>
                    </a:fld>
                    <a:endParaRPr lang="en-US" dirty="0">
                      <a:solidFill>
                        <a:schemeClr val="bg1"/>
                      </a:solidFill>
                    </a:endParaRPr>
                  </a:p>
                  <a:p>
                    <a:pPr>
                      <a:defRPr sz="1800" b="1" i="0" u="none" strike="noStrike" kern="1200" baseline="0">
                        <a:solidFill>
                          <a:schemeClr val="bg1"/>
                        </a:solidFill>
                        <a:latin typeface="Calibri" panose="020F0502020204030204" pitchFamily="34" charset="0"/>
                        <a:ea typeface="+mn-ea"/>
                        <a:cs typeface="+mn-cs"/>
                      </a:defRPr>
                    </a:pPr>
                    <a:r>
                      <a:rPr lang="en-US" dirty="0">
                        <a:solidFill>
                          <a:schemeClr val="bg1"/>
                        </a:solidFill>
                      </a:rPr>
                      <a:t>59%</a:t>
                    </a:r>
                  </a:p>
                </c:rich>
              </c:tx>
              <c:numFmt formatCode="#,##0" sourceLinked="0"/>
              <c:spPr>
                <a:noFill/>
                <a:ln>
                  <a:noFill/>
                </a:ln>
                <a:effectLst/>
              </c:sp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1FB6-44A6-B446-BB2E6F6460D6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0.1498934470899968"/>
                  <c:y val="-0.1053105304512096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JNR</a:t>
                    </a:r>
                  </a:p>
                  <a:p>
                    <a:fld id="{E6632269-212E-4533-B0D0-C8955BAD14C5}" type="VALUE">
                      <a:rPr lang="en-US" smtClean="0"/>
                      <a:pPr/>
                      <a:t>[VALUE]</a:t>
                    </a:fld>
                    <a:endParaRPr lang="en-US" dirty="0" smtClean="0"/>
                  </a:p>
                  <a:p>
                    <a:r>
                      <a:rPr lang="en-US" dirty="0" smtClean="0"/>
                      <a:t>20%</a:t>
                    </a: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1FB6-44A6-B446-BB2E6F6460D6}"/>
                </c:ext>
                <c:ext xmlns:c15="http://schemas.microsoft.com/office/drawing/2012/chart" uri="{CE6537A1-D6FC-4f65-9D91-7224C49458BB}">
                  <c15:layout>
                    <c:manualLayout>
                      <c:w val="0.12594278340505766"/>
                      <c:h val="0.21776373494714435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fld id="{A5E85BA3-A5E3-4608-B80C-CF3BA67649CC}" type="VALUE">
                      <a:rPr lang="en-US" smtClean="0"/>
                      <a:pPr/>
                      <a:t>[VALUE]</a:t>
                    </a:fld>
                    <a:endParaRPr lang="en-US" dirty="0" smtClean="0"/>
                  </a:p>
                  <a:p>
                    <a:r>
                      <a:rPr lang="en-US" dirty="0" smtClean="0"/>
                      <a:t>21%</a:t>
                    </a:r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1FB6-44A6-B446-BB2E6F6460D6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1" i="0" u="none" strike="noStrike" kern="1200" baseline="0">
                    <a:solidFill>
                      <a:schemeClr val="tx1"/>
                    </a:solidFill>
                    <a:latin typeface="Calibri" panose="020F0502020204030204" pitchFamily="34" charset="0"/>
                    <a:ea typeface="+mn-ea"/>
                    <a:cs typeface="+mn-cs"/>
                  </a:defRPr>
                </a:pPr>
                <a:endParaRPr lang="he-I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Jews by religion (JBR)</c:v>
                </c:pt>
                <c:pt idx="1">
                  <c:v>Jews not by religion (JNR)</c:v>
                </c:pt>
                <c:pt idx="2">
                  <c:v>Children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4280000</c:v>
                </c:pt>
                <c:pt idx="1">
                  <c:v>1427000</c:v>
                </c:pt>
                <c:pt idx="2">
                  <c:v>1532000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1FB6-44A6-B446-BB2E6F6460D6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 b="1">
          <a:solidFill>
            <a:schemeClr val="tx1"/>
          </a:solidFill>
          <a:latin typeface="Calibri" panose="020F0502020204030204" pitchFamily="34" charset="0"/>
        </a:defRPr>
      </a:pPr>
      <a:endParaRPr lang="he-IL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2425330731472698E-2"/>
          <c:y val="3.9185636829130566E-2"/>
          <c:w val="0.91461299426012121"/>
          <c:h val="0.8798803586863760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Silent</c:v>
                </c:pt>
              </c:strCache>
            </c:strRef>
          </c:tx>
          <c:spPr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Raised Jewish</c:v>
                </c:pt>
                <c:pt idx="1">
                  <c:v>Had any Jewish education</c:v>
                </c:pt>
                <c:pt idx="2">
                  <c:v>Had a Bar Mitzvah (male only)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7.0000000000000007E-2</c:v>
                </c:pt>
                <c:pt idx="1">
                  <c:v>0.18</c:v>
                </c:pt>
                <c:pt idx="2">
                  <c:v>0.04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4A1-4942-80EC-4FA88196A133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Boomers</c:v>
                </c:pt>
              </c:strCache>
            </c:strRef>
          </c:tx>
          <c:spPr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Raised Jewish</c:v>
                </c:pt>
                <c:pt idx="1">
                  <c:v>Had any Jewish education</c:v>
                </c:pt>
                <c:pt idx="2">
                  <c:v>Had a Bar Mitzvah (male only)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0.2</c:v>
                </c:pt>
                <c:pt idx="1">
                  <c:v>0.33</c:v>
                </c:pt>
                <c:pt idx="2">
                  <c:v>0.09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84A1-4942-80EC-4FA88196A133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Generation X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Raised Jewish</c:v>
                </c:pt>
                <c:pt idx="1">
                  <c:v>Had any Jewish education</c:v>
                </c:pt>
                <c:pt idx="2">
                  <c:v>Had a Bar Mitzvah (male only)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0.21</c:v>
                </c:pt>
                <c:pt idx="1">
                  <c:v>0.28000000000000003</c:v>
                </c:pt>
                <c:pt idx="2">
                  <c:v>0.15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84A1-4942-80EC-4FA88196A133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Millennial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Raised Jewish</c:v>
                </c:pt>
                <c:pt idx="1">
                  <c:v>Had any Jewish education</c:v>
                </c:pt>
                <c:pt idx="2">
                  <c:v>Had a Bar Mitzvah (male only)</c:v>
                </c:pt>
              </c:strCache>
            </c:strRef>
          </c:cat>
          <c:val>
            <c:numRef>
              <c:f>Sheet1!$E$2:$E$4</c:f>
              <c:numCache>
                <c:formatCode>General</c:formatCode>
                <c:ptCount val="3"/>
                <c:pt idx="0">
                  <c:v>0.38</c:v>
                </c:pt>
                <c:pt idx="1">
                  <c:v>0.4</c:v>
                </c:pt>
                <c:pt idx="2">
                  <c:v>0.28999999999999998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84A1-4942-80EC-4FA88196A133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132349952"/>
        <c:axId val="132351488"/>
      </c:barChart>
      <c:catAx>
        <c:axId val="132349952"/>
        <c:scaling>
          <c:orientation val="minMax"/>
        </c:scaling>
        <c:delete val="0"/>
        <c:axPos val="b"/>
        <c:numFmt formatCode="0%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132351488"/>
        <c:crosses val="autoZero"/>
        <c:auto val="1"/>
        <c:lblAlgn val="ctr"/>
        <c:lblOffset val="100"/>
        <c:noMultiLvlLbl val="0"/>
      </c:catAx>
      <c:valAx>
        <c:axId val="132351488"/>
        <c:scaling>
          <c:orientation val="minMax"/>
          <c:max val="1"/>
        </c:scaling>
        <c:delete val="0"/>
        <c:axPos val="l"/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132349952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8031538158354741"/>
          <c:y val="6.3247983852924683E-2"/>
          <c:w val="0.47496235128736497"/>
          <c:h val="7.116762851512951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tx1"/>
          </a:solidFill>
        </a:defRPr>
      </a:pPr>
      <a:endParaRPr lang="he-IL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2425330731472698E-2"/>
          <c:y val="3.9185636829130566E-2"/>
          <c:w val="0.91461299426012121"/>
          <c:h val="0.87988035868637604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Jewish by religion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Silent</c:v>
                </c:pt>
                <c:pt idx="1">
                  <c:v>Boomers</c:v>
                </c:pt>
                <c:pt idx="2">
                  <c:v>Generation X</c:v>
                </c:pt>
                <c:pt idx="3">
                  <c:v>Millennial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7.0000000000000007E-2</c:v>
                </c:pt>
                <c:pt idx="1">
                  <c:v>0.17</c:v>
                </c:pt>
                <c:pt idx="2">
                  <c:v>0.16</c:v>
                </c:pt>
                <c:pt idx="3">
                  <c:v>0.28999999999999998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164-4718-9450-B71FA6E150C1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Jews of no religion</c:v>
                </c:pt>
              </c:strCache>
            </c:strRef>
          </c:tx>
          <c:spPr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Silent</c:v>
                </c:pt>
                <c:pt idx="1">
                  <c:v>Boomers</c:v>
                </c:pt>
                <c:pt idx="2">
                  <c:v>Generation X</c:v>
                </c:pt>
                <c:pt idx="3">
                  <c:v>Millennial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0.2</c:v>
                </c:pt>
                <c:pt idx="1">
                  <c:v>0.21</c:v>
                </c:pt>
                <c:pt idx="2">
                  <c:v>0.21</c:v>
                </c:pt>
                <c:pt idx="3">
                  <c:v>0.32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1164-4718-9450-B71FA6E150C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100"/>
        <c:axId val="132400256"/>
        <c:axId val="132401792"/>
      </c:barChart>
      <c:catAx>
        <c:axId val="132400256"/>
        <c:scaling>
          <c:orientation val="minMax"/>
        </c:scaling>
        <c:delete val="0"/>
        <c:axPos val="b"/>
        <c:numFmt formatCode="0%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132401792"/>
        <c:crosses val="autoZero"/>
        <c:auto val="1"/>
        <c:lblAlgn val="ctr"/>
        <c:lblOffset val="100"/>
        <c:noMultiLvlLbl val="0"/>
      </c:catAx>
      <c:valAx>
        <c:axId val="132401792"/>
        <c:scaling>
          <c:orientation val="minMax"/>
          <c:max val="1"/>
        </c:scaling>
        <c:delete val="0"/>
        <c:axPos val="l"/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132400256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8031538158354741"/>
          <c:y val="6.3247983852924683E-2"/>
          <c:w val="0.46429778436599672"/>
          <c:h val="7.116762851512951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tx1"/>
          </a:solidFill>
        </a:defRPr>
      </a:pPr>
      <a:endParaRPr lang="he-IL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0419064870218262E-2"/>
          <c:y val="2.4735743691895885E-2"/>
          <c:w val="0.91701954503334482"/>
          <c:h val="0.77577623715908939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Column2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numRef>
              <c:f>Sheet1!$A$2:$A$9</c:f>
              <c:numCache>
                <c:formatCode>General</c:formatCode>
                <c:ptCount val="8"/>
              </c:numCache>
            </c:numRef>
          </c:cat>
          <c:val>
            <c:numRef>
              <c:f>Sheet1!$B$2:$B$9</c:f>
              <c:numCache>
                <c:formatCode>0%</c:formatCode>
                <c:ptCount val="8"/>
                <c:pt idx="0" formatCode="General">
                  <c:v>0</c:v>
                </c:pt>
                <c:pt idx="1">
                  <c:v>0</c:v>
                </c:pt>
                <c:pt idx="3" formatCode="General">
                  <c:v>0</c:v>
                </c:pt>
                <c:pt idx="4">
                  <c:v>0</c:v>
                </c:pt>
                <c:pt idx="6" formatCode="General">
                  <c:v>0</c:v>
                </c:pt>
                <c:pt idx="7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E11-40C2-A1B2-39CD29B9E38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Sometimes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Gill Sans MT" panose="020B0502020104020203" pitchFamily="34" charset="0"/>
                    <a:ea typeface="+mn-ea"/>
                    <a:cs typeface="+mn-cs"/>
                  </a:defRPr>
                </a:pPr>
                <a:endParaRPr lang="he-I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Sheet1!$A$2:$A$9</c:f>
              <c:numCache>
                <c:formatCode>General</c:formatCode>
                <c:ptCount val="8"/>
              </c:numCache>
            </c:numRef>
          </c:cat>
          <c:val>
            <c:numRef>
              <c:f>Sheet1!$C$2:$C$9</c:f>
              <c:numCache>
                <c:formatCode>0%</c:formatCode>
                <c:ptCount val="8"/>
                <c:pt idx="0">
                  <c:v>0.04</c:v>
                </c:pt>
                <c:pt idx="1">
                  <c:v>0.02</c:v>
                </c:pt>
                <c:pt idx="3">
                  <c:v>0.06</c:v>
                </c:pt>
                <c:pt idx="4">
                  <c:v>0.04</c:v>
                </c:pt>
                <c:pt idx="6">
                  <c:v>0.15</c:v>
                </c:pt>
                <c:pt idx="7">
                  <c:v>0.12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5E11-40C2-A1B2-39CD29B9E38C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Usually or always</c:v>
                </c:pt>
              </c:strCache>
            </c:strRef>
          </c:tx>
          <c:spPr>
            <a:solidFill>
              <a:srgbClr val="4472C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Gill Sans MT" panose="020B0502020104020203" pitchFamily="34" charset="0"/>
                    <a:ea typeface="+mn-ea"/>
                    <a:cs typeface="+mn-cs"/>
                  </a:defRPr>
                </a:pPr>
                <a:endParaRPr lang="he-I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Sheet1!$A$2:$A$9</c:f>
              <c:numCache>
                <c:formatCode>General</c:formatCode>
                <c:ptCount val="8"/>
              </c:numCache>
            </c:numRef>
          </c:cat>
          <c:val>
            <c:numRef>
              <c:f>Sheet1!$D$2:$D$9</c:f>
              <c:numCache>
                <c:formatCode>0%</c:formatCode>
                <c:ptCount val="8"/>
                <c:pt idx="0">
                  <c:v>0.42</c:v>
                </c:pt>
                <c:pt idx="1">
                  <c:v>0.3</c:v>
                </c:pt>
                <c:pt idx="3">
                  <c:v>0.56999999999999995</c:v>
                </c:pt>
                <c:pt idx="4">
                  <c:v>0.45</c:v>
                </c:pt>
                <c:pt idx="6">
                  <c:v>0.64</c:v>
                </c:pt>
                <c:pt idx="7">
                  <c:v>0.64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5E11-40C2-A1B2-39CD29B9E38C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50"/>
        <c:overlap val="100"/>
        <c:axId val="140314112"/>
        <c:axId val="140315648"/>
      </c:barChart>
      <c:catAx>
        <c:axId val="1403141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bg1"/>
                </a:solidFill>
                <a:latin typeface="Gill Sans MT" panose="020B0502020104020203" pitchFamily="34" charset="0"/>
                <a:ea typeface="+mn-ea"/>
                <a:cs typeface="+mn-cs"/>
              </a:defRPr>
            </a:pPr>
            <a:endParaRPr lang="he-IL"/>
          </a:p>
        </c:txPr>
        <c:crossAx val="140315648"/>
        <c:crosses val="autoZero"/>
        <c:auto val="1"/>
        <c:lblAlgn val="ctr"/>
        <c:lblOffset val="100"/>
        <c:noMultiLvlLbl val="0"/>
      </c:catAx>
      <c:valAx>
        <c:axId val="140315648"/>
        <c:scaling>
          <c:orientation val="minMax"/>
          <c:max val="1"/>
        </c:scaling>
        <c:delete val="0"/>
        <c:axPos val="l"/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Gill Sans MT" panose="020B0502020104020203" pitchFamily="34" charset="0"/>
                <a:ea typeface="+mn-ea"/>
                <a:cs typeface="+mn-cs"/>
              </a:defRPr>
            </a:pPr>
            <a:endParaRPr lang="he-IL"/>
          </a:p>
        </c:txPr>
        <c:crossAx val="140314112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legend>
      <c:legendPos val="b"/>
      <c:legendEntry>
        <c:idx val="0"/>
        <c:delete val="1"/>
      </c:legendEntry>
      <c:layout>
        <c:manualLayout>
          <c:xMode val="edge"/>
          <c:yMode val="edge"/>
          <c:x val="0.35340037549360698"/>
          <c:y val="3.7147705674721691E-2"/>
          <c:w val="0.28537348237709476"/>
          <c:h val="7.425905779975401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/>
              </a:solidFill>
              <a:latin typeface="Gill Sans MT" panose="020B0502020104020203" pitchFamily="34" charset="0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tx1"/>
          </a:solidFill>
          <a:latin typeface="Gill Sans MT" panose="020B0502020104020203" pitchFamily="34" charset="0"/>
        </a:defRPr>
      </a:pPr>
      <a:endParaRPr lang="he-IL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0419064870218262E-2"/>
          <c:y val="0.10234371913898409"/>
          <c:w val="0.90248148886514112"/>
          <c:h val="0.80379117349917717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Column2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numRef>
              <c:f>Sheet1!$A$2:$A$9</c:f>
              <c:numCache>
                <c:formatCode>General</c:formatCode>
                <c:ptCount val="8"/>
              </c:numCache>
            </c:numRef>
          </c:cat>
          <c:val>
            <c:numRef>
              <c:f>Sheet1!$B$2:$B$9</c:f>
              <c:numCache>
                <c:formatCode>0%</c:formatCode>
                <c:ptCount val="8"/>
                <c:pt idx="0" formatCode="General">
                  <c:v>0</c:v>
                </c:pt>
                <c:pt idx="1">
                  <c:v>0</c:v>
                </c:pt>
                <c:pt idx="3" formatCode="General">
                  <c:v>0</c:v>
                </c:pt>
                <c:pt idx="4">
                  <c:v>0</c:v>
                </c:pt>
                <c:pt idx="6" formatCode="General">
                  <c:v>0</c:v>
                </c:pt>
                <c:pt idx="7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CC5-4219-B352-5412EC392A2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Jews by religion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Gill Sans MT" panose="020B0502020104020203" pitchFamily="34" charset="0"/>
                    <a:ea typeface="+mn-ea"/>
                    <a:cs typeface="+mn-cs"/>
                  </a:defRPr>
                </a:pPr>
                <a:endParaRPr lang="he-I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Sheet1!$A$2:$A$9</c:f>
              <c:numCache>
                <c:formatCode>General</c:formatCode>
                <c:ptCount val="8"/>
              </c:numCache>
            </c:numRef>
          </c:cat>
          <c:val>
            <c:numRef>
              <c:f>Sheet1!$C$2:$C$9</c:f>
              <c:numCache>
                <c:formatCode>0%</c:formatCode>
                <c:ptCount val="8"/>
                <c:pt idx="0">
                  <c:v>0.85</c:v>
                </c:pt>
                <c:pt idx="1">
                  <c:v>0.2</c:v>
                </c:pt>
                <c:pt idx="3">
                  <c:v>0.92</c:v>
                </c:pt>
                <c:pt idx="4">
                  <c:v>0.35</c:v>
                </c:pt>
                <c:pt idx="6">
                  <c:v>0.96</c:v>
                </c:pt>
                <c:pt idx="7">
                  <c:v>0.57999999999999996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CC5-4219-B352-5412EC392A2C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Jews of no religion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Gill Sans MT" panose="020B0502020104020203" pitchFamily="34" charset="0"/>
                    <a:ea typeface="+mn-ea"/>
                    <a:cs typeface="+mn-cs"/>
                  </a:defRPr>
                </a:pPr>
                <a:endParaRPr lang="he-I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Sheet1!$A$2:$A$9</c:f>
              <c:numCache>
                <c:formatCode>General</c:formatCode>
                <c:ptCount val="8"/>
              </c:numCache>
            </c:numRef>
          </c:cat>
          <c:val>
            <c:numRef>
              <c:f>Sheet1!$D$2:$D$9</c:f>
              <c:numCache>
                <c:formatCode>0%</c:formatCode>
                <c:ptCount val="8"/>
                <c:pt idx="0">
                  <c:v>0.12</c:v>
                </c:pt>
                <c:pt idx="1">
                  <c:v>0.56999999999999995</c:v>
                </c:pt>
                <c:pt idx="3">
                  <c:v>0.06</c:v>
                </c:pt>
                <c:pt idx="4">
                  <c:v>0.48</c:v>
                </c:pt>
                <c:pt idx="6">
                  <c:v>0.02</c:v>
                </c:pt>
                <c:pt idx="7">
                  <c:v>0.21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2CC5-4219-B352-5412EC392A2C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50"/>
        <c:overlap val="100"/>
        <c:axId val="140140544"/>
        <c:axId val="140142080"/>
      </c:barChart>
      <c:catAx>
        <c:axId val="1401405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bg1"/>
                </a:solidFill>
                <a:latin typeface="Gill Sans MT" panose="020B0502020104020203" pitchFamily="34" charset="0"/>
                <a:ea typeface="+mn-ea"/>
                <a:cs typeface="+mn-cs"/>
              </a:defRPr>
            </a:pPr>
            <a:endParaRPr lang="he-IL"/>
          </a:p>
        </c:txPr>
        <c:crossAx val="140142080"/>
        <c:crosses val="autoZero"/>
        <c:auto val="1"/>
        <c:lblAlgn val="ctr"/>
        <c:lblOffset val="100"/>
        <c:noMultiLvlLbl val="0"/>
      </c:catAx>
      <c:valAx>
        <c:axId val="140142080"/>
        <c:scaling>
          <c:orientation val="minMax"/>
          <c:max val="1"/>
        </c:scaling>
        <c:delete val="0"/>
        <c:axPos val="l"/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Gill Sans MT" panose="020B0502020104020203" pitchFamily="34" charset="0"/>
                <a:ea typeface="+mn-ea"/>
                <a:cs typeface="+mn-cs"/>
              </a:defRPr>
            </a:pPr>
            <a:endParaRPr lang="he-IL"/>
          </a:p>
        </c:txPr>
        <c:crossAx val="140140544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legend>
      <c:legendPos val="b"/>
      <c:legendEntry>
        <c:idx val="0"/>
        <c:delete val="1"/>
      </c:legendEntry>
      <c:layout>
        <c:manualLayout>
          <c:xMode val="edge"/>
          <c:yMode val="edge"/>
          <c:x val="0.22591289428840527"/>
          <c:y val="3.7147773141897523E-2"/>
          <c:w val="0.50232591150300343"/>
          <c:h val="7.425905779975401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/>
              </a:solidFill>
              <a:latin typeface="Gill Sans MT" panose="020B0502020104020203" pitchFamily="34" charset="0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tx1"/>
          </a:solidFill>
          <a:latin typeface="Gill Sans MT" panose="020B0502020104020203" pitchFamily="34" charset="0"/>
        </a:defRPr>
      </a:pPr>
      <a:endParaRPr lang="he-IL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7192238990959474E-2"/>
          <c:y val="2.3625917924387986E-2"/>
          <c:w val="0.930076279527559"/>
          <c:h val="0.7977730328751168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DATA!$N$150</c:f>
              <c:strCache>
                <c:ptCount val="1"/>
                <c:pt idx="0">
                  <c:v>Very much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1E59-41E1-9F2A-12F52EEEE242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1E59-41E1-9F2A-12F52EEEE242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Gill Sans MT" panose="020B0502020104020203" pitchFamily="34" charset="0"/>
                    <a:ea typeface="+mn-ea"/>
                    <a:cs typeface="+mn-cs"/>
                  </a:defRPr>
                </a:pPr>
                <a:endParaRPr lang="he-I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DATA!$N$151:$N$161</c:f>
              <c:numCache>
                <c:formatCode>0%</c:formatCode>
                <c:ptCount val="8"/>
                <c:pt idx="0">
                  <c:v>0.34057330000000002</c:v>
                </c:pt>
                <c:pt idx="1">
                  <c:v>7.0131299999999994E-2</c:v>
                </c:pt>
                <c:pt idx="3">
                  <c:v>0.38642910000000003</c:v>
                </c:pt>
                <c:pt idx="4">
                  <c:v>0.1486152</c:v>
                </c:pt>
                <c:pt idx="6">
                  <c:v>0.70001239999999998</c:v>
                </c:pt>
                <c:pt idx="7">
                  <c:v>0.39274229999999999</c:v>
                </c:pt>
              </c:numCache>
              <c:extLst xmlns:c16r2="http://schemas.microsoft.com/office/drawing/2015/06/chart"/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E59-41E1-9F2A-12F52EEEE242}"/>
            </c:ext>
            <c:ext xmlns:c15="http://schemas.microsoft.com/office/drawing/2012/chart" uri="{02D57815-91ED-43cb-92C2-25804820EDAC}">
              <c15:filteredCategoryTitle>
                <c15:cat>
                  <c:multiLvlStrRef>
                    <c:extLst xmlns:c16r2="http://schemas.microsoft.com/office/drawing/2015/06/chart">
                      <c:ext uri="{02D57815-91ED-43cb-92C2-25804820EDAC}">
                        <c15:formulaRef>
                          <c15:sqref>DATA!$L$151:$M$161</c15:sqref>
                        </c15:formulaRef>
                      </c:ext>
                    </c:extLst>
                  </c:multiLvlStrRef>
                </c15:cat>
              </c15:filteredCategoryTitle>
            </c:ext>
          </c:extLst>
        </c:ser>
        <c:ser>
          <c:idx val="1"/>
          <c:order val="1"/>
          <c:tx>
            <c:strRef>
              <c:f>DATA!$O$150</c:f>
              <c:strCache>
                <c:ptCount val="1"/>
                <c:pt idx="0">
                  <c:v>Somewhat</c:v>
                </c:pt>
              </c:strCache>
            </c:strRef>
          </c:tx>
          <c:spPr>
            <a:solidFill>
              <a:srgbClr val="4472C4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6-1E59-41E1-9F2A-12F52EEEE242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8-1E59-41E1-9F2A-12F52EEEE242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Gill Sans MT" panose="020B0502020104020203" pitchFamily="34" charset="0"/>
                    <a:ea typeface="+mn-ea"/>
                    <a:cs typeface="+mn-cs"/>
                  </a:defRPr>
                </a:pPr>
                <a:endParaRPr lang="he-I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DATA!$O$151:$O$161</c:f>
              <c:numCache>
                <c:formatCode>0%</c:formatCode>
                <c:ptCount val="8"/>
                <c:pt idx="0">
                  <c:v>0.29884529999999998</c:v>
                </c:pt>
                <c:pt idx="1">
                  <c:v>0.1355606</c:v>
                </c:pt>
                <c:pt idx="3">
                  <c:v>0.29735879999999998</c:v>
                </c:pt>
                <c:pt idx="4">
                  <c:v>0.22612789999999999</c:v>
                </c:pt>
                <c:pt idx="6">
                  <c:v>0.18902430000000001</c:v>
                </c:pt>
                <c:pt idx="7">
                  <c:v>0.29675760000000001</c:v>
                </c:pt>
              </c:numCache>
              <c:extLst xmlns:c16r2="http://schemas.microsoft.com/office/drawing/2015/06/chart"/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9-1E59-41E1-9F2A-12F52EEEE242}"/>
            </c:ext>
            <c:ext xmlns:c15="http://schemas.microsoft.com/office/drawing/2012/chart" uri="{02D57815-91ED-43cb-92C2-25804820EDAC}">
              <c15:filteredCategoryTitle>
                <c15:cat>
                  <c:multiLvlStrRef>
                    <c:extLst xmlns:c16r2="http://schemas.microsoft.com/office/drawing/2015/06/chart">
                      <c:ext uri="{02D57815-91ED-43cb-92C2-25804820EDAC}">
                        <c15:formulaRef>
                          <c15:sqref>DATA!$L$151:$M$161</c15:sqref>
                        </c15:formulaRef>
                      </c:ext>
                    </c:extLst>
                  </c:multiLvlStrRef>
                </c15:cat>
              </c15:filteredCategoryTitle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5"/>
        <c:overlap val="100"/>
        <c:axId val="140390784"/>
        <c:axId val="140392320"/>
      </c:barChart>
      <c:catAx>
        <c:axId val="1403907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/>
                </a:solidFill>
                <a:latin typeface="Gill Sans MT" panose="020B0502020104020203" pitchFamily="34" charset="0"/>
                <a:ea typeface="+mn-ea"/>
                <a:cs typeface="+mn-cs"/>
              </a:defRPr>
            </a:pPr>
            <a:endParaRPr lang="he-IL"/>
          </a:p>
        </c:txPr>
        <c:crossAx val="140392320"/>
        <c:crosses val="autoZero"/>
        <c:auto val="1"/>
        <c:lblAlgn val="ctr"/>
        <c:lblOffset val="100"/>
        <c:noMultiLvlLbl val="0"/>
      </c:catAx>
      <c:valAx>
        <c:axId val="140392320"/>
        <c:scaling>
          <c:orientation val="minMax"/>
        </c:scaling>
        <c:delete val="0"/>
        <c:axPos val="l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Gill Sans MT" panose="020B0502020104020203" pitchFamily="34" charset="0"/>
                <a:ea typeface="+mn-ea"/>
                <a:cs typeface="+mn-cs"/>
              </a:defRPr>
            </a:pPr>
            <a:endParaRPr lang="he-IL"/>
          </a:p>
        </c:txPr>
        <c:crossAx val="140390784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37485190653251671"/>
          <c:y val="2.2920815800563637E-2"/>
          <c:w val="0.23846429352580928"/>
          <c:h val="7.092725517260978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/>
              </a:solidFill>
              <a:latin typeface="Gill Sans MT" panose="020B0502020104020203" pitchFamily="34" charset="0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1400">
          <a:solidFill>
            <a:schemeClr val="tx1"/>
          </a:solidFill>
          <a:latin typeface="Gill Sans MT" panose="020B0502020104020203" pitchFamily="34" charset="0"/>
        </a:defRPr>
      </a:pPr>
      <a:endParaRPr lang="he-IL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8.9439188068341141E-2"/>
          <c:y val="1.6176111344926174E-2"/>
          <c:w val="0.88390761619979963"/>
          <c:h val="0.88650277256557675"/>
        </c:manualLayout>
      </c:layout>
      <c:barChart>
        <c:barDir val="bar"/>
        <c:grouping val="stacked"/>
        <c:varyColors val="0"/>
        <c:ser>
          <c:idx val="2"/>
          <c:order val="0"/>
          <c:tx>
            <c:strRef>
              <c:f>DATA!$A$42</c:f>
              <c:strCache>
                <c:ptCount val="1"/>
                <c:pt idx="0">
                  <c:v>Strongly Disagree</c:v>
                </c:pt>
              </c:strCache>
            </c:strRef>
          </c:tx>
          <c:spPr>
            <a:solidFill>
              <a:srgbClr val="75CAFF"/>
            </a:solidFill>
            <a:ln>
              <a:noFill/>
            </a:ln>
            <a:effectLst/>
          </c:spPr>
          <c:invertIfNegative val="0"/>
          <c:dLbls>
            <c:numFmt formatCode="#,##0%;#,##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Gill Sans MT" panose="020B0502020104020203" pitchFamily="34" charset="0"/>
                    <a:ea typeface="+mn-ea"/>
                    <a:cs typeface="+mn-cs"/>
                  </a:defRPr>
                </a:pPr>
                <a:endParaRPr lang="he-I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DATA!$B$41:$V$41</c:f>
              <c:strCache>
                <c:ptCount val="21"/>
                <c:pt idx="0">
                  <c:v>University of Southern California</c:v>
                </c:pt>
                <c:pt idx="1">
                  <c:v>Florida State University</c:v>
                </c:pt>
                <c:pt idx="2">
                  <c:v>Syracuse University</c:v>
                </c:pt>
                <c:pt idx="3">
                  <c:v>University of Miami</c:v>
                </c:pt>
                <c:pt idx="4">
                  <c:v>University of Maryland - College Park</c:v>
                </c:pt>
                <c:pt idx="5">
                  <c:v>Indiana University - Bloomington</c:v>
                </c:pt>
                <c:pt idx="6">
                  <c:v>Washington University in St. Louis</c:v>
                </c:pt>
                <c:pt idx="7">
                  <c:v>Penn State - University Park</c:v>
                </c:pt>
                <c:pt idx="8">
                  <c:v>Tulane University and Newcomb College</c:v>
                </c:pt>
                <c:pt idx="9">
                  <c:v>University of Colorado - Boulder</c:v>
                </c:pt>
                <c:pt idx="11">
                  <c:v>Northeastern University</c:v>
                </c:pt>
                <c:pt idx="12">
                  <c:v>University of Texas - Austin</c:v>
                </c:pt>
                <c:pt idx="13">
                  <c:v>University of California - Santa Barbara</c:v>
                </c:pt>
                <c:pt idx="14">
                  <c:v>Boston University</c:v>
                </c:pt>
                <c:pt idx="15">
                  <c:v>Northwestern University</c:v>
                </c:pt>
                <c:pt idx="16">
                  <c:v>CUNY - Brooklyn College</c:v>
                </c:pt>
                <c:pt idx="17">
                  <c:v>University of California - Los Angeles</c:v>
                </c:pt>
                <c:pt idx="18">
                  <c:v>University of California - Berkeley</c:v>
                </c:pt>
                <c:pt idx="19">
                  <c:v>Brown University</c:v>
                </c:pt>
                <c:pt idx="20">
                  <c:v>Columbia University</c:v>
                </c:pt>
              </c:strCache>
            </c:strRef>
          </c:cat>
          <c:val>
            <c:numRef>
              <c:f>DATA!$B$42:$V$42</c:f>
              <c:numCache>
                <c:formatCode>0%</c:formatCode>
                <c:ptCount val="21"/>
                <c:pt idx="0">
                  <c:v>-0.23910000000000001</c:v>
                </c:pt>
                <c:pt idx="1">
                  <c:v>-0.28739999999999999</c:v>
                </c:pt>
                <c:pt idx="2">
                  <c:v>-0.36920000000000003</c:v>
                </c:pt>
                <c:pt idx="3">
                  <c:v>-0.31869999999999998</c:v>
                </c:pt>
                <c:pt idx="4">
                  <c:v>-0.14219999999999999</c:v>
                </c:pt>
                <c:pt idx="5">
                  <c:v>-0.17980000000000002</c:v>
                </c:pt>
                <c:pt idx="6">
                  <c:v>-0.25</c:v>
                </c:pt>
                <c:pt idx="7">
                  <c:v>-0.21940000000000001</c:v>
                </c:pt>
                <c:pt idx="8">
                  <c:v>-0.3301</c:v>
                </c:pt>
                <c:pt idx="9">
                  <c:v>-0.11320000000000001</c:v>
                </c:pt>
                <c:pt idx="11">
                  <c:v>-0.1103</c:v>
                </c:pt>
                <c:pt idx="12">
                  <c:v>-3.49E-2</c:v>
                </c:pt>
                <c:pt idx="13">
                  <c:v>-3.95E-2</c:v>
                </c:pt>
                <c:pt idx="14">
                  <c:v>-3.7499999999999999E-2</c:v>
                </c:pt>
                <c:pt idx="15">
                  <c:v>-1.49E-2</c:v>
                </c:pt>
                <c:pt idx="16">
                  <c:v>-4.6500000000000007E-2</c:v>
                </c:pt>
                <c:pt idx="17">
                  <c:v>-4.4800000000000006E-2</c:v>
                </c:pt>
                <c:pt idx="18">
                  <c:v>-2.1700000000000001E-2</c:v>
                </c:pt>
                <c:pt idx="19">
                  <c:v>-5.6600000000000004E-2</c:v>
                </c:pt>
                <c:pt idx="20">
                  <c:v>-3.85E-2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DAA-4B8F-B4D1-0B856125200D}"/>
            </c:ext>
          </c:extLst>
        </c:ser>
        <c:ser>
          <c:idx val="1"/>
          <c:order val="1"/>
          <c:tx>
            <c:strRef>
              <c:f>DATA!$A$43</c:f>
              <c:strCache>
                <c:ptCount val="1"/>
                <c:pt idx="0">
                  <c:v>Disagree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dLbls>
            <c:numFmt formatCode="#,##0%;#,##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Gill Sans MT" panose="020B0502020104020203" pitchFamily="34" charset="0"/>
                    <a:ea typeface="+mn-ea"/>
                    <a:cs typeface="+mn-cs"/>
                  </a:defRPr>
                </a:pPr>
                <a:endParaRPr lang="he-I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DATA!$B$41:$V$41</c:f>
              <c:strCache>
                <c:ptCount val="21"/>
                <c:pt idx="0">
                  <c:v>University of Southern California</c:v>
                </c:pt>
                <c:pt idx="1">
                  <c:v>Florida State University</c:v>
                </c:pt>
                <c:pt idx="2">
                  <c:v>Syracuse University</c:v>
                </c:pt>
                <c:pt idx="3">
                  <c:v>University of Miami</c:v>
                </c:pt>
                <c:pt idx="4">
                  <c:v>University of Maryland - College Park</c:v>
                </c:pt>
                <c:pt idx="5">
                  <c:v>Indiana University - Bloomington</c:v>
                </c:pt>
                <c:pt idx="6">
                  <c:v>Washington University in St. Louis</c:v>
                </c:pt>
                <c:pt idx="7">
                  <c:v>Penn State - University Park</c:v>
                </c:pt>
                <c:pt idx="8">
                  <c:v>Tulane University and Newcomb College</c:v>
                </c:pt>
                <c:pt idx="9">
                  <c:v>University of Colorado - Boulder</c:v>
                </c:pt>
                <c:pt idx="11">
                  <c:v>Northeastern University</c:v>
                </c:pt>
                <c:pt idx="12">
                  <c:v>University of Texas - Austin</c:v>
                </c:pt>
                <c:pt idx="13">
                  <c:v>University of California - Santa Barbara</c:v>
                </c:pt>
                <c:pt idx="14">
                  <c:v>Boston University</c:v>
                </c:pt>
                <c:pt idx="15">
                  <c:v>Northwestern University</c:v>
                </c:pt>
                <c:pt idx="16">
                  <c:v>CUNY - Brooklyn College</c:v>
                </c:pt>
                <c:pt idx="17">
                  <c:v>University of California - Los Angeles</c:v>
                </c:pt>
                <c:pt idx="18">
                  <c:v>University of California - Berkeley</c:v>
                </c:pt>
                <c:pt idx="19">
                  <c:v>Brown University</c:v>
                </c:pt>
                <c:pt idx="20">
                  <c:v>Columbia University</c:v>
                </c:pt>
              </c:strCache>
            </c:strRef>
          </c:cat>
          <c:val>
            <c:numRef>
              <c:f>DATA!$B$43:$V$43</c:f>
              <c:numCache>
                <c:formatCode>0%</c:formatCode>
                <c:ptCount val="21"/>
                <c:pt idx="0">
                  <c:v>-0.41299999999999998</c:v>
                </c:pt>
                <c:pt idx="1">
                  <c:v>-0.4138</c:v>
                </c:pt>
                <c:pt idx="2">
                  <c:v>-0.43079999999999996</c:v>
                </c:pt>
                <c:pt idx="3">
                  <c:v>-0.49450000000000005</c:v>
                </c:pt>
                <c:pt idx="4">
                  <c:v>-0.4929</c:v>
                </c:pt>
                <c:pt idx="5">
                  <c:v>-0.47189999999999999</c:v>
                </c:pt>
                <c:pt idx="6">
                  <c:v>-0.42049999999999998</c:v>
                </c:pt>
                <c:pt idx="7">
                  <c:v>-0.33549999999999996</c:v>
                </c:pt>
                <c:pt idx="8">
                  <c:v>-0.43689999999999996</c:v>
                </c:pt>
                <c:pt idx="9">
                  <c:v>-0.37740000000000001</c:v>
                </c:pt>
                <c:pt idx="11">
                  <c:v>-0.23530000000000001</c:v>
                </c:pt>
                <c:pt idx="12">
                  <c:v>-0.11630000000000001</c:v>
                </c:pt>
                <c:pt idx="13">
                  <c:v>-0.23680000000000001</c:v>
                </c:pt>
                <c:pt idx="14">
                  <c:v>-0.1875</c:v>
                </c:pt>
                <c:pt idx="15">
                  <c:v>-0.11939999999999999</c:v>
                </c:pt>
                <c:pt idx="16">
                  <c:v>-0.18600000000000003</c:v>
                </c:pt>
                <c:pt idx="17">
                  <c:v>-0.16420000000000001</c:v>
                </c:pt>
                <c:pt idx="18">
                  <c:v>-6.5199999999999994E-2</c:v>
                </c:pt>
                <c:pt idx="19">
                  <c:v>-9.4299999999999995E-2</c:v>
                </c:pt>
                <c:pt idx="20">
                  <c:v>-9.6199999999999994E-2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DAA-4B8F-B4D1-0B856125200D}"/>
            </c:ext>
          </c:extLst>
        </c:ser>
        <c:ser>
          <c:idx val="0"/>
          <c:order val="2"/>
          <c:tx>
            <c:strRef>
              <c:f>DATA!$A$44</c:f>
              <c:strCache>
                <c:ptCount val="1"/>
                <c:pt idx="0">
                  <c:v>Somewhat Disagree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</c:spPr>
          <c:invertIfNegative val="0"/>
          <c:dLbls>
            <c:numFmt formatCode="#,##0%;#,##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bg1"/>
                    </a:solidFill>
                    <a:latin typeface="Gill Sans MT" panose="020B0502020104020203" pitchFamily="34" charset="0"/>
                    <a:ea typeface="+mn-ea"/>
                    <a:cs typeface="+mn-cs"/>
                  </a:defRPr>
                </a:pPr>
                <a:endParaRPr lang="he-I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DATA!$B$41:$V$41</c:f>
              <c:strCache>
                <c:ptCount val="21"/>
                <c:pt idx="0">
                  <c:v>University of Southern California</c:v>
                </c:pt>
                <c:pt idx="1">
                  <c:v>Florida State University</c:v>
                </c:pt>
                <c:pt idx="2">
                  <c:v>Syracuse University</c:v>
                </c:pt>
                <c:pt idx="3">
                  <c:v>University of Miami</c:v>
                </c:pt>
                <c:pt idx="4">
                  <c:v>University of Maryland - College Park</c:v>
                </c:pt>
                <c:pt idx="5">
                  <c:v>Indiana University - Bloomington</c:v>
                </c:pt>
                <c:pt idx="6">
                  <c:v>Washington University in St. Louis</c:v>
                </c:pt>
                <c:pt idx="7">
                  <c:v>Penn State - University Park</c:v>
                </c:pt>
                <c:pt idx="8">
                  <c:v>Tulane University and Newcomb College</c:v>
                </c:pt>
                <c:pt idx="9">
                  <c:v>University of Colorado - Boulder</c:v>
                </c:pt>
                <c:pt idx="11">
                  <c:v>Northeastern University</c:v>
                </c:pt>
                <c:pt idx="12">
                  <c:v>University of Texas - Austin</c:v>
                </c:pt>
                <c:pt idx="13">
                  <c:v>University of California - Santa Barbara</c:v>
                </c:pt>
                <c:pt idx="14">
                  <c:v>Boston University</c:v>
                </c:pt>
                <c:pt idx="15">
                  <c:v>Northwestern University</c:v>
                </c:pt>
                <c:pt idx="16">
                  <c:v>CUNY - Brooklyn College</c:v>
                </c:pt>
                <c:pt idx="17">
                  <c:v>University of California - Los Angeles</c:v>
                </c:pt>
                <c:pt idx="18">
                  <c:v>University of California - Berkeley</c:v>
                </c:pt>
                <c:pt idx="19">
                  <c:v>Brown University</c:v>
                </c:pt>
                <c:pt idx="20">
                  <c:v>Columbia University</c:v>
                </c:pt>
              </c:strCache>
            </c:strRef>
          </c:cat>
          <c:val>
            <c:numRef>
              <c:f>DATA!$B$44:$V$44</c:f>
              <c:numCache>
                <c:formatCode>0%</c:formatCode>
                <c:ptCount val="21"/>
                <c:pt idx="0">
                  <c:v>-0.20649999999999999</c:v>
                </c:pt>
                <c:pt idx="1">
                  <c:v>-0.16089999999999999</c:v>
                </c:pt>
                <c:pt idx="2">
                  <c:v>-0.1231</c:v>
                </c:pt>
                <c:pt idx="3">
                  <c:v>-0.13189999999999999</c:v>
                </c:pt>
                <c:pt idx="4">
                  <c:v>-0.20379999999999998</c:v>
                </c:pt>
                <c:pt idx="5">
                  <c:v>-0.21350000000000002</c:v>
                </c:pt>
                <c:pt idx="6">
                  <c:v>-0.20449999999999999</c:v>
                </c:pt>
                <c:pt idx="7">
                  <c:v>-0.30320000000000003</c:v>
                </c:pt>
                <c:pt idx="8">
                  <c:v>-0.14560000000000001</c:v>
                </c:pt>
                <c:pt idx="9">
                  <c:v>-0.33960000000000001</c:v>
                </c:pt>
                <c:pt idx="11">
                  <c:v>-0.13970000000000002</c:v>
                </c:pt>
                <c:pt idx="12">
                  <c:v>-0.1744</c:v>
                </c:pt>
                <c:pt idx="13">
                  <c:v>-0.15789999999999998</c:v>
                </c:pt>
                <c:pt idx="14">
                  <c:v>-0.17499999999999999</c:v>
                </c:pt>
                <c:pt idx="15">
                  <c:v>-0.14929999999999999</c:v>
                </c:pt>
                <c:pt idx="16">
                  <c:v>-0.1047</c:v>
                </c:pt>
                <c:pt idx="17">
                  <c:v>-0.19399999999999998</c:v>
                </c:pt>
                <c:pt idx="18">
                  <c:v>-0.13039999999999999</c:v>
                </c:pt>
                <c:pt idx="19">
                  <c:v>-0.1321</c:v>
                </c:pt>
                <c:pt idx="20">
                  <c:v>-0.17309999999999998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0DAA-4B8F-B4D1-0B856125200D}"/>
            </c:ext>
          </c:extLst>
        </c:ser>
        <c:ser>
          <c:idx val="3"/>
          <c:order val="3"/>
          <c:tx>
            <c:strRef>
              <c:f>DATA!$A$45</c:f>
              <c:strCache>
                <c:ptCount val="1"/>
                <c:pt idx="0">
                  <c:v>Somewhat Agree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Gill Sans MT" panose="020B0502020104020203" pitchFamily="34" charset="0"/>
                    <a:ea typeface="+mn-ea"/>
                    <a:cs typeface="+mn-cs"/>
                  </a:defRPr>
                </a:pPr>
                <a:endParaRPr lang="he-I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DATA!$B$41:$V$41</c:f>
              <c:strCache>
                <c:ptCount val="21"/>
                <c:pt idx="0">
                  <c:v>University of Southern California</c:v>
                </c:pt>
                <c:pt idx="1">
                  <c:v>Florida State University</c:v>
                </c:pt>
                <c:pt idx="2">
                  <c:v>Syracuse University</c:v>
                </c:pt>
                <c:pt idx="3">
                  <c:v>University of Miami</c:v>
                </c:pt>
                <c:pt idx="4">
                  <c:v>University of Maryland - College Park</c:v>
                </c:pt>
                <c:pt idx="5">
                  <c:v>Indiana University - Bloomington</c:v>
                </c:pt>
                <c:pt idx="6">
                  <c:v>Washington University in St. Louis</c:v>
                </c:pt>
                <c:pt idx="7">
                  <c:v>Penn State - University Park</c:v>
                </c:pt>
                <c:pt idx="8">
                  <c:v>Tulane University and Newcomb College</c:v>
                </c:pt>
                <c:pt idx="9">
                  <c:v>University of Colorado - Boulder</c:v>
                </c:pt>
                <c:pt idx="11">
                  <c:v>Northeastern University</c:v>
                </c:pt>
                <c:pt idx="12">
                  <c:v>University of Texas - Austin</c:v>
                </c:pt>
                <c:pt idx="13">
                  <c:v>University of California - Santa Barbara</c:v>
                </c:pt>
                <c:pt idx="14">
                  <c:v>Boston University</c:v>
                </c:pt>
                <c:pt idx="15">
                  <c:v>Northwestern University</c:v>
                </c:pt>
                <c:pt idx="16">
                  <c:v>CUNY - Brooklyn College</c:v>
                </c:pt>
                <c:pt idx="17">
                  <c:v>University of California - Los Angeles</c:v>
                </c:pt>
                <c:pt idx="18">
                  <c:v>University of California - Berkeley</c:v>
                </c:pt>
                <c:pt idx="19">
                  <c:v>Brown University</c:v>
                </c:pt>
                <c:pt idx="20">
                  <c:v>Columbia University</c:v>
                </c:pt>
              </c:strCache>
            </c:strRef>
          </c:cat>
          <c:val>
            <c:numRef>
              <c:f>DATA!$B$45:$V$45</c:f>
              <c:numCache>
                <c:formatCode>0%</c:formatCode>
                <c:ptCount val="21"/>
                <c:pt idx="0">
                  <c:v>0.14130000000000001</c:v>
                </c:pt>
                <c:pt idx="1">
                  <c:v>0.10339999999999999</c:v>
                </c:pt>
                <c:pt idx="2">
                  <c:v>4.6199999999999998E-2</c:v>
                </c:pt>
                <c:pt idx="3">
                  <c:v>3.3000000000000002E-2</c:v>
                </c:pt>
                <c:pt idx="4">
                  <c:v>0.128</c:v>
                </c:pt>
                <c:pt idx="5">
                  <c:v>0.12359999999999999</c:v>
                </c:pt>
                <c:pt idx="6">
                  <c:v>7.9500000000000001E-2</c:v>
                </c:pt>
                <c:pt idx="7">
                  <c:v>0.1032</c:v>
                </c:pt>
                <c:pt idx="8">
                  <c:v>5.8299999999999998E-2</c:v>
                </c:pt>
                <c:pt idx="9">
                  <c:v>0.1321</c:v>
                </c:pt>
                <c:pt idx="11">
                  <c:v>0.36759999999999998</c:v>
                </c:pt>
                <c:pt idx="12">
                  <c:v>0.43020000000000003</c:v>
                </c:pt>
                <c:pt idx="13">
                  <c:v>0.27629999999999999</c:v>
                </c:pt>
                <c:pt idx="14">
                  <c:v>0.38750000000000001</c:v>
                </c:pt>
                <c:pt idx="15">
                  <c:v>0.3881</c:v>
                </c:pt>
                <c:pt idx="16">
                  <c:v>0.38369999999999999</c:v>
                </c:pt>
                <c:pt idx="17">
                  <c:v>0.26869999999999999</c:v>
                </c:pt>
                <c:pt idx="18">
                  <c:v>0.26090000000000002</c:v>
                </c:pt>
                <c:pt idx="19">
                  <c:v>0.28300000000000003</c:v>
                </c:pt>
                <c:pt idx="20">
                  <c:v>0.28850000000000003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0DAA-4B8F-B4D1-0B856125200D}"/>
            </c:ext>
          </c:extLst>
        </c:ser>
        <c:ser>
          <c:idx val="4"/>
          <c:order val="4"/>
          <c:tx>
            <c:strRef>
              <c:f>DATA!$A$46</c:f>
              <c:strCache>
                <c:ptCount val="1"/>
                <c:pt idx="0">
                  <c:v>Agree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dLbl>
              <c:idx val="0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0DAA-4B8F-B4D1-0B856125200D}"/>
                </c:ex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0DAA-4B8F-B4D1-0B856125200D}"/>
                </c:ex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4.3975901667575425E-3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6-0DAA-4B8F-B4D1-0B856125200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0DAA-4B8F-B4D1-0B856125200D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Gill Sans MT" panose="020B0502020104020203" pitchFamily="34" charset="0"/>
                    <a:ea typeface="+mn-ea"/>
                    <a:cs typeface="+mn-cs"/>
                  </a:defRPr>
                </a:pPr>
                <a:endParaRPr lang="he-I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DATA!$B$41:$V$41</c:f>
              <c:strCache>
                <c:ptCount val="21"/>
                <c:pt idx="0">
                  <c:v>University of Southern California</c:v>
                </c:pt>
                <c:pt idx="1">
                  <c:v>Florida State University</c:v>
                </c:pt>
                <c:pt idx="2">
                  <c:v>Syracuse University</c:v>
                </c:pt>
                <c:pt idx="3">
                  <c:v>University of Miami</c:v>
                </c:pt>
                <c:pt idx="4">
                  <c:v>University of Maryland - College Park</c:v>
                </c:pt>
                <c:pt idx="5">
                  <c:v>Indiana University - Bloomington</c:v>
                </c:pt>
                <c:pt idx="6">
                  <c:v>Washington University in St. Louis</c:v>
                </c:pt>
                <c:pt idx="7">
                  <c:v>Penn State - University Park</c:v>
                </c:pt>
                <c:pt idx="8">
                  <c:v>Tulane University and Newcomb College</c:v>
                </c:pt>
                <c:pt idx="9">
                  <c:v>University of Colorado - Boulder</c:v>
                </c:pt>
                <c:pt idx="11">
                  <c:v>Northeastern University</c:v>
                </c:pt>
                <c:pt idx="12">
                  <c:v>University of Texas - Austin</c:v>
                </c:pt>
                <c:pt idx="13">
                  <c:v>University of California - Santa Barbara</c:v>
                </c:pt>
                <c:pt idx="14">
                  <c:v>Boston University</c:v>
                </c:pt>
                <c:pt idx="15">
                  <c:v>Northwestern University</c:v>
                </c:pt>
                <c:pt idx="16">
                  <c:v>CUNY - Brooklyn College</c:v>
                </c:pt>
                <c:pt idx="17">
                  <c:v>University of California - Los Angeles</c:v>
                </c:pt>
                <c:pt idx="18">
                  <c:v>University of California - Berkeley</c:v>
                </c:pt>
                <c:pt idx="19">
                  <c:v>Brown University</c:v>
                </c:pt>
                <c:pt idx="20">
                  <c:v>Columbia University</c:v>
                </c:pt>
              </c:strCache>
            </c:strRef>
          </c:cat>
          <c:val>
            <c:numRef>
              <c:f>DATA!$B$46:$V$46</c:f>
              <c:numCache>
                <c:formatCode>0%</c:formatCode>
                <c:ptCount val="21"/>
                <c:pt idx="0">
                  <c:v>0</c:v>
                </c:pt>
                <c:pt idx="1">
                  <c:v>3.4500000000000003E-2</c:v>
                </c:pt>
                <c:pt idx="2">
                  <c:v>3.0800000000000001E-2</c:v>
                </c:pt>
                <c:pt idx="3">
                  <c:v>2.2000000000000002E-2</c:v>
                </c:pt>
                <c:pt idx="4">
                  <c:v>2.3700000000000002E-2</c:v>
                </c:pt>
                <c:pt idx="5">
                  <c:v>0</c:v>
                </c:pt>
                <c:pt idx="6">
                  <c:v>3.4099999999999998E-2</c:v>
                </c:pt>
                <c:pt idx="7">
                  <c:v>1.9400000000000001E-2</c:v>
                </c:pt>
                <c:pt idx="8">
                  <c:v>9.7000000000000003E-3</c:v>
                </c:pt>
                <c:pt idx="9">
                  <c:v>0</c:v>
                </c:pt>
                <c:pt idx="11">
                  <c:v>0.1176</c:v>
                </c:pt>
                <c:pt idx="12">
                  <c:v>0.20929999999999999</c:v>
                </c:pt>
                <c:pt idx="13">
                  <c:v>0.19739999999999999</c:v>
                </c:pt>
                <c:pt idx="14">
                  <c:v>8.7499999999999994E-2</c:v>
                </c:pt>
                <c:pt idx="15">
                  <c:v>0.17910000000000001</c:v>
                </c:pt>
                <c:pt idx="16">
                  <c:v>0.11630000000000001</c:v>
                </c:pt>
                <c:pt idx="17">
                  <c:v>0.16420000000000001</c:v>
                </c:pt>
                <c:pt idx="18">
                  <c:v>0.3261</c:v>
                </c:pt>
                <c:pt idx="19">
                  <c:v>0.18870000000000001</c:v>
                </c:pt>
                <c:pt idx="20">
                  <c:v>0.1346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0DAA-4B8F-B4D1-0B856125200D}"/>
            </c:ext>
          </c:extLst>
        </c:ser>
        <c:ser>
          <c:idx val="5"/>
          <c:order val="5"/>
          <c:tx>
            <c:strRef>
              <c:f>DATA!$A$47</c:f>
              <c:strCache>
                <c:ptCount val="1"/>
                <c:pt idx="0">
                  <c:v>Strongly Agree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dLbl>
              <c:idx val="0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0DAA-4B8F-B4D1-0B856125200D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A-0DAA-4B8F-B4D1-0B856125200D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B-0DAA-4B8F-B4D1-0B856125200D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C-0DAA-4B8F-B4D1-0B856125200D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1.759036066703017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D-0DAA-4B8F-B4D1-0B856125200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4.3975901667575425E-3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E-0DAA-4B8F-B4D1-0B856125200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1.4658633889191808E-2"/>
                  <c:y val="7.4042477760404773E-17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F-0DAA-4B8F-B4D1-0B856125200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1.6124497278110991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0-0DAA-4B8F-B4D1-0B856125200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1.6124497278110991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1-0DAA-4B8F-B4D1-0B856125200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>
                <c:manualLayout>
                  <c:x val="0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2-0DAA-4B8F-B4D1-0B856125200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bg1"/>
                    </a:solidFill>
                    <a:latin typeface="Gill Sans MT" panose="020B0502020104020203" pitchFamily="34" charset="0"/>
                    <a:ea typeface="+mn-ea"/>
                    <a:cs typeface="+mn-cs"/>
                  </a:defRPr>
                </a:pPr>
                <a:endParaRPr lang="he-I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DATA!$B$41:$V$41</c:f>
              <c:strCache>
                <c:ptCount val="21"/>
                <c:pt idx="0">
                  <c:v>University of Southern California</c:v>
                </c:pt>
                <c:pt idx="1">
                  <c:v>Florida State University</c:v>
                </c:pt>
                <c:pt idx="2">
                  <c:v>Syracuse University</c:v>
                </c:pt>
                <c:pt idx="3">
                  <c:v>University of Miami</c:v>
                </c:pt>
                <c:pt idx="4">
                  <c:v>University of Maryland - College Park</c:v>
                </c:pt>
                <c:pt idx="5">
                  <c:v>Indiana University - Bloomington</c:v>
                </c:pt>
                <c:pt idx="6">
                  <c:v>Washington University in St. Louis</c:v>
                </c:pt>
                <c:pt idx="7">
                  <c:v>Penn State - University Park</c:v>
                </c:pt>
                <c:pt idx="8">
                  <c:v>Tulane University and Newcomb College</c:v>
                </c:pt>
                <c:pt idx="9">
                  <c:v>University of Colorado - Boulder</c:v>
                </c:pt>
                <c:pt idx="11">
                  <c:v>Northeastern University</c:v>
                </c:pt>
                <c:pt idx="12">
                  <c:v>University of Texas - Austin</c:v>
                </c:pt>
                <c:pt idx="13">
                  <c:v>University of California - Santa Barbara</c:v>
                </c:pt>
                <c:pt idx="14">
                  <c:v>Boston University</c:v>
                </c:pt>
                <c:pt idx="15">
                  <c:v>Northwestern University</c:v>
                </c:pt>
                <c:pt idx="16">
                  <c:v>CUNY - Brooklyn College</c:v>
                </c:pt>
                <c:pt idx="17">
                  <c:v>University of California - Los Angeles</c:v>
                </c:pt>
                <c:pt idx="18">
                  <c:v>University of California - Berkeley</c:v>
                </c:pt>
                <c:pt idx="19">
                  <c:v>Brown University</c:v>
                </c:pt>
                <c:pt idx="20">
                  <c:v>Columbia University</c:v>
                </c:pt>
              </c:strCache>
            </c:strRef>
          </c:cat>
          <c:val>
            <c:numRef>
              <c:f>DATA!$B$47:$V$47</c:f>
              <c:numCache>
                <c:formatCode>0%</c:formatCode>
                <c:ptCount val="21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9.4999999999999998E-3</c:v>
                </c:pt>
                <c:pt idx="5">
                  <c:v>1.1200000000000002E-2</c:v>
                </c:pt>
                <c:pt idx="6">
                  <c:v>1.1399999999999999E-2</c:v>
                </c:pt>
                <c:pt idx="7">
                  <c:v>1.9400000000000001E-2</c:v>
                </c:pt>
                <c:pt idx="8">
                  <c:v>1.9400000000000001E-2</c:v>
                </c:pt>
                <c:pt idx="9">
                  <c:v>3.7699999999999997E-2</c:v>
                </c:pt>
                <c:pt idx="11">
                  <c:v>2.9399999999999999E-2</c:v>
                </c:pt>
                <c:pt idx="12">
                  <c:v>3.49E-2</c:v>
                </c:pt>
                <c:pt idx="13">
                  <c:v>9.2100000000000015E-2</c:v>
                </c:pt>
                <c:pt idx="14">
                  <c:v>0.125</c:v>
                </c:pt>
                <c:pt idx="15">
                  <c:v>0.14929999999999999</c:v>
                </c:pt>
                <c:pt idx="16">
                  <c:v>0.1628</c:v>
                </c:pt>
                <c:pt idx="17">
                  <c:v>0.16420000000000001</c:v>
                </c:pt>
                <c:pt idx="18">
                  <c:v>0.19570000000000001</c:v>
                </c:pt>
                <c:pt idx="19">
                  <c:v>0.24530000000000002</c:v>
                </c:pt>
                <c:pt idx="20">
                  <c:v>0.26919999999999999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3-0DAA-4B8F-B4D1-0B856125200D}"/>
            </c:ext>
          </c:extLst>
        </c:ser>
        <c:ser>
          <c:idx val="6"/>
          <c:order val="6"/>
          <c:tx>
            <c:strRef>
              <c:f>DATA!$Y$42</c:f>
              <c:strCache>
                <c:ptCount val="1"/>
                <c:pt idx="0">
                  <c:v>Strongly disagree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numRef>
              <c:f>DATA!$Z$41</c:f>
              <c:numCache>
                <c:formatCode>General</c:formatCode>
                <c:ptCount val="1"/>
              </c:numCache>
            </c:numRef>
          </c:cat>
          <c:val>
            <c:numRef>
              <c:f>DATA!$Z$42</c:f>
              <c:numCache>
                <c:formatCode>0%</c:formatCode>
                <c:ptCount val="1"/>
                <c:pt idx="0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4-0DAA-4B8F-B4D1-0B856125200D}"/>
            </c:ext>
          </c:extLst>
        </c:ser>
        <c:ser>
          <c:idx val="7"/>
          <c:order val="7"/>
          <c:tx>
            <c:strRef>
              <c:f>DATA!$Y$43</c:f>
              <c:strCache>
                <c:ptCount val="1"/>
                <c:pt idx="0">
                  <c:v>Disagree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numRef>
              <c:f>DATA!$Z$41</c:f>
              <c:numCache>
                <c:formatCode>General</c:formatCode>
                <c:ptCount val="1"/>
              </c:numCache>
            </c:numRef>
          </c:cat>
          <c:val>
            <c:numRef>
              <c:f>DATA!$Z$43</c:f>
              <c:numCache>
                <c:formatCode>0%</c:formatCode>
                <c:ptCount val="1"/>
                <c:pt idx="0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5-0DAA-4B8F-B4D1-0B856125200D}"/>
            </c:ext>
          </c:extLst>
        </c:ser>
        <c:ser>
          <c:idx val="8"/>
          <c:order val="8"/>
          <c:tx>
            <c:strRef>
              <c:f>DATA!$Y$44</c:f>
              <c:strCache>
                <c:ptCount val="1"/>
                <c:pt idx="0">
                  <c:v>Somewhat disagree</c:v>
                </c:pt>
              </c:strCache>
            </c:strRef>
          </c:tx>
          <c:spPr>
            <a:solidFill>
              <a:srgbClr val="75CAFF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numRef>
              <c:f>DATA!$Z$41</c:f>
              <c:numCache>
                <c:formatCode>General</c:formatCode>
                <c:ptCount val="1"/>
              </c:numCache>
            </c:numRef>
          </c:cat>
          <c:val>
            <c:numRef>
              <c:f>DATA!$Z$44</c:f>
              <c:numCache>
                <c:formatCode>0%</c:formatCode>
                <c:ptCount val="1"/>
                <c:pt idx="0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6-0DAA-4B8F-B4D1-0B856125200D}"/>
            </c:ext>
          </c:extLst>
        </c:ser>
        <c:ser>
          <c:idx val="9"/>
          <c:order val="9"/>
          <c:tx>
            <c:strRef>
              <c:f>DATA!$Y$45</c:f>
              <c:strCache>
                <c:ptCount val="1"/>
                <c:pt idx="0">
                  <c:v>Somewhat agree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numRef>
              <c:f>DATA!$Z$41</c:f>
              <c:numCache>
                <c:formatCode>General</c:formatCode>
                <c:ptCount val="1"/>
              </c:numCache>
            </c:numRef>
          </c:cat>
          <c:val>
            <c:numRef>
              <c:f>DATA!$Z$45</c:f>
              <c:numCache>
                <c:formatCode>0%</c:formatCode>
                <c:ptCount val="1"/>
                <c:pt idx="0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7-0DAA-4B8F-B4D1-0B856125200D}"/>
            </c:ext>
          </c:extLst>
        </c:ser>
        <c:ser>
          <c:idx val="10"/>
          <c:order val="10"/>
          <c:tx>
            <c:strRef>
              <c:f>DATA!$Y$46</c:f>
              <c:strCache>
                <c:ptCount val="1"/>
                <c:pt idx="0">
                  <c:v>Agree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numRef>
              <c:f>DATA!$Z$41</c:f>
              <c:numCache>
                <c:formatCode>General</c:formatCode>
                <c:ptCount val="1"/>
              </c:numCache>
            </c:numRef>
          </c:cat>
          <c:val>
            <c:numRef>
              <c:f>DATA!$Z$46</c:f>
              <c:numCache>
                <c:formatCode>0%</c:formatCode>
                <c:ptCount val="1"/>
                <c:pt idx="0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8-0DAA-4B8F-B4D1-0B856125200D}"/>
            </c:ext>
          </c:extLst>
        </c:ser>
        <c:ser>
          <c:idx val="11"/>
          <c:order val="11"/>
          <c:tx>
            <c:strRef>
              <c:f>DATA!$Y$47</c:f>
              <c:strCache>
                <c:ptCount val="1"/>
                <c:pt idx="0">
                  <c:v>Strongly agree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numRef>
              <c:f>DATA!$Z$41</c:f>
              <c:numCache>
                <c:formatCode>General</c:formatCode>
                <c:ptCount val="1"/>
              </c:numCache>
            </c:numRef>
          </c:cat>
          <c:val>
            <c:numRef>
              <c:f>DATA!$Z$47</c:f>
              <c:numCache>
                <c:formatCode>0%</c:formatCode>
                <c:ptCount val="1"/>
                <c:pt idx="0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9-0DAA-4B8F-B4D1-0B856125200D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41818880"/>
        <c:axId val="141828864"/>
      </c:barChart>
      <c:catAx>
        <c:axId val="14181888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Gill Sans MT" panose="020B0502020104020203" pitchFamily="34" charset="0"/>
                <a:ea typeface="+mn-ea"/>
                <a:cs typeface="+mn-cs"/>
              </a:defRPr>
            </a:pPr>
            <a:endParaRPr lang="he-IL"/>
          </a:p>
        </c:txPr>
        <c:crossAx val="141828864"/>
        <c:crosses val="autoZero"/>
        <c:auto val="1"/>
        <c:lblAlgn val="ctr"/>
        <c:lblOffset val="100"/>
        <c:noMultiLvlLbl val="0"/>
      </c:catAx>
      <c:valAx>
        <c:axId val="141828864"/>
        <c:scaling>
          <c:orientation val="minMax"/>
          <c:min val="-1"/>
        </c:scaling>
        <c:delete val="0"/>
        <c:axPos val="b"/>
        <c:numFmt formatCode="#,##0%;[Black]#,##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Gill Sans MT" panose="020B0502020104020203" pitchFamily="34" charset="0"/>
                <a:ea typeface="+mn-ea"/>
                <a:cs typeface="+mn-cs"/>
              </a:defRPr>
            </a:pPr>
            <a:endParaRPr lang="he-IL"/>
          </a:p>
        </c:txPr>
        <c:crossAx val="1418188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0"/>
        <c:delete val="1"/>
      </c:legendEntry>
      <c:legendEntry>
        <c:idx val="1"/>
        <c:delete val="1"/>
      </c:legendEntry>
      <c:legendEntry>
        <c:idx val="2"/>
        <c:delete val="1"/>
      </c:legendEntry>
      <c:legendEntry>
        <c:idx val="3"/>
        <c:delete val="1"/>
      </c:legendEntry>
      <c:legendEntry>
        <c:idx val="4"/>
        <c:delete val="1"/>
      </c:legendEntry>
      <c:legendEntry>
        <c:idx val="5"/>
        <c:delete val="1"/>
      </c:legendEntry>
      <c:layout>
        <c:manualLayout>
          <c:xMode val="edge"/>
          <c:yMode val="edge"/>
          <c:x val="0.14612834934094776"/>
          <c:y val="0.95086164840807941"/>
          <c:w val="0.7077431859479103"/>
          <c:h val="4.913835159192057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/>
              </a:solidFill>
              <a:latin typeface="Gill Sans MT" panose="020B0502020104020203" pitchFamily="34" charset="0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000">
          <a:solidFill>
            <a:schemeClr val="tx1"/>
          </a:solidFill>
          <a:latin typeface="Gill Sans MT" panose="020B0502020104020203" pitchFamily="34" charset="0"/>
        </a:defRPr>
      </a:pPr>
      <a:endParaRPr lang="he-IL"/>
    </a:p>
  </c:txPr>
  <c:externalData r:id="rId2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606253064520781"/>
          <c:y val="2.0568207051588848E-3"/>
          <c:w val="0.78605052989009916"/>
          <c:h val="0.87841644257740092"/>
        </c:manualLayout>
      </c:layout>
      <c:barChart>
        <c:barDir val="bar"/>
        <c:grouping val="stacked"/>
        <c:varyColors val="0"/>
        <c:ser>
          <c:idx val="2"/>
          <c:order val="0"/>
          <c:tx>
            <c:strRef>
              <c:f>DATA!$A$52</c:f>
              <c:strCache>
                <c:ptCount val="1"/>
                <c:pt idx="0">
                  <c:v>Strongly Disagree</c:v>
                </c:pt>
              </c:strCache>
            </c:strRef>
          </c:tx>
          <c:spPr>
            <a:solidFill>
              <a:srgbClr val="75CAFF"/>
            </a:solidFill>
            <a:ln>
              <a:noFill/>
            </a:ln>
            <a:effectLst/>
          </c:spPr>
          <c:invertIfNegative val="0"/>
          <c:dLbls>
            <c:numFmt formatCode="#,##0%;#,##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Gill Sans MT" panose="020B0502020104020203" pitchFamily="34" charset="0"/>
                    <a:ea typeface="+mn-ea"/>
                    <a:cs typeface="+mn-cs"/>
                  </a:defRPr>
                </a:pPr>
                <a:endParaRPr lang="he-I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DATA!$B$51:$V$51</c:f>
              <c:strCache>
                <c:ptCount val="21"/>
                <c:pt idx="0">
                  <c:v>University of Maryland - College Park</c:v>
                </c:pt>
                <c:pt idx="1">
                  <c:v>Michigan State University</c:v>
                </c:pt>
                <c:pt idx="2">
                  <c:v>University of Colorado - Boulder</c:v>
                </c:pt>
                <c:pt idx="3">
                  <c:v>George Washington University</c:v>
                </c:pt>
                <c:pt idx="4">
                  <c:v>University of Miami</c:v>
                </c:pt>
                <c:pt idx="5">
                  <c:v>Tulane University and Newcomb College</c:v>
                </c:pt>
                <c:pt idx="6">
                  <c:v>University of Southern California</c:v>
                </c:pt>
                <c:pt idx="7">
                  <c:v>Syracuse University</c:v>
                </c:pt>
                <c:pt idx="8">
                  <c:v>University of Pittsburgh - Pittsburgh</c:v>
                </c:pt>
                <c:pt idx="9">
                  <c:v>Washington University in St. Louis</c:v>
                </c:pt>
                <c:pt idx="11">
                  <c:v>Northwestern University</c:v>
                </c:pt>
                <c:pt idx="12">
                  <c:v>University of Illinois - Urbana/Champaign</c:v>
                </c:pt>
                <c:pt idx="13">
                  <c:v>University of California - Berkeley</c:v>
                </c:pt>
                <c:pt idx="14">
                  <c:v>Rutgers University - New Brunswick</c:v>
                </c:pt>
                <c:pt idx="15">
                  <c:v>Boston University</c:v>
                </c:pt>
                <c:pt idx="16">
                  <c:v>University of Wisconsin - Madison</c:v>
                </c:pt>
                <c:pt idx="17">
                  <c:v>Columbia University</c:v>
                </c:pt>
                <c:pt idx="18">
                  <c:v>University of California - Santa Barbara</c:v>
                </c:pt>
                <c:pt idx="19">
                  <c:v>CUNY - Brooklyn College</c:v>
                </c:pt>
                <c:pt idx="20">
                  <c:v>University of California - Los Angeles</c:v>
                </c:pt>
              </c:strCache>
            </c:strRef>
          </c:cat>
          <c:val>
            <c:numRef>
              <c:f>DATA!$B$52:$V$52</c:f>
              <c:numCache>
                <c:formatCode>0%</c:formatCode>
                <c:ptCount val="21"/>
                <c:pt idx="0">
                  <c:v>-0.36020000000000002</c:v>
                </c:pt>
                <c:pt idx="1">
                  <c:v>-0.28300000000000003</c:v>
                </c:pt>
                <c:pt idx="2">
                  <c:v>-0.24530000000000002</c:v>
                </c:pt>
                <c:pt idx="3">
                  <c:v>-0.2727</c:v>
                </c:pt>
                <c:pt idx="4">
                  <c:v>-0.46149999999999997</c:v>
                </c:pt>
                <c:pt idx="5">
                  <c:v>-0.50490000000000002</c:v>
                </c:pt>
                <c:pt idx="6">
                  <c:v>-0.44569999999999999</c:v>
                </c:pt>
                <c:pt idx="7">
                  <c:v>-0.44619999999999999</c:v>
                </c:pt>
                <c:pt idx="8">
                  <c:v>-0.25840000000000002</c:v>
                </c:pt>
                <c:pt idx="9">
                  <c:v>-0.53410000000000002</c:v>
                </c:pt>
                <c:pt idx="11">
                  <c:v>-0.16420000000000001</c:v>
                </c:pt>
                <c:pt idx="12">
                  <c:v>-0.1263</c:v>
                </c:pt>
                <c:pt idx="13">
                  <c:v>-4.3499999999999997E-2</c:v>
                </c:pt>
                <c:pt idx="14">
                  <c:v>-0.17280000000000001</c:v>
                </c:pt>
                <c:pt idx="15">
                  <c:v>-0.15190000000000001</c:v>
                </c:pt>
                <c:pt idx="16">
                  <c:v>-0.12640000000000001</c:v>
                </c:pt>
                <c:pt idx="17">
                  <c:v>-0.1923</c:v>
                </c:pt>
                <c:pt idx="18">
                  <c:v>-0.1948</c:v>
                </c:pt>
                <c:pt idx="19">
                  <c:v>-0.11630000000000001</c:v>
                </c:pt>
                <c:pt idx="20">
                  <c:v>-8.9600000000000013E-2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E0E-4F89-9C35-7E0F3D4DB160}"/>
            </c:ext>
          </c:extLst>
        </c:ser>
        <c:ser>
          <c:idx val="1"/>
          <c:order val="1"/>
          <c:tx>
            <c:strRef>
              <c:f>DATA!$A$53</c:f>
              <c:strCache>
                <c:ptCount val="1"/>
                <c:pt idx="0">
                  <c:v>Disagree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dLbls>
            <c:numFmt formatCode="#,##0%;#,##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Gill Sans MT" panose="020B0502020104020203" pitchFamily="34" charset="0"/>
                    <a:ea typeface="+mn-ea"/>
                    <a:cs typeface="+mn-cs"/>
                  </a:defRPr>
                </a:pPr>
                <a:endParaRPr lang="he-I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DATA!$B$51:$V$51</c:f>
              <c:strCache>
                <c:ptCount val="21"/>
                <c:pt idx="0">
                  <c:v>University of Maryland - College Park</c:v>
                </c:pt>
                <c:pt idx="1">
                  <c:v>Michigan State University</c:v>
                </c:pt>
                <c:pt idx="2">
                  <c:v>University of Colorado - Boulder</c:v>
                </c:pt>
                <c:pt idx="3">
                  <c:v>George Washington University</c:v>
                </c:pt>
                <c:pt idx="4">
                  <c:v>University of Miami</c:v>
                </c:pt>
                <c:pt idx="5">
                  <c:v>Tulane University and Newcomb College</c:v>
                </c:pt>
                <c:pt idx="6">
                  <c:v>University of Southern California</c:v>
                </c:pt>
                <c:pt idx="7">
                  <c:v>Syracuse University</c:v>
                </c:pt>
                <c:pt idx="8">
                  <c:v>University of Pittsburgh - Pittsburgh</c:v>
                </c:pt>
                <c:pt idx="9">
                  <c:v>Washington University in St. Louis</c:v>
                </c:pt>
                <c:pt idx="11">
                  <c:v>Northwestern University</c:v>
                </c:pt>
                <c:pt idx="12">
                  <c:v>University of Illinois - Urbana/Champaign</c:v>
                </c:pt>
                <c:pt idx="13">
                  <c:v>University of California - Berkeley</c:v>
                </c:pt>
                <c:pt idx="14">
                  <c:v>Rutgers University - New Brunswick</c:v>
                </c:pt>
                <c:pt idx="15">
                  <c:v>Boston University</c:v>
                </c:pt>
                <c:pt idx="16">
                  <c:v>University of Wisconsin - Madison</c:v>
                </c:pt>
                <c:pt idx="17">
                  <c:v>Columbia University</c:v>
                </c:pt>
                <c:pt idx="18">
                  <c:v>University of California - Santa Barbara</c:v>
                </c:pt>
                <c:pt idx="19">
                  <c:v>CUNY - Brooklyn College</c:v>
                </c:pt>
                <c:pt idx="20">
                  <c:v>University of California - Los Angeles</c:v>
                </c:pt>
              </c:strCache>
            </c:strRef>
          </c:cat>
          <c:val>
            <c:numRef>
              <c:f>DATA!$B$53:$V$53</c:f>
              <c:numCache>
                <c:formatCode>0%</c:formatCode>
                <c:ptCount val="21"/>
                <c:pt idx="0">
                  <c:v>-0.41229999999999994</c:v>
                </c:pt>
                <c:pt idx="1">
                  <c:v>-0.37740000000000001</c:v>
                </c:pt>
                <c:pt idx="2">
                  <c:v>-0.47170000000000001</c:v>
                </c:pt>
                <c:pt idx="3">
                  <c:v>-0.45450000000000002</c:v>
                </c:pt>
                <c:pt idx="4">
                  <c:v>-0.40659999999999996</c:v>
                </c:pt>
                <c:pt idx="5">
                  <c:v>-0.38829999999999998</c:v>
                </c:pt>
                <c:pt idx="6">
                  <c:v>-0.35869999999999996</c:v>
                </c:pt>
                <c:pt idx="7">
                  <c:v>-0.36920000000000003</c:v>
                </c:pt>
                <c:pt idx="8">
                  <c:v>-0.42700000000000005</c:v>
                </c:pt>
                <c:pt idx="9">
                  <c:v>-0.40909999999999996</c:v>
                </c:pt>
                <c:pt idx="11">
                  <c:v>-0.31340000000000001</c:v>
                </c:pt>
                <c:pt idx="12">
                  <c:v>-0.28420000000000001</c:v>
                </c:pt>
                <c:pt idx="13">
                  <c:v>-0.26090000000000002</c:v>
                </c:pt>
                <c:pt idx="14">
                  <c:v>-0.35799999999999998</c:v>
                </c:pt>
                <c:pt idx="15">
                  <c:v>-0.40509999999999996</c:v>
                </c:pt>
                <c:pt idx="16">
                  <c:v>-0.40229999999999999</c:v>
                </c:pt>
                <c:pt idx="17">
                  <c:v>-0.32689999999999997</c:v>
                </c:pt>
                <c:pt idx="18">
                  <c:v>-0.28570000000000001</c:v>
                </c:pt>
                <c:pt idx="19">
                  <c:v>-0.25579999999999997</c:v>
                </c:pt>
                <c:pt idx="20">
                  <c:v>-0.29849999999999999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DE0E-4F89-9C35-7E0F3D4DB160}"/>
            </c:ext>
          </c:extLst>
        </c:ser>
        <c:ser>
          <c:idx val="0"/>
          <c:order val="2"/>
          <c:tx>
            <c:strRef>
              <c:f>DATA!$A$54</c:f>
              <c:strCache>
                <c:ptCount val="1"/>
                <c:pt idx="0">
                  <c:v>Somewhat Disagree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</c:spPr>
          <c:invertIfNegative val="0"/>
          <c:dLbls>
            <c:numFmt formatCode="#,##0%;#,##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bg1"/>
                    </a:solidFill>
                    <a:latin typeface="Gill Sans MT" panose="020B0502020104020203" pitchFamily="34" charset="0"/>
                    <a:ea typeface="+mn-ea"/>
                    <a:cs typeface="+mn-cs"/>
                  </a:defRPr>
                </a:pPr>
                <a:endParaRPr lang="he-I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DATA!$B$51:$V$51</c:f>
              <c:strCache>
                <c:ptCount val="21"/>
                <c:pt idx="0">
                  <c:v>University of Maryland - College Park</c:v>
                </c:pt>
                <c:pt idx="1">
                  <c:v>Michigan State University</c:v>
                </c:pt>
                <c:pt idx="2">
                  <c:v>University of Colorado - Boulder</c:v>
                </c:pt>
                <c:pt idx="3">
                  <c:v>George Washington University</c:v>
                </c:pt>
                <c:pt idx="4">
                  <c:v>University of Miami</c:v>
                </c:pt>
                <c:pt idx="5">
                  <c:v>Tulane University and Newcomb College</c:v>
                </c:pt>
                <c:pt idx="6">
                  <c:v>University of Southern California</c:v>
                </c:pt>
                <c:pt idx="7">
                  <c:v>Syracuse University</c:v>
                </c:pt>
                <c:pt idx="8">
                  <c:v>University of Pittsburgh - Pittsburgh</c:v>
                </c:pt>
                <c:pt idx="9">
                  <c:v>Washington University in St. Louis</c:v>
                </c:pt>
                <c:pt idx="11">
                  <c:v>Northwestern University</c:v>
                </c:pt>
                <c:pt idx="12">
                  <c:v>University of Illinois - Urbana/Champaign</c:v>
                </c:pt>
                <c:pt idx="13">
                  <c:v>University of California - Berkeley</c:v>
                </c:pt>
                <c:pt idx="14">
                  <c:v>Rutgers University - New Brunswick</c:v>
                </c:pt>
                <c:pt idx="15">
                  <c:v>Boston University</c:v>
                </c:pt>
                <c:pt idx="16">
                  <c:v>University of Wisconsin - Madison</c:v>
                </c:pt>
                <c:pt idx="17">
                  <c:v>Columbia University</c:v>
                </c:pt>
                <c:pt idx="18">
                  <c:v>University of California - Santa Barbara</c:v>
                </c:pt>
                <c:pt idx="19">
                  <c:v>CUNY - Brooklyn College</c:v>
                </c:pt>
                <c:pt idx="20">
                  <c:v>University of California - Los Angeles</c:v>
                </c:pt>
              </c:strCache>
            </c:strRef>
          </c:cat>
          <c:val>
            <c:numRef>
              <c:f>DATA!$B$54:$V$54</c:f>
              <c:numCache>
                <c:formatCode>0%</c:formatCode>
                <c:ptCount val="21"/>
                <c:pt idx="0">
                  <c:v>-0.1469</c:v>
                </c:pt>
                <c:pt idx="1">
                  <c:v>-0.26419999999999999</c:v>
                </c:pt>
                <c:pt idx="2">
                  <c:v>-0.20749999999999999</c:v>
                </c:pt>
                <c:pt idx="3">
                  <c:v>-0.20199999999999999</c:v>
                </c:pt>
                <c:pt idx="4">
                  <c:v>-9.8900000000000002E-2</c:v>
                </c:pt>
                <c:pt idx="5">
                  <c:v>-7.7699999999999991E-2</c:v>
                </c:pt>
                <c:pt idx="6">
                  <c:v>-0.1739</c:v>
                </c:pt>
                <c:pt idx="7">
                  <c:v>-0.16920000000000002</c:v>
                </c:pt>
                <c:pt idx="8">
                  <c:v>-0.25840000000000002</c:v>
                </c:pt>
                <c:pt idx="9">
                  <c:v>-2.2700000000000001E-2</c:v>
                </c:pt>
                <c:pt idx="11">
                  <c:v>-0.23879999999999998</c:v>
                </c:pt>
                <c:pt idx="12">
                  <c:v>-0.24210000000000001</c:v>
                </c:pt>
                <c:pt idx="13">
                  <c:v>-0.36959999999999998</c:v>
                </c:pt>
                <c:pt idx="14">
                  <c:v>-0.21600000000000003</c:v>
                </c:pt>
                <c:pt idx="15">
                  <c:v>-0.18989999999999999</c:v>
                </c:pt>
                <c:pt idx="16">
                  <c:v>-0.19539999999999999</c:v>
                </c:pt>
                <c:pt idx="17">
                  <c:v>-0.1923</c:v>
                </c:pt>
                <c:pt idx="18">
                  <c:v>-0.20780000000000001</c:v>
                </c:pt>
                <c:pt idx="19">
                  <c:v>-0.22089999999999999</c:v>
                </c:pt>
                <c:pt idx="20">
                  <c:v>-0.17910000000000001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DE0E-4F89-9C35-7E0F3D4DB160}"/>
            </c:ext>
          </c:extLst>
        </c:ser>
        <c:ser>
          <c:idx val="3"/>
          <c:order val="3"/>
          <c:tx>
            <c:strRef>
              <c:f>DATA!$A$55</c:f>
              <c:strCache>
                <c:ptCount val="1"/>
                <c:pt idx="0">
                  <c:v>Somewhat Agree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dLbl>
              <c:idx val="7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DE0E-4F89-9C35-7E0F3D4DB160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Gill Sans MT" panose="020B0502020104020203" pitchFamily="34" charset="0"/>
                    <a:ea typeface="+mn-ea"/>
                    <a:cs typeface="+mn-cs"/>
                  </a:defRPr>
                </a:pPr>
                <a:endParaRPr lang="he-I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DATA!$B$51:$V$51</c:f>
              <c:strCache>
                <c:ptCount val="21"/>
                <c:pt idx="0">
                  <c:v>University of Maryland - College Park</c:v>
                </c:pt>
                <c:pt idx="1">
                  <c:v>Michigan State University</c:v>
                </c:pt>
                <c:pt idx="2">
                  <c:v>University of Colorado - Boulder</c:v>
                </c:pt>
                <c:pt idx="3">
                  <c:v>George Washington University</c:v>
                </c:pt>
                <c:pt idx="4">
                  <c:v>University of Miami</c:v>
                </c:pt>
                <c:pt idx="5">
                  <c:v>Tulane University and Newcomb College</c:v>
                </c:pt>
                <c:pt idx="6">
                  <c:v>University of Southern California</c:v>
                </c:pt>
                <c:pt idx="7">
                  <c:v>Syracuse University</c:v>
                </c:pt>
                <c:pt idx="8">
                  <c:v>University of Pittsburgh - Pittsburgh</c:v>
                </c:pt>
                <c:pt idx="9">
                  <c:v>Washington University in St. Louis</c:v>
                </c:pt>
                <c:pt idx="11">
                  <c:v>Northwestern University</c:v>
                </c:pt>
                <c:pt idx="12">
                  <c:v>University of Illinois - Urbana/Champaign</c:v>
                </c:pt>
                <c:pt idx="13">
                  <c:v>University of California - Berkeley</c:v>
                </c:pt>
                <c:pt idx="14">
                  <c:v>Rutgers University - New Brunswick</c:v>
                </c:pt>
                <c:pt idx="15">
                  <c:v>Boston University</c:v>
                </c:pt>
                <c:pt idx="16">
                  <c:v>University of Wisconsin - Madison</c:v>
                </c:pt>
                <c:pt idx="17">
                  <c:v>Columbia University</c:v>
                </c:pt>
                <c:pt idx="18">
                  <c:v>University of California - Santa Barbara</c:v>
                </c:pt>
                <c:pt idx="19">
                  <c:v>CUNY - Brooklyn College</c:v>
                </c:pt>
                <c:pt idx="20">
                  <c:v>University of California - Los Angeles</c:v>
                </c:pt>
              </c:strCache>
            </c:strRef>
          </c:cat>
          <c:val>
            <c:numRef>
              <c:f>DATA!$B$55:$V$55</c:f>
              <c:numCache>
                <c:formatCode>0%</c:formatCode>
                <c:ptCount val="21"/>
                <c:pt idx="0">
                  <c:v>7.1099999999999997E-2</c:v>
                </c:pt>
                <c:pt idx="1">
                  <c:v>5.6600000000000004E-2</c:v>
                </c:pt>
                <c:pt idx="2">
                  <c:v>7.5499999999999998E-2</c:v>
                </c:pt>
                <c:pt idx="3">
                  <c:v>4.0399999999999998E-2</c:v>
                </c:pt>
                <c:pt idx="4">
                  <c:v>3.3000000000000002E-2</c:v>
                </c:pt>
                <c:pt idx="5">
                  <c:v>9.7000000000000003E-3</c:v>
                </c:pt>
                <c:pt idx="6">
                  <c:v>2.1700000000000001E-2</c:v>
                </c:pt>
                <c:pt idx="7">
                  <c:v>0</c:v>
                </c:pt>
                <c:pt idx="8">
                  <c:v>3.3700000000000001E-2</c:v>
                </c:pt>
                <c:pt idx="9">
                  <c:v>2.2700000000000001E-2</c:v>
                </c:pt>
                <c:pt idx="11">
                  <c:v>0.23879999999999998</c:v>
                </c:pt>
                <c:pt idx="12">
                  <c:v>0.26319999999999999</c:v>
                </c:pt>
                <c:pt idx="13">
                  <c:v>0.21739999999999998</c:v>
                </c:pt>
                <c:pt idx="14">
                  <c:v>0.19750000000000001</c:v>
                </c:pt>
                <c:pt idx="15">
                  <c:v>0.1772</c:v>
                </c:pt>
                <c:pt idx="16">
                  <c:v>0.2069</c:v>
                </c:pt>
                <c:pt idx="17">
                  <c:v>0.17309999999999998</c:v>
                </c:pt>
                <c:pt idx="18">
                  <c:v>0.2727</c:v>
                </c:pt>
                <c:pt idx="19">
                  <c:v>0.26739999999999997</c:v>
                </c:pt>
                <c:pt idx="20">
                  <c:v>0.25370000000000004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DE0E-4F89-9C35-7E0F3D4DB160}"/>
            </c:ext>
          </c:extLst>
        </c:ser>
        <c:ser>
          <c:idx val="4"/>
          <c:order val="4"/>
          <c:tx>
            <c:strRef>
              <c:f>DATA!$A$56</c:f>
              <c:strCache>
                <c:ptCount val="1"/>
                <c:pt idx="0">
                  <c:v>Agree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dLbl>
              <c:idx val="2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DE0E-4F89-9C35-7E0F3D4DB160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8-DE0E-4F89-9C35-7E0F3D4DB160}"/>
                </c:ext>
                <c:ext xmlns:c15="http://schemas.microsoft.com/office/drawing/2012/chart" uri="{CE6537A1-D6FC-4f65-9D91-7224C49458BB}"/>
              </c:extLst>
            </c:dLbl>
            <c:dLbl>
              <c:idx val="6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DE0E-4F89-9C35-7E0F3D4DB160}"/>
                </c:ext>
                <c:ext xmlns:c15="http://schemas.microsoft.com/office/drawing/2012/chart" uri="{CE6537A1-D6FC-4f65-9D91-7224C49458BB}"/>
              </c:extLst>
            </c:dLbl>
            <c:dLbl>
              <c:idx val="9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C-DE0E-4F89-9C35-7E0F3D4DB160}"/>
                </c:ext>
                <c:ext xmlns:c15="http://schemas.microsoft.com/office/drawing/2012/chart" uri="{CE6537A1-D6FC-4f65-9D91-7224C49458BB}"/>
              </c:extLst>
            </c:dLbl>
            <c:dLbl>
              <c:idx val="18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D-DE0E-4F89-9C35-7E0F3D4DB160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Gill Sans MT" panose="020B0502020104020203" pitchFamily="34" charset="0"/>
                    <a:ea typeface="+mn-ea"/>
                    <a:cs typeface="+mn-cs"/>
                  </a:defRPr>
                </a:pPr>
                <a:endParaRPr lang="he-I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DATA!$B$51:$V$51</c:f>
              <c:strCache>
                <c:ptCount val="21"/>
                <c:pt idx="0">
                  <c:v>University of Maryland - College Park</c:v>
                </c:pt>
                <c:pt idx="1">
                  <c:v>Michigan State University</c:v>
                </c:pt>
                <c:pt idx="2">
                  <c:v>University of Colorado - Boulder</c:v>
                </c:pt>
                <c:pt idx="3">
                  <c:v>George Washington University</c:v>
                </c:pt>
                <c:pt idx="4">
                  <c:v>University of Miami</c:v>
                </c:pt>
                <c:pt idx="5">
                  <c:v>Tulane University and Newcomb College</c:v>
                </c:pt>
                <c:pt idx="6">
                  <c:v>University of Southern California</c:v>
                </c:pt>
                <c:pt idx="7">
                  <c:v>Syracuse University</c:v>
                </c:pt>
                <c:pt idx="8">
                  <c:v>University of Pittsburgh - Pittsburgh</c:v>
                </c:pt>
                <c:pt idx="9">
                  <c:v>Washington University in St. Louis</c:v>
                </c:pt>
                <c:pt idx="11">
                  <c:v>Northwestern University</c:v>
                </c:pt>
                <c:pt idx="12">
                  <c:v>University of Illinois - Urbana/Champaign</c:v>
                </c:pt>
                <c:pt idx="13">
                  <c:v>University of California - Berkeley</c:v>
                </c:pt>
                <c:pt idx="14">
                  <c:v>Rutgers University - New Brunswick</c:v>
                </c:pt>
                <c:pt idx="15">
                  <c:v>Boston University</c:v>
                </c:pt>
                <c:pt idx="16">
                  <c:v>University of Wisconsin - Madison</c:v>
                </c:pt>
                <c:pt idx="17">
                  <c:v>Columbia University</c:v>
                </c:pt>
                <c:pt idx="18">
                  <c:v>University of California - Santa Barbara</c:v>
                </c:pt>
                <c:pt idx="19">
                  <c:v>CUNY - Brooklyn College</c:v>
                </c:pt>
                <c:pt idx="20">
                  <c:v>University of California - Los Angeles</c:v>
                </c:pt>
              </c:strCache>
            </c:strRef>
          </c:cat>
          <c:val>
            <c:numRef>
              <c:f>DATA!$B$56:$V$56</c:f>
              <c:numCache>
                <c:formatCode>0%</c:formatCode>
                <c:ptCount val="21"/>
                <c:pt idx="0">
                  <c:v>9.4999999999999998E-3</c:v>
                </c:pt>
                <c:pt idx="1">
                  <c:v>1.89E-2</c:v>
                </c:pt>
                <c:pt idx="2">
                  <c:v>0</c:v>
                </c:pt>
                <c:pt idx="3">
                  <c:v>3.0299999999999997E-2</c:v>
                </c:pt>
                <c:pt idx="4">
                  <c:v>0</c:v>
                </c:pt>
                <c:pt idx="5">
                  <c:v>1.9400000000000001E-2</c:v>
                </c:pt>
                <c:pt idx="6">
                  <c:v>0</c:v>
                </c:pt>
                <c:pt idx="7">
                  <c:v>1.54E-2</c:v>
                </c:pt>
                <c:pt idx="8">
                  <c:v>1.1200000000000002E-2</c:v>
                </c:pt>
                <c:pt idx="9">
                  <c:v>0</c:v>
                </c:pt>
                <c:pt idx="11">
                  <c:v>4.4800000000000006E-2</c:v>
                </c:pt>
                <c:pt idx="12">
                  <c:v>6.3200000000000006E-2</c:v>
                </c:pt>
                <c:pt idx="13">
                  <c:v>8.6999999999999994E-2</c:v>
                </c:pt>
                <c:pt idx="14">
                  <c:v>3.0899999999999997E-2</c:v>
                </c:pt>
                <c:pt idx="15">
                  <c:v>5.0599999999999999E-2</c:v>
                </c:pt>
                <c:pt idx="16">
                  <c:v>3.4500000000000003E-2</c:v>
                </c:pt>
                <c:pt idx="17">
                  <c:v>7.690000000000001E-2</c:v>
                </c:pt>
                <c:pt idx="18">
                  <c:v>0</c:v>
                </c:pt>
                <c:pt idx="19">
                  <c:v>6.9800000000000001E-2</c:v>
                </c:pt>
                <c:pt idx="20">
                  <c:v>0.1045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E-DE0E-4F89-9C35-7E0F3D4DB160}"/>
            </c:ext>
          </c:extLst>
        </c:ser>
        <c:ser>
          <c:idx val="5"/>
          <c:order val="5"/>
          <c:tx>
            <c:strRef>
              <c:f>DATA!$A$57</c:f>
              <c:strCache>
                <c:ptCount val="1"/>
                <c:pt idx="0">
                  <c:v>Strongly Agree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bg1"/>
                    </a:solidFill>
                    <a:latin typeface="Gill Sans MT" panose="020B0502020104020203" pitchFamily="34" charset="0"/>
                    <a:ea typeface="+mn-ea"/>
                    <a:cs typeface="+mn-cs"/>
                  </a:defRPr>
                </a:pPr>
                <a:endParaRPr lang="he-I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DATA!$B$51:$V$51</c:f>
              <c:strCache>
                <c:ptCount val="21"/>
                <c:pt idx="0">
                  <c:v>University of Maryland - College Park</c:v>
                </c:pt>
                <c:pt idx="1">
                  <c:v>Michigan State University</c:v>
                </c:pt>
                <c:pt idx="2">
                  <c:v>University of Colorado - Boulder</c:v>
                </c:pt>
                <c:pt idx="3">
                  <c:v>George Washington University</c:v>
                </c:pt>
                <c:pt idx="4">
                  <c:v>University of Miami</c:v>
                </c:pt>
                <c:pt idx="5">
                  <c:v>Tulane University and Newcomb College</c:v>
                </c:pt>
                <c:pt idx="6">
                  <c:v>University of Southern California</c:v>
                </c:pt>
                <c:pt idx="7">
                  <c:v>Syracuse University</c:v>
                </c:pt>
                <c:pt idx="8">
                  <c:v>University of Pittsburgh - Pittsburgh</c:v>
                </c:pt>
                <c:pt idx="9">
                  <c:v>Washington University in St. Louis</c:v>
                </c:pt>
                <c:pt idx="11">
                  <c:v>Northwestern University</c:v>
                </c:pt>
                <c:pt idx="12">
                  <c:v>University of Illinois - Urbana/Champaign</c:v>
                </c:pt>
                <c:pt idx="13">
                  <c:v>University of California - Berkeley</c:v>
                </c:pt>
                <c:pt idx="14">
                  <c:v>Rutgers University - New Brunswick</c:v>
                </c:pt>
                <c:pt idx="15">
                  <c:v>Boston University</c:v>
                </c:pt>
                <c:pt idx="16">
                  <c:v>University of Wisconsin - Madison</c:v>
                </c:pt>
                <c:pt idx="17">
                  <c:v>Columbia University</c:v>
                </c:pt>
                <c:pt idx="18">
                  <c:v>University of California - Santa Barbara</c:v>
                </c:pt>
                <c:pt idx="19">
                  <c:v>CUNY - Brooklyn College</c:v>
                </c:pt>
                <c:pt idx="20">
                  <c:v>University of California - Los Angeles</c:v>
                </c:pt>
              </c:strCache>
            </c:strRef>
          </c:cat>
          <c:val>
            <c:numRef>
              <c:f>DATA!$B$57:$V$57</c:f>
              <c:numCache>
                <c:formatCode>0%</c:formatCode>
                <c:ptCount val="21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1.1200000000000002E-2</c:v>
                </c:pt>
                <c:pt idx="9">
                  <c:v>1.1399999999999999E-2</c:v>
                </c:pt>
                <c:pt idx="11">
                  <c:v>0</c:v>
                </c:pt>
                <c:pt idx="12">
                  <c:v>2.1099999999999997E-2</c:v>
                </c:pt>
                <c:pt idx="13">
                  <c:v>2.1700000000000001E-2</c:v>
                </c:pt>
                <c:pt idx="14">
                  <c:v>2.4700000000000003E-2</c:v>
                </c:pt>
                <c:pt idx="15">
                  <c:v>2.53E-2</c:v>
                </c:pt>
                <c:pt idx="16">
                  <c:v>3.4500000000000003E-2</c:v>
                </c:pt>
                <c:pt idx="17">
                  <c:v>3.85E-2</c:v>
                </c:pt>
                <c:pt idx="18">
                  <c:v>3.9E-2</c:v>
                </c:pt>
                <c:pt idx="19">
                  <c:v>6.9800000000000001E-2</c:v>
                </c:pt>
                <c:pt idx="20">
                  <c:v>7.46E-2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F-DE0E-4F89-9C35-7E0F3D4DB160}"/>
            </c:ext>
          </c:extLst>
        </c:ser>
        <c:ser>
          <c:idx val="6"/>
          <c:order val="6"/>
          <c:tx>
            <c:strRef>
              <c:f>DATA!$Y$52</c:f>
              <c:strCache>
                <c:ptCount val="1"/>
                <c:pt idx="0">
                  <c:v>Strongly Disagree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</c:spPr>
          <c:invertIfNegative val="0"/>
          <c:dLbls>
            <c:dLbl>
              <c:idx val="0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0-DE0E-4F89-9C35-7E0F3D4DB160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Gill Sans MT" panose="020B0502020104020203" pitchFamily="34" charset="0"/>
                    <a:ea typeface="+mn-ea"/>
                    <a:cs typeface="+mn-cs"/>
                  </a:defRPr>
                </a:pPr>
                <a:endParaRPr lang="he-I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DATA!$Z$51</c:f>
              <c:numCache>
                <c:formatCode>General</c:formatCode>
                <c:ptCount val="1"/>
              </c:numCache>
            </c:numRef>
          </c:cat>
          <c:val>
            <c:numRef>
              <c:f>DATA!$Z$52</c:f>
              <c:numCache>
                <c:formatCode>0%</c:formatCode>
                <c:ptCount val="1"/>
                <c:pt idx="0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1-DE0E-4F89-9C35-7E0F3D4DB160}"/>
            </c:ext>
          </c:extLst>
        </c:ser>
        <c:ser>
          <c:idx val="7"/>
          <c:order val="7"/>
          <c:tx>
            <c:strRef>
              <c:f>DATA!$Y$53</c:f>
              <c:strCache>
                <c:ptCount val="1"/>
                <c:pt idx="0">
                  <c:v>Disagree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numRef>
              <c:f>DATA!$Z$51</c:f>
              <c:numCache>
                <c:formatCode>General</c:formatCode>
                <c:ptCount val="1"/>
              </c:numCache>
            </c:numRef>
          </c:cat>
          <c:val>
            <c:numRef>
              <c:f>DATA!$Z$53</c:f>
              <c:numCache>
                <c:formatCode>0%</c:formatCode>
                <c:ptCount val="1"/>
                <c:pt idx="0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2-DE0E-4F89-9C35-7E0F3D4DB160}"/>
            </c:ext>
          </c:extLst>
        </c:ser>
        <c:ser>
          <c:idx val="8"/>
          <c:order val="8"/>
          <c:tx>
            <c:strRef>
              <c:f>DATA!$Y$54</c:f>
              <c:strCache>
                <c:ptCount val="1"/>
                <c:pt idx="0">
                  <c:v>Somewhat Disagree</c:v>
                </c:pt>
              </c:strCache>
            </c:strRef>
          </c:tx>
          <c:spPr>
            <a:solidFill>
              <a:srgbClr val="75CAFF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numRef>
              <c:f>DATA!$Z$51</c:f>
              <c:numCache>
                <c:formatCode>General</c:formatCode>
                <c:ptCount val="1"/>
              </c:numCache>
            </c:numRef>
          </c:cat>
          <c:val>
            <c:numRef>
              <c:f>DATA!$Z$54</c:f>
              <c:numCache>
                <c:formatCode>0%</c:formatCode>
                <c:ptCount val="1"/>
                <c:pt idx="0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3-DE0E-4F89-9C35-7E0F3D4DB160}"/>
            </c:ext>
          </c:extLst>
        </c:ser>
        <c:ser>
          <c:idx val="9"/>
          <c:order val="9"/>
          <c:tx>
            <c:strRef>
              <c:f>DATA!$Y$55</c:f>
              <c:strCache>
                <c:ptCount val="1"/>
                <c:pt idx="0">
                  <c:v>Somewhat Agree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dLbl>
              <c:idx val="0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4-DE0E-4F89-9C35-7E0F3D4DB160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Gill Sans MT" panose="020B0502020104020203" pitchFamily="34" charset="0"/>
                    <a:ea typeface="+mn-ea"/>
                    <a:cs typeface="+mn-cs"/>
                  </a:defRPr>
                </a:pPr>
                <a:endParaRPr lang="he-I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DATA!$Z$51</c:f>
              <c:numCache>
                <c:formatCode>General</c:formatCode>
                <c:ptCount val="1"/>
              </c:numCache>
            </c:numRef>
          </c:cat>
          <c:val>
            <c:numRef>
              <c:f>DATA!$Z$55</c:f>
              <c:numCache>
                <c:formatCode>0%</c:formatCode>
                <c:ptCount val="1"/>
                <c:pt idx="0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5-DE0E-4F89-9C35-7E0F3D4DB160}"/>
            </c:ext>
          </c:extLst>
        </c:ser>
        <c:ser>
          <c:idx val="10"/>
          <c:order val="10"/>
          <c:tx>
            <c:strRef>
              <c:f>DATA!$Y$56</c:f>
              <c:strCache>
                <c:ptCount val="1"/>
                <c:pt idx="0">
                  <c:v>Agree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dLbl>
              <c:idx val="0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6-DE0E-4F89-9C35-7E0F3D4DB160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Gill Sans MT" panose="020B0502020104020203" pitchFamily="34" charset="0"/>
                    <a:ea typeface="+mn-ea"/>
                    <a:cs typeface="+mn-cs"/>
                  </a:defRPr>
                </a:pPr>
                <a:endParaRPr lang="he-I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DATA!$Z$51</c:f>
              <c:numCache>
                <c:formatCode>General</c:formatCode>
                <c:ptCount val="1"/>
              </c:numCache>
            </c:numRef>
          </c:cat>
          <c:val>
            <c:numRef>
              <c:f>DATA!$Z$56</c:f>
              <c:numCache>
                <c:formatCode>0%</c:formatCode>
                <c:ptCount val="1"/>
                <c:pt idx="0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7-DE0E-4F89-9C35-7E0F3D4DB160}"/>
            </c:ext>
          </c:extLst>
        </c:ser>
        <c:ser>
          <c:idx val="11"/>
          <c:order val="11"/>
          <c:tx>
            <c:strRef>
              <c:f>DATA!$Y$57</c:f>
              <c:strCache>
                <c:ptCount val="1"/>
                <c:pt idx="0">
                  <c:v>Strongly Agree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dLbl>
              <c:idx val="0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8-DE0E-4F89-9C35-7E0F3D4DB160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Gill Sans MT" panose="020B0502020104020203" pitchFamily="34" charset="0"/>
                    <a:ea typeface="+mn-ea"/>
                    <a:cs typeface="+mn-cs"/>
                  </a:defRPr>
                </a:pPr>
                <a:endParaRPr lang="he-I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DATA!$Z$51</c:f>
              <c:numCache>
                <c:formatCode>General</c:formatCode>
                <c:ptCount val="1"/>
              </c:numCache>
            </c:numRef>
          </c:cat>
          <c:val>
            <c:numRef>
              <c:f>DATA!$Z$57</c:f>
              <c:numCache>
                <c:formatCode>0%</c:formatCode>
                <c:ptCount val="1"/>
                <c:pt idx="0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9-DE0E-4F89-9C35-7E0F3D4DB160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42096256"/>
        <c:axId val="142097792"/>
      </c:barChart>
      <c:catAx>
        <c:axId val="14209625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Gill Sans MT" panose="020B0502020104020203" pitchFamily="34" charset="0"/>
                <a:ea typeface="+mn-ea"/>
                <a:cs typeface="+mn-cs"/>
              </a:defRPr>
            </a:pPr>
            <a:endParaRPr lang="he-IL"/>
          </a:p>
        </c:txPr>
        <c:crossAx val="142097792"/>
        <c:crosses val="autoZero"/>
        <c:auto val="1"/>
        <c:lblAlgn val="ctr"/>
        <c:lblOffset val="100"/>
        <c:noMultiLvlLbl val="0"/>
      </c:catAx>
      <c:valAx>
        <c:axId val="142097792"/>
        <c:scaling>
          <c:orientation val="minMax"/>
          <c:max val="1"/>
          <c:min val="-1"/>
        </c:scaling>
        <c:delete val="0"/>
        <c:axPos val="b"/>
        <c:numFmt formatCode="#,##0%;[Black]#,##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Gill Sans MT" panose="020B0502020104020203" pitchFamily="34" charset="0"/>
                <a:ea typeface="+mn-ea"/>
                <a:cs typeface="+mn-cs"/>
              </a:defRPr>
            </a:pPr>
            <a:endParaRPr lang="he-IL"/>
          </a:p>
        </c:txPr>
        <c:crossAx val="1420962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0"/>
        <c:delete val="1"/>
      </c:legendEntry>
      <c:legendEntry>
        <c:idx val="1"/>
        <c:delete val="1"/>
      </c:legendEntry>
      <c:legendEntry>
        <c:idx val="2"/>
        <c:delete val="1"/>
      </c:legendEntry>
      <c:legendEntry>
        <c:idx val="3"/>
        <c:delete val="1"/>
      </c:legendEntry>
      <c:legendEntry>
        <c:idx val="4"/>
        <c:delete val="1"/>
      </c:legendEntry>
      <c:legendEntry>
        <c:idx val="5"/>
        <c:delete val="1"/>
      </c:legendEntry>
      <c:layout>
        <c:manualLayout>
          <c:xMode val="edge"/>
          <c:yMode val="edge"/>
          <c:x val="0.17903134851605887"/>
          <c:y val="0.93645669291338585"/>
          <c:w val="0.7322074052132066"/>
          <c:h val="4.771217252197037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/>
              </a:solidFill>
              <a:latin typeface="Gill Sans MT" panose="020B0502020104020203" pitchFamily="34" charset="0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000">
          <a:solidFill>
            <a:schemeClr val="tx1"/>
          </a:solidFill>
          <a:latin typeface="Gill Sans MT" panose="020B0502020104020203" pitchFamily="34" charset="0"/>
        </a:defRPr>
      </a:pPr>
      <a:endParaRPr lang="he-IL"/>
    </a:p>
  </c:txPr>
  <c:externalData r:id="rId2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9849003780735139"/>
          <c:y val="2.2789216427729304E-2"/>
          <c:w val="0.88390761619979963"/>
          <c:h val="0.79712549961357004"/>
        </c:manualLayout>
      </c:layout>
      <c:barChart>
        <c:barDir val="bar"/>
        <c:grouping val="stacked"/>
        <c:varyColors val="0"/>
        <c:ser>
          <c:idx val="2"/>
          <c:order val="0"/>
          <c:tx>
            <c:strRef>
              <c:f>DATA!$A$106</c:f>
              <c:strCache>
                <c:ptCount val="1"/>
                <c:pt idx="0">
                  <c:v>Not at all</c:v>
                </c:pt>
              </c:strCache>
            </c:strRef>
          </c:tx>
          <c:spPr>
            <a:solidFill>
              <a:srgbClr val="75CAFF"/>
            </a:solidFill>
            <a:ln>
              <a:noFill/>
            </a:ln>
            <a:effectLst/>
          </c:spPr>
          <c:invertIfNegative val="0"/>
          <c:dLbls>
            <c:numFmt formatCode="#,##0%;#,##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Gill Sans MT" panose="020B0502020104020203" pitchFamily="34" charset="0"/>
                    <a:ea typeface="+mn-ea"/>
                    <a:cs typeface="+mn-cs"/>
                  </a:defRPr>
                </a:pPr>
                <a:endParaRPr lang="he-I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DATA!$B$105:$C$105</c:f>
              <c:strCache>
                <c:ptCount val="2"/>
                <c:pt idx="0">
                  <c:v>Ten Least Hostile Schools</c:v>
                </c:pt>
                <c:pt idx="1">
                  <c:v>Ten Most Hostile Schools</c:v>
                </c:pt>
              </c:strCache>
            </c:strRef>
          </c:cat>
          <c:val>
            <c:numRef>
              <c:f>DATA!$B$106:$C$106</c:f>
              <c:numCache>
                <c:formatCode>0%</c:formatCode>
                <c:ptCount val="2"/>
                <c:pt idx="0">
                  <c:v>-9.4899999999999998E-2</c:v>
                </c:pt>
                <c:pt idx="1">
                  <c:v>-0.21560000000000001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272-47A8-9C23-771273E9C36F}"/>
            </c:ext>
          </c:extLst>
        </c:ser>
        <c:ser>
          <c:idx val="1"/>
          <c:order val="1"/>
          <c:tx>
            <c:strRef>
              <c:f>DATA!$A$107</c:f>
              <c:strCache>
                <c:ptCount val="1"/>
                <c:pt idx="0">
                  <c:v>A little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</c:spPr>
          <c:invertIfNegative val="0"/>
          <c:dLbls>
            <c:numFmt formatCode="#,##0%;#,##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Gill Sans MT" panose="020B0502020104020203" pitchFamily="34" charset="0"/>
                    <a:ea typeface="+mn-ea"/>
                    <a:cs typeface="+mn-cs"/>
                  </a:defRPr>
                </a:pPr>
                <a:endParaRPr lang="he-I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DATA!$B$105:$C$105</c:f>
              <c:strCache>
                <c:ptCount val="2"/>
                <c:pt idx="0">
                  <c:v>Ten Least Hostile Schools</c:v>
                </c:pt>
                <c:pt idx="1">
                  <c:v>Ten Most Hostile Schools</c:v>
                </c:pt>
              </c:strCache>
            </c:strRef>
          </c:cat>
          <c:val>
            <c:numRef>
              <c:f>DATA!$B$107:$C$107</c:f>
              <c:numCache>
                <c:formatCode>0%</c:formatCode>
                <c:ptCount val="2"/>
                <c:pt idx="0">
                  <c:v>-0.19570000000000001</c:v>
                </c:pt>
                <c:pt idx="1">
                  <c:v>-0.24390000000000001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D272-47A8-9C23-771273E9C36F}"/>
            </c:ext>
          </c:extLst>
        </c:ser>
        <c:ser>
          <c:idx val="0"/>
          <c:order val="2"/>
          <c:tx>
            <c:strRef>
              <c:f>DATA!$A$108</c:f>
              <c:strCache>
                <c:ptCount val="1"/>
                <c:pt idx="0">
                  <c:v>Somewhat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numFmt formatCode="#,##0%;#,##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Gill Sans MT" panose="020B0502020104020203" pitchFamily="34" charset="0"/>
                    <a:ea typeface="+mn-ea"/>
                    <a:cs typeface="+mn-cs"/>
                  </a:defRPr>
                </a:pPr>
                <a:endParaRPr lang="he-I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DATA!$B$105:$C$105</c:f>
              <c:strCache>
                <c:ptCount val="2"/>
                <c:pt idx="0">
                  <c:v>Ten Least Hostile Schools</c:v>
                </c:pt>
                <c:pt idx="1">
                  <c:v>Ten Most Hostile Schools</c:v>
                </c:pt>
              </c:strCache>
            </c:strRef>
          </c:cat>
          <c:val>
            <c:numRef>
              <c:f>DATA!$B$108:$C$108</c:f>
              <c:numCache>
                <c:formatCode>0%</c:formatCode>
                <c:ptCount val="2"/>
                <c:pt idx="0">
                  <c:v>0.35520000000000002</c:v>
                </c:pt>
                <c:pt idx="1">
                  <c:v>0.29780000000000001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D272-47A8-9C23-771273E9C36F}"/>
            </c:ext>
          </c:extLst>
        </c:ser>
        <c:ser>
          <c:idx val="3"/>
          <c:order val="3"/>
          <c:tx>
            <c:strRef>
              <c:f>DATA!$A$109</c:f>
              <c:strCache>
                <c:ptCount val="1"/>
                <c:pt idx="0">
                  <c:v>Very much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Gill Sans MT" panose="020B0502020104020203" pitchFamily="34" charset="0"/>
                    <a:ea typeface="+mn-ea"/>
                    <a:cs typeface="+mn-cs"/>
                  </a:defRPr>
                </a:pPr>
                <a:endParaRPr lang="he-I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DATA!$B$105:$C$105</c:f>
              <c:strCache>
                <c:ptCount val="2"/>
                <c:pt idx="0">
                  <c:v>Ten Least Hostile Schools</c:v>
                </c:pt>
                <c:pt idx="1">
                  <c:v>Ten Most Hostile Schools</c:v>
                </c:pt>
              </c:strCache>
            </c:strRef>
          </c:cat>
          <c:val>
            <c:numRef>
              <c:f>DATA!$B$109:$C$109</c:f>
              <c:numCache>
                <c:formatCode>0%</c:formatCode>
                <c:ptCount val="2"/>
                <c:pt idx="0">
                  <c:v>0.35420000000000001</c:v>
                </c:pt>
                <c:pt idx="1">
                  <c:v>0.24260000000000001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D272-47A8-9C23-771273E9C36F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100"/>
        <c:axId val="164561280"/>
        <c:axId val="164562816"/>
      </c:barChart>
      <c:barChart>
        <c:barDir val="bar"/>
        <c:grouping val="stacked"/>
        <c:varyColors val="0"/>
        <c:ser>
          <c:idx val="4"/>
          <c:order val="4"/>
          <c:tx>
            <c:strRef>
              <c:f>DATA!$H$106</c:f>
              <c:strCache>
                <c:ptCount val="1"/>
                <c:pt idx="0">
                  <c:v>Not at all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</c:spPr>
          <c:invertIfNegative val="0"/>
          <c:cat>
            <c:numRef>
              <c:f>DATA!$I$105</c:f>
              <c:numCache>
                <c:formatCode>General</c:formatCode>
                <c:ptCount val="1"/>
              </c:numCache>
            </c:numRef>
          </c:cat>
          <c:val>
            <c:numRef>
              <c:f>DATA!$I$106</c:f>
              <c:numCache>
                <c:formatCode>0%</c:formatCode>
                <c:ptCount val="1"/>
                <c:pt idx="0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D272-47A8-9C23-771273E9C36F}"/>
            </c:ext>
          </c:extLst>
        </c:ser>
        <c:ser>
          <c:idx val="5"/>
          <c:order val="5"/>
          <c:tx>
            <c:strRef>
              <c:f>DATA!$H$107</c:f>
              <c:strCache>
                <c:ptCount val="1"/>
                <c:pt idx="0">
                  <c:v>A little</c:v>
                </c:pt>
              </c:strCache>
            </c:strRef>
          </c:tx>
          <c:spPr>
            <a:solidFill>
              <a:srgbClr val="75CAFF"/>
            </a:solidFill>
            <a:ln>
              <a:noFill/>
            </a:ln>
            <a:effectLst/>
          </c:spPr>
          <c:invertIfNegative val="0"/>
          <c:cat>
            <c:numRef>
              <c:f>DATA!$I$105</c:f>
              <c:numCache>
                <c:formatCode>General</c:formatCode>
                <c:ptCount val="1"/>
              </c:numCache>
            </c:numRef>
          </c:cat>
          <c:val>
            <c:numRef>
              <c:f>DATA!$I$107</c:f>
              <c:numCache>
                <c:formatCode>0%</c:formatCode>
                <c:ptCount val="1"/>
                <c:pt idx="0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D272-47A8-9C23-771273E9C36F}"/>
            </c:ext>
          </c:extLst>
        </c:ser>
        <c:ser>
          <c:idx val="6"/>
          <c:order val="6"/>
          <c:tx>
            <c:strRef>
              <c:f>DATA!$H$108</c:f>
              <c:strCache>
                <c:ptCount val="1"/>
                <c:pt idx="0">
                  <c:v>Somewhat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numRef>
              <c:f>DATA!$I$105</c:f>
              <c:numCache>
                <c:formatCode>General</c:formatCode>
                <c:ptCount val="1"/>
              </c:numCache>
            </c:numRef>
          </c:cat>
          <c:val>
            <c:numRef>
              <c:f>DATA!$I$108</c:f>
              <c:numCache>
                <c:formatCode>0%</c:formatCode>
                <c:ptCount val="1"/>
                <c:pt idx="0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D272-47A8-9C23-771273E9C36F}"/>
            </c:ext>
          </c:extLst>
        </c:ser>
        <c:ser>
          <c:idx val="7"/>
          <c:order val="7"/>
          <c:tx>
            <c:strRef>
              <c:f>DATA!$H$109</c:f>
              <c:strCache>
                <c:ptCount val="1"/>
                <c:pt idx="0">
                  <c:v>Very much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numRef>
              <c:f>DATA!$I$105</c:f>
              <c:numCache>
                <c:formatCode>General</c:formatCode>
                <c:ptCount val="1"/>
              </c:numCache>
            </c:numRef>
          </c:cat>
          <c:val>
            <c:numRef>
              <c:f>DATA!$I$109</c:f>
              <c:numCache>
                <c:formatCode>0%</c:formatCode>
                <c:ptCount val="1"/>
                <c:pt idx="0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7-D272-47A8-9C23-771273E9C36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100"/>
        <c:axId val="164570240"/>
        <c:axId val="164564352"/>
      </c:barChart>
      <c:catAx>
        <c:axId val="16456128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Gill Sans MT" panose="020B0502020104020203" pitchFamily="34" charset="0"/>
                <a:ea typeface="+mn-ea"/>
                <a:cs typeface="+mn-cs"/>
              </a:defRPr>
            </a:pPr>
            <a:endParaRPr lang="he-IL"/>
          </a:p>
        </c:txPr>
        <c:crossAx val="164562816"/>
        <c:crosses val="autoZero"/>
        <c:auto val="1"/>
        <c:lblAlgn val="ctr"/>
        <c:lblOffset val="100"/>
        <c:noMultiLvlLbl val="0"/>
      </c:catAx>
      <c:valAx>
        <c:axId val="164562816"/>
        <c:scaling>
          <c:orientation val="minMax"/>
          <c:max val="1"/>
          <c:min val="-1"/>
        </c:scaling>
        <c:delete val="0"/>
        <c:axPos val="b"/>
        <c:numFmt formatCode="#,##0%;[Black]#,##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Gill Sans MT" panose="020B0502020104020203" pitchFamily="34" charset="0"/>
                <a:ea typeface="+mn-ea"/>
                <a:cs typeface="+mn-cs"/>
              </a:defRPr>
            </a:pPr>
            <a:endParaRPr lang="he-IL"/>
          </a:p>
        </c:txPr>
        <c:crossAx val="164561280"/>
        <c:crosses val="autoZero"/>
        <c:crossBetween val="between"/>
      </c:valAx>
      <c:valAx>
        <c:axId val="164564352"/>
        <c:scaling>
          <c:orientation val="minMax"/>
        </c:scaling>
        <c:delete val="1"/>
        <c:axPos val="t"/>
        <c:numFmt formatCode="0%" sourceLinked="1"/>
        <c:majorTickMark val="out"/>
        <c:minorTickMark val="none"/>
        <c:tickLblPos val="nextTo"/>
        <c:crossAx val="164570240"/>
        <c:crosses val="max"/>
        <c:crossBetween val="between"/>
      </c:valAx>
      <c:catAx>
        <c:axId val="16457024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64564352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egendEntry>
        <c:idx val="0"/>
        <c:delete val="1"/>
      </c:legendEntry>
      <c:legendEntry>
        <c:idx val="1"/>
        <c:delete val="1"/>
      </c:legendEntry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33029975638956477"/>
          <c:y val="0.91901504901341213"/>
          <c:w val="0.53479896254537573"/>
          <c:h val="5.20389620884209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Gill Sans MT" panose="020B0502020104020203" pitchFamily="34" charset="0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tx1"/>
          </a:solidFill>
          <a:latin typeface="Gill Sans MT" panose="020B0502020104020203" pitchFamily="34" charset="0"/>
        </a:defRPr>
      </a:pPr>
      <a:endParaRPr lang="he-IL"/>
    </a:p>
  </c:txPr>
  <c:externalData r:id="rId2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DATA!$M$116</c:f>
              <c:strCache>
                <c:ptCount val="1"/>
                <c:pt idx="0">
                  <c:v>Participants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Gill Sans MT" panose="020B0502020104020203" pitchFamily="34" charset="0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DATA!$L$117:$L$123</c:f>
              <c:strCache>
                <c:ptCount val="7"/>
                <c:pt idx="0">
                  <c:v>Ten Most Hostile Schools</c:v>
                </c:pt>
                <c:pt idx="2">
                  <c:v>Ten Least Hostile Schools</c:v>
                </c:pt>
                <c:pt idx="4">
                  <c:v>Ten Most Hostile Schools</c:v>
                </c:pt>
                <c:pt idx="6">
                  <c:v>Ten Least Hostile Schools</c:v>
                </c:pt>
              </c:strCache>
            </c:strRef>
          </c:cat>
          <c:val>
            <c:numRef>
              <c:f>DATA!$M$117:$M$123</c:f>
              <c:numCache>
                <c:formatCode>General</c:formatCode>
                <c:ptCount val="7"/>
                <c:pt idx="0" formatCode="0%">
                  <c:v>0.69220000000000004</c:v>
                </c:pt>
                <c:pt idx="2" formatCode="0%">
                  <c:v>0.13850000000000001</c:v>
                </c:pt>
                <c:pt idx="4" formatCode="0%">
                  <c:v>0.76859999999999995</c:v>
                </c:pt>
                <c:pt idx="6" formatCode="0%">
                  <c:v>0.84550000000000003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4E2-4AE9-A822-784E3454021B}"/>
            </c:ext>
          </c:extLst>
        </c:ser>
        <c:ser>
          <c:idx val="1"/>
          <c:order val="1"/>
          <c:tx>
            <c:strRef>
              <c:f>DATA!$N$116</c:f>
              <c:strCache>
                <c:ptCount val="1"/>
                <c:pt idx="0">
                  <c:v>Non- Participants</c:v>
                </c:pt>
              </c:strCache>
            </c:strRef>
          </c:tx>
          <c:spPr>
            <a:solidFill>
              <a:srgbClr val="75CAFF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Gill Sans MT" panose="020B0502020104020203" pitchFamily="34" charset="0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DATA!$L$117:$L$123</c:f>
              <c:strCache>
                <c:ptCount val="7"/>
                <c:pt idx="0">
                  <c:v>Ten Most Hostile Schools</c:v>
                </c:pt>
                <c:pt idx="2">
                  <c:v>Ten Least Hostile Schools</c:v>
                </c:pt>
                <c:pt idx="4">
                  <c:v>Ten Most Hostile Schools</c:v>
                </c:pt>
                <c:pt idx="6">
                  <c:v>Ten Least Hostile Schools</c:v>
                </c:pt>
              </c:strCache>
            </c:strRef>
          </c:cat>
          <c:val>
            <c:numRef>
              <c:f>DATA!$N$117:$N$123</c:f>
              <c:numCache>
                <c:formatCode>General</c:formatCode>
                <c:ptCount val="7"/>
                <c:pt idx="0" formatCode="0%">
                  <c:v>0.51590000000000003</c:v>
                </c:pt>
                <c:pt idx="2" formatCode="0%">
                  <c:v>0.11310000000000001</c:v>
                </c:pt>
                <c:pt idx="4" formatCode="0%">
                  <c:v>0.68030000000000002</c:v>
                </c:pt>
                <c:pt idx="6" formatCode="0%">
                  <c:v>0.64729999999999999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C4E2-4AE9-A822-784E3454021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5"/>
        <c:overlap val="-27"/>
        <c:axId val="164611968"/>
        <c:axId val="164613504"/>
      </c:barChart>
      <c:catAx>
        <c:axId val="1646119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Gill Sans MT" panose="020B0502020104020203" pitchFamily="34" charset="0"/>
                <a:ea typeface="+mn-ea"/>
                <a:cs typeface="+mn-cs"/>
              </a:defRPr>
            </a:pPr>
            <a:endParaRPr lang="he-IL"/>
          </a:p>
        </c:txPr>
        <c:crossAx val="164613504"/>
        <c:crosses val="autoZero"/>
        <c:auto val="1"/>
        <c:lblAlgn val="ctr"/>
        <c:lblOffset val="100"/>
        <c:noMultiLvlLbl val="0"/>
      </c:catAx>
      <c:valAx>
        <c:axId val="164613504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Gill Sans MT" panose="020B0502020104020203" pitchFamily="34" charset="0"/>
                <a:ea typeface="+mn-ea"/>
                <a:cs typeface="+mn-cs"/>
              </a:defRPr>
            </a:pPr>
            <a:endParaRPr lang="he-IL"/>
          </a:p>
        </c:txPr>
        <c:crossAx val="164611968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5211677675090391"/>
          <c:y val="0.91223768960917495"/>
          <c:w val="0.36585761296647679"/>
          <c:h val="6.234246031234168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Gill Sans MT" panose="020B0502020104020203" pitchFamily="34" charset="0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tx1"/>
          </a:solidFill>
          <a:latin typeface="Gill Sans MT" panose="020B0502020104020203" pitchFamily="34" charset="0"/>
        </a:defRPr>
      </a:pPr>
      <a:endParaRPr lang="he-IL"/>
    </a:p>
  </c:txPr>
  <c:externalData r:id="rId2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Very</c:v>
                </c:pt>
              </c:strCache>
            </c:strRef>
          </c:tx>
          <c:spPr>
            <a:solidFill>
              <a:schemeClr val="accent1">
                <a:shade val="58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6B8B6B93-ED09-410A-9D65-3BBE7CB5F552}" type="VALUE">
                      <a:rPr lang="en-US" smtClean="0"/>
                      <a:pPr/>
                      <a:t>[VALUE]</a:t>
                    </a:fld>
                    <a:r>
                      <a:rPr lang="en-US" smtClean="0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FC56-4443-AD6F-7FA1CE6A7AE7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3EDDB8BE-141A-4E9B-B8FD-1E3D68F1981E}" type="VALUE">
                      <a:rPr lang="en-US" smtClean="0"/>
                      <a:pPr/>
                      <a:t>[VALUE]</a:t>
                    </a:fld>
                    <a:r>
                      <a:rPr lang="en-US" smtClean="0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FC56-4443-AD6F-7FA1CE6A7AE7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Sheet1!$B$1:$C$1</c:f>
              <c:strCache>
                <c:ptCount val="2"/>
                <c:pt idx="0">
                  <c:v>Intermarried</c:v>
                </c:pt>
                <c:pt idx="1">
                  <c:v>Inmarried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12</c:v>
                </c:pt>
                <c:pt idx="1">
                  <c:v>38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FC56-4443-AD6F-7FA1CE6A7AE7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Somewhat</c:v>
                </c:pt>
              </c:strCache>
            </c:strRef>
          </c:tx>
          <c:spPr>
            <a:solidFill>
              <a:schemeClr val="accent1">
                <a:shade val="86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89ABDBB2-06B5-41D3-968E-5A024A8A1E8D}" type="VALUE">
                      <a:rPr lang="en-US" smtClean="0"/>
                      <a:pPr/>
                      <a:t>[VALUE]</a:t>
                    </a:fld>
                    <a:r>
                      <a:rPr lang="en-US" smtClean="0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FC56-4443-AD6F-7FA1CE6A7AE7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B1A3AEE4-9D50-4C3D-8D1B-63C445B4BE69}" type="VALUE">
                      <a:rPr lang="en-US" smtClean="0"/>
                      <a:pPr/>
                      <a:t>[VALUE]</a:t>
                    </a:fld>
                    <a:r>
                      <a:rPr lang="en-US" smtClean="0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FC56-4443-AD6F-7FA1CE6A7AE7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Sheet1!$B$1:$C$1</c:f>
              <c:strCache>
                <c:ptCount val="2"/>
                <c:pt idx="0">
                  <c:v>Intermarried</c:v>
                </c:pt>
                <c:pt idx="1">
                  <c:v>Inmarried</c:v>
                </c:pt>
              </c:strCache>
            </c:strRef>
          </c:cat>
          <c:val>
            <c:numRef>
              <c:f>Sheet1!$B$3:$C$3</c:f>
              <c:numCache>
                <c:formatCode>General</c:formatCode>
                <c:ptCount val="2"/>
                <c:pt idx="0">
                  <c:v>35</c:v>
                </c:pt>
                <c:pt idx="1">
                  <c:v>38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FC56-4443-AD6F-7FA1CE6A7AE7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Not Very</c:v>
                </c:pt>
              </c:strCache>
            </c:strRef>
          </c:tx>
          <c:spPr>
            <a:solidFill>
              <a:schemeClr val="accent1">
                <a:tint val="86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700F1A9C-DD36-425C-8829-858999515399}" type="VALUE">
                      <a:rPr lang="en-US" smtClean="0"/>
                      <a:pPr/>
                      <a:t>[VALUE]</a:t>
                    </a:fld>
                    <a:r>
                      <a:rPr lang="en-US" smtClean="0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6-FC56-4443-AD6F-7FA1CE6A7AE7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2BAC5674-9F8B-4A04-BD87-5CC5485F725D}" type="VALUE">
                      <a:rPr lang="en-US" smtClean="0"/>
                      <a:pPr/>
                      <a:t>[VALUE]</a:t>
                    </a:fld>
                    <a:r>
                      <a:rPr lang="en-US" smtClean="0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FC56-4443-AD6F-7FA1CE6A7AE7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Sheet1!$B$1:$C$1</c:f>
              <c:strCache>
                <c:ptCount val="2"/>
                <c:pt idx="0">
                  <c:v>Intermarried</c:v>
                </c:pt>
                <c:pt idx="1">
                  <c:v>Inmarried</c:v>
                </c:pt>
              </c:strCache>
            </c:strRef>
          </c:cat>
          <c:val>
            <c:numRef>
              <c:f>Sheet1!$B$4:$C$4</c:f>
              <c:numCache>
                <c:formatCode>General</c:formatCode>
                <c:ptCount val="2"/>
                <c:pt idx="0">
                  <c:v>34</c:v>
                </c:pt>
                <c:pt idx="1">
                  <c:v>17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FC56-4443-AD6F-7FA1CE6A7AE7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Not At All</c:v>
                </c:pt>
              </c:strCache>
            </c:strRef>
          </c:tx>
          <c:spPr>
            <a:solidFill>
              <a:schemeClr val="accent1">
                <a:tint val="58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85E6278B-980A-4A29-8A0B-45E122DB2AFD}" type="VALUE">
                      <a:rPr lang="en-US" smtClean="0"/>
                      <a:pPr/>
                      <a:t>[VALUE]</a:t>
                    </a:fld>
                    <a:r>
                      <a:rPr lang="en-US" smtClean="0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FC56-4443-AD6F-7FA1CE6A7AE7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D06DDFED-0243-4A5D-91B9-F11B2057BE4D}" type="VALUE">
                      <a:rPr lang="en-US" smtClean="0"/>
                      <a:pPr/>
                      <a:t>[VALUE]</a:t>
                    </a:fld>
                    <a:r>
                      <a:rPr lang="en-US" smtClean="0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A-FC56-4443-AD6F-7FA1CE6A7AE7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Sheet1!$B$1:$C$1</c:f>
              <c:strCache>
                <c:ptCount val="2"/>
                <c:pt idx="0">
                  <c:v>Intermarried</c:v>
                </c:pt>
                <c:pt idx="1">
                  <c:v>Inmarried</c:v>
                </c:pt>
              </c:strCache>
            </c:strRef>
          </c:cat>
          <c:val>
            <c:numRef>
              <c:f>Sheet1!$B$5:$C$5</c:f>
              <c:numCache>
                <c:formatCode>General</c:formatCode>
                <c:ptCount val="2"/>
                <c:pt idx="0">
                  <c:v>19</c:v>
                </c:pt>
                <c:pt idx="1">
                  <c:v>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B-FC56-4443-AD6F-7FA1CE6A7AE7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overlap val="100"/>
        <c:axId val="142307328"/>
        <c:axId val="142308864"/>
      </c:barChart>
      <c:catAx>
        <c:axId val="1423073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142308864"/>
        <c:crosses val="autoZero"/>
        <c:auto val="1"/>
        <c:lblAlgn val="ctr"/>
        <c:lblOffset val="100"/>
        <c:noMultiLvlLbl val="0"/>
      </c:catAx>
      <c:valAx>
        <c:axId val="142308864"/>
        <c:scaling>
          <c:orientation val="minMax"/>
        </c:scaling>
        <c:delete val="0"/>
        <c:axPos val="l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142307328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tx1"/>
          </a:solidFill>
        </a:defRPr>
      </a:pPr>
      <a:endParaRPr lang="he-IL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Very</c:v>
                </c:pt>
              </c:strCache>
            </c:strRef>
          </c:tx>
          <c:spPr>
            <a:solidFill>
              <a:schemeClr val="accent1">
                <a:shade val="58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42137381-91A3-4ACF-B292-5E8EDB1AF010}" type="VALUE">
                      <a:rPr lang="en-US" smtClean="0"/>
                      <a:pPr/>
                      <a:t>[VALUE]</a:t>
                    </a:fld>
                    <a:r>
                      <a:rPr lang="en-US" smtClean="0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3EBE-49C9-98A6-EC806384641E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2D94DB75-76AA-4D88-A0EA-E3FB5B79875F}" type="VALUE">
                      <a:rPr lang="en-US" smtClean="0"/>
                      <a:pPr/>
                      <a:t>[VALUE]</a:t>
                    </a:fld>
                    <a:r>
                      <a:rPr lang="en-US" smtClean="0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3EBE-49C9-98A6-EC806384641E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D2EE3DA5-592E-435A-AF99-B3B3EAB2EE6F}" type="VALUE">
                      <a:rPr lang="en-US" smtClean="0"/>
                      <a:pPr/>
                      <a:t>[VALUE]</a:t>
                    </a:fld>
                    <a:r>
                      <a:rPr lang="en-US" smtClean="0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3EBE-49C9-98A6-EC806384641E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Sheet1!$B$1:$D$1</c:f>
              <c:strCache>
                <c:ptCount val="3"/>
                <c:pt idx="0">
                  <c:v>Liberal</c:v>
                </c:pt>
                <c:pt idx="1">
                  <c:v>Moderate</c:v>
                </c:pt>
                <c:pt idx="2">
                  <c:v>Conservative</c:v>
                </c:pt>
              </c:strCache>
            </c:strRef>
          </c:cat>
          <c:val>
            <c:numRef>
              <c:f>Sheet1!$B$2:$D$2</c:f>
              <c:numCache>
                <c:formatCode>General</c:formatCode>
                <c:ptCount val="3"/>
                <c:pt idx="0">
                  <c:v>13</c:v>
                </c:pt>
                <c:pt idx="1">
                  <c:v>32</c:v>
                </c:pt>
                <c:pt idx="2">
                  <c:v>46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EBE-49C9-98A6-EC806384641E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Somewhat</c:v>
                </c:pt>
              </c:strCache>
            </c:strRef>
          </c:tx>
          <c:spPr>
            <a:solidFill>
              <a:schemeClr val="accent1">
                <a:shade val="86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8B5D7A49-BA83-4AFF-A104-5DDC15F37392}" type="VALUE">
                      <a:rPr lang="en-US" smtClean="0"/>
                      <a:pPr/>
                      <a:t>[VALUE]</a:t>
                    </a:fld>
                    <a:r>
                      <a:rPr lang="en-US" smtClean="0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3EBE-49C9-98A6-EC806384641E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FF15FD08-8933-4A9B-A8FE-C2C5468BCC99}" type="VALUE">
                      <a:rPr lang="en-US" smtClean="0"/>
                      <a:pPr/>
                      <a:t>[VALUE]</a:t>
                    </a:fld>
                    <a:r>
                      <a:rPr lang="en-US" smtClean="0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3EBE-49C9-98A6-EC806384641E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97E3499D-06C4-4048-B9A4-EC451326A14D}" type="VALUE">
                      <a:rPr lang="en-US" smtClean="0"/>
                      <a:pPr/>
                      <a:t>[VALUE]</a:t>
                    </a:fld>
                    <a:r>
                      <a:rPr lang="en-US" smtClean="0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6-3EBE-49C9-98A6-EC806384641E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Sheet1!$B$1:$D$1</c:f>
              <c:strCache>
                <c:ptCount val="3"/>
                <c:pt idx="0">
                  <c:v>Liberal</c:v>
                </c:pt>
                <c:pt idx="1">
                  <c:v>Moderate</c:v>
                </c:pt>
                <c:pt idx="2">
                  <c:v>Conservative</c:v>
                </c:pt>
              </c:strCache>
            </c:strRef>
          </c:cat>
          <c:val>
            <c:numRef>
              <c:f>Sheet1!$B$3:$D$3</c:f>
              <c:numCache>
                <c:formatCode>General</c:formatCode>
                <c:ptCount val="3"/>
                <c:pt idx="0">
                  <c:v>39</c:v>
                </c:pt>
                <c:pt idx="1">
                  <c:v>35</c:v>
                </c:pt>
                <c:pt idx="2">
                  <c:v>34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7-3EBE-49C9-98A6-EC806384641E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Not Very</c:v>
                </c:pt>
              </c:strCache>
            </c:strRef>
          </c:tx>
          <c:spPr>
            <a:solidFill>
              <a:schemeClr val="accent1">
                <a:tint val="86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61E253DB-3BB8-40FE-B1CD-DEB06FD607EA}" type="VALUE">
                      <a:rPr lang="en-US" smtClean="0"/>
                      <a:pPr/>
                      <a:t>[VALUE]</a:t>
                    </a:fld>
                    <a:r>
                      <a:rPr lang="en-US" smtClean="0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8-3EBE-49C9-98A6-EC806384641E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4EE45630-C83D-4619-987D-73D1D2ACFF2D}" type="VALUE">
                      <a:rPr lang="en-US" smtClean="0"/>
                      <a:pPr/>
                      <a:t>[VALUE]</a:t>
                    </a:fld>
                    <a:r>
                      <a:rPr lang="en-US" smtClean="0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3EBE-49C9-98A6-EC806384641E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F75FE04D-F26D-4864-93D3-1BA3BBD74CE9}" type="VALUE">
                      <a:rPr lang="en-US" smtClean="0"/>
                      <a:pPr/>
                      <a:t>[VALUE]</a:t>
                    </a:fld>
                    <a:r>
                      <a:rPr lang="en-US" smtClean="0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A-3EBE-49C9-98A6-EC806384641E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Sheet1!$B$1:$D$1</c:f>
              <c:strCache>
                <c:ptCount val="3"/>
                <c:pt idx="0">
                  <c:v>Liberal</c:v>
                </c:pt>
                <c:pt idx="1">
                  <c:v>Moderate</c:v>
                </c:pt>
                <c:pt idx="2">
                  <c:v>Conservative</c:v>
                </c:pt>
              </c:strCache>
            </c:strRef>
          </c:cat>
          <c:val>
            <c:numRef>
              <c:f>Sheet1!$B$4:$D$4</c:f>
              <c:numCache>
                <c:formatCode>General</c:formatCode>
                <c:ptCount val="3"/>
                <c:pt idx="0">
                  <c:v>30</c:v>
                </c:pt>
                <c:pt idx="1">
                  <c:v>25</c:v>
                </c:pt>
                <c:pt idx="2">
                  <c:v>15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B-3EBE-49C9-98A6-EC806384641E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Not At All</c:v>
                </c:pt>
              </c:strCache>
            </c:strRef>
          </c:tx>
          <c:spPr>
            <a:solidFill>
              <a:schemeClr val="accent1">
                <a:tint val="58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1151CE56-A579-4D0F-B379-F8218186170D}" type="VALUE">
                      <a:rPr lang="en-US" smtClean="0"/>
                      <a:pPr/>
                      <a:t>[VALUE]</a:t>
                    </a:fld>
                    <a:r>
                      <a:rPr lang="en-US" smtClean="0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C-3EBE-49C9-98A6-EC806384641E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586DDD66-86A4-4F0A-977B-720E067628C5}" type="VALUE">
                      <a:rPr lang="en-US" smtClean="0"/>
                      <a:pPr/>
                      <a:t>[VALUE]</a:t>
                    </a:fld>
                    <a:r>
                      <a:rPr lang="en-US" smtClean="0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D-3EBE-49C9-98A6-EC806384641E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CA131744-3AF9-4836-96E0-1EF4EFF5BE04}" type="VALUE">
                      <a:rPr lang="en-US" smtClean="0"/>
                      <a:pPr/>
                      <a:t>[VALUE]</a:t>
                    </a:fld>
                    <a:r>
                      <a:rPr lang="en-US" smtClean="0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E-3EBE-49C9-98A6-EC806384641E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Sheet1!$B$1:$D$1</c:f>
              <c:strCache>
                <c:ptCount val="3"/>
                <c:pt idx="0">
                  <c:v>Liberal</c:v>
                </c:pt>
                <c:pt idx="1">
                  <c:v>Moderate</c:v>
                </c:pt>
                <c:pt idx="2">
                  <c:v>Conservative</c:v>
                </c:pt>
              </c:strCache>
            </c:strRef>
          </c:cat>
          <c:val>
            <c:numRef>
              <c:f>Sheet1!$B$5:$D$5</c:f>
              <c:numCache>
                <c:formatCode>General</c:formatCode>
                <c:ptCount val="3"/>
                <c:pt idx="0">
                  <c:v>18</c:v>
                </c:pt>
                <c:pt idx="1">
                  <c:v>7</c:v>
                </c:pt>
                <c:pt idx="2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F-3EBE-49C9-98A6-EC806384641E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100"/>
        <c:axId val="139964800"/>
        <c:axId val="139966336"/>
      </c:barChart>
      <c:catAx>
        <c:axId val="1399648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139966336"/>
        <c:crosses val="autoZero"/>
        <c:auto val="1"/>
        <c:lblAlgn val="ctr"/>
        <c:lblOffset val="100"/>
        <c:noMultiLvlLbl val="0"/>
      </c:catAx>
      <c:valAx>
        <c:axId val="139966336"/>
        <c:scaling>
          <c:orientation val="minMax"/>
        </c:scaling>
        <c:delete val="0"/>
        <c:axPos val="l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139964800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85754393828035036"/>
          <c:y val="0.31034877124509291"/>
          <c:w val="0.13280840991631737"/>
          <c:h val="0.3072563479997276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he-IL"/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6237512195792274E-2"/>
          <c:y val="3.6325671577482059E-2"/>
          <c:w val="0.89456528012532466"/>
          <c:h val="0.82156566365784367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data!$D$26</c:f>
              <c:strCache>
                <c:ptCount val="1"/>
                <c:pt idx="0">
                  <c:v>Very much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Gill Sans MT" panose="020B0502020104020203" pitchFamily="34" charset="0"/>
                    <a:ea typeface="+mn-ea"/>
                    <a:cs typeface="+mn-cs"/>
                  </a:defRPr>
                </a:pPr>
                <a:endParaRPr lang="he-I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multiLvlStrRef>
              <c:f>data!$B$27:$C$31</c:f>
              <c:multiLvlStrCache>
                <c:ptCount val="5"/>
                <c:lvl>
                  <c:pt idx="0">
                    <c:v>nonparticipant</c:v>
                  </c:pt>
                  <c:pt idx="1">
                    <c:v>participant</c:v>
                  </c:pt>
                  <c:pt idx="3">
                    <c:v>nonparticipant</c:v>
                  </c:pt>
                  <c:pt idx="4">
                    <c:v>participant</c:v>
                  </c:pt>
                </c:lvl>
                <c:lvl>
                  <c:pt idx="0">
                    <c:v>parents intermarried</c:v>
                  </c:pt>
                  <c:pt idx="3">
                    <c:v>parents inmarried</c:v>
                  </c:pt>
                </c:lvl>
              </c:multiLvlStrCache>
            </c:multiLvlStrRef>
          </c:cat>
          <c:val>
            <c:numRef>
              <c:f>data!$D$27:$D$31</c:f>
              <c:numCache>
                <c:formatCode>0%</c:formatCode>
                <c:ptCount val="5"/>
                <c:pt idx="0">
                  <c:v>6.3665799999999995E-2</c:v>
                </c:pt>
                <c:pt idx="1">
                  <c:v>0.1938424</c:v>
                </c:pt>
                <c:pt idx="3">
                  <c:v>0.1213424</c:v>
                </c:pt>
                <c:pt idx="4">
                  <c:v>0.32812269999999999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7D6-4F91-B2E8-21F0BFD28224}"/>
            </c:ext>
          </c:extLst>
        </c:ser>
        <c:ser>
          <c:idx val="1"/>
          <c:order val="1"/>
          <c:tx>
            <c:strRef>
              <c:f>data!$E$26</c:f>
              <c:strCache>
                <c:ptCount val="1"/>
                <c:pt idx="0">
                  <c:v>Somewhat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Gill Sans MT" panose="020B0502020104020203" pitchFamily="34" charset="0"/>
                    <a:ea typeface="+mn-ea"/>
                    <a:cs typeface="+mn-cs"/>
                  </a:defRPr>
                </a:pPr>
                <a:endParaRPr lang="he-I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multiLvlStrRef>
              <c:f>data!$B$27:$C$31</c:f>
              <c:multiLvlStrCache>
                <c:ptCount val="5"/>
                <c:lvl>
                  <c:pt idx="0">
                    <c:v>nonparticipant</c:v>
                  </c:pt>
                  <c:pt idx="1">
                    <c:v>participant</c:v>
                  </c:pt>
                  <c:pt idx="3">
                    <c:v>nonparticipant</c:v>
                  </c:pt>
                  <c:pt idx="4">
                    <c:v>participant</c:v>
                  </c:pt>
                </c:lvl>
                <c:lvl>
                  <c:pt idx="0">
                    <c:v>parents intermarried</c:v>
                  </c:pt>
                  <c:pt idx="3">
                    <c:v>parents inmarried</c:v>
                  </c:pt>
                </c:lvl>
              </c:multiLvlStrCache>
            </c:multiLvlStrRef>
          </c:cat>
          <c:val>
            <c:numRef>
              <c:f>data!$E$27:$E$31</c:f>
              <c:numCache>
                <c:formatCode>0%</c:formatCode>
                <c:ptCount val="5"/>
                <c:pt idx="0">
                  <c:v>0.18100340000000001</c:v>
                </c:pt>
                <c:pt idx="1">
                  <c:v>0.34006609999999998</c:v>
                </c:pt>
                <c:pt idx="3">
                  <c:v>0.27548479999999997</c:v>
                </c:pt>
                <c:pt idx="4">
                  <c:v>0.37126589999999998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67D6-4F91-B2E8-21F0BFD28224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50"/>
        <c:overlap val="100"/>
        <c:axId val="140027008"/>
        <c:axId val="140028544"/>
      </c:barChart>
      <c:catAx>
        <c:axId val="1400270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bg1"/>
                </a:solidFill>
                <a:latin typeface="Gill Sans MT" panose="020B0502020104020203" pitchFamily="34" charset="0"/>
                <a:ea typeface="+mn-ea"/>
                <a:cs typeface="+mn-cs"/>
              </a:defRPr>
            </a:pPr>
            <a:endParaRPr lang="he-IL"/>
          </a:p>
        </c:txPr>
        <c:crossAx val="140028544"/>
        <c:crosses val="autoZero"/>
        <c:auto val="1"/>
        <c:lblAlgn val="ctr"/>
        <c:lblOffset val="100"/>
        <c:noMultiLvlLbl val="1"/>
      </c:catAx>
      <c:valAx>
        <c:axId val="140028544"/>
        <c:scaling>
          <c:orientation val="minMax"/>
          <c:max val="1"/>
        </c:scaling>
        <c:delete val="0"/>
        <c:axPos val="l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Gill Sans MT" panose="020B0502020104020203" pitchFamily="34" charset="0"/>
                <a:ea typeface="+mn-ea"/>
                <a:cs typeface="+mn-cs"/>
              </a:defRPr>
            </a:pPr>
            <a:endParaRPr lang="he-IL"/>
          </a:p>
        </c:txPr>
        <c:crossAx val="140027008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9035261299143889"/>
          <c:y val="6.9328671096896097E-2"/>
          <c:w val="0.47165079495953061"/>
          <c:h val="6.112469331026055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/>
              </a:solidFill>
              <a:latin typeface="Gill Sans MT" panose="020B0502020104020203" pitchFamily="34" charset="0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tx1"/>
          </a:solidFill>
          <a:latin typeface="Gill Sans MT" panose="020B0502020104020203" pitchFamily="34" charset="0"/>
        </a:defRPr>
      </a:pPr>
      <a:endParaRPr lang="he-IL"/>
    </a:p>
  </c:txPr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7919464014366627E-2"/>
          <c:y val="3.6325671577482059E-2"/>
          <c:w val="0.91155422019615973"/>
          <c:h val="0.8135902040702405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data!$D$4</c:f>
              <c:strCache>
                <c:ptCount val="1"/>
                <c:pt idx="0">
                  <c:v>prob married to a Jew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5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9F6-4A01-8B8C-591E368EBE56}"/>
              </c:ext>
            </c:extLst>
          </c:dPt>
          <c:dPt>
            <c:idx val="1"/>
            <c:invertIfNegative val="0"/>
            <c:bubble3D val="0"/>
            <c:spPr>
              <a:solidFill>
                <a:srgbClr val="00206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9F6-4A01-8B8C-591E368EBE56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5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A9F6-4A01-8B8C-591E368EBE56}"/>
              </c:ext>
            </c:extLst>
          </c:dPt>
          <c:dPt>
            <c:idx val="4"/>
            <c:invertIfNegative val="0"/>
            <c:bubble3D val="0"/>
            <c:spPr>
              <a:solidFill>
                <a:srgbClr val="00206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A9F6-4A01-8B8C-591E368EBE56}"/>
              </c:ext>
            </c:extLst>
          </c:dPt>
          <c:dPt>
            <c:idx val="6"/>
            <c:invertIfNegative val="0"/>
            <c:bubble3D val="0"/>
            <c:spPr>
              <a:solidFill>
                <a:schemeClr val="accent5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A9F6-4A01-8B8C-591E368EBE56}"/>
              </c:ext>
            </c:extLst>
          </c:dPt>
          <c:dPt>
            <c:idx val="7"/>
            <c:invertIfNegative val="0"/>
            <c:bubble3D val="0"/>
            <c:spPr>
              <a:solidFill>
                <a:srgbClr val="00206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A9F6-4A01-8B8C-591E368EBE56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Gill Sans MT" panose="020B0502020104020203" pitchFamily="34" charset="0"/>
                    <a:ea typeface="+mn-ea"/>
                    <a:cs typeface="+mn-cs"/>
                  </a:defRPr>
                </a:pPr>
                <a:endParaRPr lang="he-I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errBars>
            <c:errBarType val="both"/>
            <c:errValType val="cust"/>
            <c:noEndCap val="0"/>
            <c:plus>
              <c:numRef>
                <c:f>data!$I$5:$I$12</c:f>
                <c:numCache>
                  <c:formatCode>General</c:formatCode>
                  <c:ptCount val="8"/>
                  <c:pt idx="0">
                    <c:v>9.4012800000000007E-2</c:v>
                  </c:pt>
                  <c:pt idx="1">
                    <c:v>6.9947299999999935E-2</c:v>
                  </c:pt>
                  <c:pt idx="3">
                    <c:v>0.12471239999999997</c:v>
                  </c:pt>
                  <c:pt idx="4">
                    <c:v>0.14463100000000001</c:v>
                  </c:pt>
                  <c:pt idx="6">
                    <c:v>9.804769999999996E-2</c:v>
                  </c:pt>
                  <c:pt idx="7">
                    <c:v>6.7554100000000061E-2</c:v>
                  </c:pt>
                </c:numCache>
              </c:numRef>
            </c:plus>
            <c:minus>
              <c:numRef>
                <c:f>data!$H$5:$H$12</c:f>
                <c:numCache>
                  <c:formatCode>General</c:formatCode>
                  <c:ptCount val="8"/>
                  <c:pt idx="0">
                    <c:v>9.4012699999999949E-2</c:v>
                  </c:pt>
                  <c:pt idx="1">
                    <c:v>6.9947300000000046E-2</c:v>
                  </c:pt>
                  <c:pt idx="3">
                    <c:v>0.1247123</c:v>
                  </c:pt>
                  <c:pt idx="4">
                    <c:v>0.14463110000000001</c:v>
                  </c:pt>
                  <c:pt idx="6">
                    <c:v>9.8047700000000015E-2</c:v>
                  </c:pt>
                  <c:pt idx="7">
                    <c:v>6.7554000000000003E-2</c:v>
                  </c:pt>
                </c:numCache>
              </c:numRef>
            </c:minus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cat>
            <c:multiLvlStrRef>
              <c:f>data!$B$5:$C$12</c:f>
              <c:multiLvlStrCache>
                <c:ptCount val="8"/>
                <c:lvl>
                  <c:pt idx="0">
                    <c:v>nonparticipant</c:v>
                  </c:pt>
                  <c:pt idx="1">
                    <c:v>participant</c:v>
                  </c:pt>
                  <c:pt idx="3">
                    <c:v>nonparticipant</c:v>
                  </c:pt>
                  <c:pt idx="4">
                    <c:v>participant</c:v>
                  </c:pt>
                  <c:pt idx="6">
                    <c:v>nonparticipant</c:v>
                  </c:pt>
                  <c:pt idx="7">
                    <c:v>participant</c:v>
                  </c:pt>
                </c:lvl>
                <c:lvl>
                  <c:pt idx="0">
                    <c:v>overall</c:v>
                  </c:pt>
                  <c:pt idx="3">
                    <c:v>parents intermarried</c:v>
                  </c:pt>
                  <c:pt idx="6">
                    <c:v>parents inmarried</c:v>
                  </c:pt>
                </c:lvl>
              </c:multiLvlStrCache>
            </c:multiLvlStrRef>
          </c:cat>
          <c:val>
            <c:numRef>
              <c:f>data!$D$5:$D$12</c:f>
              <c:numCache>
                <c:formatCode>0%</c:formatCode>
                <c:ptCount val="8"/>
                <c:pt idx="0">
                  <c:v>0.50532089999999996</c:v>
                </c:pt>
                <c:pt idx="1">
                  <c:v>0.66312890000000002</c:v>
                </c:pt>
                <c:pt idx="3">
                  <c:v>0.18703020000000001</c:v>
                </c:pt>
                <c:pt idx="4">
                  <c:v>0.4279287</c:v>
                </c:pt>
                <c:pt idx="6">
                  <c:v>0.59723599999999999</c:v>
                </c:pt>
                <c:pt idx="7">
                  <c:v>0.71487149999999999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A9F6-4A01-8B8C-591E368EBE56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0"/>
        <c:overlap val="-100"/>
        <c:axId val="140083200"/>
        <c:axId val="140084736"/>
      </c:barChart>
      <c:catAx>
        <c:axId val="1400832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bg1"/>
                </a:solidFill>
                <a:latin typeface="Gill Sans MT" panose="020B0502020104020203" pitchFamily="34" charset="0"/>
                <a:ea typeface="+mn-ea"/>
                <a:cs typeface="+mn-cs"/>
              </a:defRPr>
            </a:pPr>
            <a:endParaRPr lang="he-IL"/>
          </a:p>
        </c:txPr>
        <c:crossAx val="140084736"/>
        <c:crosses val="autoZero"/>
        <c:auto val="1"/>
        <c:lblAlgn val="ctr"/>
        <c:lblOffset val="100"/>
        <c:noMultiLvlLbl val="1"/>
      </c:catAx>
      <c:valAx>
        <c:axId val="140084736"/>
        <c:scaling>
          <c:orientation val="minMax"/>
          <c:max val="1"/>
        </c:scaling>
        <c:delete val="0"/>
        <c:axPos val="l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Gill Sans MT" panose="020B0502020104020203" pitchFamily="34" charset="0"/>
                <a:ea typeface="+mn-ea"/>
                <a:cs typeface="+mn-cs"/>
              </a:defRPr>
            </a:pPr>
            <a:endParaRPr lang="he-IL"/>
          </a:p>
        </c:txPr>
        <c:crossAx val="140083200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tx1"/>
          </a:solidFill>
          <a:latin typeface="Gill Sans MT" panose="020B0502020104020203" pitchFamily="34" charset="0"/>
        </a:defRPr>
      </a:pPr>
      <a:endParaRPr lang="he-IL"/>
    </a:p>
  </c:txPr>
  <c:externalData r:id="rId1">
    <c:autoUpdate val="0"/>
  </c:externalData>
  <c:userShapes r:id="rId2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14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0.35412</cdr:x>
      <cdr:y>0.84567</cdr:y>
    </cdr:from>
    <cdr:to>
      <cdr:x>0.55437</cdr:x>
      <cdr:y>0.90942</cdr:y>
    </cdr:to>
    <cdr:sp macro="" textlink="">
      <cdr:nvSpPr>
        <cdr:cNvPr id="2" name="TextBox 15"/>
        <cdr:cNvSpPr txBox="1"/>
      </cdr:nvSpPr>
      <cdr:spPr>
        <a:xfrm xmlns:a="http://schemas.openxmlformats.org/drawingml/2006/main">
          <a:off x="2563494" y="3878280"/>
          <a:ext cx="1449564" cy="292388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en-US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300" b="1" dirty="0" smtClean="0">
              <a:latin typeface="Gill Sans MT" panose="020B0502020104020203" pitchFamily="34" charset="0"/>
            </a:rPr>
            <a:t>Nonparticipants</a:t>
          </a:r>
          <a:endParaRPr lang="en-US" sz="1300" b="1" dirty="0">
            <a:latin typeface="Gill Sans MT" panose="020B0502020104020203" pitchFamily="34" charset="0"/>
          </a:endParaRPr>
        </a:p>
      </cdr:txBody>
    </cdr:sp>
  </cdr:relSizeAnchor>
  <cdr:relSizeAnchor xmlns:cdr="http://schemas.openxmlformats.org/drawingml/2006/chartDrawing">
    <cdr:from>
      <cdr:x>0</cdr:x>
      <cdr:y>0.84722</cdr:y>
    </cdr:from>
    <cdr:to>
      <cdr:x>1</cdr:x>
      <cdr:y>0.91097</cdr:y>
    </cdr:to>
    <cdr:sp macro="" textlink="">
      <cdr:nvSpPr>
        <cdr:cNvPr id="3" name="TextBox 15"/>
        <cdr:cNvSpPr txBox="1"/>
      </cdr:nvSpPr>
      <cdr:spPr>
        <a:xfrm xmlns:a="http://schemas.openxmlformats.org/drawingml/2006/main">
          <a:off x="0" y="3885408"/>
          <a:ext cx="8216095" cy="29236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300" b="1" dirty="0" smtClean="0">
              <a:latin typeface="Gill Sans MT" panose="020B0502020104020203" pitchFamily="34" charset="0"/>
            </a:rPr>
            <a:t>. </a:t>
          </a:r>
          <a:endParaRPr lang="en-US" sz="1300" b="1" dirty="0">
            <a:latin typeface="Gill Sans MT" panose="020B0502020104020203" pitchFamily="34" charset="0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8475" cy="466725"/>
          </a:xfrm>
          <a:prstGeom prst="rect">
            <a:avLst/>
          </a:prstGeom>
        </p:spPr>
        <p:txBody>
          <a:bodyPr vert="horz" lIns="91425" tIns="45712" rIns="91425" bIns="4571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9" y="1"/>
            <a:ext cx="3038475" cy="466725"/>
          </a:xfrm>
          <a:prstGeom prst="rect">
            <a:avLst/>
          </a:prstGeom>
        </p:spPr>
        <p:txBody>
          <a:bodyPr vert="horz" lIns="91425" tIns="45712" rIns="91425" bIns="45712" rtlCol="0"/>
          <a:lstStyle>
            <a:lvl1pPr algn="r">
              <a:defRPr sz="1200"/>
            </a:lvl1pPr>
          </a:lstStyle>
          <a:p>
            <a:fld id="{C20D5C14-20B2-4039-84AF-1935944B64C5}" type="datetimeFigureOut">
              <a:rPr lang="en-US" smtClean="0"/>
              <a:pPr/>
              <a:t>6/21/2016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6725"/>
          </a:xfrm>
          <a:prstGeom prst="rect">
            <a:avLst/>
          </a:prstGeom>
        </p:spPr>
        <p:txBody>
          <a:bodyPr vert="horz" lIns="91425" tIns="45712" rIns="91425" bIns="4571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9" y="8829675"/>
            <a:ext cx="3038475" cy="466725"/>
          </a:xfrm>
          <a:prstGeom prst="rect">
            <a:avLst/>
          </a:prstGeom>
        </p:spPr>
        <p:txBody>
          <a:bodyPr vert="horz" lIns="91425" tIns="45712" rIns="91425" bIns="45712" rtlCol="0" anchor="b"/>
          <a:lstStyle>
            <a:lvl1pPr algn="r">
              <a:defRPr sz="1200"/>
            </a:lvl1pPr>
          </a:lstStyle>
          <a:p>
            <a:fld id="{F64863DE-1DD8-405F-8ADC-3190BB21332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10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37840" cy="466434"/>
          </a:xfrm>
          <a:prstGeom prst="rect">
            <a:avLst/>
          </a:prstGeom>
        </p:spPr>
        <p:txBody>
          <a:bodyPr vert="horz" lIns="93162" tIns="46581" rIns="93162" bIns="4658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9" y="0"/>
            <a:ext cx="3037840" cy="466434"/>
          </a:xfrm>
          <a:prstGeom prst="rect">
            <a:avLst/>
          </a:prstGeom>
        </p:spPr>
        <p:txBody>
          <a:bodyPr vert="horz" lIns="93162" tIns="46581" rIns="93162" bIns="46581" rtlCol="0"/>
          <a:lstStyle>
            <a:lvl1pPr algn="r">
              <a:defRPr sz="1200"/>
            </a:lvl1pPr>
          </a:lstStyle>
          <a:p>
            <a:fld id="{76FC627A-BB0E-442A-92A2-A922AA130698}" type="datetimeFigureOut">
              <a:rPr lang="en-US" smtClean="0"/>
              <a:pPr/>
              <a:t>6/21/2016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62" tIns="46581" rIns="93162" bIns="4658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62" tIns="46581" rIns="93162" bIns="46581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8829967"/>
            <a:ext cx="3037840" cy="466433"/>
          </a:xfrm>
          <a:prstGeom prst="rect">
            <a:avLst/>
          </a:prstGeom>
        </p:spPr>
        <p:txBody>
          <a:bodyPr vert="horz" lIns="93162" tIns="46581" rIns="93162" bIns="4658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9" y="8829967"/>
            <a:ext cx="3037840" cy="466433"/>
          </a:xfrm>
          <a:prstGeom prst="rect">
            <a:avLst/>
          </a:prstGeom>
        </p:spPr>
        <p:txBody>
          <a:bodyPr vert="horz" lIns="93162" tIns="46581" rIns="93162" bIns="46581" rtlCol="0" anchor="b"/>
          <a:lstStyle>
            <a:lvl1pPr algn="r">
              <a:defRPr sz="1200"/>
            </a:lvl1pPr>
          </a:lstStyle>
          <a:p>
            <a:fld id="{E3667219-89F1-426C-BC09-0A18AF5CF9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1034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667219-89F1-426C-BC09-0A18AF5CF93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3545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667219-89F1-426C-BC09-0A18AF5CF93D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06494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1"/>
          <p:cNvSpPr>
            <a:spLocks noChangeArrowheads="1"/>
          </p:cNvSpPr>
          <p:nvPr/>
        </p:nvSpPr>
        <p:spPr bwMode="auto">
          <a:xfrm>
            <a:off x="0" y="0"/>
            <a:ext cx="12192000" cy="2057400"/>
          </a:xfrm>
          <a:prstGeom prst="roundRect">
            <a:avLst>
              <a:gd name="adj" fmla="val 74"/>
            </a:avLst>
          </a:prstGeom>
          <a:solidFill>
            <a:srgbClr val="006CB7"/>
          </a:solidFill>
          <a:ln>
            <a:noFill/>
          </a:ln>
          <a:extLst>
            <a:ext uri="{91240B29-F687-4F45-9708-019B960494DF}">
              <a14:hiddenLine xmlns:a14="http://schemas.microsoft.com/office/drawing/2010/main" w="12816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en-US">
              <a:latin typeface="Verdana" pitchFamily="34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711200" y="4800600"/>
            <a:ext cx="41656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816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8276" rIns="90000" bIns="45000" anchor="ctr"/>
          <a:lstStyle>
            <a:lvl1pPr defTabSz="457200"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457200"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457200"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457200"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457200"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lnSpc>
                <a:spcPct val="101000"/>
              </a:lnSpc>
              <a:buClr>
                <a:srgbClr val="000000"/>
              </a:buClr>
              <a:buSzPct val="45000"/>
              <a:defRPr/>
            </a:pPr>
            <a:endParaRPr lang="en-US" sz="1600" b="1" smtClean="0">
              <a:solidFill>
                <a:srgbClr val="0070C0"/>
              </a:solidFill>
              <a:latin typeface="Verdana" pitchFamily="34" charset="0"/>
            </a:endParaRPr>
          </a:p>
        </p:txBody>
      </p:sp>
      <p:sp>
        <p:nvSpPr>
          <p:cNvPr id="8" name="Line 5"/>
          <p:cNvSpPr>
            <a:spLocks noChangeShapeType="1"/>
          </p:cNvSpPr>
          <p:nvPr/>
        </p:nvSpPr>
        <p:spPr bwMode="auto">
          <a:xfrm>
            <a:off x="0" y="2057401"/>
            <a:ext cx="12192000" cy="1587"/>
          </a:xfrm>
          <a:prstGeom prst="line">
            <a:avLst/>
          </a:prstGeom>
          <a:noFill/>
          <a:ln w="60325">
            <a:gradFill flip="none" rotWithShape="1">
              <a:gsLst>
                <a:gs pos="0">
                  <a:srgbClr val="00265C"/>
                </a:gs>
                <a:gs pos="50000">
                  <a:srgbClr val="0070C0"/>
                </a:gs>
              </a:gsLst>
              <a:lin ang="0" scaled="1"/>
              <a:tileRect/>
            </a:gra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ctrTitle"/>
          </p:nvPr>
        </p:nvSpPr>
        <p:spPr>
          <a:xfrm>
            <a:off x="711200" y="2743200"/>
            <a:ext cx="10363200" cy="1905000"/>
          </a:xfrm>
        </p:spPr>
        <p:txBody>
          <a:bodyPr/>
          <a:lstStyle>
            <a:lvl1pPr algn="l">
              <a:defRPr sz="4400" baseline="0">
                <a:solidFill>
                  <a:srgbClr val="0070C0"/>
                </a:solidFill>
                <a:latin typeface="Calibri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8492663" y="6270172"/>
            <a:ext cx="2431143" cy="420914"/>
          </a:xfrm>
        </p:spPr>
        <p:txBody>
          <a:bodyPr anchor="ctr"/>
          <a:lstStyle>
            <a:lvl1pPr marL="0" indent="0" algn="l">
              <a:buFontTx/>
              <a:buNone/>
              <a:defRPr sz="1600" baseline="0">
                <a:solidFill>
                  <a:srgbClr val="0070C0"/>
                </a:solidFill>
                <a:latin typeface="Verdana" pitchFamily="34" charset="0"/>
              </a:defRPr>
            </a:lvl1pPr>
          </a:lstStyle>
          <a:p>
            <a:r>
              <a:rPr lang="en-US" dirty="0" smtClean="0"/>
              <a:t>#Touchpoints2015</a:t>
            </a:r>
            <a:endParaRPr lang="en-US" dirty="0"/>
          </a:p>
        </p:txBody>
      </p:sp>
      <p:pic>
        <p:nvPicPr>
          <p:cNvPr id="10" name="Picture 11" descr="brandeis-whit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5" y="296863"/>
            <a:ext cx="1463675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2" descr="CMJS_logo-white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1150938"/>
            <a:ext cx="3657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9" descr="Steinhardt-Logo-white copy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0" y="1100138"/>
            <a:ext cx="1752600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06084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7960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57978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3029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236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1973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966281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79281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lIns="91440" tIns="45720" rIns="91440" bIns="4572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36596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3272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1581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3"/>
          <p:cNvSpPr>
            <a:spLocks noChangeArrowheads="1"/>
          </p:cNvSpPr>
          <p:nvPr/>
        </p:nvSpPr>
        <p:spPr bwMode="auto">
          <a:xfrm>
            <a:off x="0" y="0"/>
            <a:ext cx="12192000" cy="1143000"/>
          </a:xfrm>
          <a:prstGeom prst="roundRect">
            <a:avLst>
              <a:gd name="adj" fmla="val 139"/>
            </a:avLst>
          </a:prstGeom>
          <a:solidFill>
            <a:srgbClr val="006CB7"/>
          </a:solidFill>
          <a:ln>
            <a:noFill/>
          </a:ln>
          <a:extLst>
            <a:ext uri="{91240B29-F687-4F45-9708-019B960494DF}">
              <a14:hiddenLine xmlns:a14="http://schemas.microsoft.com/office/drawing/2010/main" w="12816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en-US">
              <a:latin typeface="Verdana" pitchFamily="34" charset="0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2954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816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000" tIns="48276" rIns="90000" bIns="45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1600" y="76200"/>
            <a:ext cx="109728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816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000" tIns="45000" rIns="90000" bIns="450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9" name="Text Box 8"/>
          <p:cNvSpPr txBox="1">
            <a:spLocks noChangeArrowheads="1"/>
          </p:cNvSpPr>
          <p:nvPr/>
        </p:nvSpPr>
        <p:spPr bwMode="auto">
          <a:xfrm>
            <a:off x="5568951" y="6464300"/>
            <a:ext cx="100753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816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tIns="45000" rIns="90000" bIns="45000"/>
          <a:lstStyle>
            <a:lvl1pPr defTabSz="457200" eaLnBrk="0" hangingPunct="0">
              <a:tabLst>
                <a:tab pos="7239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457200" eaLnBrk="0" hangingPunct="0">
              <a:tabLst>
                <a:tab pos="7239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457200" eaLnBrk="0" hangingPunct="0">
              <a:tabLst>
                <a:tab pos="7239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457200" eaLnBrk="0" hangingPunct="0">
              <a:tabLst>
                <a:tab pos="7239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457200" eaLnBrk="0" hangingPunct="0">
              <a:tabLst>
                <a:tab pos="7239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>
              <a:lnSpc>
                <a:spcPct val="101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fld id="{0FFEB9BA-0401-4938-B3CE-C25649E8A399}" type="slidenum">
              <a:rPr lang="en-US" sz="1400" smtClean="0">
                <a:solidFill>
                  <a:srgbClr val="0070C0"/>
                </a:solidFill>
                <a:latin typeface="Bodoni MT" pitchFamily="18" charset="0"/>
              </a:rPr>
              <a:pPr algn="ctr" eaLnBrk="1">
                <a:lnSpc>
                  <a:spcPct val="101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t>‹#›</a:t>
            </a:fld>
            <a:endParaRPr lang="en-US" sz="1400" smtClean="0">
              <a:solidFill>
                <a:srgbClr val="0070C0"/>
              </a:solidFill>
              <a:latin typeface="Bodoni MT" pitchFamily="18" charset="0"/>
            </a:endParaRPr>
          </a:p>
        </p:txBody>
      </p:sp>
      <p:sp>
        <p:nvSpPr>
          <p:cNvPr id="12" name="Line 5"/>
          <p:cNvSpPr>
            <a:spLocks noChangeShapeType="1"/>
          </p:cNvSpPr>
          <p:nvPr/>
        </p:nvSpPr>
        <p:spPr bwMode="auto">
          <a:xfrm>
            <a:off x="0" y="1141414"/>
            <a:ext cx="12192000" cy="1587"/>
          </a:xfrm>
          <a:prstGeom prst="line">
            <a:avLst/>
          </a:prstGeom>
          <a:noFill/>
          <a:ln w="60325">
            <a:gradFill flip="none" rotWithShape="1">
              <a:gsLst>
                <a:gs pos="0">
                  <a:srgbClr val="00265C"/>
                </a:gs>
                <a:gs pos="50000">
                  <a:srgbClr val="0070C0"/>
                </a:gs>
              </a:gsLst>
              <a:lin ang="0" scaled="1"/>
              <a:tileRect/>
            </a:gra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3" name="Line 5"/>
          <p:cNvSpPr>
            <a:spLocks noChangeShapeType="1"/>
          </p:cNvSpPr>
          <p:nvPr/>
        </p:nvSpPr>
        <p:spPr bwMode="auto">
          <a:xfrm>
            <a:off x="0" y="6018214"/>
            <a:ext cx="12192000" cy="1587"/>
          </a:xfrm>
          <a:prstGeom prst="line">
            <a:avLst/>
          </a:prstGeom>
          <a:noFill/>
          <a:ln w="60325">
            <a:gradFill flip="none" rotWithShape="1">
              <a:gsLst>
                <a:gs pos="0">
                  <a:srgbClr val="00265C"/>
                </a:gs>
                <a:gs pos="50000">
                  <a:srgbClr val="0070C0"/>
                </a:gs>
              </a:gsLst>
              <a:lin ang="0" scaled="1"/>
              <a:tileRect/>
            </a:gra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pic>
        <p:nvPicPr>
          <p:cNvPr id="11" name="Picture 12" descr="CMJS_logo-brandeis-blue-short.png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" y="6202363"/>
            <a:ext cx="2057400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 descr="brandeis-blue.png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5200" y="6070600"/>
            <a:ext cx="739775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 descr="CMJS_logo-brandeis-blue-short.png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5100" y="6142038"/>
            <a:ext cx="1358900" cy="60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86425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fontAlgn="base" hangingPunct="1">
        <a:lnSpc>
          <a:spcPct val="101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tabLst>
          <a:tab pos="723900" algn="l"/>
          <a:tab pos="1447800" algn="l"/>
          <a:tab pos="2171700" algn="l"/>
          <a:tab pos="2895600" algn="l"/>
        </a:tabLst>
        <a:defRPr sz="3000" b="1">
          <a:solidFill>
            <a:srgbClr val="FFFFFF"/>
          </a:solidFill>
          <a:latin typeface="Calibri" pitchFamily="34" charset="0"/>
          <a:ea typeface="Lucida Sans Unicode" pitchFamily="34" charset="0"/>
          <a:cs typeface="Lucida Sans Unicode" pitchFamily="34" charset="0"/>
        </a:defRPr>
      </a:lvl1pPr>
      <a:lvl2pPr algn="l" defTabSz="457200" rtl="0" eaLnBrk="1" fontAlgn="base" hangingPunct="1">
        <a:lnSpc>
          <a:spcPct val="101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tabLst>
          <a:tab pos="723900" algn="l"/>
          <a:tab pos="1447800" algn="l"/>
          <a:tab pos="2171700" algn="l"/>
          <a:tab pos="2895600" algn="l"/>
        </a:tabLst>
        <a:defRPr sz="3000" b="1">
          <a:solidFill>
            <a:srgbClr val="FFFFFF"/>
          </a:solidFill>
          <a:latin typeface="Calibri" pitchFamily="34" charset="0"/>
          <a:ea typeface="Lucida Sans Unicode" pitchFamily="34" charset="0"/>
          <a:cs typeface="Lucida Sans Unicode" pitchFamily="34" charset="0"/>
        </a:defRPr>
      </a:lvl2pPr>
      <a:lvl3pPr algn="l" defTabSz="457200" rtl="0" eaLnBrk="1" fontAlgn="base" hangingPunct="1">
        <a:lnSpc>
          <a:spcPct val="101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tabLst>
          <a:tab pos="723900" algn="l"/>
          <a:tab pos="1447800" algn="l"/>
          <a:tab pos="2171700" algn="l"/>
          <a:tab pos="2895600" algn="l"/>
        </a:tabLst>
        <a:defRPr sz="3000" b="1">
          <a:solidFill>
            <a:srgbClr val="FFFFFF"/>
          </a:solidFill>
          <a:latin typeface="Calibri" pitchFamily="34" charset="0"/>
          <a:ea typeface="Lucida Sans Unicode" pitchFamily="34" charset="0"/>
          <a:cs typeface="Lucida Sans Unicode" pitchFamily="34" charset="0"/>
        </a:defRPr>
      </a:lvl3pPr>
      <a:lvl4pPr algn="l" defTabSz="457200" rtl="0" eaLnBrk="1" fontAlgn="base" hangingPunct="1">
        <a:lnSpc>
          <a:spcPct val="101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tabLst>
          <a:tab pos="723900" algn="l"/>
          <a:tab pos="1447800" algn="l"/>
          <a:tab pos="2171700" algn="l"/>
          <a:tab pos="2895600" algn="l"/>
        </a:tabLst>
        <a:defRPr sz="3000" b="1">
          <a:solidFill>
            <a:srgbClr val="FFFFFF"/>
          </a:solidFill>
          <a:latin typeface="Calibri" pitchFamily="34" charset="0"/>
          <a:ea typeface="Lucida Sans Unicode" pitchFamily="34" charset="0"/>
          <a:cs typeface="Lucida Sans Unicode" pitchFamily="34" charset="0"/>
        </a:defRPr>
      </a:lvl4pPr>
      <a:lvl5pPr algn="l" defTabSz="457200" rtl="0" eaLnBrk="1" fontAlgn="base" hangingPunct="1">
        <a:lnSpc>
          <a:spcPct val="101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tabLst>
          <a:tab pos="723900" algn="l"/>
          <a:tab pos="1447800" algn="l"/>
          <a:tab pos="2171700" algn="l"/>
          <a:tab pos="2895600" algn="l"/>
        </a:tabLst>
        <a:defRPr sz="3000" b="1">
          <a:solidFill>
            <a:srgbClr val="FFFFFF"/>
          </a:solidFill>
          <a:latin typeface="Calibri" pitchFamily="34" charset="0"/>
          <a:ea typeface="Lucida Sans Unicode" pitchFamily="34" charset="0"/>
          <a:cs typeface="Lucida Sans Unicode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Verdan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Verdan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Verdan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Verdana" pitchFamily="34" charset="0"/>
        </a:defRPr>
      </a:lvl9pPr>
    </p:titleStyle>
    <p:bodyStyle>
      <a:lvl1pPr marL="342900" indent="-342900" algn="l" defTabSz="457200" rtl="0" eaLnBrk="1" fontAlgn="base" hangingPunct="1">
        <a:lnSpc>
          <a:spcPct val="101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tabLst>
          <a:tab pos="723900" algn="l"/>
          <a:tab pos="1447800" algn="l"/>
          <a:tab pos="2171700" algn="l"/>
          <a:tab pos="2895600" algn="l"/>
          <a:tab pos="3619500" algn="l"/>
          <a:tab pos="4343400" algn="l"/>
          <a:tab pos="5067300" algn="l"/>
          <a:tab pos="5791200" algn="l"/>
          <a:tab pos="6515100" algn="l"/>
          <a:tab pos="7239000" algn="l"/>
          <a:tab pos="7962900" algn="l"/>
        </a:tabLst>
        <a:defRPr sz="2600" b="1">
          <a:solidFill>
            <a:srgbClr val="00458A"/>
          </a:solidFill>
          <a:latin typeface="Calibri" pitchFamily="34" charset="0"/>
          <a:ea typeface="Lucida Sans Unicode" pitchFamily="34" charset="0"/>
          <a:cs typeface="Lucida Sans Unicode" pitchFamily="34" charset="0"/>
        </a:defRPr>
      </a:lvl1pPr>
      <a:lvl2pPr marL="742950" indent="-285750" algn="l" defTabSz="457200" rtl="0" eaLnBrk="1" fontAlgn="base" hangingPunct="1">
        <a:lnSpc>
          <a:spcPct val="101000"/>
        </a:lnSpc>
        <a:spcBef>
          <a:spcPct val="0"/>
        </a:spcBef>
        <a:spcAft>
          <a:spcPct val="0"/>
        </a:spcAft>
        <a:buClr>
          <a:srgbClr val="B8B78B"/>
        </a:buClr>
        <a:buSzPct val="45000"/>
        <a:buFont typeface="Calibri" pitchFamily="34" charset="0"/>
        <a:buChar char="•"/>
        <a:tabLst>
          <a:tab pos="723900" algn="l"/>
          <a:tab pos="1447800" algn="l"/>
          <a:tab pos="2171700" algn="l"/>
          <a:tab pos="2895600" algn="l"/>
          <a:tab pos="3619500" algn="l"/>
          <a:tab pos="4343400" algn="l"/>
          <a:tab pos="5067300" algn="l"/>
          <a:tab pos="5791200" algn="l"/>
          <a:tab pos="6515100" algn="l"/>
          <a:tab pos="7239000" algn="l"/>
          <a:tab pos="7962900" algn="l"/>
        </a:tabLst>
        <a:defRPr sz="2200">
          <a:solidFill>
            <a:srgbClr val="0070C0"/>
          </a:solidFill>
          <a:latin typeface="Calibri" pitchFamily="34" charset="0"/>
          <a:ea typeface="Lucida Sans Unicode" pitchFamily="34" charset="0"/>
          <a:cs typeface="Lucida Sans Unicode" pitchFamily="34" charset="0"/>
        </a:defRPr>
      </a:lvl2pPr>
      <a:lvl3pPr marL="1143000" indent="-228600" algn="l" defTabSz="457200" rtl="0" eaLnBrk="1" fontAlgn="base" hangingPunct="1">
        <a:lnSpc>
          <a:spcPct val="101000"/>
        </a:lnSpc>
        <a:spcBef>
          <a:spcPct val="0"/>
        </a:spcBef>
        <a:spcAft>
          <a:spcPct val="0"/>
        </a:spcAft>
        <a:buClr>
          <a:srgbClr val="B8B78B"/>
        </a:buClr>
        <a:buSzPct val="45000"/>
        <a:buFont typeface="Calibri" pitchFamily="34" charset="0"/>
        <a:buChar char="–"/>
        <a:tabLst>
          <a:tab pos="723900" algn="l"/>
          <a:tab pos="1447800" algn="l"/>
          <a:tab pos="2171700" algn="l"/>
          <a:tab pos="2895600" algn="l"/>
          <a:tab pos="3619500" algn="l"/>
          <a:tab pos="4343400" algn="l"/>
          <a:tab pos="5067300" algn="l"/>
          <a:tab pos="5791200" algn="l"/>
          <a:tab pos="6515100" algn="l"/>
          <a:tab pos="7239000" algn="l"/>
          <a:tab pos="7962900" algn="l"/>
        </a:tabLst>
        <a:defRPr sz="2200">
          <a:solidFill>
            <a:srgbClr val="0070C0"/>
          </a:solidFill>
          <a:latin typeface="Calibri" pitchFamily="34" charset="0"/>
          <a:ea typeface="Lucida Sans Unicode" pitchFamily="34" charset="0"/>
          <a:cs typeface="Lucida Sans Unicode" pitchFamily="34" charset="0"/>
        </a:defRPr>
      </a:lvl3pPr>
      <a:lvl4pPr marL="1600200" indent="-228600" algn="l" defTabSz="457200" rtl="0" eaLnBrk="1" fontAlgn="base" hangingPunct="1">
        <a:lnSpc>
          <a:spcPct val="101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tabLst>
          <a:tab pos="723900" algn="l"/>
          <a:tab pos="1447800" algn="l"/>
          <a:tab pos="2171700" algn="l"/>
          <a:tab pos="2895600" algn="l"/>
          <a:tab pos="3619500" algn="l"/>
          <a:tab pos="4343400" algn="l"/>
          <a:tab pos="5067300" algn="l"/>
          <a:tab pos="5791200" algn="l"/>
          <a:tab pos="6515100" algn="l"/>
          <a:tab pos="7239000" algn="l"/>
          <a:tab pos="7962900" algn="l"/>
        </a:tabLst>
        <a:defRPr sz="2200">
          <a:solidFill>
            <a:srgbClr val="0070C0"/>
          </a:solidFill>
          <a:latin typeface="Calibri" pitchFamily="34" charset="0"/>
          <a:ea typeface="Lucida Sans Unicode" pitchFamily="34" charset="0"/>
          <a:cs typeface="Lucida Sans Unicode" pitchFamily="34" charset="0"/>
        </a:defRPr>
      </a:lvl4pPr>
      <a:lvl5pPr marL="2057400" indent="-228600" algn="l" defTabSz="457200" rtl="0" eaLnBrk="1" fontAlgn="base" hangingPunct="1">
        <a:lnSpc>
          <a:spcPct val="101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itchFamily="2" charset="2"/>
        <a:tabLst>
          <a:tab pos="723900" algn="l"/>
          <a:tab pos="1447800" algn="l"/>
          <a:tab pos="2171700" algn="l"/>
          <a:tab pos="2895600" algn="l"/>
          <a:tab pos="3619500" algn="l"/>
          <a:tab pos="4343400" algn="l"/>
          <a:tab pos="5067300" algn="l"/>
          <a:tab pos="5791200" algn="l"/>
          <a:tab pos="6515100" algn="l"/>
          <a:tab pos="7239000" algn="l"/>
          <a:tab pos="7962900" algn="l"/>
        </a:tabLst>
        <a:defRPr sz="2200">
          <a:solidFill>
            <a:srgbClr val="0070C0"/>
          </a:solidFill>
          <a:latin typeface="Calibri" pitchFamily="34" charset="0"/>
          <a:ea typeface="Lucida Sans Unicode" pitchFamily="34" charset="0"/>
          <a:cs typeface="Lucida Sans Unicode" pitchFamily="34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0066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0066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0066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0066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mailto:sassont@brandeis.edu" TargetMode="External"/><Relationship Id="rId2" Type="http://schemas.openxmlformats.org/officeDocument/2006/relationships/hyperlink" Target="mailto:saxe@brandeis.ed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266700" y="2305879"/>
            <a:ext cx="11132354" cy="1460286"/>
          </a:xfrm>
        </p:spPr>
        <p:txBody>
          <a:bodyPr/>
          <a:lstStyle/>
          <a:p>
            <a:pPr algn="r"/>
            <a:r>
              <a:rPr lang="en-US" dirty="0" smtClean="0">
                <a:solidFill>
                  <a:srgbClr val="002060"/>
                </a:solidFill>
              </a:rPr>
              <a:t>American Jewry:</a:t>
            </a:r>
            <a:r>
              <a:rPr lang="en-US" sz="4800" dirty="0" smtClean="0">
                <a:solidFill>
                  <a:srgbClr val="002060"/>
                </a:solidFill>
              </a:rPr>
              <a:t/>
            </a:r>
            <a:br>
              <a:rPr lang="en-US" sz="4800" dirty="0" smtClean="0">
                <a:solidFill>
                  <a:srgbClr val="002060"/>
                </a:solidFill>
              </a:rPr>
            </a:br>
            <a:r>
              <a:rPr lang="en-US" dirty="0" smtClean="0">
                <a:solidFill>
                  <a:srgbClr val="002060"/>
                </a:solidFill>
              </a:rPr>
              <a:t>Challenging the Narratives 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 bwMode="auto">
          <a:xfrm>
            <a:off x="6598454" y="5106569"/>
            <a:ext cx="4800600" cy="393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816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8276" rIns="90000" bIns="45000" anchor="ctr"/>
          <a:lstStyle>
            <a:lvl1pPr defTabSz="457200"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457200"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457200"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457200"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457200" eaLnBrk="0" hangingPunct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>
              <a:lnSpc>
                <a:spcPct val="101000"/>
              </a:lnSpc>
              <a:buClr>
                <a:srgbClr val="000000"/>
              </a:buClr>
              <a:buSzPct val="45000"/>
            </a:pPr>
            <a:endParaRPr lang="en-US" sz="2000" b="1" dirty="0" smtClean="0">
              <a:solidFill>
                <a:srgbClr val="002060"/>
              </a:solidFill>
              <a:latin typeface="Calibri" pitchFamily="34" charset="0"/>
            </a:endParaRPr>
          </a:p>
          <a:p>
            <a:pPr algn="r" eaLnBrk="1" hangingPunct="1">
              <a:lnSpc>
                <a:spcPct val="101000"/>
              </a:lnSpc>
              <a:buClr>
                <a:srgbClr val="000000"/>
              </a:buClr>
              <a:buSzPct val="45000"/>
            </a:pPr>
            <a:r>
              <a:rPr lang="en-US" sz="1600" dirty="0" smtClean="0">
                <a:solidFill>
                  <a:srgbClr val="002060"/>
                </a:solidFill>
                <a:latin typeface="Calibri" pitchFamily="34" charset="0"/>
              </a:rPr>
              <a:t>21 June 2016</a:t>
            </a:r>
            <a:endParaRPr lang="he-IL" sz="16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7138303" y="4044460"/>
            <a:ext cx="4260751" cy="970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816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000" tIns="48276" rIns="90000" bIns="45000" numCol="1" anchor="ctr" anchorCtr="0" compatLnSpc="1">
            <a:prstTxWarp prst="textNoShape">
              <a:avLst/>
            </a:prstTxWarp>
          </a:bodyPr>
          <a:lstStyle>
            <a:lvl1pPr marL="0" indent="0" algn="l" defTabSz="457200" rtl="0" eaLnBrk="1" fontAlgn="base" hangingPunct="1">
              <a:lnSpc>
                <a:spcPct val="101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 sz="1600" b="1" baseline="0">
                <a:solidFill>
                  <a:srgbClr val="0070C0"/>
                </a:solidFill>
                <a:latin typeface="Verdana" pitchFamily="34" charset="0"/>
                <a:ea typeface="Lucida Sans Unicode" pitchFamily="34" charset="0"/>
                <a:cs typeface="Lucida Sans Unicode" pitchFamily="34" charset="0"/>
              </a:defRPr>
            </a:lvl1pPr>
            <a:lvl2pPr marL="742950" indent="-285750" algn="l" defTabSz="457200" rtl="0" eaLnBrk="1" fontAlgn="base" hangingPunct="1">
              <a:lnSpc>
                <a:spcPct val="101000"/>
              </a:lnSpc>
              <a:spcBef>
                <a:spcPct val="0"/>
              </a:spcBef>
              <a:spcAft>
                <a:spcPct val="0"/>
              </a:spcAft>
              <a:buClr>
                <a:srgbClr val="B8B78B"/>
              </a:buClr>
              <a:buSzPct val="45000"/>
              <a:buFont typeface="Calibri" pitchFamily="34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 sz="2200">
                <a:solidFill>
                  <a:srgbClr val="0070C0"/>
                </a:solidFill>
                <a:latin typeface="Calibri" pitchFamily="34" charset="0"/>
                <a:ea typeface="Lucida Sans Unicode" pitchFamily="34" charset="0"/>
                <a:cs typeface="Lucida Sans Unicode" pitchFamily="34" charset="0"/>
              </a:defRPr>
            </a:lvl2pPr>
            <a:lvl3pPr marL="1143000" indent="-228600" algn="l" defTabSz="457200" rtl="0" eaLnBrk="1" fontAlgn="base" hangingPunct="1">
              <a:lnSpc>
                <a:spcPct val="101000"/>
              </a:lnSpc>
              <a:spcBef>
                <a:spcPct val="0"/>
              </a:spcBef>
              <a:spcAft>
                <a:spcPct val="0"/>
              </a:spcAft>
              <a:buClr>
                <a:srgbClr val="B8B78B"/>
              </a:buClr>
              <a:buSzPct val="45000"/>
              <a:buFont typeface="Calibri" pitchFamily="34" charset="0"/>
              <a:buChar char="–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 sz="2200">
                <a:solidFill>
                  <a:srgbClr val="0070C0"/>
                </a:solidFill>
                <a:latin typeface="Calibri" pitchFamily="34" charset="0"/>
                <a:ea typeface="Lucida Sans Unicode" pitchFamily="34" charset="0"/>
                <a:cs typeface="Lucida Sans Unicode" pitchFamily="34" charset="0"/>
              </a:defRPr>
            </a:lvl3pPr>
            <a:lvl4pPr marL="1600200" indent="-228600" algn="l" defTabSz="457200" rtl="0" eaLnBrk="1" fontAlgn="base" hangingPunct="1">
              <a:lnSpc>
                <a:spcPct val="101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 sz="2200">
                <a:solidFill>
                  <a:srgbClr val="0070C0"/>
                </a:solidFill>
                <a:latin typeface="Calibri" pitchFamily="34" charset="0"/>
                <a:ea typeface="Lucida Sans Unicode" pitchFamily="34" charset="0"/>
                <a:cs typeface="Lucida Sans Unicode" pitchFamily="34" charset="0"/>
              </a:defRPr>
            </a:lvl4pPr>
            <a:lvl5pPr marL="2057400" indent="-228600" algn="l" defTabSz="457200" rtl="0" eaLnBrk="1" fontAlgn="base" hangingPunct="1">
              <a:lnSpc>
                <a:spcPct val="101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 sz="2200">
                <a:solidFill>
                  <a:srgbClr val="0070C0"/>
                </a:solidFill>
                <a:latin typeface="Calibri" pitchFamily="34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66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66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66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66"/>
                </a:solidFill>
                <a:latin typeface="+mn-lt"/>
              </a:defRPr>
            </a:lvl9pPr>
          </a:lstStyle>
          <a:p>
            <a:pPr algn="r"/>
            <a:r>
              <a:rPr lang="en-US" sz="2000" kern="0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Leonard Saxe, Ph.D.</a:t>
            </a:r>
          </a:p>
          <a:p>
            <a:pPr algn="r"/>
            <a:r>
              <a:rPr lang="en-US" sz="2000" kern="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Theodore Sasson, Ph.D.</a:t>
            </a:r>
          </a:p>
        </p:txBody>
      </p:sp>
      <p:sp>
        <p:nvSpPr>
          <p:cNvPr id="2" name="Rectangle 1"/>
          <p:cNvSpPr/>
          <p:nvPr/>
        </p:nvSpPr>
        <p:spPr>
          <a:xfrm>
            <a:off x="4762500" y="4529795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endParaRPr lang="en-US" sz="1600" dirty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algn="r"/>
            <a:r>
              <a:rPr lang="en-US" sz="1600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</a:t>
            </a:r>
            <a:endParaRPr lang="en-US" sz="1600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2282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7700" y="1457744"/>
            <a:ext cx="10894944" cy="3278257"/>
          </a:xfrm>
        </p:spPr>
        <p:txBody>
          <a:bodyPr/>
          <a:lstStyle/>
          <a:p>
            <a:pPr marL="0" indent="0">
              <a:buClr>
                <a:srgbClr val="00458A"/>
              </a:buClr>
              <a:buSzPct val="100000"/>
            </a:pPr>
            <a:r>
              <a:rPr lang="en-US" sz="3600" b="0" i="1" dirty="0" smtClean="0"/>
              <a:t>Conventional Wisdom: </a:t>
            </a:r>
          </a:p>
          <a:p>
            <a:pPr marL="0" indent="0">
              <a:buClr>
                <a:srgbClr val="00458A"/>
              </a:buClr>
              <a:buSzPct val="100000"/>
            </a:pPr>
            <a:r>
              <a:rPr lang="en-US" sz="3600" b="0" i="1" dirty="0" smtClean="0"/>
              <a:t>“The American Jewish population is shrinking.”</a:t>
            </a:r>
          </a:p>
          <a:p>
            <a:pPr marL="0" indent="0">
              <a:buClr>
                <a:srgbClr val="00458A"/>
              </a:buClr>
              <a:buSzPct val="100000"/>
            </a:pPr>
            <a:endParaRPr lang="en-US" sz="3600" b="0" i="1" dirty="0"/>
          </a:p>
          <a:p>
            <a:pPr marL="0" indent="0">
              <a:buClr>
                <a:srgbClr val="00458A"/>
              </a:buClr>
              <a:buSzPct val="100000"/>
            </a:pPr>
            <a:r>
              <a:rPr lang="en-US" sz="3600" b="0" i="1" dirty="0" smtClean="0"/>
              <a:t>Reality: </a:t>
            </a:r>
          </a:p>
          <a:p>
            <a:pPr marL="0" indent="0">
              <a:buClr>
                <a:srgbClr val="00458A"/>
              </a:buClr>
              <a:buSzPct val="100000"/>
            </a:pPr>
            <a:r>
              <a:rPr lang="en-US" sz="3600" b="0" i="1" dirty="0" smtClean="0"/>
              <a:t>American Jewish population – including those who identify “by religion” and “not by religion” – is 	increasing </a:t>
            </a:r>
            <a:endParaRPr lang="en-US" sz="3600" b="0" dirty="0"/>
          </a:p>
          <a:p>
            <a:endParaRPr lang="en-US" sz="3600" dirty="0"/>
          </a:p>
        </p:txBody>
      </p:sp>
      <p:sp>
        <p:nvSpPr>
          <p:cNvPr id="2" name="Rectangle 1"/>
          <p:cNvSpPr/>
          <p:nvPr/>
        </p:nvSpPr>
        <p:spPr>
          <a:xfrm>
            <a:off x="647700" y="282193"/>
            <a:ext cx="616147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Changing Narrative # 1</a:t>
            </a:r>
            <a:endParaRPr lang="en-US" sz="40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5769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hart 7"/>
          <p:cNvGraphicFramePr/>
          <p:nvPr>
            <p:extLst>
              <p:ext uri="{D42A27DB-BD31-4B8C-83A1-F6EECF244321}">
                <p14:modId xmlns:p14="http://schemas.microsoft.com/office/powerpoint/2010/main" val="145245226"/>
              </p:ext>
            </p:extLst>
          </p:nvPr>
        </p:nvGraphicFramePr>
        <p:xfrm>
          <a:off x="269293" y="1000123"/>
          <a:ext cx="8198431" cy="45529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Char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5270894"/>
              </p:ext>
            </p:extLst>
          </p:nvPr>
        </p:nvGraphicFramePr>
        <p:xfrm>
          <a:off x="0" y="1175174"/>
          <a:ext cx="7258908" cy="47593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7" name="Chart 16"/>
          <p:cNvGraphicFramePr/>
          <p:nvPr>
            <p:extLst>
              <p:ext uri="{D42A27DB-BD31-4B8C-83A1-F6EECF244321}">
                <p14:modId xmlns:p14="http://schemas.microsoft.com/office/powerpoint/2010/main" val="1593549215"/>
              </p:ext>
            </p:extLst>
          </p:nvPr>
        </p:nvGraphicFramePr>
        <p:xfrm>
          <a:off x="4410647" y="1039431"/>
          <a:ext cx="7981950" cy="44862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876" y="76200"/>
            <a:ext cx="11560313" cy="990600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816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000" tIns="45000" rIns="90000" bIns="45000" numCol="1" anchor="ctr" anchorCtr="0" compatLnSpc="1">
            <a:prstTxWarp prst="textNoShape">
              <a:avLst/>
            </a:prstTxWarp>
          </a:bodyPr>
          <a:lstStyle/>
          <a:p>
            <a:r>
              <a:rPr lang="en-US" sz="4000" dirty="0" smtClean="0"/>
              <a:t>Growth of US Jewry:</a:t>
            </a:r>
            <a:br>
              <a:rPr lang="en-US" sz="4000" dirty="0" smtClean="0"/>
            </a:br>
            <a:r>
              <a:rPr lang="en-US" sz="4000" dirty="0" smtClean="0"/>
              <a:t> </a:t>
            </a:r>
            <a:r>
              <a:rPr lang="en-US" sz="3600" b="0" dirty="0" smtClean="0"/>
              <a:t>Jews by religion/not by religion and children</a:t>
            </a:r>
            <a:endParaRPr lang="en-US" sz="3600" b="0" dirty="0"/>
          </a:p>
        </p:txBody>
      </p:sp>
      <p:grpSp>
        <p:nvGrpSpPr>
          <p:cNvPr id="13" name="Group 12"/>
          <p:cNvGrpSpPr/>
          <p:nvPr/>
        </p:nvGrpSpPr>
        <p:grpSpPr>
          <a:xfrm>
            <a:off x="8101542" y="5503117"/>
            <a:ext cx="3070099" cy="369332"/>
            <a:chOff x="1559745" y="5484612"/>
            <a:chExt cx="3070099" cy="369332"/>
          </a:xfrm>
        </p:grpSpPr>
        <p:sp>
          <p:nvSpPr>
            <p:cNvPr id="3" name="TextBox 2"/>
            <p:cNvSpPr txBox="1"/>
            <p:nvPr/>
          </p:nvSpPr>
          <p:spPr>
            <a:xfrm>
              <a:off x="1780218" y="5484612"/>
              <a:ext cx="284962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>
                  <a:latin typeface="Calibri" panose="020F0502020204030204" pitchFamily="34" charset="0"/>
                </a:rPr>
                <a:t>Adult Jews by Religion (JBR)</a:t>
              </a:r>
              <a:endParaRPr lang="en-US" b="1" dirty="0">
                <a:latin typeface="Calibri" panose="020F0502020204030204" pitchFamily="34" charset="0"/>
              </a:endParaRPr>
            </a:p>
          </p:txBody>
        </p:sp>
        <p:sp>
          <p:nvSpPr>
            <p:cNvPr id="4" name="Rectangle 3"/>
            <p:cNvSpPr/>
            <p:nvPr/>
          </p:nvSpPr>
          <p:spPr>
            <a:xfrm>
              <a:off x="1559745" y="5596202"/>
              <a:ext cx="182880" cy="18288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888133" y="5521481"/>
            <a:ext cx="3434860" cy="369332"/>
            <a:chOff x="4410647" y="5521481"/>
            <a:chExt cx="3434860" cy="369332"/>
          </a:xfrm>
        </p:grpSpPr>
        <p:sp>
          <p:nvSpPr>
            <p:cNvPr id="9" name="TextBox 8"/>
            <p:cNvSpPr txBox="1"/>
            <p:nvPr/>
          </p:nvSpPr>
          <p:spPr>
            <a:xfrm>
              <a:off x="4593527" y="5521481"/>
              <a:ext cx="325198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>
                  <a:latin typeface="Calibri" panose="020F0502020204030204" pitchFamily="34" charset="0"/>
                </a:rPr>
                <a:t>Adult Jews not by Religion (JNR)</a:t>
              </a:r>
              <a:endParaRPr lang="en-US" b="1" dirty="0">
                <a:latin typeface="Calibri" panose="020F050202020403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4410647" y="5653150"/>
              <a:ext cx="182880" cy="182880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468005" y="5565228"/>
            <a:ext cx="1817003" cy="369332"/>
            <a:chOff x="8416958" y="5565228"/>
            <a:chExt cx="1817003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8563824" y="5565228"/>
              <a:ext cx="167013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>
                  <a:latin typeface="Calibri" panose="020F0502020204030204" pitchFamily="34" charset="0"/>
                </a:rPr>
                <a:t>Jewish Children</a:t>
              </a:r>
              <a:endParaRPr lang="en-US" b="1" dirty="0">
                <a:latin typeface="Calibri" panose="020F050202020403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8416958" y="5671064"/>
              <a:ext cx="182880" cy="18288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252621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700" y="76200"/>
            <a:ext cx="8877300" cy="990600"/>
          </a:xfrm>
          <a:noFill/>
          <a:ln w="128160" algn="ctr">
            <a:noFill/>
            <a:miter lim="800000"/>
            <a:headEnd/>
            <a:tailEnd/>
          </a:ln>
        </p:spPr>
        <p:txBody>
          <a:bodyPr vert="horz" wrap="square" lIns="90000" tIns="45000" rIns="90000" bIns="45000" numCol="1" anchor="ctr" anchorCtr="0" compatLnSpc="1">
            <a:prstTxWarp prst="textNoShape">
              <a:avLst/>
            </a:prstTxWarp>
          </a:bodyPr>
          <a:lstStyle/>
          <a:p>
            <a:r>
              <a:rPr lang="en-US" sz="4200" dirty="0">
                <a:ea typeface="Arial Unicode MS" pitchFamily="34" charset="-128"/>
                <a:cs typeface="Arial Unicode MS" pitchFamily="34" charset="-128"/>
              </a:rPr>
              <a:t>Why is U.S. Jewry expanding?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3670" y="1333500"/>
            <a:ext cx="10111408" cy="4510709"/>
          </a:xfrm>
        </p:spPr>
        <p:txBody>
          <a:bodyPr>
            <a:normAutofit fontScale="92500" lnSpcReduction="10000"/>
          </a:bodyPr>
          <a:lstStyle/>
          <a:p>
            <a:pPr>
              <a:buClr>
                <a:srgbClr val="00458A"/>
              </a:buClr>
              <a:buSzPct val="100000"/>
              <a:buFont typeface="Arial" pitchFamily="34" charset="0"/>
              <a:buChar char="•"/>
            </a:pPr>
            <a:r>
              <a:rPr lang="en-US" sz="3200" dirty="0"/>
              <a:t>Immigration</a:t>
            </a:r>
          </a:p>
          <a:p>
            <a:pPr lvl="1">
              <a:buClr>
                <a:srgbClr val="002060"/>
              </a:buClr>
              <a:buSzPct val="50000"/>
              <a:buFont typeface="Wingdings" panose="05000000000000000000" pitchFamily="2" charset="2"/>
              <a:buChar char="Ø"/>
            </a:pPr>
            <a:r>
              <a:rPr lang="en-US" sz="2800" dirty="0"/>
              <a:t>FSU (c. 10% of the U.S. Jewish population)</a:t>
            </a:r>
          </a:p>
          <a:p>
            <a:pPr lvl="1">
              <a:buClr>
                <a:srgbClr val="002060"/>
              </a:buClr>
              <a:buSzPct val="50000"/>
              <a:buFont typeface="Wingdings" panose="05000000000000000000" pitchFamily="2" charset="2"/>
              <a:buChar char="Ø"/>
            </a:pPr>
            <a:r>
              <a:rPr lang="en-US" sz="2800" dirty="0"/>
              <a:t>Israel, South America, Canada</a:t>
            </a:r>
          </a:p>
          <a:p>
            <a:pPr>
              <a:buClr>
                <a:srgbClr val="00458A"/>
              </a:buClr>
              <a:buSzPct val="100000"/>
              <a:buFont typeface="Arial" pitchFamily="34" charset="0"/>
              <a:buChar char="•"/>
            </a:pPr>
            <a:endParaRPr lang="en-US" b="1" dirty="0" smtClean="0">
              <a:solidFill>
                <a:srgbClr val="00458A"/>
              </a:solidFill>
            </a:endParaRPr>
          </a:p>
          <a:p>
            <a:pPr>
              <a:buClr>
                <a:srgbClr val="00458A"/>
              </a:buClr>
              <a:buSzPct val="100000"/>
              <a:buFont typeface="Arial" pitchFamily="34" charset="0"/>
              <a:buChar char="•"/>
            </a:pPr>
            <a:r>
              <a:rPr lang="en-US" sz="3200" dirty="0"/>
              <a:t>Increase in Jewish identification </a:t>
            </a:r>
          </a:p>
          <a:p>
            <a:pPr lvl="1">
              <a:buClr>
                <a:srgbClr val="002060"/>
              </a:buClr>
              <a:buSzPct val="50000"/>
              <a:buFont typeface="Wingdings" panose="05000000000000000000" pitchFamily="2" charset="2"/>
              <a:buChar char="Ø"/>
            </a:pPr>
            <a:r>
              <a:rPr lang="en-US" sz="2800" dirty="0"/>
              <a:t>Expanded /improved formal and informal education </a:t>
            </a:r>
          </a:p>
          <a:p>
            <a:pPr lvl="1">
              <a:buClr>
                <a:srgbClr val="002060"/>
              </a:buClr>
              <a:buSzPct val="50000"/>
              <a:buFont typeface="Wingdings" panose="05000000000000000000" pitchFamily="2" charset="2"/>
              <a:buChar char="Ø"/>
            </a:pPr>
            <a:r>
              <a:rPr lang="en-US" sz="2800" dirty="0"/>
              <a:t>Easier to be ethnic/Jewish</a:t>
            </a:r>
          </a:p>
          <a:p>
            <a:pPr lvl="1">
              <a:buClr>
                <a:srgbClr val="00458A"/>
              </a:buClr>
              <a:buSzPct val="100000"/>
              <a:buFont typeface="Arial" panose="020B0604020202020204" pitchFamily="34" charset="0"/>
              <a:buChar char="•"/>
            </a:pPr>
            <a:endParaRPr lang="en-US" sz="2800" dirty="0"/>
          </a:p>
          <a:p>
            <a:pPr>
              <a:buClr>
                <a:srgbClr val="00458A"/>
              </a:buClr>
              <a:buSzPct val="100000"/>
              <a:buFont typeface="Arial" pitchFamily="34" charset="0"/>
              <a:buChar char="•"/>
            </a:pPr>
            <a:r>
              <a:rPr lang="en-US" sz="3200" dirty="0"/>
              <a:t>Intermarriage</a:t>
            </a:r>
          </a:p>
          <a:p>
            <a:pPr lvl="1">
              <a:buClr>
                <a:srgbClr val="002060"/>
              </a:buClr>
              <a:buSzPct val="50000"/>
              <a:buFont typeface="Wingdings" panose="05000000000000000000" pitchFamily="2" charset="2"/>
              <a:buChar char="Ø"/>
            </a:pPr>
            <a:r>
              <a:rPr lang="en-US" sz="2800" dirty="0"/>
              <a:t>Change in Attitudes/Welcoming-Patrilineal descent </a:t>
            </a:r>
          </a:p>
          <a:p>
            <a:pPr lvl="1">
              <a:buClr>
                <a:srgbClr val="002060"/>
              </a:buClr>
              <a:buSzPct val="50000"/>
              <a:buFont typeface="Wingdings" panose="05000000000000000000" pitchFamily="2" charset="2"/>
              <a:buChar char="Ø"/>
            </a:pPr>
            <a:r>
              <a:rPr lang="en-US" sz="2800" dirty="0"/>
              <a:t>More children being raised as Jews</a:t>
            </a:r>
          </a:p>
          <a:p>
            <a:endParaRPr lang="en-US" dirty="0">
              <a:solidFill>
                <a:srgbClr val="00458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8931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700" y="76200"/>
            <a:ext cx="10248900" cy="990600"/>
          </a:xfrm>
        </p:spPr>
        <p:txBody>
          <a:bodyPr>
            <a:noAutofit/>
          </a:bodyPr>
          <a:lstStyle/>
          <a:p>
            <a:r>
              <a:rPr lang="en-US" sz="4200" dirty="0"/>
              <a:t>Jewish Behaviors and Attitudes:</a:t>
            </a:r>
            <a:br>
              <a:rPr lang="en-US" sz="4200" dirty="0"/>
            </a:br>
            <a:r>
              <a:rPr lang="en-US" sz="3600" b="0" dirty="0"/>
              <a:t>1990 v. 2013</a:t>
            </a:r>
          </a:p>
        </p:txBody>
      </p:sp>
      <p:sp>
        <p:nvSpPr>
          <p:cNvPr id="3" name="Rectangle 2"/>
          <p:cNvSpPr/>
          <p:nvPr/>
        </p:nvSpPr>
        <p:spPr>
          <a:xfrm>
            <a:off x="2318658" y="5737271"/>
            <a:ext cx="64008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">
              <a:spcBef>
                <a:spcPct val="0"/>
              </a:spcBef>
              <a:spcAft>
                <a:spcPct val="0"/>
              </a:spcAft>
            </a:pPr>
            <a:r>
              <a:rPr lang="en-US" sz="1000" b="1" dirty="0">
                <a:solidFill>
                  <a:srgbClr val="000000">
                    <a:lumMod val="65000"/>
                    <a:lumOff val="35000"/>
                  </a:srgbClr>
                </a:solidFill>
                <a:latin typeface="Calibri" panose="020F0502020204030204" pitchFamily="34" charset="0"/>
                <a:cs typeface="Arial" charset="0"/>
              </a:rPr>
              <a:t>2013 Source: Pew Research Center 2013 Survey of U.S. Jews, Feb. 20-June 13, 2013.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1752600" y="1266964"/>
            <a:ext cx="8686800" cy="4484232"/>
            <a:chOff x="1752600" y="1198724"/>
            <a:chExt cx="8686800" cy="4484232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987"/>
            <a:stretch/>
          </p:blipFill>
          <p:spPr bwMode="auto">
            <a:xfrm>
              <a:off x="1752600" y="1198724"/>
              <a:ext cx="8686800" cy="44842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" name="Picture 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944" r="37776" b="93921"/>
            <a:stretch/>
          </p:blipFill>
          <p:spPr bwMode="auto">
            <a:xfrm>
              <a:off x="4495801" y="1198724"/>
              <a:ext cx="4107118" cy="55387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6" name="Group 5"/>
            <p:cNvGrpSpPr/>
            <p:nvPr/>
          </p:nvGrpSpPr>
          <p:grpSpPr>
            <a:xfrm>
              <a:off x="2819400" y="4815114"/>
              <a:ext cx="7130142" cy="228600"/>
              <a:chOff x="1295400" y="4815114"/>
              <a:chExt cx="7130142" cy="228600"/>
            </a:xfrm>
          </p:grpSpPr>
          <p:sp>
            <p:nvSpPr>
              <p:cNvPr id="4" name="Oval 3"/>
              <p:cNvSpPr/>
              <p:nvPr/>
            </p:nvSpPr>
            <p:spPr>
              <a:xfrm>
                <a:off x="1295400" y="4815114"/>
                <a:ext cx="1905000" cy="228600"/>
              </a:xfrm>
              <a:prstGeom prst="roundRect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7" name="Oval 6"/>
              <p:cNvSpPr/>
              <p:nvPr/>
            </p:nvSpPr>
            <p:spPr>
              <a:xfrm>
                <a:off x="3886200" y="4815114"/>
                <a:ext cx="1905000" cy="228600"/>
              </a:xfrm>
              <a:prstGeom prst="roundRect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8" name="Oval 7"/>
              <p:cNvSpPr/>
              <p:nvPr/>
            </p:nvSpPr>
            <p:spPr>
              <a:xfrm>
                <a:off x="6520542" y="4815114"/>
                <a:ext cx="1905000" cy="228600"/>
              </a:xfrm>
              <a:prstGeom prst="roundRect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34715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700" y="76200"/>
            <a:ext cx="10020300" cy="990600"/>
          </a:xfrm>
        </p:spPr>
        <p:txBody>
          <a:bodyPr>
            <a:noAutofit/>
          </a:bodyPr>
          <a:lstStyle/>
          <a:p>
            <a:r>
              <a:rPr lang="en-US" sz="4200" dirty="0"/>
              <a:t>Household Synagogue Membership:  </a:t>
            </a:r>
            <a:r>
              <a:rPr lang="en-US" sz="4200" dirty="0" smtClean="0"/>
              <a:t/>
            </a:r>
            <a:br>
              <a:rPr lang="en-US" sz="4200" dirty="0" smtClean="0"/>
            </a:br>
            <a:r>
              <a:rPr lang="en-US" sz="3600" b="0" dirty="0" smtClean="0"/>
              <a:t>1990 </a:t>
            </a:r>
            <a:r>
              <a:rPr lang="en-US" sz="3600" b="0" dirty="0"/>
              <a:t>v. 2013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676400" y="1172568"/>
            <a:ext cx="8839200" cy="4572000"/>
            <a:chOff x="1676400" y="1295400"/>
            <a:chExt cx="8839200" cy="457200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76400" y="1295400"/>
              <a:ext cx="8839200" cy="4572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662" r="32675" b="93966"/>
            <a:stretch/>
          </p:blipFill>
          <p:spPr bwMode="auto">
            <a:xfrm>
              <a:off x="3209925" y="1295400"/>
              <a:ext cx="5848350" cy="5334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4" name="Group 3"/>
            <p:cNvGrpSpPr/>
            <p:nvPr/>
          </p:nvGrpSpPr>
          <p:grpSpPr>
            <a:xfrm>
              <a:off x="2757714" y="5014686"/>
              <a:ext cx="7191828" cy="256032"/>
              <a:chOff x="1233714" y="5014686"/>
              <a:chExt cx="7191828" cy="256032"/>
            </a:xfrm>
          </p:grpSpPr>
          <p:sp>
            <p:nvSpPr>
              <p:cNvPr id="10" name="Oval 9"/>
              <p:cNvSpPr/>
              <p:nvPr/>
            </p:nvSpPr>
            <p:spPr>
              <a:xfrm>
                <a:off x="5181600" y="5014686"/>
                <a:ext cx="3243942" cy="256032"/>
              </a:xfrm>
              <a:prstGeom prst="roundRect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Oval 10"/>
              <p:cNvSpPr/>
              <p:nvPr/>
            </p:nvSpPr>
            <p:spPr>
              <a:xfrm>
                <a:off x="1233714" y="5014686"/>
                <a:ext cx="3243942" cy="256032"/>
              </a:xfrm>
              <a:prstGeom prst="roundRect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5" name="Rounded Rectangle 4"/>
            <p:cNvSpPr/>
            <p:nvPr/>
          </p:nvSpPr>
          <p:spPr>
            <a:xfrm>
              <a:off x="8538030" y="1676400"/>
              <a:ext cx="1596570" cy="3594318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FFFFFF"/>
                </a:solidFill>
              </a:endParaRPr>
            </a:p>
          </p:txBody>
        </p:sp>
      </p:grpSp>
      <p:sp>
        <p:nvSpPr>
          <p:cNvPr id="13" name="Rectangle 12"/>
          <p:cNvSpPr/>
          <p:nvPr/>
        </p:nvSpPr>
        <p:spPr>
          <a:xfrm>
            <a:off x="2409372" y="5697380"/>
            <a:ext cx="64008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">
              <a:spcBef>
                <a:spcPct val="0"/>
              </a:spcBef>
              <a:spcAft>
                <a:spcPct val="0"/>
              </a:spcAft>
            </a:pPr>
            <a:r>
              <a:rPr lang="en-US" sz="1000" b="1" dirty="0">
                <a:solidFill>
                  <a:srgbClr val="000000">
                    <a:lumMod val="65000"/>
                    <a:lumOff val="35000"/>
                  </a:srgbClr>
                </a:solidFill>
                <a:latin typeface="Calibri" panose="020F0502020204030204" pitchFamily="34" charset="0"/>
                <a:cs typeface="Arial" charset="0"/>
              </a:rPr>
              <a:t>2013 Source: Pew Research Center 2013 Survey of U.S. Jews, Feb. 20-June 13, 2013.</a:t>
            </a:r>
          </a:p>
        </p:txBody>
      </p:sp>
    </p:spTree>
    <p:extLst>
      <p:ext uri="{BB962C8B-B14F-4D97-AF65-F5344CB8AC3E}">
        <p14:creationId xmlns:p14="http://schemas.microsoft.com/office/powerpoint/2010/main" val="4039176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7801" y="1318658"/>
            <a:ext cx="10907404" cy="3487596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816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000" tIns="48276" rIns="90000" bIns="45000" numCol="1" anchor="t" anchorCtr="0" compatLnSpc="1">
            <a:prstTxWarp prst="textNoShape">
              <a:avLst/>
            </a:prstTxWarp>
          </a:bodyPr>
          <a:lstStyle/>
          <a:p>
            <a:pPr marL="0" indent="0">
              <a:buClr>
                <a:srgbClr val="00458A"/>
              </a:buClr>
              <a:buSzPct val="100000"/>
            </a:pPr>
            <a:r>
              <a:rPr lang="en-US" sz="3600" b="0" i="1" dirty="0" smtClean="0"/>
              <a:t>Conventional Wisdom:</a:t>
            </a:r>
          </a:p>
          <a:p>
            <a:pPr marL="0" indent="0">
              <a:buClr>
                <a:srgbClr val="00458A"/>
              </a:buClr>
              <a:buSzPct val="100000"/>
            </a:pPr>
            <a:r>
              <a:rPr lang="en-US" sz="3600" b="0" i="1" dirty="0" smtClean="0"/>
              <a:t>“Intermarriage leads to population loss.”</a:t>
            </a:r>
          </a:p>
          <a:p>
            <a:pPr marL="0" indent="0">
              <a:buClr>
                <a:srgbClr val="00458A"/>
              </a:buClr>
              <a:buSzPct val="100000"/>
            </a:pPr>
            <a:endParaRPr lang="en-US" sz="3600" b="0" i="1" dirty="0"/>
          </a:p>
          <a:p>
            <a:pPr marL="0" indent="0">
              <a:buClr>
                <a:srgbClr val="00458A"/>
              </a:buClr>
              <a:buSzPct val="100000"/>
            </a:pPr>
            <a:r>
              <a:rPr lang="en-US" sz="3600" b="0" i="1" dirty="0" smtClean="0"/>
              <a:t>Reality: </a:t>
            </a:r>
          </a:p>
          <a:p>
            <a:pPr marL="0" indent="0">
              <a:buClr>
                <a:srgbClr val="00458A"/>
              </a:buClr>
              <a:buSzPct val="100000"/>
            </a:pPr>
            <a:r>
              <a:rPr lang="en-US" sz="3600" b="0" i="1" dirty="0" smtClean="0"/>
              <a:t>The consequences of intermarriage for Jewish continuity are changing.</a:t>
            </a:r>
            <a:endParaRPr lang="en-US" sz="3600" b="0" i="1" dirty="0"/>
          </a:p>
        </p:txBody>
      </p:sp>
      <p:sp>
        <p:nvSpPr>
          <p:cNvPr id="2" name="TextBox 1"/>
          <p:cNvSpPr txBox="1"/>
          <p:nvPr/>
        </p:nvSpPr>
        <p:spPr>
          <a:xfrm>
            <a:off x="785610" y="321973"/>
            <a:ext cx="100326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Changing Narrative # 2</a:t>
            </a:r>
            <a:endParaRPr lang="en-US" sz="40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7548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393" y="76200"/>
            <a:ext cx="11310729" cy="990600"/>
          </a:xfrm>
        </p:spPr>
        <p:txBody>
          <a:bodyPr>
            <a:noAutofit/>
          </a:bodyPr>
          <a:lstStyle/>
          <a:p>
            <a:r>
              <a:rPr lang="en-US" sz="3600" dirty="0" smtClean="0"/>
              <a:t>Jewish Education </a:t>
            </a:r>
            <a:r>
              <a:rPr lang="en-US" sz="3600" dirty="0"/>
              <a:t>of Adults with Intermarried </a:t>
            </a:r>
            <a:r>
              <a:rPr lang="en-US" sz="3600" dirty="0" smtClean="0"/>
              <a:t>Parents</a:t>
            </a:r>
            <a:br>
              <a:rPr lang="en-US" sz="3600" dirty="0" smtClean="0"/>
            </a:br>
            <a:r>
              <a:rPr lang="en-US" sz="3600" b="0" dirty="0" smtClean="0"/>
              <a:t>(Pew 2013)</a:t>
            </a:r>
            <a:endParaRPr lang="en-US" sz="3600" b="0" dirty="0"/>
          </a:p>
        </p:txBody>
      </p:sp>
      <p:graphicFrame>
        <p:nvGraphicFramePr>
          <p:cNvPr id="7" name="Chart 6"/>
          <p:cNvGraphicFramePr/>
          <p:nvPr>
            <p:extLst/>
          </p:nvPr>
        </p:nvGraphicFramePr>
        <p:xfrm>
          <a:off x="381000" y="1333501"/>
          <a:ext cx="11356298" cy="40766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Rectangle 7"/>
          <p:cNvSpPr/>
          <p:nvPr/>
        </p:nvSpPr>
        <p:spPr>
          <a:xfrm>
            <a:off x="381000" y="5619210"/>
            <a:ext cx="1109538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63550" indent="-463550" fontAlgn="b"/>
            <a:r>
              <a:rPr lang="en-US" sz="900" dirty="0">
                <a:latin typeface="Calibri" panose="020F0502020204030204" pitchFamily="34" charset="0"/>
              </a:rPr>
              <a:t>Note: 	Difference in proportions between millennial and silent generations are statistically significant</a:t>
            </a:r>
            <a:r>
              <a:rPr lang="en-US" sz="900" dirty="0" smtClean="0">
                <a:latin typeface="Calibri" panose="020F0502020204030204" pitchFamily="34" charset="0"/>
              </a:rPr>
              <a:t>.</a:t>
            </a:r>
          </a:p>
          <a:p>
            <a:pPr marL="463550" indent="-463550" fontAlgn="b"/>
            <a:r>
              <a:rPr lang="en-US" sz="900" dirty="0" smtClean="0">
                <a:latin typeface="Calibri" panose="020F0502020204030204" pitchFamily="34" charset="0"/>
              </a:rPr>
              <a:t>Source</a:t>
            </a:r>
            <a:r>
              <a:rPr lang="en-US" sz="900" dirty="0">
                <a:latin typeface="Calibri" panose="020F0502020204030204" pitchFamily="34" charset="0"/>
              </a:rPr>
              <a:t>: 	Pew Research </a:t>
            </a:r>
            <a:r>
              <a:rPr lang="en-US" sz="900" dirty="0" smtClean="0">
                <a:latin typeface="Calibri" panose="020F0502020204030204" pitchFamily="34" charset="0"/>
              </a:rPr>
              <a:t>Center </a:t>
            </a:r>
            <a:r>
              <a:rPr lang="en-US" sz="900" dirty="0">
                <a:latin typeface="Calibri" panose="020F0502020204030204" pitchFamily="34" charset="0"/>
              </a:rPr>
              <a:t>2013 Survey of U.S. Jews, Feb. 20-June 13, 2013</a:t>
            </a:r>
            <a:r>
              <a:rPr lang="en-US" sz="900" dirty="0" smtClean="0">
                <a:latin typeface="Calibri" panose="020F0502020204030204" pitchFamily="34" charset="0"/>
              </a:rPr>
              <a:t>.</a:t>
            </a:r>
            <a:endParaRPr lang="en-US" sz="9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413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766" y="0"/>
            <a:ext cx="11423374" cy="1143000"/>
          </a:xfrm>
        </p:spPr>
        <p:txBody>
          <a:bodyPr>
            <a:noAutofit/>
          </a:bodyPr>
          <a:lstStyle/>
          <a:p>
            <a:r>
              <a:rPr lang="en-US" sz="3600" dirty="0"/>
              <a:t>Jewish Identification of Adults with Intermarried </a:t>
            </a:r>
            <a:r>
              <a:rPr lang="en-US" sz="3600" dirty="0" smtClean="0"/>
              <a:t>Parents </a:t>
            </a:r>
            <a:r>
              <a:rPr lang="en-US" sz="3600" b="0" dirty="0" smtClean="0"/>
              <a:t>(Pew 2013)</a:t>
            </a:r>
            <a:endParaRPr lang="en-US" sz="3600" b="0" dirty="0"/>
          </a:p>
        </p:txBody>
      </p:sp>
      <p:graphicFrame>
        <p:nvGraphicFramePr>
          <p:cNvPr id="6" name="Chart 5"/>
          <p:cNvGraphicFramePr/>
          <p:nvPr>
            <p:extLst/>
          </p:nvPr>
        </p:nvGraphicFramePr>
        <p:xfrm>
          <a:off x="381000" y="1333501"/>
          <a:ext cx="11356298" cy="40766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Rectangle 6"/>
          <p:cNvSpPr/>
          <p:nvPr/>
        </p:nvSpPr>
        <p:spPr>
          <a:xfrm>
            <a:off x="381000" y="5619210"/>
            <a:ext cx="1109538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63550" indent="-463550" fontAlgn="b"/>
            <a:r>
              <a:rPr lang="en-US" sz="900" dirty="0">
                <a:latin typeface="Calibri" panose="020F0502020204030204" pitchFamily="34" charset="0"/>
              </a:rPr>
              <a:t>Note: 	Difference in proportions between millennial and silent generations </a:t>
            </a:r>
            <a:r>
              <a:rPr lang="en-US" sz="900" dirty="0" smtClean="0">
                <a:latin typeface="Calibri" panose="020F0502020204030204" pitchFamily="34" charset="0"/>
              </a:rPr>
              <a:t>for JBR are </a:t>
            </a:r>
            <a:r>
              <a:rPr lang="en-US" sz="900" dirty="0">
                <a:latin typeface="Calibri" panose="020F0502020204030204" pitchFamily="34" charset="0"/>
              </a:rPr>
              <a:t>statistically significant</a:t>
            </a:r>
            <a:r>
              <a:rPr lang="en-US" sz="900" dirty="0" smtClean="0">
                <a:latin typeface="Calibri" panose="020F0502020204030204" pitchFamily="34" charset="0"/>
              </a:rPr>
              <a:t>.</a:t>
            </a:r>
          </a:p>
          <a:p>
            <a:pPr marL="463550" indent="-463550" fontAlgn="b"/>
            <a:r>
              <a:rPr lang="en-US" sz="900" dirty="0" smtClean="0">
                <a:latin typeface="Calibri" panose="020F0502020204030204" pitchFamily="34" charset="0"/>
              </a:rPr>
              <a:t>Source</a:t>
            </a:r>
            <a:r>
              <a:rPr lang="en-US" sz="900" dirty="0">
                <a:latin typeface="Calibri" panose="020F0502020204030204" pitchFamily="34" charset="0"/>
              </a:rPr>
              <a:t>: 	Pew Research Center 2013 Survey of U.S. Jews, Feb. 20-June 13, 2013</a:t>
            </a:r>
            <a:r>
              <a:rPr lang="en-US" sz="900" dirty="0" smtClean="0">
                <a:latin typeface="Calibri" panose="020F0502020204030204" pitchFamily="34" charset="0"/>
              </a:rPr>
              <a:t>.</a:t>
            </a:r>
            <a:endParaRPr lang="en-US" sz="9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3496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" y="76200"/>
            <a:ext cx="11982548" cy="990600"/>
          </a:xfrm>
        </p:spPr>
        <p:txBody>
          <a:bodyPr/>
          <a:lstStyle/>
          <a:p>
            <a:r>
              <a:rPr lang="en-US" sz="3500" dirty="0" smtClean="0"/>
              <a:t>2015 Brandeis-CMJS Study of Millennials</a:t>
            </a:r>
            <a:endParaRPr lang="en-US" sz="3500" dirty="0"/>
          </a:p>
        </p:txBody>
      </p:sp>
      <p:sp>
        <p:nvSpPr>
          <p:cNvPr id="4" name="TextBox 5"/>
          <p:cNvSpPr txBox="1"/>
          <p:nvPr/>
        </p:nvSpPr>
        <p:spPr>
          <a:xfrm>
            <a:off x="101600" y="1336877"/>
            <a:ext cx="9844258" cy="4586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816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000" tIns="48276" rIns="90000" bIns="4500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342900" indent="-342900" defTabSz="457200" fontAlgn="base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rgbClr val="00458A"/>
              </a:buClr>
              <a:buSzPct val="100000"/>
              <a:buFont typeface="Arial" pitchFamily="34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 sz="2000" b="0">
                <a:solidFill>
                  <a:srgbClr val="00458A"/>
                </a:solidFill>
                <a:latin typeface="Calibri" pitchFamily="34" charset="0"/>
                <a:ea typeface="Lucida Sans Unicode" pitchFamily="34" charset="0"/>
                <a:cs typeface="Lucida Sans Unicode" pitchFamily="34" charset="0"/>
              </a:defRPr>
            </a:lvl1pPr>
            <a:lvl2pPr marL="742950" lvl="1" indent="-285750" defTabSz="457200" fontAlgn="base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rgbClr val="00458A"/>
              </a:buClr>
              <a:buSzPct val="100000"/>
              <a:buFont typeface="Arial" pitchFamily="34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 sz="2200">
                <a:solidFill>
                  <a:srgbClr val="0070C0"/>
                </a:solidFill>
                <a:latin typeface="Calibri" pitchFamily="34" charset="0"/>
                <a:ea typeface="Lucida Sans Unicode" pitchFamily="34" charset="0"/>
                <a:cs typeface="Lucida Sans Unicode" pitchFamily="34" charset="0"/>
              </a:defRPr>
            </a:lvl2pPr>
            <a:lvl3pPr marL="1143000" indent="-228600" defTabSz="457200" fontAlgn="base">
              <a:lnSpc>
                <a:spcPct val="101000"/>
              </a:lnSpc>
              <a:spcBef>
                <a:spcPct val="0"/>
              </a:spcBef>
              <a:spcAft>
                <a:spcPct val="0"/>
              </a:spcAft>
              <a:buClr>
                <a:srgbClr val="B8B78B"/>
              </a:buClr>
              <a:buSzPct val="45000"/>
              <a:buFont typeface="Calibri" pitchFamily="34" charset="0"/>
              <a:buChar char="–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 sz="2200">
                <a:solidFill>
                  <a:srgbClr val="0070C0"/>
                </a:solidFill>
                <a:latin typeface="Calibri" pitchFamily="34" charset="0"/>
                <a:ea typeface="Lucida Sans Unicode" pitchFamily="34" charset="0"/>
                <a:cs typeface="Lucida Sans Unicode" pitchFamily="34" charset="0"/>
              </a:defRPr>
            </a:lvl3pPr>
            <a:lvl4pPr marL="1600200" indent="-228600" defTabSz="457200" fontAlgn="base">
              <a:lnSpc>
                <a:spcPct val="101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 sz="2200">
                <a:solidFill>
                  <a:srgbClr val="0070C0"/>
                </a:solidFill>
                <a:latin typeface="Calibri" pitchFamily="34" charset="0"/>
                <a:ea typeface="Lucida Sans Unicode" pitchFamily="34" charset="0"/>
                <a:cs typeface="Lucida Sans Unicode" pitchFamily="34" charset="0"/>
              </a:defRPr>
            </a:lvl4pPr>
            <a:lvl5pPr marL="2057400" indent="-228600" defTabSz="457200" fontAlgn="base">
              <a:lnSpc>
                <a:spcPct val="101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 sz="2200">
                <a:solidFill>
                  <a:srgbClr val="0070C0"/>
                </a:solidFill>
                <a:latin typeface="Calibri" pitchFamily="34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66"/>
                </a:solidFill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66"/>
                </a:solidFill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66"/>
                </a:solidFill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66"/>
                </a:solidFill>
              </a:defRPr>
            </a:lvl9pPr>
          </a:lstStyle>
          <a:p>
            <a:pPr marL="0" indent="0">
              <a:buNone/>
            </a:pPr>
            <a:endParaRPr lang="en-US" b="1" dirty="0"/>
          </a:p>
          <a:p>
            <a:r>
              <a:rPr lang="en-US" sz="2800" b="1" dirty="0" smtClean="0"/>
              <a:t>Survey </a:t>
            </a:r>
            <a:r>
              <a:rPr lang="en-US" sz="2800" b="1" dirty="0"/>
              <a:t>of </a:t>
            </a:r>
            <a:r>
              <a:rPr lang="en-US" sz="2800" b="1" dirty="0" smtClean="0"/>
              <a:t>2009-14 Birthright Israel applicants, ages 19-32</a:t>
            </a:r>
          </a:p>
          <a:p>
            <a:endParaRPr lang="en-US" sz="2800" b="1" dirty="0" smtClean="0"/>
          </a:p>
          <a:p>
            <a:r>
              <a:rPr lang="en-US" sz="2800" b="1" dirty="0" smtClean="0"/>
              <a:t>~2700 respondents, including mix of children of intermarriage and inmarriage</a:t>
            </a:r>
          </a:p>
          <a:p>
            <a:pPr marL="0" indent="0">
              <a:buNone/>
            </a:pPr>
            <a:endParaRPr lang="en-US" sz="2800" b="1" dirty="0" smtClean="0"/>
          </a:p>
          <a:p>
            <a:r>
              <a:rPr lang="en-US" sz="2800" b="1" dirty="0" smtClean="0"/>
              <a:t>Jewish background of sample population looks like broader population, with modest differences</a:t>
            </a:r>
            <a:br>
              <a:rPr lang="en-US" sz="2800" b="1" dirty="0" smtClean="0"/>
            </a:br>
            <a:endParaRPr lang="en-US" sz="2800" b="1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8271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hart 6"/>
          <p:cNvGraphicFramePr/>
          <p:nvPr>
            <p:extLst/>
          </p:nvPr>
        </p:nvGraphicFramePr>
        <p:xfrm>
          <a:off x="198492" y="1238250"/>
          <a:ext cx="11453191" cy="41677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286604" y="5813617"/>
            <a:ext cx="683934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/>
              <a:t>Source: CMJS Millennial generation study (2015). Predictive margins from a logistic regression model.</a:t>
            </a:r>
            <a:endParaRPr lang="en-US" sz="900" dirty="0"/>
          </a:p>
        </p:txBody>
      </p:sp>
      <p:grpSp>
        <p:nvGrpSpPr>
          <p:cNvPr id="2" name="Group 1"/>
          <p:cNvGrpSpPr/>
          <p:nvPr/>
        </p:nvGrpSpPr>
        <p:grpSpPr>
          <a:xfrm>
            <a:off x="686180" y="5260825"/>
            <a:ext cx="10965453" cy="323165"/>
            <a:chOff x="686180" y="5313833"/>
            <a:chExt cx="10965453" cy="323165"/>
          </a:xfrm>
        </p:grpSpPr>
        <p:sp>
          <p:nvSpPr>
            <p:cNvPr id="21" name="Rectangle 20"/>
            <p:cNvSpPr/>
            <p:nvPr/>
          </p:nvSpPr>
          <p:spPr>
            <a:xfrm>
              <a:off x="686180" y="5313833"/>
              <a:ext cx="3351662" cy="3231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1500" b="1" dirty="0">
                  <a:latin typeface="Gill Sans MT" panose="020B0502020104020203" pitchFamily="34" charset="0"/>
                </a:rPr>
                <a:t>No college Jewish experiences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4753079" y="5313833"/>
              <a:ext cx="3032601" cy="3231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1500" b="1" dirty="0">
                  <a:latin typeface="Gill Sans MT" panose="020B0502020104020203" pitchFamily="34" charset="0"/>
                </a:rPr>
                <a:t>Birthright </a:t>
              </a:r>
              <a:r>
                <a:rPr lang="en-US" sz="1500" b="1" dirty="0" smtClean="0">
                  <a:latin typeface="Gill Sans MT" panose="020B0502020104020203" pitchFamily="34" charset="0"/>
                </a:rPr>
                <a:t>only</a:t>
              </a:r>
              <a:endParaRPr lang="en-US" sz="1500" b="1" dirty="0">
                <a:latin typeface="Gill Sans MT" panose="020B0502020104020203" pitchFamily="34" charset="0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8874489" y="5313833"/>
              <a:ext cx="2777144" cy="3231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1500" b="1" dirty="0">
                  <a:latin typeface="Gill Sans MT" panose="020B0502020104020203" pitchFamily="34" charset="0"/>
                </a:rPr>
                <a:t>Birthright </a:t>
              </a:r>
              <a:r>
                <a:rPr lang="en-US" sz="1500" b="1" dirty="0" smtClean="0">
                  <a:latin typeface="Gill Sans MT" panose="020B0502020104020203" pitchFamily="34" charset="0"/>
                </a:rPr>
                <a:t>+ Course + Group</a:t>
              </a:r>
              <a:endParaRPr lang="en-US" sz="1500" b="1" dirty="0">
                <a:latin typeface="Gill Sans MT" panose="020B0502020104020203" pitchFamily="34" charset="0"/>
              </a:endParaRPr>
            </a:p>
          </p:txBody>
        </p:sp>
      </p:grpSp>
      <p:sp>
        <p:nvSpPr>
          <p:cNvPr id="17" name="Title 1"/>
          <p:cNvSpPr txBox="1">
            <a:spLocks/>
          </p:cNvSpPr>
          <p:nvPr/>
        </p:nvSpPr>
        <p:spPr>
          <a:xfrm>
            <a:off x="273876" y="76200"/>
            <a:ext cx="10972800" cy="990600"/>
          </a:xfrm>
          <a:prstGeom prst="rect">
            <a:avLst/>
          </a:prstGeom>
        </p:spPr>
        <p:txBody>
          <a:bodyPr anchor="ctr"/>
          <a:lstStyle>
            <a:lvl1pPr algn="l" defTabSz="457200" rtl="0" eaLnBrk="1" fontAlgn="base" hangingPunct="1">
              <a:lnSpc>
                <a:spcPct val="101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3000" b="1">
                <a:solidFill>
                  <a:srgbClr val="FFFFFF"/>
                </a:solidFill>
                <a:latin typeface="Calibri" pitchFamily="34" charset="0"/>
                <a:ea typeface="Lucida Sans Unicode" pitchFamily="34" charset="0"/>
                <a:cs typeface="Lucida Sans Unicode" pitchFamily="34" charset="0"/>
              </a:defRPr>
            </a:lvl1pPr>
            <a:lvl2pPr algn="l" defTabSz="457200" rtl="0" eaLnBrk="1" fontAlgn="base" hangingPunct="1">
              <a:lnSpc>
                <a:spcPct val="101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3000" b="1">
                <a:solidFill>
                  <a:srgbClr val="FFFFFF"/>
                </a:solidFill>
                <a:latin typeface="Calibri" pitchFamily="34" charset="0"/>
                <a:ea typeface="Lucida Sans Unicode" pitchFamily="34" charset="0"/>
                <a:cs typeface="Lucida Sans Unicode" pitchFamily="34" charset="0"/>
              </a:defRPr>
            </a:lvl2pPr>
            <a:lvl3pPr algn="l" defTabSz="457200" rtl="0" eaLnBrk="1" fontAlgn="base" hangingPunct="1">
              <a:lnSpc>
                <a:spcPct val="101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3000" b="1">
                <a:solidFill>
                  <a:srgbClr val="FFFFFF"/>
                </a:solidFill>
                <a:latin typeface="Calibri" pitchFamily="34" charset="0"/>
                <a:ea typeface="Lucida Sans Unicode" pitchFamily="34" charset="0"/>
                <a:cs typeface="Lucida Sans Unicode" pitchFamily="34" charset="0"/>
              </a:defRPr>
            </a:lvl3pPr>
            <a:lvl4pPr algn="l" defTabSz="457200" rtl="0" eaLnBrk="1" fontAlgn="base" hangingPunct="1">
              <a:lnSpc>
                <a:spcPct val="101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3000" b="1">
                <a:solidFill>
                  <a:srgbClr val="FFFFFF"/>
                </a:solidFill>
                <a:latin typeface="Calibri" pitchFamily="34" charset="0"/>
                <a:ea typeface="Lucida Sans Unicode" pitchFamily="34" charset="0"/>
                <a:cs typeface="Lucida Sans Unicode" pitchFamily="34" charset="0"/>
              </a:defRPr>
            </a:lvl4pPr>
            <a:lvl5pPr algn="l" defTabSz="457200" rtl="0" eaLnBrk="1" fontAlgn="base" hangingPunct="1">
              <a:lnSpc>
                <a:spcPct val="101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3000" b="1">
                <a:solidFill>
                  <a:srgbClr val="FFFFFF"/>
                </a:solidFill>
                <a:latin typeface="Calibri" pitchFamily="34" charset="0"/>
                <a:ea typeface="Lucida Sans Unicode" pitchFamily="34" charset="0"/>
                <a:cs typeface="Lucida Sans Unicode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66"/>
                </a:solidFill>
                <a:latin typeface="Verdan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66"/>
                </a:solidFill>
                <a:latin typeface="Verdan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66"/>
                </a:solidFill>
                <a:latin typeface="Verdan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66"/>
                </a:solidFill>
                <a:latin typeface="Verdana" pitchFamily="34" charset="0"/>
              </a:defRPr>
            </a:lvl9pPr>
          </a:lstStyle>
          <a:p>
            <a:r>
              <a:rPr lang="en-US" sz="4200" kern="0" dirty="0" smtClean="0"/>
              <a:t>Adult Children of In/Intermarriage: </a:t>
            </a:r>
          </a:p>
          <a:p>
            <a:r>
              <a:rPr lang="en-US" sz="3600" b="0" kern="0" dirty="0" smtClean="0"/>
              <a:t>Special meal on Shabbat</a:t>
            </a:r>
            <a:endParaRPr lang="en-US" sz="3600" b="0" kern="0" dirty="0"/>
          </a:p>
        </p:txBody>
      </p:sp>
      <p:grpSp>
        <p:nvGrpSpPr>
          <p:cNvPr id="16" name="Group 15"/>
          <p:cNvGrpSpPr/>
          <p:nvPr/>
        </p:nvGrpSpPr>
        <p:grpSpPr>
          <a:xfrm>
            <a:off x="852320" y="4579297"/>
            <a:ext cx="10665916" cy="523220"/>
            <a:chOff x="846690" y="4579297"/>
            <a:chExt cx="10486193" cy="523220"/>
          </a:xfrm>
        </p:grpSpPr>
        <p:sp>
          <p:nvSpPr>
            <p:cNvPr id="18" name="Rectangle 17"/>
            <p:cNvSpPr/>
            <p:nvPr/>
          </p:nvSpPr>
          <p:spPr>
            <a:xfrm>
              <a:off x="846690" y="4579297"/>
              <a:ext cx="1575642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1400" b="1" dirty="0" err="1" smtClean="0">
                  <a:solidFill>
                    <a:schemeClr val="accent5"/>
                  </a:solidFill>
                  <a:latin typeface="Gill Sans MT" panose="020B0502020104020203" pitchFamily="34" charset="0"/>
                </a:rPr>
                <a:t>Inmarried</a:t>
              </a:r>
              <a:r>
                <a:rPr lang="en-US" sz="1400" b="1" dirty="0" smtClean="0">
                  <a:solidFill>
                    <a:schemeClr val="accent5"/>
                  </a:solidFill>
                  <a:latin typeface="Gill Sans MT" panose="020B0502020104020203" pitchFamily="34" charset="0"/>
                </a:rPr>
                <a:t> Parents</a:t>
              </a: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2075823" y="4579297"/>
              <a:ext cx="1698509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1400" b="1" dirty="0" smtClean="0">
                  <a:solidFill>
                    <a:srgbClr val="D2A000"/>
                  </a:solidFill>
                  <a:latin typeface="Gill Sans MT" panose="020B0502020104020203" pitchFamily="34" charset="0"/>
                </a:rPr>
                <a:t>Intermarried Parents</a:t>
              </a:r>
              <a:endParaRPr lang="en-US" sz="1400" b="1" dirty="0">
                <a:solidFill>
                  <a:srgbClr val="D2A000"/>
                </a:solidFill>
                <a:latin typeface="Gill Sans MT" panose="020B0502020104020203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4975680" y="4579297"/>
              <a:ext cx="1067291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1400" b="1" dirty="0" err="1" smtClean="0">
                  <a:solidFill>
                    <a:schemeClr val="accent5"/>
                  </a:solidFill>
                  <a:latin typeface="Gill Sans MT" panose="020B0502020104020203" pitchFamily="34" charset="0"/>
                </a:rPr>
                <a:t>Inmarried</a:t>
              </a:r>
              <a:r>
                <a:rPr lang="en-US" sz="1400" b="1" dirty="0" smtClean="0">
                  <a:solidFill>
                    <a:schemeClr val="accent5"/>
                  </a:solidFill>
                  <a:latin typeface="Gill Sans MT" panose="020B0502020104020203" pitchFamily="34" charset="0"/>
                </a:rPr>
                <a:t> Parents</a:t>
              </a:r>
              <a:endParaRPr lang="en-US" sz="1400" b="1" dirty="0">
                <a:solidFill>
                  <a:schemeClr val="accent5"/>
                </a:solidFill>
                <a:latin typeface="Gill Sans MT" panose="020B0502020104020203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6161860" y="4579297"/>
              <a:ext cx="1306186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1400" b="1" dirty="0" smtClean="0">
                  <a:solidFill>
                    <a:srgbClr val="D2A000"/>
                  </a:solidFill>
                  <a:latin typeface="Gill Sans MT" panose="020B0502020104020203" pitchFamily="34" charset="0"/>
                </a:rPr>
                <a:t>Intermarried Parents</a:t>
              </a:r>
              <a:endParaRPr lang="en-US" sz="1400" b="1" dirty="0">
                <a:solidFill>
                  <a:srgbClr val="D2A000"/>
                </a:solidFill>
                <a:latin typeface="Gill Sans MT" panose="020B0502020104020203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8900997" y="4579297"/>
              <a:ext cx="1018070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1400" b="1" dirty="0" err="1" smtClean="0">
                  <a:solidFill>
                    <a:schemeClr val="accent5"/>
                  </a:solidFill>
                  <a:latin typeface="Gill Sans MT" panose="020B0502020104020203" pitchFamily="34" charset="0"/>
                </a:rPr>
                <a:t>Inmarried</a:t>
              </a:r>
              <a:r>
                <a:rPr lang="en-US" sz="1400" b="1" dirty="0" smtClean="0">
                  <a:solidFill>
                    <a:schemeClr val="accent5"/>
                  </a:solidFill>
                  <a:latin typeface="Gill Sans MT" panose="020B0502020104020203" pitchFamily="34" charset="0"/>
                </a:rPr>
                <a:t> Parents</a:t>
              </a:r>
              <a:endParaRPr lang="en-US" sz="1400" b="1" dirty="0">
                <a:solidFill>
                  <a:schemeClr val="accent5"/>
                </a:solidFill>
                <a:latin typeface="Gill Sans MT" panose="020B0502020104020203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10083127" y="4579297"/>
              <a:ext cx="1249756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1400" b="1" dirty="0" smtClean="0">
                  <a:solidFill>
                    <a:srgbClr val="D2A000"/>
                  </a:solidFill>
                  <a:latin typeface="Gill Sans MT" panose="020B0502020104020203" pitchFamily="34" charset="0"/>
                </a:rPr>
                <a:t>Intermarried Parents</a:t>
              </a:r>
              <a:endParaRPr lang="en-US" sz="1400" b="1" dirty="0">
                <a:solidFill>
                  <a:srgbClr val="D2A000"/>
                </a:solidFill>
                <a:latin typeface="Gill Sans MT" panose="020B05020201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18997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hart 6"/>
          <p:cNvGraphicFramePr/>
          <p:nvPr>
            <p:extLst>
              <p:ext uri="{D42A27DB-BD31-4B8C-83A1-F6EECF244321}">
                <p14:modId xmlns:p14="http://schemas.microsoft.com/office/powerpoint/2010/main" val="384489441"/>
              </p:ext>
            </p:extLst>
          </p:nvPr>
        </p:nvGraphicFramePr>
        <p:xfrm>
          <a:off x="379696" y="1281853"/>
          <a:ext cx="11356408" cy="35167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2" name="Group 1"/>
          <p:cNvGrpSpPr/>
          <p:nvPr/>
        </p:nvGrpSpPr>
        <p:grpSpPr>
          <a:xfrm>
            <a:off x="711313" y="5403474"/>
            <a:ext cx="10767640" cy="319016"/>
            <a:chOff x="711313" y="5456482"/>
            <a:chExt cx="10767640" cy="319016"/>
          </a:xfrm>
        </p:grpSpPr>
        <p:sp>
          <p:nvSpPr>
            <p:cNvPr id="21" name="Rectangle 20"/>
            <p:cNvSpPr/>
            <p:nvPr/>
          </p:nvSpPr>
          <p:spPr>
            <a:xfrm>
              <a:off x="711313" y="5467721"/>
              <a:ext cx="3351662" cy="30777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1400" b="1" dirty="0">
                  <a:latin typeface="Gill Sans MT" panose="020B0502020104020203" pitchFamily="34" charset="0"/>
                </a:rPr>
                <a:t>No college Jewish experiences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4782040" y="5467721"/>
              <a:ext cx="3032601" cy="30777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1400" b="1" dirty="0">
                  <a:latin typeface="Gill Sans MT" panose="020B0502020104020203" pitchFamily="34" charset="0"/>
                </a:rPr>
                <a:t>Birthright </a:t>
              </a:r>
              <a:r>
                <a:rPr lang="en-US" sz="1400" b="1" dirty="0" smtClean="0">
                  <a:latin typeface="Gill Sans MT" panose="020B0502020104020203" pitchFamily="34" charset="0"/>
                </a:rPr>
                <a:t>only</a:t>
              </a:r>
              <a:endParaRPr lang="en-US" sz="1400" b="1" dirty="0">
                <a:latin typeface="Gill Sans MT" panose="020B0502020104020203" pitchFamily="34" charset="0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8856154" y="5456482"/>
              <a:ext cx="2622799" cy="30777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1400" b="1" dirty="0">
                  <a:latin typeface="Gill Sans MT" panose="020B0502020104020203" pitchFamily="34" charset="0"/>
                </a:rPr>
                <a:t>Birthright </a:t>
              </a:r>
              <a:r>
                <a:rPr lang="en-US" sz="1400" b="1" dirty="0" smtClean="0">
                  <a:latin typeface="Gill Sans MT" panose="020B0502020104020203" pitchFamily="34" charset="0"/>
                </a:rPr>
                <a:t>+ Course + Group</a:t>
              </a:r>
              <a:endParaRPr lang="en-US" sz="1400" b="1" dirty="0">
                <a:latin typeface="Gill Sans MT" panose="020B0502020104020203" pitchFamily="34" charset="0"/>
              </a:endParaRPr>
            </a:p>
          </p:txBody>
        </p:sp>
      </p:grpSp>
      <p:sp>
        <p:nvSpPr>
          <p:cNvPr id="17" name="Title 1"/>
          <p:cNvSpPr txBox="1">
            <a:spLocks/>
          </p:cNvSpPr>
          <p:nvPr/>
        </p:nvSpPr>
        <p:spPr>
          <a:xfrm>
            <a:off x="273876" y="59718"/>
            <a:ext cx="10972800" cy="990600"/>
          </a:xfrm>
          <a:prstGeom prst="rect">
            <a:avLst/>
          </a:prstGeom>
        </p:spPr>
        <p:txBody>
          <a:bodyPr anchor="ctr"/>
          <a:lstStyle>
            <a:lvl1pPr algn="l" defTabSz="457200" rtl="0" eaLnBrk="1" fontAlgn="base" hangingPunct="1">
              <a:lnSpc>
                <a:spcPct val="101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3000" b="1">
                <a:solidFill>
                  <a:srgbClr val="FFFFFF"/>
                </a:solidFill>
                <a:latin typeface="Calibri" pitchFamily="34" charset="0"/>
                <a:ea typeface="Lucida Sans Unicode" pitchFamily="34" charset="0"/>
                <a:cs typeface="Lucida Sans Unicode" pitchFamily="34" charset="0"/>
              </a:defRPr>
            </a:lvl1pPr>
            <a:lvl2pPr algn="l" defTabSz="457200" rtl="0" eaLnBrk="1" fontAlgn="base" hangingPunct="1">
              <a:lnSpc>
                <a:spcPct val="101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3000" b="1">
                <a:solidFill>
                  <a:srgbClr val="FFFFFF"/>
                </a:solidFill>
                <a:latin typeface="Calibri" pitchFamily="34" charset="0"/>
                <a:ea typeface="Lucida Sans Unicode" pitchFamily="34" charset="0"/>
                <a:cs typeface="Lucida Sans Unicode" pitchFamily="34" charset="0"/>
              </a:defRPr>
            </a:lvl2pPr>
            <a:lvl3pPr algn="l" defTabSz="457200" rtl="0" eaLnBrk="1" fontAlgn="base" hangingPunct="1">
              <a:lnSpc>
                <a:spcPct val="101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3000" b="1">
                <a:solidFill>
                  <a:srgbClr val="FFFFFF"/>
                </a:solidFill>
                <a:latin typeface="Calibri" pitchFamily="34" charset="0"/>
                <a:ea typeface="Lucida Sans Unicode" pitchFamily="34" charset="0"/>
                <a:cs typeface="Lucida Sans Unicode" pitchFamily="34" charset="0"/>
              </a:defRPr>
            </a:lvl3pPr>
            <a:lvl4pPr algn="l" defTabSz="457200" rtl="0" eaLnBrk="1" fontAlgn="base" hangingPunct="1">
              <a:lnSpc>
                <a:spcPct val="101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3000" b="1">
                <a:solidFill>
                  <a:srgbClr val="FFFFFF"/>
                </a:solidFill>
                <a:latin typeface="Calibri" pitchFamily="34" charset="0"/>
                <a:ea typeface="Lucida Sans Unicode" pitchFamily="34" charset="0"/>
                <a:cs typeface="Lucida Sans Unicode" pitchFamily="34" charset="0"/>
              </a:defRPr>
            </a:lvl4pPr>
            <a:lvl5pPr algn="l" defTabSz="457200" rtl="0" eaLnBrk="1" fontAlgn="base" hangingPunct="1">
              <a:lnSpc>
                <a:spcPct val="101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3000" b="1">
                <a:solidFill>
                  <a:srgbClr val="FFFFFF"/>
                </a:solidFill>
                <a:latin typeface="Calibri" pitchFamily="34" charset="0"/>
                <a:ea typeface="Lucida Sans Unicode" pitchFamily="34" charset="0"/>
                <a:cs typeface="Lucida Sans Unicode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66"/>
                </a:solidFill>
                <a:latin typeface="Verdan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66"/>
                </a:solidFill>
                <a:latin typeface="Verdan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66"/>
                </a:solidFill>
                <a:latin typeface="Verdan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0066"/>
                </a:solidFill>
                <a:latin typeface="Verdana" pitchFamily="34" charset="0"/>
              </a:defRPr>
            </a:lvl9pPr>
          </a:lstStyle>
          <a:p>
            <a:r>
              <a:rPr lang="en-US" sz="4200" dirty="0" smtClean="0"/>
              <a:t>Adult Children of In/Intermarriage:</a:t>
            </a:r>
          </a:p>
          <a:p>
            <a:r>
              <a:rPr lang="en-US" sz="3600" b="0" dirty="0" smtClean="0"/>
              <a:t>Jewish identity</a:t>
            </a:r>
            <a:endParaRPr lang="en-US" sz="3600" b="0" kern="0" dirty="0"/>
          </a:p>
        </p:txBody>
      </p:sp>
      <p:sp>
        <p:nvSpPr>
          <p:cNvPr id="16" name="TextBox 15"/>
          <p:cNvSpPr txBox="1"/>
          <p:nvPr/>
        </p:nvSpPr>
        <p:spPr>
          <a:xfrm>
            <a:off x="273876" y="5763434"/>
            <a:ext cx="33147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/>
              <a:t>Predictive margins from a logistic regression model.</a:t>
            </a:r>
            <a:endParaRPr lang="en-US" sz="900" dirty="0"/>
          </a:p>
        </p:txBody>
      </p:sp>
      <p:grpSp>
        <p:nvGrpSpPr>
          <p:cNvPr id="18" name="Group 17"/>
          <p:cNvGrpSpPr/>
          <p:nvPr/>
        </p:nvGrpSpPr>
        <p:grpSpPr>
          <a:xfrm>
            <a:off x="1064352" y="4579297"/>
            <a:ext cx="10374378" cy="523220"/>
            <a:chOff x="1055154" y="4579297"/>
            <a:chExt cx="10199561" cy="523220"/>
          </a:xfrm>
        </p:grpSpPr>
        <p:sp>
          <p:nvSpPr>
            <p:cNvPr id="19" name="Rectangle 18"/>
            <p:cNvSpPr/>
            <p:nvPr/>
          </p:nvSpPr>
          <p:spPr>
            <a:xfrm>
              <a:off x="1055154" y="4579297"/>
              <a:ext cx="1575642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1400" b="1" dirty="0" err="1" smtClean="0">
                  <a:solidFill>
                    <a:schemeClr val="accent5"/>
                  </a:solidFill>
                  <a:latin typeface="Gill Sans MT" panose="020B0502020104020203" pitchFamily="34" charset="0"/>
                </a:rPr>
                <a:t>Inmarried</a:t>
              </a:r>
              <a:r>
                <a:rPr lang="en-US" sz="1400" b="1" dirty="0" smtClean="0">
                  <a:solidFill>
                    <a:schemeClr val="accent5"/>
                  </a:solidFill>
                  <a:latin typeface="Gill Sans MT" panose="020B0502020104020203" pitchFamily="34" charset="0"/>
                </a:rPr>
                <a:t> Parents</a:t>
              </a:r>
              <a:endParaRPr lang="en-US" sz="1400" b="1" dirty="0">
                <a:solidFill>
                  <a:schemeClr val="accent5"/>
                </a:solidFill>
                <a:latin typeface="Gill Sans MT" panose="020B0502020104020203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2232167" y="4579297"/>
              <a:ext cx="1698509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1400" b="1" dirty="0" smtClean="0">
                  <a:solidFill>
                    <a:srgbClr val="D2A000"/>
                  </a:solidFill>
                  <a:latin typeface="Gill Sans MT" panose="020B0502020104020203" pitchFamily="34" charset="0"/>
                </a:rPr>
                <a:t>Intermarried Parents</a:t>
              </a:r>
              <a:endParaRPr lang="en-US" sz="1400" b="1" dirty="0">
                <a:solidFill>
                  <a:srgbClr val="D2A000"/>
                </a:solidFill>
                <a:latin typeface="Gill Sans MT" panose="020B0502020104020203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5040824" y="4579297"/>
              <a:ext cx="1067291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1400" b="1" dirty="0" err="1" smtClean="0">
                  <a:solidFill>
                    <a:schemeClr val="accent5"/>
                  </a:solidFill>
                  <a:latin typeface="Gill Sans MT" panose="020B0502020104020203" pitchFamily="34" charset="0"/>
                </a:rPr>
                <a:t>Inmarried</a:t>
              </a:r>
              <a:r>
                <a:rPr lang="en-US" sz="1400" b="1" dirty="0" smtClean="0">
                  <a:solidFill>
                    <a:schemeClr val="accent5"/>
                  </a:solidFill>
                  <a:latin typeface="Gill Sans MT" panose="020B0502020104020203" pitchFamily="34" charset="0"/>
                </a:rPr>
                <a:t> Parents</a:t>
              </a:r>
              <a:endParaRPr lang="en-US" sz="1400" b="1" dirty="0">
                <a:solidFill>
                  <a:schemeClr val="accent5"/>
                </a:solidFill>
                <a:latin typeface="Gill Sans MT" panose="020B0502020104020203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6200946" y="4579297"/>
              <a:ext cx="1306186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1400" b="1" dirty="0" smtClean="0">
                  <a:solidFill>
                    <a:srgbClr val="D2A000"/>
                  </a:solidFill>
                  <a:latin typeface="Gill Sans MT" panose="020B0502020104020203" pitchFamily="34" charset="0"/>
                </a:rPr>
                <a:t>Intermarried Parents</a:t>
              </a:r>
              <a:endParaRPr lang="en-US" sz="1400" b="1" dirty="0">
                <a:solidFill>
                  <a:srgbClr val="D2A000"/>
                </a:solidFill>
                <a:latin typeface="Gill Sans MT" panose="020B0502020104020203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8848882" y="4579297"/>
              <a:ext cx="1018070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1400" b="1" dirty="0" err="1" smtClean="0">
                  <a:solidFill>
                    <a:schemeClr val="accent5"/>
                  </a:solidFill>
                  <a:latin typeface="Gill Sans MT" panose="020B0502020104020203" pitchFamily="34" charset="0"/>
                </a:rPr>
                <a:t>Inmarried</a:t>
              </a:r>
              <a:r>
                <a:rPr lang="en-US" sz="1400" b="1" dirty="0" smtClean="0">
                  <a:solidFill>
                    <a:schemeClr val="accent5"/>
                  </a:solidFill>
                  <a:latin typeface="Gill Sans MT" panose="020B0502020104020203" pitchFamily="34" charset="0"/>
                </a:rPr>
                <a:t> Parents</a:t>
              </a:r>
              <a:endParaRPr lang="en-US" sz="1400" b="1" dirty="0">
                <a:solidFill>
                  <a:schemeClr val="accent5"/>
                </a:solidFill>
                <a:latin typeface="Gill Sans MT" panose="020B0502020104020203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10004959" y="4579297"/>
              <a:ext cx="1249756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1400" b="1" dirty="0" smtClean="0">
                  <a:solidFill>
                    <a:srgbClr val="D2A000"/>
                  </a:solidFill>
                  <a:latin typeface="Gill Sans MT" panose="020B0502020104020203" pitchFamily="34" charset="0"/>
                </a:rPr>
                <a:t>Intermarried Parents</a:t>
              </a:r>
              <a:endParaRPr lang="en-US" sz="1400" b="1" dirty="0">
                <a:solidFill>
                  <a:srgbClr val="D2A000"/>
                </a:solidFill>
                <a:latin typeface="Gill Sans MT" panose="020B05020201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39038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0348" y="67894"/>
            <a:ext cx="10584597" cy="990600"/>
          </a:xfrm>
        </p:spPr>
        <p:txBody>
          <a:bodyPr/>
          <a:lstStyle/>
          <a:p>
            <a:r>
              <a:rPr lang="en-US" sz="4200" dirty="0" smtClean="0"/>
              <a:t>Adult Children of In/Intermarriage:</a:t>
            </a:r>
            <a:br>
              <a:rPr lang="en-US" sz="4200" dirty="0" smtClean="0"/>
            </a:br>
            <a:r>
              <a:rPr lang="en-US" sz="3600" b="0" dirty="0" smtClean="0"/>
              <a:t>Importance of raising </a:t>
            </a:r>
            <a:r>
              <a:rPr lang="en-US" sz="3600" b="0" dirty="0"/>
              <a:t>c</a:t>
            </a:r>
            <a:r>
              <a:rPr lang="en-US" sz="3600" b="0" dirty="0" smtClean="0"/>
              <a:t>hildren </a:t>
            </a:r>
            <a:r>
              <a:rPr lang="en-US" sz="3600" b="0" dirty="0"/>
              <a:t>Jewish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571500" y="1206247"/>
          <a:ext cx="10972800" cy="43635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4" name="Rectangle 13"/>
          <p:cNvSpPr/>
          <p:nvPr/>
        </p:nvSpPr>
        <p:spPr>
          <a:xfrm>
            <a:off x="862054" y="5465864"/>
            <a:ext cx="325602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b="1" dirty="0"/>
              <a:t>No college Jewish experiences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437564" y="5465864"/>
            <a:ext cx="165782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b="1" dirty="0"/>
              <a:t>Birthright only</a:t>
            </a:r>
          </a:p>
        </p:txBody>
      </p:sp>
      <p:sp>
        <p:nvSpPr>
          <p:cNvPr id="17" name="Rectangle 16"/>
          <p:cNvSpPr/>
          <p:nvPr/>
        </p:nvSpPr>
        <p:spPr>
          <a:xfrm>
            <a:off x="8627270" y="5465864"/>
            <a:ext cx="302999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b="1" dirty="0"/>
              <a:t>Group + Course + Birthright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984840" y="4751584"/>
            <a:ext cx="10387619" cy="738664"/>
            <a:chOff x="846690" y="4579297"/>
            <a:chExt cx="10212584" cy="738664"/>
          </a:xfrm>
        </p:grpSpPr>
        <p:sp>
          <p:nvSpPr>
            <p:cNvPr id="20" name="Rectangle 19"/>
            <p:cNvSpPr/>
            <p:nvPr/>
          </p:nvSpPr>
          <p:spPr>
            <a:xfrm>
              <a:off x="846690" y="4579297"/>
              <a:ext cx="1575642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400" b="1" dirty="0" err="1" smtClean="0">
                  <a:solidFill>
                    <a:schemeClr val="accent5"/>
                  </a:solidFill>
                  <a:latin typeface="Gill Sans MT" panose="020B0502020104020203" pitchFamily="34" charset="0"/>
                </a:rPr>
                <a:t>Inmarried</a:t>
              </a:r>
              <a:r>
                <a:rPr lang="en-US" sz="1400" b="1" dirty="0" smtClean="0">
                  <a:solidFill>
                    <a:schemeClr val="accent5"/>
                  </a:solidFill>
                  <a:latin typeface="Gill Sans MT" panose="020B0502020104020203" pitchFamily="34" charset="0"/>
                </a:rPr>
                <a:t> Parents</a:t>
              </a:r>
              <a:endParaRPr lang="en-US" sz="1400" b="1" dirty="0">
                <a:solidFill>
                  <a:schemeClr val="accent5"/>
                </a:solidFill>
                <a:latin typeface="Gill Sans MT" panose="020B0502020104020203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2075823" y="4579297"/>
              <a:ext cx="1698509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400" b="1" dirty="0" smtClean="0">
                  <a:solidFill>
                    <a:srgbClr val="D2A000"/>
                  </a:solidFill>
                  <a:latin typeface="Gill Sans MT" panose="020B0502020104020203" pitchFamily="34" charset="0"/>
                </a:rPr>
                <a:t>Intermarried Parents</a:t>
              </a:r>
              <a:endParaRPr lang="en-US" sz="1400" b="1" dirty="0">
                <a:solidFill>
                  <a:srgbClr val="D2A000"/>
                </a:solidFill>
                <a:latin typeface="Gill Sans MT" panose="020B0502020104020203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4666543" y="4579297"/>
              <a:ext cx="1504795" cy="73866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sz="1400" b="1" dirty="0" err="1" smtClean="0">
                  <a:solidFill>
                    <a:schemeClr val="accent5"/>
                  </a:solidFill>
                  <a:latin typeface="Gill Sans MT" panose="020B0502020104020203" pitchFamily="34" charset="0"/>
                </a:rPr>
                <a:t>Inmarried</a:t>
              </a:r>
              <a:r>
                <a:rPr lang="en-US" sz="1400" b="1" dirty="0" smtClean="0">
                  <a:solidFill>
                    <a:schemeClr val="accent5"/>
                  </a:solidFill>
                  <a:latin typeface="Gill Sans MT" panose="020B0502020104020203" pitchFamily="34" charset="0"/>
                </a:rPr>
                <a:t> Parents</a:t>
              </a:r>
              <a:endParaRPr lang="en-US" sz="1400" b="1" dirty="0">
                <a:solidFill>
                  <a:schemeClr val="accent5"/>
                </a:solidFill>
                <a:latin typeface="Gill Sans MT" panose="020B0502020104020203" pitchFamily="34" charset="0"/>
              </a:endParaRPr>
            </a:p>
            <a:p>
              <a:pPr algn="ctr"/>
              <a:endParaRPr lang="en-US" sz="1400" b="1" dirty="0">
                <a:solidFill>
                  <a:schemeClr val="accent5"/>
                </a:solidFill>
                <a:latin typeface="Gill Sans MT" panose="020B0502020104020203" pitchFamily="34" charset="0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6018542" y="4579297"/>
              <a:ext cx="1577404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400" b="1" dirty="0" smtClean="0">
                  <a:solidFill>
                    <a:srgbClr val="D2A000"/>
                  </a:solidFill>
                  <a:latin typeface="Gill Sans MT" panose="020B0502020104020203" pitchFamily="34" charset="0"/>
                </a:rPr>
                <a:t>Intermarried Parents</a:t>
              </a:r>
              <a:endParaRPr lang="en-US" sz="1400" b="1" dirty="0">
                <a:solidFill>
                  <a:srgbClr val="D2A000"/>
                </a:solidFill>
                <a:latin typeface="Gill Sans MT" panose="020B0502020104020203" pitchFamily="34" charset="0"/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8640419" y="4579297"/>
              <a:ext cx="1018070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400" b="1" dirty="0" err="1" smtClean="0">
                  <a:solidFill>
                    <a:schemeClr val="accent5"/>
                  </a:solidFill>
                  <a:latin typeface="Gill Sans MT" panose="020B0502020104020203" pitchFamily="34" charset="0"/>
                </a:rPr>
                <a:t>Inmarried</a:t>
              </a:r>
              <a:r>
                <a:rPr lang="en-US" sz="1400" b="1" dirty="0" smtClean="0">
                  <a:solidFill>
                    <a:schemeClr val="accent5"/>
                  </a:solidFill>
                  <a:latin typeface="Gill Sans MT" panose="020B0502020104020203" pitchFamily="34" charset="0"/>
                </a:rPr>
                <a:t> Parents</a:t>
              </a:r>
              <a:endParaRPr lang="en-US" sz="1400" b="1" dirty="0">
                <a:solidFill>
                  <a:schemeClr val="accent5"/>
                </a:solidFill>
                <a:latin typeface="Gill Sans MT" panose="020B0502020104020203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9809518" y="4579297"/>
              <a:ext cx="1249756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400" b="1" dirty="0" smtClean="0">
                  <a:solidFill>
                    <a:srgbClr val="D2A000"/>
                  </a:solidFill>
                  <a:latin typeface="Gill Sans MT" panose="020B0502020104020203" pitchFamily="34" charset="0"/>
                </a:rPr>
                <a:t>Intermarried Parents</a:t>
              </a:r>
              <a:endParaRPr lang="en-US" sz="1400" b="1" dirty="0">
                <a:solidFill>
                  <a:srgbClr val="D2A000"/>
                </a:solidFill>
                <a:latin typeface="Gill Sans MT" panose="020B05020201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65520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5862" y="1447800"/>
            <a:ext cx="9475304" cy="4373563"/>
          </a:xfrm>
        </p:spPr>
        <p:txBody>
          <a:bodyPr/>
          <a:lstStyle/>
          <a:p>
            <a:r>
              <a:rPr lang="en-US" sz="2000" i="1" dirty="0" smtClean="0"/>
              <a:t>     </a:t>
            </a:r>
            <a:r>
              <a:rPr lang="en-US" sz="3200" b="0" i="1" dirty="0" smtClean="0"/>
              <a:t>Conventional Wisdom: “BDS is sweeping American campuses, causing widespread </a:t>
            </a:r>
            <a:r>
              <a:rPr lang="en-US" sz="3200" b="0" i="1" dirty="0" err="1" smtClean="0"/>
              <a:t>antisemitism</a:t>
            </a:r>
            <a:r>
              <a:rPr lang="en-US" sz="3200" b="0" i="1" dirty="0" smtClean="0"/>
              <a:t>”</a:t>
            </a:r>
          </a:p>
          <a:p>
            <a:endParaRPr lang="en-US" sz="3200" b="0" i="1" dirty="0"/>
          </a:p>
          <a:p>
            <a:r>
              <a:rPr lang="en-US" sz="3200" b="0" i="1" dirty="0" smtClean="0"/>
              <a:t>   Reality: </a:t>
            </a:r>
          </a:p>
          <a:p>
            <a:r>
              <a:rPr lang="en-US" sz="3200" b="0" i="1" dirty="0" smtClean="0"/>
              <a:t>	At present, BDS activity is a major issue only on some campuses and it is not deterring Jewish students’ engagement with Israel</a:t>
            </a:r>
            <a:endParaRPr lang="en-US" sz="3200" b="0" i="1" dirty="0"/>
          </a:p>
          <a:p>
            <a:r>
              <a:rPr lang="en-US" sz="4400" i="1" dirty="0"/>
              <a:t> </a:t>
            </a:r>
          </a:p>
          <a:p>
            <a:r>
              <a:rPr lang="en-US" sz="2000" dirty="0"/>
              <a:t> </a:t>
            </a:r>
          </a:p>
          <a:p>
            <a:r>
              <a:rPr lang="en-US" dirty="0"/>
              <a:t> </a:t>
            </a:r>
          </a:p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647700" y="166283"/>
            <a:ext cx="7034298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Challenging the Narrative </a:t>
            </a:r>
            <a:r>
              <a:rPr lang="en-US" sz="3200" b="1" dirty="0">
                <a:solidFill>
                  <a:schemeClr val="bg1"/>
                </a:solidFill>
              </a:rPr>
              <a:t># 3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0907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11489634" cy="990600"/>
          </a:xfrm>
        </p:spPr>
        <p:txBody>
          <a:bodyPr/>
          <a:lstStyle/>
          <a:p>
            <a:r>
              <a:rPr lang="en-US" sz="3400" dirty="0" smtClean="0"/>
              <a:t>Hostile Environment toward Israel on Campus</a:t>
            </a:r>
            <a:endParaRPr lang="en-US" sz="3400" dirty="0"/>
          </a:p>
        </p:txBody>
      </p:sp>
      <p:graphicFrame>
        <p:nvGraphicFramePr>
          <p:cNvPr id="6" name="Chart 5"/>
          <p:cNvGraphicFramePr>
            <a:graphicFrameLocks noGrp="1"/>
          </p:cNvGraphicFramePr>
          <p:nvPr>
            <p:extLst/>
          </p:nvPr>
        </p:nvGraphicFramePr>
        <p:xfrm>
          <a:off x="241300" y="1206501"/>
          <a:ext cx="11857934" cy="4635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Rectangle 1"/>
          <p:cNvSpPr/>
          <p:nvPr/>
        </p:nvSpPr>
        <p:spPr>
          <a:xfrm>
            <a:off x="127000" y="3403601"/>
            <a:ext cx="11972234" cy="2057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0" y="5817286"/>
            <a:ext cx="559349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Source: Study of BRI undergraduate applicants at 50 US universities, CMJS 2016 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41612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11489634" cy="990600"/>
          </a:xfrm>
        </p:spPr>
        <p:txBody>
          <a:bodyPr/>
          <a:lstStyle/>
          <a:p>
            <a:r>
              <a:rPr lang="en-US" sz="3400" dirty="0"/>
              <a:t>Hostile Environment toward </a:t>
            </a:r>
            <a:r>
              <a:rPr lang="en-US" sz="3400" dirty="0" smtClean="0"/>
              <a:t>Jews on </a:t>
            </a:r>
            <a:r>
              <a:rPr lang="en-US" sz="3400" dirty="0"/>
              <a:t>Campus</a:t>
            </a:r>
          </a:p>
        </p:txBody>
      </p:sp>
      <p:graphicFrame>
        <p:nvGraphicFramePr>
          <p:cNvPr id="4" name="Chart 3"/>
          <p:cNvGraphicFramePr>
            <a:graphicFrameLocks noGrp="1"/>
          </p:cNvGraphicFramePr>
          <p:nvPr>
            <p:extLst/>
          </p:nvPr>
        </p:nvGraphicFramePr>
        <p:xfrm>
          <a:off x="520700" y="1231899"/>
          <a:ext cx="11578533" cy="46863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Rectangle 4"/>
          <p:cNvSpPr/>
          <p:nvPr/>
        </p:nvSpPr>
        <p:spPr>
          <a:xfrm>
            <a:off x="127000" y="3403601"/>
            <a:ext cx="11972234" cy="20447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0" y="5817286"/>
            <a:ext cx="559349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Source: Study of BRI undergraduate applicants at 50 US universities, CMJS 2016 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992855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11489634" cy="990600"/>
          </a:xfrm>
        </p:spPr>
        <p:txBody>
          <a:bodyPr/>
          <a:lstStyle/>
          <a:p>
            <a:r>
              <a:rPr lang="en-US" sz="3400" dirty="0"/>
              <a:t>Comfortable </a:t>
            </a:r>
            <a:r>
              <a:rPr lang="en-US" sz="3400" dirty="0" smtClean="0"/>
              <a:t>Expressing Opinion </a:t>
            </a:r>
            <a:r>
              <a:rPr lang="en-US" sz="3400" dirty="0"/>
              <a:t>on </a:t>
            </a:r>
            <a:r>
              <a:rPr lang="en-US" sz="3400" dirty="0" smtClean="0"/>
              <a:t>Israeli-Palestinian Conflict</a:t>
            </a:r>
            <a:endParaRPr lang="en-US" sz="34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5766486"/>
            <a:ext cx="559349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Source: Study of BRI undergraduate applicants at 50 US universities, CMJS 2016 </a:t>
            </a:r>
            <a:endParaRPr lang="en-US" sz="800" dirty="0"/>
          </a:p>
        </p:txBody>
      </p:sp>
      <p:graphicFrame>
        <p:nvGraphicFramePr>
          <p:cNvPr id="9" name="Chart 8"/>
          <p:cNvGraphicFramePr>
            <a:graphicFrameLocks noGrp="1"/>
          </p:cNvGraphicFramePr>
          <p:nvPr>
            <p:extLst/>
          </p:nvPr>
        </p:nvGraphicFramePr>
        <p:xfrm>
          <a:off x="609600" y="1155701"/>
          <a:ext cx="10858499" cy="47116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3383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hart 5"/>
          <p:cNvGraphicFramePr>
            <a:graphicFrameLocks noGrp="1"/>
          </p:cNvGraphicFramePr>
          <p:nvPr>
            <p:extLst/>
          </p:nvPr>
        </p:nvGraphicFramePr>
        <p:xfrm>
          <a:off x="609600" y="1270000"/>
          <a:ext cx="11052748" cy="44964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11489634" cy="990600"/>
          </a:xfrm>
        </p:spPr>
        <p:txBody>
          <a:bodyPr/>
          <a:lstStyle/>
          <a:p>
            <a:r>
              <a:rPr lang="en-US" sz="2800" dirty="0"/>
              <a:t>Perceiving a Hostile Environment to Israel </a:t>
            </a:r>
            <a:r>
              <a:rPr lang="en-US" sz="2800" dirty="0" smtClean="0"/>
              <a:t>and Connection </a:t>
            </a:r>
            <a:r>
              <a:rPr lang="en-US" sz="2800" dirty="0"/>
              <a:t>to </a:t>
            </a:r>
            <a:r>
              <a:rPr lang="en-US" sz="2800" dirty="0" smtClean="0"/>
              <a:t>Israel</a:t>
            </a:r>
            <a:br>
              <a:rPr lang="en-US" sz="2800" dirty="0" smtClean="0"/>
            </a:br>
            <a:r>
              <a:rPr lang="en-US" sz="2000" dirty="0" smtClean="0"/>
              <a:t>10 Most Hostile vs. 10 Least Hostile, Participants </a:t>
            </a:r>
            <a:r>
              <a:rPr lang="en-US" sz="2000" dirty="0"/>
              <a:t>vs. Non-Participants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6309260" y="1358900"/>
            <a:ext cx="17835" cy="386080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0" y="5766486"/>
            <a:ext cx="559349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Source: Study of BRI undergraduate applicants at 50 US universities, CMJS 2016 </a:t>
            </a:r>
            <a:endParaRPr lang="en-US" sz="800" dirty="0"/>
          </a:p>
        </p:txBody>
      </p:sp>
      <p:sp>
        <p:nvSpPr>
          <p:cNvPr id="11" name="Rectangle 10"/>
          <p:cNvSpPr/>
          <p:nvPr/>
        </p:nvSpPr>
        <p:spPr>
          <a:xfrm>
            <a:off x="1778000" y="1270000"/>
            <a:ext cx="42037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Gill Sans MT" panose="020B0502020104020203" pitchFamily="34" charset="0"/>
              </a:rPr>
              <a:t>Agrees to "Campus has a hostile environment to Israel"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493470" y="1270000"/>
            <a:ext cx="42151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Gill Sans MT" panose="020B0502020104020203" pitchFamily="34" charset="0"/>
              </a:rPr>
              <a:t>Somewhat/Very much Connected to Israel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309260" y="1270001"/>
            <a:ext cx="5789974" cy="40767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844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7700" y="1883391"/>
            <a:ext cx="10934700" cy="3937972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816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000" tIns="48276" rIns="90000" bIns="45000" numCol="1" anchor="t" anchorCtr="0" compatLnSpc="1">
            <a:prstTxWarp prst="textNoShape">
              <a:avLst/>
            </a:prstTxWarp>
          </a:bodyPr>
          <a:lstStyle/>
          <a:p>
            <a:pPr marL="0" indent="0">
              <a:buClr>
                <a:srgbClr val="00458A"/>
              </a:buClr>
              <a:buSzPct val="100000"/>
            </a:pPr>
            <a:r>
              <a:rPr lang="en-US" sz="3600" b="0" i="1" dirty="0" smtClean="0"/>
              <a:t>Conventional Wisdom: </a:t>
            </a:r>
          </a:p>
          <a:p>
            <a:pPr marL="0" indent="0">
              <a:buClr>
                <a:srgbClr val="00458A"/>
              </a:buClr>
              <a:buSzPct val="100000"/>
            </a:pPr>
            <a:r>
              <a:rPr lang="en-US" sz="3600" b="0" i="1" dirty="0" smtClean="0"/>
              <a:t>“American Jews are distancing from Israel”</a:t>
            </a:r>
            <a:endParaRPr lang="en-US" sz="3600" b="0" dirty="0"/>
          </a:p>
          <a:p>
            <a:pPr marL="0" indent="0">
              <a:buClr>
                <a:srgbClr val="00458A"/>
              </a:buClr>
              <a:buSzPct val="100000"/>
            </a:pPr>
            <a:endParaRPr lang="en-US" sz="3600" b="0" i="1" dirty="0" smtClean="0"/>
          </a:p>
          <a:p>
            <a:pPr marL="0" indent="0">
              <a:buClr>
                <a:srgbClr val="00458A"/>
              </a:buClr>
              <a:buSzPct val="100000"/>
            </a:pPr>
            <a:r>
              <a:rPr lang="en-US" sz="3600" b="0" i="1" dirty="0" smtClean="0"/>
              <a:t>Reality:</a:t>
            </a:r>
            <a:r>
              <a:rPr lang="en-US" sz="3600" b="0" i="1" dirty="0"/>
              <a:t> </a:t>
            </a:r>
            <a:endParaRPr lang="en-US" sz="3600" b="0" i="1" dirty="0" smtClean="0"/>
          </a:p>
          <a:p>
            <a:pPr marL="0" indent="0">
              <a:buClr>
                <a:srgbClr val="00458A"/>
              </a:buClr>
              <a:buSzPct val="100000"/>
            </a:pPr>
            <a:r>
              <a:rPr lang="en-US" sz="3600" b="0" i="1" dirty="0" smtClean="0"/>
              <a:t>For now, American Jews remain strongly connected to Israel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26718" y="197684"/>
            <a:ext cx="88993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Changing Narrative #4</a:t>
            </a:r>
            <a:endParaRPr lang="en-US" sz="40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8317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257" y="76200"/>
            <a:ext cx="9644743" cy="990600"/>
          </a:xfrm>
        </p:spPr>
        <p:txBody>
          <a:bodyPr>
            <a:noAutofit/>
          </a:bodyPr>
          <a:lstStyle/>
          <a:p>
            <a:r>
              <a:rPr lang="en-US" sz="4200" dirty="0"/>
              <a:t>Israel Visits: </a:t>
            </a:r>
            <a:r>
              <a:rPr lang="en-US" sz="4200" b="0" dirty="0" smtClean="0"/>
              <a:t>1990</a:t>
            </a:r>
            <a:r>
              <a:rPr lang="en-US" sz="4200" b="0" dirty="0"/>
              <a:t>, 2000 v. 2013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1293813"/>
            <a:ext cx="8763000" cy="4497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667000" y="5742297"/>
            <a:ext cx="4572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"/>
            <a:r>
              <a:rPr lang="en-US" sz="1000" dirty="0">
                <a:latin typeface="Calibri" panose="020F0502020204030204" pitchFamily="34" charset="0"/>
              </a:rPr>
              <a:t>2013 Source: Pew Research Center 2013 Survey of U.S. Jews, Feb. 20-June 13, 2013.</a:t>
            </a:r>
            <a:endParaRPr lang="en-US" sz="100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62" r="32675" b="93966"/>
          <a:stretch/>
        </p:blipFill>
        <p:spPr bwMode="auto">
          <a:xfrm>
            <a:off x="3412672" y="1295400"/>
            <a:ext cx="5350329" cy="487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" name="Group 6"/>
          <p:cNvGrpSpPr/>
          <p:nvPr/>
        </p:nvGrpSpPr>
        <p:grpSpPr>
          <a:xfrm>
            <a:off x="2757714" y="5043714"/>
            <a:ext cx="7191828" cy="228600"/>
            <a:chOff x="1233714" y="5014686"/>
            <a:chExt cx="7191828" cy="256032"/>
          </a:xfrm>
        </p:grpSpPr>
        <p:sp>
          <p:nvSpPr>
            <p:cNvPr id="8" name="Oval 7"/>
            <p:cNvSpPr/>
            <p:nvPr/>
          </p:nvSpPr>
          <p:spPr>
            <a:xfrm>
              <a:off x="5181600" y="5014686"/>
              <a:ext cx="3243942" cy="256032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Oval 8"/>
            <p:cNvSpPr/>
            <p:nvPr/>
          </p:nvSpPr>
          <p:spPr>
            <a:xfrm>
              <a:off x="1233714" y="5014686"/>
              <a:ext cx="3243942" cy="256032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Rounded Rectangle 9"/>
          <p:cNvSpPr/>
          <p:nvPr/>
        </p:nvSpPr>
        <p:spPr>
          <a:xfrm>
            <a:off x="8487228" y="1654629"/>
            <a:ext cx="1596570" cy="361768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012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249" y="76200"/>
            <a:ext cx="11541967" cy="990600"/>
          </a:xfrm>
        </p:spPr>
        <p:txBody>
          <a:bodyPr>
            <a:noAutofit/>
          </a:bodyPr>
          <a:lstStyle/>
          <a:p>
            <a:r>
              <a:rPr lang="en-US" sz="4200" dirty="0"/>
              <a:t>Israel Attachment: </a:t>
            </a:r>
            <a:r>
              <a:rPr lang="en-US" sz="4200" b="0" dirty="0" smtClean="0"/>
              <a:t>2000 </a:t>
            </a:r>
            <a:r>
              <a:rPr lang="en-US" sz="4200" b="0" dirty="0"/>
              <a:t>v. </a:t>
            </a:r>
            <a:r>
              <a:rPr lang="en-US" sz="4200" b="0" dirty="0" smtClean="0"/>
              <a:t>2013 (</a:t>
            </a:r>
            <a:r>
              <a:rPr lang="en-US" sz="4200" b="0" dirty="0"/>
              <a:t>Jews by religion)</a:t>
            </a:r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23063" y="1295401"/>
            <a:ext cx="6945874" cy="4525963"/>
          </a:xfrm>
          <a:prstGeom prst="rect">
            <a:avLst/>
          </a:prstGeom>
          <a:noFill/>
        </p:spPr>
      </p:pic>
      <p:pic>
        <p:nvPicPr>
          <p:cNvPr id="5" name="Content Placeholder 3"/>
          <p:cNvPicPr>
            <a:picLocks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50" r="28744" b="92213"/>
          <a:stretch/>
        </p:blipFill>
        <p:spPr bwMode="auto">
          <a:xfrm>
            <a:off x="4114800" y="1295400"/>
            <a:ext cx="37338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816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6313913" y="1756228"/>
            <a:ext cx="1596570" cy="374831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4104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700" y="0"/>
            <a:ext cx="11620500" cy="1086678"/>
          </a:xfrm>
        </p:spPr>
        <p:txBody>
          <a:bodyPr>
            <a:noAutofit/>
          </a:bodyPr>
          <a:lstStyle/>
          <a:p>
            <a:r>
              <a:rPr lang="en-US" sz="4000" dirty="0"/>
              <a:t>Emotional Attachment to Israel by Parental </a:t>
            </a:r>
            <a:r>
              <a:rPr lang="en-US" sz="4000" dirty="0" smtClean="0"/>
              <a:t>Marriage</a:t>
            </a:r>
            <a:br>
              <a:rPr lang="en-US" sz="4000" dirty="0" smtClean="0"/>
            </a:br>
            <a:r>
              <a:rPr lang="en-US" sz="3600" b="0" dirty="0" smtClean="0"/>
              <a:t>Millennials </a:t>
            </a:r>
            <a:r>
              <a:rPr lang="en-US" sz="3600" b="0" dirty="0"/>
              <a:t>Only (Pew 2013)</a:t>
            </a:r>
          </a:p>
        </p:txBody>
      </p:sp>
      <p:graphicFrame>
        <p:nvGraphicFramePr>
          <p:cNvPr id="9" name="Chart 8"/>
          <p:cNvGraphicFramePr/>
          <p:nvPr>
            <p:extLst>
              <p:ext uri="{D42A27DB-BD31-4B8C-83A1-F6EECF244321}">
                <p14:modId xmlns:p14="http://schemas.microsoft.com/office/powerpoint/2010/main" val="4282745695"/>
              </p:ext>
            </p:extLst>
          </p:nvPr>
        </p:nvGraphicFramePr>
        <p:xfrm>
          <a:off x="1987826" y="1333500"/>
          <a:ext cx="8892210" cy="44974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903756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700" y="0"/>
            <a:ext cx="11607248" cy="1143000"/>
          </a:xfrm>
        </p:spPr>
        <p:txBody>
          <a:bodyPr>
            <a:normAutofit/>
          </a:bodyPr>
          <a:lstStyle/>
          <a:p>
            <a:r>
              <a:rPr lang="en-US" sz="3600" dirty="0"/>
              <a:t>Emotional Attachment to Israel by Political </a:t>
            </a:r>
            <a:r>
              <a:rPr lang="en-US" sz="3600" dirty="0" smtClean="0"/>
              <a:t>Orientation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b="0" dirty="0" smtClean="0"/>
              <a:t>Millennials </a:t>
            </a:r>
            <a:r>
              <a:rPr lang="en-US" sz="3200" b="0" dirty="0"/>
              <a:t>Only (Pew 2013)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07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CF40B41D-FD10-4A38-B39B-626510BD49B7}" type="slidenum">
              <a:rPr lang="en-US" smtClean="0"/>
              <a:pPr/>
              <a:t>23</a:t>
            </a:fld>
            <a:endParaRPr lang="en-US"/>
          </a:p>
        </p:txBody>
      </p:sp>
      <p:graphicFrame>
        <p:nvGraphicFramePr>
          <p:cNvPr id="9" name="Chart 8"/>
          <p:cNvGraphicFramePr/>
          <p:nvPr>
            <p:extLst>
              <p:ext uri="{D42A27DB-BD31-4B8C-83A1-F6EECF244321}">
                <p14:modId xmlns:p14="http://schemas.microsoft.com/office/powerpoint/2010/main" val="3401877482"/>
              </p:ext>
            </p:extLst>
          </p:nvPr>
        </p:nvGraphicFramePr>
        <p:xfrm>
          <a:off x="2173357" y="1333500"/>
          <a:ext cx="7898295" cy="4406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907040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876" y="76200"/>
            <a:ext cx="10884452" cy="990600"/>
          </a:xfrm>
        </p:spPr>
        <p:txBody>
          <a:bodyPr/>
          <a:lstStyle/>
          <a:p>
            <a:r>
              <a:rPr lang="en-US" sz="4000" dirty="0" smtClean="0"/>
              <a:t>Long term impact: Connection </a:t>
            </a:r>
            <a:r>
              <a:rPr lang="en-US" sz="4000" dirty="0"/>
              <a:t>to </a:t>
            </a:r>
            <a:r>
              <a:rPr lang="en-US" sz="4000" dirty="0" smtClean="0"/>
              <a:t>Israel</a:t>
            </a:r>
            <a:br>
              <a:rPr lang="en-US" sz="4000" dirty="0" smtClean="0"/>
            </a:br>
            <a:r>
              <a:rPr lang="en-US" sz="3600" b="0" dirty="0" smtClean="0"/>
              <a:t>(2007-2009 </a:t>
            </a:r>
            <a:r>
              <a:rPr lang="en-US" sz="3600" b="0" dirty="0"/>
              <a:t>applicants)</a:t>
            </a:r>
          </a:p>
        </p:txBody>
      </p:sp>
      <p:graphicFrame>
        <p:nvGraphicFramePr>
          <p:cNvPr id="8" name="Chart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7945881"/>
              </p:ext>
            </p:extLst>
          </p:nvPr>
        </p:nvGraphicFramePr>
        <p:xfrm>
          <a:off x="1835036" y="1222155"/>
          <a:ext cx="7277100" cy="45860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982" y="5758251"/>
            <a:ext cx="489053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/>
              <a:t>Source: Jewish Futures Project W5 (2015), Preliminary findings</a:t>
            </a:r>
            <a:endParaRPr lang="en-US" sz="900" dirty="0"/>
          </a:p>
        </p:txBody>
      </p:sp>
      <p:grpSp>
        <p:nvGrpSpPr>
          <p:cNvPr id="6" name="Group 5"/>
          <p:cNvGrpSpPr/>
          <p:nvPr/>
        </p:nvGrpSpPr>
        <p:grpSpPr>
          <a:xfrm>
            <a:off x="2501661" y="5360779"/>
            <a:ext cx="6057867" cy="368597"/>
            <a:chOff x="2501661" y="5360779"/>
            <a:chExt cx="6057867" cy="368597"/>
          </a:xfrm>
        </p:grpSpPr>
        <p:sp>
          <p:nvSpPr>
            <p:cNvPr id="7" name="TextBox 6"/>
            <p:cNvSpPr txBox="1"/>
            <p:nvPr/>
          </p:nvSpPr>
          <p:spPr>
            <a:xfrm>
              <a:off x="2501661" y="5390822"/>
              <a:ext cx="221471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dirty="0">
                  <a:latin typeface="Gill Sans MT" panose="020B0502020104020203" pitchFamily="34" charset="0"/>
                </a:rPr>
                <a:t>Parents intermarried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6633360" y="5360779"/>
              <a:ext cx="192616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dirty="0" smtClean="0">
                  <a:latin typeface="Gill Sans MT" panose="020B0502020104020203" pitchFamily="34" charset="0"/>
                </a:rPr>
                <a:t>Parents </a:t>
              </a:r>
              <a:r>
                <a:rPr lang="en-US" sz="1600" b="1" dirty="0" err="1" smtClean="0">
                  <a:latin typeface="Gill Sans MT" panose="020B0502020104020203" pitchFamily="34" charset="0"/>
                </a:rPr>
                <a:t>inmarried</a:t>
              </a:r>
              <a:endParaRPr lang="en-US" sz="1600" b="1" dirty="0">
                <a:latin typeface="Gill Sans MT" panose="020B0502020104020203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2354229" y="5131849"/>
            <a:ext cx="6601522" cy="337872"/>
            <a:chOff x="2354229" y="5131849"/>
            <a:chExt cx="6601522" cy="337872"/>
          </a:xfrm>
        </p:grpSpPr>
        <p:sp>
          <p:nvSpPr>
            <p:cNvPr id="11" name="TextBox 10"/>
            <p:cNvSpPr txBox="1"/>
            <p:nvPr/>
          </p:nvSpPr>
          <p:spPr>
            <a:xfrm>
              <a:off x="2354229" y="5161944"/>
              <a:ext cx="154119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400" b="1" dirty="0" smtClean="0">
                  <a:latin typeface="Gill Sans MT" panose="020B0502020104020203" pitchFamily="34" charset="0"/>
                </a:rPr>
                <a:t>Nonparticipants</a:t>
              </a:r>
              <a:endParaRPr lang="en-US" sz="1400" b="1" dirty="0">
                <a:latin typeface="Gill Sans MT" panose="020B0502020104020203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875088" y="5161944"/>
              <a:ext cx="118481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400" b="1" dirty="0">
                  <a:latin typeface="Gill Sans MT" panose="020B0502020104020203" pitchFamily="34" charset="0"/>
                </a:rPr>
                <a:t>P</a:t>
              </a:r>
              <a:r>
                <a:rPr lang="en-US" sz="1400" b="1" dirty="0" smtClean="0">
                  <a:latin typeface="Gill Sans MT" panose="020B0502020104020203" pitchFamily="34" charset="0"/>
                </a:rPr>
                <a:t>articipants</a:t>
              </a:r>
              <a:endParaRPr lang="en-US" sz="1400" b="1" dirty="0">
                <a:latin typeface="Gill Sans MT" panose="020B0502020104020203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237230" y="5131849"/>
              <a:ext cx="154119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400" b="1" dirty="0" smtClean="0">
                  <a:latin typeface="Gill Sans MT" panose="020B0502020104020203" pitchFamily="34" charset="0"/>
                </a:rPr>
                <a:t>Nonparticipants</a:t>
              </a:r>
              <a:endParaRPr lang="en-US" sz="1400" b="1" dirty="0">
                <a:latin typeface="Gill Sans MT" panose="020B0502020104020203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7770939" y="5131849"/>
              <a:ext cx="118481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400" b="1" dirty="0">
                  <a:latin typeface="Gill Sans MT" panose="020B0502020104020203" pitchFamily="34" charset="0"/>
                </a:rPr>
                <a:t>P</a:t>
              </a:r>
              <a:r>
                <a:rPr lang="en-US" sz="1400" b="1" dirty="0" smtClean="0">
                  <a:latin typeface="Gill Sans MT" panose="020B0502020104020203" pitchFamily="34" charset="0"/>
                </a:rPr>
                <a:t>articipants</a:t>
              </a:r>
              <a:endParaRPr lang="en-US" sz="1400" b="1" dirty="0">
                <a:latin typeface="Gill Sans MT" panose="020B05020201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68477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876" y="76200"/>
            <a:ext cx="11520557" cy="990600"/>
          </a:xfrm>
        </p:spPr>
        <p:txBody>
          <a:bodyPr/>
          <a:lstStyle/>
          <a:p>
            <a:r>
              <a:rPr lang="en-US" sz="3800" dirty="0" smtClean="0"/>
              <a:t>Long term impact: Probability of having a Jewish spouse </a:t>
            </a:r>
            <a:br>
              <a:rPr lang="en-US" sz="3800" dirty="0" smtClean="0"/>
            </a:br>
            <a:r>
              <a:rPr lang="en-US" sz="3600" b="0" dirty="0" smtClean="0"/>
              <a:t>(2001-2006 applicants)</a:t>
            </a:r>
            <a:endParaRPr lang="en-US" sz="3600" b="0" dirty="0"/>
          </a:p>
        </p:txBody>
      </p:sp>
      <p:graphicFrame>
        <p:nvGraphicFramePr>
          <p:cNvPr id="6" name="Chart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1326817"/>
              </p:ext>
            </p:extLst>
          </p:nvPr>
        </p:nvGraphicFramePr>
        <p:xfrm>
          <a:off x="1493949" y="1186761"/>
          <a:ext cx="9234152" cy="45860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0982" y="5758251"/>
            <a:ext cx="489053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/>
              <a:t>Source: Jewish Futures Project W5 (2015), Preliminary findings</a:t>
            </a:r>
            <a:endParaRPr lang="en-US" sz="900" dirty="0"/>
          </a:p>
        </p:txBody>
      </p:sp>
      <p:grpSp>
        <p:nvGrpSpPr>
          <p:cNvPr id="13" name="Group 12"/>
          <p:cNvGrpSpPr/>
          <p:nvPr/>
        </p:nvGrpSpPr>
        <p:grpSpPr>
          <a:xfrm>
            <a:off x="2748243" y="5350958"/>
            <a:ext cx="7832098" cy="375837"/>
            <a:chOff x="2748243" y="5350958"/>
            <a:chExt cx="7832098" cy="375837"/>
          </a:xfrm>
        </p:grpSpPr>
        <p:sp>
          <p:nvSpPr>
            <p:cNvPr id="4" name="TextBox 3"/>
            <p:cNvSpPr txBox="1"/>
            <p:nvPr/>
          </p:nvSpPr>
          <p:spPr>
            <a:xfrm>
              <a:off x="2748243" y="5350958"/>
              <a:ext cx="89069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dirty="0" smtClean="0">
                  <a:latin typeface="Gill Sans MT" panose="020B0502020104020203" pitchFamily="34" charset="0"/>
                </a:rPr>
                <a:t>Overall</a:t>
              </a:r>
              <a:endParaRPr lang="en-US" sz="1600" b="1" dirty="0">
                <a:latin typeface="Gill Sans MT" panose="020B0502020104020203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361208" y="5388241"/>
              <a:ext cx="221470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dirty="0" smtClean="0">
                  <a:latin typeface="Gill Sans MT" panose="020B0502020104020203" pitchFamily="34" charset="0"/>
                </a:rPr>
                <a:t>Parents intermarried</a:t>
              </a:r>
              <a:endParaRPr lang="en-US" sz="1600" b="1" dirty="0">
                <a:latin typeface="Gill Sans MT" panose="020B0502020104020203" pitchFamily="34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8654173" y="5388241"/>
              <a:ext cx="192616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dirty="0" smtClean="0">
                  <a:latin typeface="Gill Sans MT" panose="020B0502020104020203" pitchFamily="34" charset="0"/>
                </a:rPr>
                <a:t>Parents </a:t>
              </a:r>
              <a:r>
                <a:rPr lang="en-US" sz="1600" b="1" dirty="0" err="1" smtClean="0">
                  <a:latin typeface="Gill Sans MT" panose="020B0502020104020203" pitchFamily="34" charset="0"/>
                </a:rPr>
                <a:t>inmarried</a:t>
              </a:r>
              <a:endParaRPr lang="en-US" sz="1600" b="1" dirty="0" smtClean="0">
                <a:latin typeface="Gill Sans MT" panose="020B0502020104020203" pitchFamily="34" charset="0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2023461" y="5058570"/>
            <a:ext cx="1449564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300" b="1" dirty="0" smtClean="0">
                <a:latin typeface="Gill Sans MT" panose="020B0502020104020203" pitchFamily="34" charset="0"/>
              </a:rPr>
              <a:t>Nonparticipants</a:t>
            </a:r>
            <a:endParaRPr lang="en-US" sz="1300" b="1" dirty="0">
              <a:latin typeface="Gill Sans MT" panose="020B0502020104020203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402561" y="5058570"/>
            <a:ext cx="1117614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300" b="1" dirty="0">
                <a:latin typeface="Gill Sans MT" panose="020B0502020104020203" pitchFamily="34" charset="0"/>
              </a:rPr>
              <a:t>P</a:t>
            </a:r>
            <a:r>
              <a:rPr lang="en-US" sz="1300" b="1" dirty="0" smtClean="0">
                <a:latin typeface="Gill Sans MT" panose="020B0502020104020203" pitchFamily="34" charset="0"/>
              </a:rPr>
              <a:t>articipants</a:t>
            </a:r>
            <a:endParaRPr lang="en-US" sz="1300" b="1" dirty="0">
              <a:latin typeface="Gill Sans MT" panose="020B0502020104020203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439464" y="5095853"/>
            <a:ext cx="1117614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300" b="1" dirty="0">
                <a:latin typeface="Gill Sans MT" panose="020B0502020104020203" pitchFamily="34" charset="0"/>
              </a:rPr>
              <a:t>P</a:t>
            </a:r>
            <a:r>
              <a:rPr lang="en-US" sz="1300" b="1" dirty="0" smtClean="0">
                <a:latin typeface="Gill Sans MT" panose="020B0502020104020203" pitchFamily="34" charset="0"/>
              </a:rPr>
              <a:t>articipants</a:t>
            </a:r>
            <a:endParaRPr lang="en-US" sz="1300" b="1" dirty="0">
              <a:latin typeface="Gill Sans MT" panose="020B0502020104020203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201942" y="5099227"/>
            <a:ext cx="2661434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300" b="1" dirty="0" smtClean="0">
                <a:latin typeface="Gill Sans MT" panose="020B0502020104020203" pitchFamily="34" charset="0"/>
              </a:rPr>
              <a:t>Nonparticipants      Participants</a:t>
            </a:r>
            <a:endParaRPr lang="en-US" sz="1300" b="1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9661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7700" y="2143544"/>
            <a:ext cx="10894944" cy="3171406"/>
          </a:xfrm>
        </p:spPr>
        <p:txBody>
          <a:bodyPr/>
          <a:lstStyle/>
          <a:p>
            <a:pPr algn="ctr"/>
            <a:r>
              <a:rPr lang="he-IL" sz="3600" b="0" dirty="0">
                <a:solidFill>
                  <a:schemeClr val="accent5">
                    <a:lumMod val="50000"/>
                  </a:schemeClr>
                </a:solidFill>
              </a:rPr>
              <a:t>תודה </a:t>
            </a:r>
            <a:r>
              <a:rPr lang="he-IL" sz="3600" b="0" dirty="0" smtClean="0">
                <a:solidFill>
                  <a:schemeClr val="accent5">
                    <a:lumMod val="50000"/>
                  </a:schemeClr>
                </a:solidFill>
              </a:rPr>
              <a:t>רבה</a:t>
            </a:r>
            <a:endParaRPr lang="en-US" sz="3600" b="0" dirty="0" smtClean="0"/>
          </a:p>
        </p:txBody>
      </p:sp>
      <p:sp>
        <p:nvSpPr>
          <p:cNvPr id="2" name="Rectangle 1"/>
          <p:cNvSpPr/>
          <p:nvPr/>
        </p:nvSpPr>
        <p:spPr>
          <a:xfrm>
            <a:off x="647700" y="282193"/>
            <a:ext cx="616147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To be continued…</a:t>
            </a:r>
            <a:endParaRPr lang="en-US" sz="40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6369227"/>
              </p:ext>
            </p:extLst>
          </p:nvPr>
        </p:nvGraphicFramePr>
        <p:xfrm>
          <a:off x="400050" y="3729247"/>
          <a:ext cx="11142594" cy="11887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71419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71419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71419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Len Saxe</a:t>
                      </a:r>
                    </a:p>
                    <a:p>
                      <a:pPr algn="ctr"/>
                      <a:r>
                        <a:rPr lang="en-US" sz="2400" b="0" dirty="0" smtClean="0">
                          <a:hlinkClick r:id="rId2"/>
                        </a:rPr>
                        <a:t>saxe@brandeis.edu</a:t>
                      </a:r>
                      <a:endParaRPr lang="en-US" sz="2400" b="0" dirty="0" smtClean="0"/>
                    </a:p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Ted </a:t>
                      </a:r>
                      <a:r>
                        <a:rPr lang="en-US" sz="2400" b="0" dirty="0" err="1" smtClean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Sasson</a:t>
                      </a:r>
                      <a:endParaRPr lang="en-US" sz="2400" b="0" dirty="0" smtClean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  <a:p>
                      <a:pPr algn="ctr"/>
                      <a:r>
                        <a:rPr lang="en-US" sz="2400" b="0" dirty="0" smtClean="0">
                          <a:hlinkClick r:id="rId3"/>
                        </a:rPr>
                        <a:t>sassont@brandeis.edu</a:t>
                      </a:r>
                      <a:endParaRPr lang="en-US" sz="2400" b="0" dirty="0" smtClean="0"/>
                    </a:p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9896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MJS Wide April 201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Default Desig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CMJS Wide April 2015" id="{9BFFB90D-E61D-4A80-97A1-BF8C71F753E6}" vid="{907BCEE4-8E7C-4EFB-A574-1160FD05200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Custom 3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BF9000"/>
    </a:accent1>
    <a:accent2>
      <a:srgbClr val="FFC000"/>
    </a:accent2>
    <a:accent3>
      <a:srgbClr val="FEE599"/>
    </a:accent3>
    <a:accent4>
      <a:srgbClr val="A8D08D"/>
    </a:accent4>
    <a:accent5>
      <a:srgbClr val="538135"/>
    </a:accent5>
    <a:accent6>
      <a:srgbClr val="375623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Custom 3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BF9000"/>
    </a:accent1>
    <a:accent2>
      <a:srgbClr val="FFC000"/>
    </a:accent2>
    <a:accent3>
      <a:srgbClr val="FEE599"/>
    </a:accent3>
    <a:accent4>
      <a:srgbClr val="A8D08D"/>
    </a:accent4>
    <a:accent5>
      <a:srgbClr val="538135"/>
    </a:accent5>
    <a:accent6>
      <a:srgbClr val="375623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Custom 3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BF9000"/>
    </a:accent1>
    <a:accent2>
      <a:srgbClr val="FFC000"/>
    </a:accent2>
    <a:accent3>
      <a:srgbClr val="FEE599"/>
    </a:accent3>
    <a:accent4>
      <a:srgbClr val="A8D08D"/>
    </a:accent4>
    <a:accent5>
      <a:srgbClr val="538135"/>
    </a:accent5>
    <a:accent6>
      <a:srgbClr val="375623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Custom 3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BF9000"/>
    </a:accent1>
    <a:accent2>
      <a:srgbClr val="FFC000"/>
    </a:accent2>
    <a:accent3>
      <a:srgbClr val="FEE599"/>
    </a:accent3>
    <a:accent4>
      <a:srgbClr val="A8D08D"/>
    </a:accent4>
    <a:accent5>
      <a:srgbClr val="538135"/>
    </a:accent5>
    <a:accent6>
      <a:srgbClr val="375623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9C62AED-2151-4522-8982-81D1F8C7660E}"/>
</file>

<file path=customXml/itemProps2.xml><?xml version="1.0" encoding="utf-8"?>
<ds:datastoreItem xmlns:ds="http://schemas.openxmlformats.org/officeDocument/2006/customXml" ds:itemID="{5F67B723-D498-4C37-A598-D089ADEF91F6}"/>
</file>

<file path=customXml/itemProps3.xml><?xml version="1.0" encoding="utf-8"?>
<ds:datastoreItem xmlns:ds="http://schemas.openxmlformats.org/officeDocument/2006/customXml" ds:itemID="{6D4E595D-4BC8-4D20-BE32-DEBDFA635BB6}"/>
</file>

<file path=docProps/app.xml><?xml version="1.0" encoding="utf-8"?>
<Properties xmlns="http://schemas.openxmlformats.org/officeDocument/2006/extended-properties" xmlns:vt="http://schemas.openxmlformats.org/officeDocument/2006/docPropsVTypes">
  <Template>CMJS Wide April 2015</Template>
  <TotalTime>7472</TotalTime>
  <Words>740</Words>
  <Application>Microsoft Office PowerPoint</Application>
  <PresentationFormat>מותאם אישית</PresentationFormat>
  <Paragraphs>197</Paragraphs>
  <Slides>26</Slides>
  <Notes>2</Notes>
  <HiddenSlides>1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26</vt:i4>
      </vt:variant>
    </vt:vector>
  </HeadingPairs>
  <TitlesOfParts>
    <vt:vector size="27" baseType="lpstr">
      <vt:lpstr>CMJS Wide April 2015</vt:lpstr>
      <vt:lpstr>American Jewry: Challenging the Narratives </vt:lpstr>
      <vt:lpstr>מצגת של PowerPoint</vt:lpstr>
      <vt:lpstr>Growth of US Jewry:  Jews by religion/not by religion and children</vt:lpstr>
      <vt:lpstr>Why is U.S. Jewry expanding?</vt:lpstr>
      <vt:lpstr>Jewish Behaviors and Attitudes: 1990 v. 2013</vt:lpstr>
      <vt:lpstr>Household Synagogue Membership:   1990 v. 2013</vt:lpstr>
      <vt:lpstr>מצגת של PowerPoint</vt:lpstr>
      <vt:lpstr>Jewish Education of Adults with Intermarried Parents (Pew 2013)</vt:lpstr>
      <vt:lpstr>Jewish Identification of Adults with Intermarried Parents (Pew 2013)</vt:lpstr>
      <vt:lpstr>2015 Brandeis-CMJS Study of Millennials</vt:lpstr>
      <vt:lpstr>מצגת של PowerPoint</vt:lpstr>
      <vt:lpstr>מצגת של PowerPoint</vt:lpstr>
      <vt:lpstr>Adult Children of In/Intermarriage: Importance of raising children Jewish</vt:lpstr>
      <vt:lpstr>מצגת של PowerPoint</vt:lpstr>
      <vt:lpstr>Hostile Environment toward Israel on Campus</vt:lpstr>
      <vt:lpstr>Hostile Environment toward Jews on Campus</vt:lpstr>
      <vt:lpstr>Comfortable Expressing Opinion on Israeli-Palestinian Conflict</vt:lpstr>
      <vt:lpstr>Perceiving a Hostile Environment to Israel and Connection to Israel 10 Most Hostile vs. 10 Least Hostile, Participants vs. Non-Participants</vt:lpstr>
      <vt:lpstr>מצגת של PowerPoint</vt:lpstr>
      <vt:lpstr>Israel Visits: 1990, 2000 v. 2013</vt:lpstr>
      <vt:lpstr>Israel Attachment: 2000 v. 2013 (Jews by religion)</vt:lpstr>
      <vt:lpstr>Emotional Attachment to Israel by Parental Marriage Millennials Only (Pew 2013)</vt:lpstr>
      <vt:lpstr>Emotional Attachment to Israel by Political Orientation Millennials Only (Pew 2013)</vt:lpstr>
      <vt:lpstr>Long term impact: Connection to Israel (2007-2009 applicants)</vt:lpstr>
      <vt:lpstr>Long term impact: Probability of having a Jewish spouse  (2001-2006 applicants)</vt:lpstr>
      <vt:lpstr>מצגת של PowerPoint</vt:lpstr>
    </vt:vector>
  </TitlesOfParts>
  <Company>Brandeis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Michelle Shain</dc:creator>
  <cp:lastModifiedBy>דולי שמעוני</cp:lastModifiedBy>
  <cp:revision>323</cp:revision>
  <cp:lastPrinted>2016-04-12T20:37:58Z</cp:lastPrinted>
  <dcterms:created xsi:type="dcterms:W3CDTF">2015-10-18T16:52:39Z</dcterms:created>
  <dcterms:modified xsi:type="dcterms:W3CDTF">2016-06-21T10:29:06Z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2003670</vt:r8>
  </property>
</Properties>
</file>