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6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34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777" r:id="rId2"/>
    <p:sldMasterId id="2147483878" r:id="rId3"/>
  </p:sldMasterIdLst>
  <p:notesMasterIdLst>
    <p:notesMasterId r:id="rId15"/>
  </p:notesMasterIdLst>
  <p:handoutMasterIdLst>
    <p:handoutMasterId r:id="rId16"/>
  </p:handoutMasterIdLst>
  <p:sldIdLst>
    <p:sldId id="256" r:id="rId4"/>
    <p:sldId id="324" r:id="rId5"/>
    <p:sldId id="304" r:id="rId6"/>
    <p:sldId id="331" r:id="rId7"/>
    <p:sldId id="330" r:id="rId8"/>
    <p:sldId id="327" r:id="rId9"/>
    <p:sldId id="325" r:id="rId10"/>
    <p:sldId id="326" r:id="rId11"/>
    <p:sldId id="328" r:id="rId12"/>
    <p:sldId id="329" r:id="rId13"/>
    <p:sldId id="323" r:id="rId14"/>
  </p:sldIdLst>
  <p:sldSz cx="9144000" cy="6858000" type="screen4x3"/>
  <p:notesSz cx="6881813" cy="100028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customXml" Target="../customXml/item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diamond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trendline>
            <c:trendlineType val="linear"/>
            <c:dispRSqr val="1"/>
            <c:dispEq val="0"/>
            <c:trendlineLbl>
              <c:layout>
                <c:manualLayout>
                  <c:x val="2.6740060270243997E-2"/>
                  <c:y val="-0.36529330884940953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200" b="1"/>
                  </a:pPr>
                  <a:endParaRPr lang="he-IL"/>
                </a:p>
              </c:txPr>
            </c:trendlineLbl>
          </c:trendline>
          <c:xVal>
            <c:numRef>
              <c:f>ANTIS!$K$70:$K$89</c:f>
              <c:numCache>
                <c:formatCode>General</c:formatCode>
                <c:ptCount val="20"/>
                <c:pt idx="0">
                  <c:v>28</c:v>
                </c:pt>
                <c:pt idx="1">
                  <c:v>27</c:v>
                </c:pt>
                <c:pt idx="2">
                  <c:v>44</c:v>
                </c:pt>
                <c:pt idx="3">
                  <c:v>13</c:v>
                </c:pt>
                <c:pt idx="4">
                  <c:v>9</c:v>
                </c:pt>
                <c:pt idx="5">
                  <c:v>22</c:v>
                </c:pt>
                <c:pt idx="6">
                  <c:v>37</c:v>
                </c:pt>
                <c:pt idx="7">
                  <c:v>27</c:v>
                </c:pt>
                <c:pt idx="8">
                  <c:v>69</c:v>
                </c:pt>
                <c:pt idx="9">
                  <c:v>41</c:v>
                </c:pt>
                <c:pt idx="10">
                  <c:v>20</c:v>
                </c:pt>
                <c:pt idx="11">
                  <c:v>28</c:v>
                </c:pt>
                <c:pt idx="12">
                  <c:v>36</c:v>
                </c:pt>
                <c:pt idx="13">
                  <c:v>5</c:v>
                </c:pt>
                <c:pt idx="14">
                  <c:v>45</c:v>
                </c:pt>
                <c:pt idx="15">
                  <c:v>35</c:v>
                </c:pt>
                <c:pt idx="16">
                  <c:v>29</c:v>
                </c:pt>
                <c:pt idx="17">
                  <c:v>4</c:v>
                </c:pt>
                <c:pt idx="18">
                  <c:v>26</c:v>
                </c:pt>
                <c:pt idx="19">
                  <c:v>8</c:v>
                </c:pt>
              </c:numCache>
            </c:numRef>
          </c:xVal>
          <c:yVal>
            <c:numRef>
              <c:f>ANTIS!$L$70:$L$89</c:f>
              <c:numCache>
                <c:formatCode>0.0</c:formatCode>
                <c:ptCount val="20"/>
                <c:pt idx="0">
                  <c:v>2.1555555555555554</c:v>
                </c:pt>
                <c:pt idx="1">
                  <c:v>6.3489932885906031</c:v>
                </c:pt>
                <c:pt idx="2">
                  <c:v>11.9</c:v>
                </c:pt>
                <c:pt idx="3">
                  <c:v>1.5409836065573772</c:v>
                </c:pt>
                <c:pt idx="4">
                  <c:v>1.5</c:v>
                </c:pt>
                <c:pt idx="5">
                  <c:v>5.4285714285714288</c:v>
                </c:pt>
                <c:pt idx="6">
                  <c:v>6.200641711229947</c:v>
                </c:pt>
                <c:pt idx="7">
                  <c:v>0.82723404255319144</c:v>
                </c:pt>
                <c:pt idx="8">
                  <c:v>2.0909090909090908</c:v>
                </c:pt>
                <c:pt idx="9">
                  <c:v>2.4947589098532492</c:v>
                </c:pt>
                <c:pt idx="10">
                  <c:v>5.6811594202898554</c:v>
                </c:pt>
                <c:pt idx="11">
                  <c:v>10.153846153846153</c:v>
                </c:pt>
                <c:pt idx="12">
                  <c:v>6.9285714285714279</c:v>
                </c:pt>
                <c:pt idx="13">
                  <c:v>1.4448160535117058</c:v>
                </c:pt>
                <c:pt idx="14">
                  <c:v>6.375</c:v>
                </c:pt>
                <c:pt idx="15">
                  <c:v>4.4946236559139781</c:v>
                </c:pt>
                <c:pt idx="16">
                  <c:v>5.2268907563025211</c:v>
                </c:pt>
                <c:pt idx="17">
                  <c:v>1.4266666666666665</c:v>
                </c:pt>
                <c:pt idx="18">
                  <c:v>4.2645502645502642</c:v>
                </c:pt>
                <c:pt idx="19">
                  <c:v>1.7758620689655173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6819072"/>
        <c:axId val="136820608"/>
      </c:scatterChart>
      <c:valAx>
        <c:axId val="136819072"/>
        <c:scaling>
          <c:orientation val="minMax"/>
          <c:max val="70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136820608"/>
        <c:crosses val="autoZero"/>
        <c:crossBetween val="midCat"/>
      </c:valAx>
      <c:valAx>
        <c:axId val="13682060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136819072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diamond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trendline>
            <c:trendlineType val="exp"/>
            <c:dispRSqr val="1"/>
            <c:dispEq val="0"/>
            <c:trendlineLbl>
              <c:layout>
                <c:manualLayout>
                  <c:x val="0.12368219597550306"/>
                  <c:y val="-0.70865780387510902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200" b="1"/>
                  </a:pPr>
                  <a:endParaRPr lang="he-IL"/>
                </a:p>
              </c:txPr>
            </c:trendlineLbl>
          </c:trendline>
          <c:xVal>
            <c:numRef>
              <c:f>'ALIYA-POP'!$E$27:$E$46</c:f>
              <c:numCache>
                <c:formatCode>General</c:formatCode>
                <c:ptCount val="20"/>
                <c:pt idx="0">
                  <c:v>881</c:v>
                </c:pt>
                <c:pt idx="1">
                  <c:v>881</c:v>
                </c:pt>
                <c:pt idx="2">
                  <c:v>777</c:v>
                </c:pt>
                <c:pt idx="3">
                  <c:v>846</c:v>
                </c:pt>
                <c:pt idx="4">
                  <c:v>900</c:v>
                </c:pt>
                <c:pt idx="5">
                  <c:v>840</c:v>
                </c:pt>
                <c:pt idx="6">
                  <c:v>884</c:v>
                </c:pt>
                <c:pt idx="7">
                  <c:v>911</c:v>
                </c:pt>
                <c:pt idx="8">
                  <c:v>853</c:v>
                </c:pt>
                <c:pt idx="9">
                  <c:v>818</c:v>
                </c:pt>
                <c:pt idx="10">
                  <c:v>872</c:v>
                </c:pt>
                <c:pt idx="11">
                  <c:v>810</c:v>
                </c:pt>
                <c:pt idx="12">
                  <c:v>834</c:v>
                </c:pt>
                <c:pt idx="13">
                  <c:v>915</c:v>
                </c:pt>
                <c:pt idx="14">
                  <c:v>834</c:v>
                </c:pt>
                <c:pt idx="15">
                  <c:v>785</c:v>
                </c:pt>
                <c:pt idx="16">
                  <c:v>869</c:v>
                </c:pt>
                <c:pt idx="17">
                  <c:v>898</c:v>
                </c:pt>
                <c:pt idx="18">
                  <c:v>917</c:v>
                </c:pt>
                <c:pt idx="19">
                  <c:v>892</c:v>
                </c:pt>
              </c:numCache>
            </c:numRef>
          </c:xVal>
          <c:yVal>
            <c:numRef>
              <c:f>'ALIYA-POP'!$F$27:$F$46</c:f>
              <c:numCache>
                <c:formatCode>0.0</c:formatCode>
                <c:ptCount val="20"/>
                <c:pt idx="0">
                  <c:v>2.1555555555555554</c:v>
                </c:pt>
                <c:pt idx="1">
                  <c:v>6.3489932885906031</c:v>
                </c:pt>
                <c:pt idx="2">
                  <c:v>11.9</c:v>
                </c:pt>
                <c:pt idx="3">
                  <c:v>1.5409836065573772</c:v>
                </c:pt>
                <c:pt idx="4">
                  <c:v>1.5</c:v>
                </c:pt>
                <c:pt idx="5">
                  <c:v>5.4285714285714288</c:v>
                </c:pt>
                <c:pt idx="6">
                  <c:v>6.200641711229947</c:v>
                </c:pt>
                <c:pt idx="7">
                  <c:v>0.82723404255319144</c:v>
                </c:pt>
                <c:pt idx="8">
                  <c:v>2.0909090909090908</c:v>
                </c:pt>
                <c:pt idx="9">
                  <c:v>2.4947589098532492</c:v>
                </c:pt>
                <c:pt idx="10">
                  <c:v>5.6811594202898554</c:v>
                </c:pt>
                <c:pt idx="11">
                  <c:v>10.153846153846153</c:v>
                </c:pt>
                <c:pt idx="12">
                  <c:v>6.9285714285714279</c:v>
                </c:pt>
                <c:pt idx="13">
                  <c:v>1.4448160535117058</c:v>
                </c:pt>
                <c:pt idx="14">
                  <c:v>6.375</c:v>
                </c:pt>
                <c:pt idx="15">
                  <c:v>4.4946236559139781</c:v>
                </c:pt>
                <c:pt idx="16">
                  <c:v>5.2268907563025211</c:v>
                </c:pt>
                <c:pt idx="17">
                  <c:v>1.4266666666666665</c:v>
                </c:pt>
                <c:pt idx="18">
                  <c:v>4.2645502645502642</c:v>
                </c:pt>
                <c:pt idx="19">
                  <c:v>1.7758620689655173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4665728"/>
        <c:axId val="154667264"/>
      </c:scatterChart>
      <c:valAx>
        <c:axId val="154665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154667264"/>
        <c:crosses val="autoZero"/>
        <c:crossBetween val="midCat"/>
      </c:valAx>
      <c:valAx>
        <c:axId val="15466726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154665728"/>
        <c:crosses val="autoZero"/>
        <c:crossBetween val="midCat"/>
      </c:valAx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99694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93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/>
          <a:lstStyle>
            <a:lvl1pPr algn="l">
              <a:defRPr sz="1300"/>
            </a:lvl1pPr>
          </a:lstStyle>
          <a:p>
            <a:fld id="{02BF2274-8A17-4550-BFF3-91EFE8625AFD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99694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 anchor="b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93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 anchor="b"/>
          <a:lstStyle>
            <a:lvl1pPr algn="l">
              <a:defRPr sz="1300"/>
            </a:lvl1pPr>
          </a:lstStyle>
          <a:p>
            <a:fld id="{E65D3965-BA5D-416D-89CC-BAC7A47F47E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45000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99694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93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/>
          <a:lstStyle>
            <a:lvl1pPr algn="l">
              <a:defRPr sz="1300"/>
            </a:lvl1pPr>
          </a:lstStyle>
          <a:p>
            <a:fld id="{AB7F33E6-773F-4565-ABD1-0440DF642D52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50888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99694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 anchor="b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93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1" anchor="b"/>
          <a:lstStyle>
            <a:lvl1pPr algn="l">
              <a:defRPr sz="1300"/>
            </a:lvl1pPr>
          </a:lstStyle>
          <a:p>
            <a:fld id="{65038D07-25F8-43DE-A50F-2AB1B7EDDB6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7751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8D07-25F8-43DE-A50F-2AB1B7EDDB6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53922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8D07-25F8-43DE-A50F-2AB1B7EDDB61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5197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00FD3-518D-4B99-AB1F-B7E3313FAE91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920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8D07-25F8-43DE-A50F-2AB1B7EDDB61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66699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8D07-25F8-43DE-A50F-2AB1B7EDDB61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71674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00FD3-518D-4B99-AB1F-B7E3313FAE91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85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8D07-25F8-43DE-A50F-2AB1B7EDDB61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98857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00FD3-518D-4B99-AB1F-B7E3313FAE91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149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4566-BAB3-4722-A65D-A37320FEB47E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867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4566-BAB3-4722-A65D-A37320FEB47E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867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79367-59E1-4F1F-8858-D0A591E9C5D8}" type="slidenum">
              <a:rPr lang="he-IL" smtClean="0">
                <a:solidFill>
                  <a:prstClr val="black"/>
                </a:solidFill>
              </a:rPr>
              <a:pPr/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778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9354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9301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938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5576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7900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2561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731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442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717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6978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9962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37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6148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76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392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958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093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061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690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5072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3018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9176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276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7547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625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070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1460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7119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534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4599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0005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3050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7316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41E3B28-E343-4195-9A5D-170D9C159B27}" type="slidenum">
              <a:rPr lang="he-IL" altLang="he-IL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43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06DDE-3E41-4E02-B053-02DA02D52F54}" type="datetimeFigureOut">
              <a:rPr lang="he-IL" smtClean="0"/>
              <a:t>ט"ו/סיון/תשע"ו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DA5D9-4547-4CA7-A4D2-64E1CB0AB34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4456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667C3-FAB7-49BA-A979-F37061552715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9255C-2196-4F9C-83F8-06BFF911C269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07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06DDE-3E41-4E02-B053-02DA02D52F5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ט"ו/סיון/תשע"ו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DA5D9-4547-4CA7-A4D2-64E1CB0AB34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3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>
            <a:normAutofit/>
          </a:bodyPr>
          <a:lstStyle/>
          <a:p>
            <a:r>
              <a:rPr lang="he-IL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מגמות בעלייה לישראל </a:t>
            </a:r>
            <a:endParaRPr lang="he-IL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279104"/>
          </a:xfrm>
        </p:spPr>
        <p:txBody>
          <a:bodyPr>
            <a:normAutofit lnSpcReduction="10000"/>
          </a:bodyPr>
          <a:lstStyle/>
          <a:p>
            <a:r>
              <a:rPr lang="he-IL" sz="4000" b="1" dirty="0" err="1" smtClean="0">
                <a:solidFill>
                  <a:schemeClr val="tx1"/>
                </a:solidFill>
              </a:rPr>
              <a:t>סרג'ו</a:t>
            </a:r>
            <a:r>
              <a:rPr lang="he-IL" sz="4000" b="1" dirty="0" smtClean="0">
                <a:solidFill>
                  <a:schemeClr val="tx1"/>
                </a:solidFill>
              </a:rPr>
              <a:t> דלה-פרגולה</a:t>
            </a:r>
          </a:p>
          <a:p>
            <a:r>
              <a:rPr lang="he-IL" b="1" dirty="0" smtClean="0">
                <a:solidFill>
                  <a:schemeClr val="tx1"/>
                </a:solidFill>
              </a:rPr>
              <a:t>האוניברסיטה העברית בירושלים</a:t>
            </a:r>
          </a:p>
          <a:p>
            <a:r>
              <a:rPr lang="he-IL" b="1" dirty="0" smtClean="0">
                <a:solidFill>
                  <a:schemeClr val="tx1"/>
                </a:solidFill>
              </a:rPr>
              <a:t>20.6.2016</a:t>
            </a:r>
          </a:p>
          <a:p>
            <a:r>
              <a:rPr lang="he-IL" b="1" dirty="0" smtClean="0">
                <a:solidFill>
                  <a:schemeClr val="tx1"/>
                </a:solidFill>
              </a:rPr>
              <a:t>ירושלים, משכן הכנסת</a:t>
            </a:r>
            <a:endParaRPr lang="he-I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28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622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b="1" dirty="0" smtClean="0">
                <a:latin typeface="+mn-lt"/>
                <a:cs typeface="+mn-cs"/>
              </a:rPr>
              <a:t>אוכלוסייה יהודית בעולם, 2016-1945</a:t>
            </a:r>
            <a:endParaRPr lang="he-IL" b="1" dirty="0">
              <a:latin typeface="+mn-lt"/>
              <a:cs typeface="+mn-cs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831999"/>
            <a:ext cx="9684291" cy="5909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443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34082"/>
          </a:xfrm>
        </p:spPr>
        <p:txBody>
          <a:bodyPr>
            <a:noAutofit/>
          </a:bodyPr>
          <a:lstStyle/>
          <a:p>
            <a:r>
              <a:rPr lang="he-IL" sz="3600" b="1" dirty="0" smtClean="0">
                <a:cs typeface="+mn-cs"/>
              </a:rPr>
              <a:t>אוכלוסייה יהודית לפי מדינות עיקריות 2016</a:t>
            </a:r>
            <a:endParaRPr lang="he-IL" sz="3600" b="1" dirty="0">
              <a:cs typeface="+mn-cs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29233"/>
            <a:ext cx="8223602" cy="6084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73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>
            <a:normAutofit fontScale="90000"/>
          </a:bodyPr>
          <a:lstStyle/>
          <a:p>
            <a:pPr rtl="0"/>
            <a:r>
              <a:rPr lang="en-US" sz="3600" b="1" dirty="0" smtClean="0"/>
              <a:t>Jewish population:</a:t>
            </a:r>
            <a:br>
              <a:rPr lang="en-US" sz="3600" b="1" dirty="0" smtClean="0"/>
            </a:br>
            <a:r>
              <a:rPr lang="en-US" sz="3600" b="1" dirty="0" smtClean="0"/>
              <a:t>Alternative definitional strategies</a:t>
            </a:r>
            <a:endParaRPr lang="he-IL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89895"/>
            <a:ext cx="5969967" cy="5723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543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sz="3600" b="1" dirty="0" smtClean="0">
                <a:cs typeface="+mn-cs"/>
              </a:rPr>
              <a:t> מושגי הגדרה חלופיים </a:t>
            </a:r>
            <a:r>
              <a:rPr lang="he-IL" sz="3600" b="1" dirty="0" err="1" smtClean="0">
                <a:cs typeface="+mn-cs"/>
              </a:rPr>
              <a:t>לאוכלוסייות</a:t>
            </a:r>
            <a:r>
              <a:rPr lang="he-IL" sz="3600" b="1" dirty="0" smtClean="0">
                <a:cs typeface="+mn-cs"/>
              </a:rPr>
              <a:t> יהודיות 2016</a:t>
            </a:r>
            <a:endParaRPr lang="he-IL" sz="3600" b="1" dirty="0"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25" y="908720"/>
            <a:ext cx="9957855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721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490066"/>
          </a:xfrm>
        </p:spPr>
        <p:txBody>
          <a:bodyPr>
            <a:noAutofit/>
          </a:bodyPr>
          <a:lstStyle/>
          <a:p>
            <a:r>
              <a:rPr lang="he-IL" sz="3600" b="1" dirty="0" smtClean="0">
                <a:cs typeface="+mn-cs"/>
              </a:rPr>
              <a:t>מאזן ההגירה של מדינת ישראל, 2015-1947</a:t>
            </a:r>
            <a:endParaRPr lang="he-IL" sz="3600" b="1" dirty="0">
              <a:cs typeface="+mn-cs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10" y="764704"/>
            <a:ext cx="8984408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43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80579"/>
            <a:ext cx="9011314" cy="541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76955" y="260648"/>
            <a:ext cx="6779421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3600" b="1" dirty="0" smtClean="0"/>
              <a:t>עולים לפי ארצות מוצא, 2015-2008</a:t>
            </a:r>
            <a:endParaRPr lang="he-IL" sz="3600" b="1" dirty="0"/>
          </a:p>
        </p:txBody>
      </p:sp>
    </p:spTree>
    <p:extLst>
      <p:ext uri="{BB962C8B-B14F-4D97-AF65-F5344CB8AC3E}">
        <p14:creationId xmlns:p14="http://schemas.microsoft.com/office/powerpoint/2010/main" val="1673673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17" y="1052736"/>
            <a:ext cx="8698771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מלבן 1"/>
          <p:cNvSpPr/>
          <p:nvPr/>
        </p:nvSpPr>
        <p:spPr>
          <a:xfrm>
            <a:off x="72008" y="32406"/>
            <a:ext cx="903649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600" b="1" dirty="0" smtClean="0">
                <a:solidFill>
                  <a:srgbClr val="002060"/>
                </a:solidFill>
              </a:rPr>
              <a:t>מדינות בעולם לפי מדד פיתוח אנושי (</a:t>
            </a:r>
            <a:r>
              <a:rPr lang="en-US" sz="2600" b="1" dirty="0" smtClean="0">
                <a:solidFill>
                  <a:srgbClr val="002060"/>
                </a:solidFill>
                <a:cs typeface="Arial" pitchFamily="34" charset="0"/>
              </a:rPr>
              <a:t>HDI</a:t>
            </a:r>
            <a:r>
              <a:rPr lang="he-IL" sz="2600" b="1" dirty="0" smtClean="0">
                <a:solidFill>
                  <a:srgbClr val="002060"/>
                </a:solidFill>
              </a:rPr>
              <a:t>) ואחוז היהודים</a:t>
            </a:r>
          </a:p>
          <a:p>
            <a:pPr algn="ctr"/>
            <a:r>
              <a:rPr lang="he-IL" sz="2600" b="1" dirty="0" smtClean="0">
                <a:solidFill>
                  <a:srgbClr val="002060"/>
                </a:solidFill>
              </a:rPr>
              <a:t>באוכלוסיית המדינה - 2013</a:t>
            </a:r>
            <a:endParaRPr lang="he-IL" sz="2600" dirty="0">
              <a:solidFill>
                <a:srgbClr val="00206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1907704" y="1556792"/>
            <a:ext cx="504056" cy="144016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13541" y="1628800"/>
            <a:ext cx="69897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  <a:cs typeface="Arial" pitchFamily="34" charset="0"/>
              </a:rPr>
              <a:t>Israel</a:t>
            </a:r>
            <a:endParaRPr lang="he-IL" b="1" dirty="0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907704" y="1484784"/>
            <a:ext cx="0" cy="46085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28701" y="5733256"/>
            <a:ext cx="58381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 smtClean="0">
                <a:solidFill>
                  <a:srgbClr val="FF0000"/>
                </a:solidFill>
              </a:rPr>
              <a:t>12%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3890" y="5733256"/>
            <a:ext cx="58702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 smtClean="0">
                <a:solidFill>
                  <a:srgbClr val="FF0000"/>
                </a:solidFill>
              </a:rPr>
              <a:t>88%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9877" y="5733256"/>
            <a:ext cx="273023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rgbClr val="FF0000"/>
                </a:solidFill>
              </a:rPr>
              <a:t>מתוך סה"כ יהודי התפוצות:</a:t>
            </a:r>
            <a:endParaRPr lang="he-I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9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1842369"/>
              </p:ext>
            </p:extLst>
          </p:nvPr>
        </p:nvGraphicFramePr>
        <p:xfrm>
          <a:off x="467544" y="179256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מלבן 4"/>
          <p:cNvSpPr/>
          <p:nvPr/>
        </p:nvSpPr>
        <p:spPr>
          <a:xfrm>
            <a:off x="467544" y="1550028"/>
            <a:ext cx="4193712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l" rtl="0">
              <a:lnSpc>
                <a:spcPct val="115000"/>
              </a:lnSpc>
            </a:pPr>
            <a:r>
              <a:rPr lang="en-US" b="1" dirty="0">
                <a:solidFill>
                  <a:prstClr val="black"/>
                </a:solidFill>
                <a:ea typeface="Calibri"/>
                <a:cs typeface="Arial"/>
              </a:rPr>
              <a:t>Aliyah rate per 1000 Jews, 2010-2014</a:t>
            </a:r>
            <a:endParaRPr lang="en-US" dirty="0">
              <a:solidFill>
                <a:prstClr val="black"/>
              </a:solidFill>
              <a:ea typeface="Calibri"/>
              <a:cs typeface="Arial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3563888" y="6237312"/>
            <a:ext cx="1642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ea typeface="Calibri"/>
                <a:cs typeface="Calibri"/>
              </a:rPr>
              <a:t>% antisemitism</a:t>
            </a:r>
            <a:endParaRPr lang="en-US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0" y="116632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he-IL" sz="2800" b="1" dirty="0" smtClean="0">
                <a:solidFill>
                  <a:srgbClr val="000000"/>
                </a:solidFill>
                <a:ea typeface="Calibri"/>
                <a:cs typeface="Calibri"/>
              </a:rPr>
              <a:t>היחס בין האנטישמיות במדינה לשכיחות העלייה מ-21 מדינות באירופה – 2014-2010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420884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he-IL" sz="2800" b="1" dirty="0" smtClean="0">
                <a:solidFill>
                  <a:srgbClr val="000000"/>
                </a:solidFill>
                <a:ea typeface="Calibri"/>
                <a:cs typeface="Calibri"/>
              </a:rPr>
              <a:t>היחס בין הפיתוח החברתי במדינה לשכיחות העלייה מ-21 מדינות באירופה – 2014-2010</a:t>
            </a:r>
            <a:endParaRPr lang="he-IL" sz="28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38922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מלבן 4"/>
          <p:cNvSpPr/>
          <p:nvPr/>
        </p:nvSpPr>
        <p:spPr>
          <a:xfrm>
            <a:off x="467544" y="1316562"/>
            <a:ext cx="4193712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l" rtl="0">
              <a:lnSpc>
                <a:spcPct val="115000"/>
              </a:lnSpc>
            </a:pPr>
            <a:r>
              <a:rPr lang="en-US" b="1" dirty="0">
                <a:solidFill>
                  <a:prstClr val="black"/>
                </a:solidFill>
                <a:ea typeface="Calibri"/>
                <a:cs typeface="Arial"/>
              </a:rPr>
              <a:t>Aliyah rate per 1000 Jews, 2010-2014</a:t>
            </a:r>
            <a:endParaRPr lang="en-US" dirty="0">
              <a:solidFill>
                <a:prstClr val="black"/>
              </a:solidFill>
              <a:ea typeface="Calibri"/>
              <a:cs typeface="Arial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4288109" y="6021288"/>
            <a:ext cx="537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  <a:ea typeface="Calibri"/>
                <a:cs typeface="Calibri"/>
              </a:rPr>
              <a:t>HDI</a:t>
            </a:r>
            <a:endParaRPr lang="en-US" dirty="0">
              <a:solidFill>
                <a:srgbClr val="00000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482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6453336"/>
            <a:ext cx="370550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 smtClean="0">
                <a:solidFill>
                  <a:prstClr val="black"/>
                </a:solidFill>
              </a:rPr>
              <a:t>Source: Pew Research Institute, 2015</a:t>
            </a:r>
            <a:endParaRPr lang="he-IL" b="1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2965" y="116632"/>
            <a:ext cx="8160247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 rtl="0"/>
            <a:r>
              <a:rPr lang="en-US" sz="3600" b="1" dirty="0" smtClean="0">
                <a:solidFill>
                  <a:prstClr val="black"/>
                </a:solidFill>
              </a:rPr>
              <a:t>Jewish population projections, 2010-2050</a:t>
            </a:r>
            <a:endParaRPr lang="he-IL" sz="3600" b="1" dirty="0">
              <a:solidFill>
                <a:prstClr val="black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0" y="908720"/>
            <a:ext cx="8984408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0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65EFB09-F8EE-4721-9609-1A3FC0CAE419}"/>
</file>

<file path=customXml/itemProps2.xml><?xml version="1.0" encoding="utf-8"?>
<ds:datastoreItem xmlns:ds="http://schemas.openxmlformats.org/officeDocument/2006/customXml" ds:itemID="{33E0BE34-3B9F-4C8C-BCBE-CE5652501E62}"/>
</file>

<file path=customXml/itemProps3.xml><?xml version="1.0" encoding="utf-8"?>
<ds:datastoreItem xmlns:ds="http://schemas.openxmlformats.org/officeDocument/2006/customXml" ds:itemID="{3918F066-C507-471A-B367-74241C98FAB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132</Words>
  <Application>Microsoft Office PowerPoint</Application>
  <PresentationFormat>‫הצגה על המסך (4:3)</PresentationFormat>
  <Paragraphs>36</Paragraphs>
  <Slides>11</Slides>
  <Notes>11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11</vt:i4>
      </vt:variant>
    </vt:vector>
  </HeadingPairs>
  <TitlesOfParts>
    <vt:vector size="14" baseType="lpstr">
      <vt:lpstr>ערכת נושא Office</vt:lpstr>
      <vt:lpstr>4_ערכת נושא Office</vt:lpstr>
      <vt:lpstr>12_ערכת נושא Office</vt:lpstr>
      <vt:lpstr> מגמות בעלייה לישראל </vt:lpstr>
      <vt:lpstr>אוכלוסייה יהודית בעולם, 2016-1945</vt:lpstr>
      <vt:lpstr>אוכלוסייה יהודית לפי מדינות עיקריות 2016</vt:lpstr>
      <vt:lpstr>Jewish population: Alternative definitional strategies</vt:lpstr>
      <vt:lpstr> מושגי הגדרה חלופיים לאוכלוסייות יהודיות 2016</vt:lpstr>
      <vt:lpstr>מאזן ההגירה של מדינת ישראל, 2015-1947</vt:lpstr>
      <vt:lpstr>מצגת של PowerPoint</vt:lpstr>
      <vt:lpstr>מצגת של PowerPoint</vt:lpstr>
      <vt:lpstr>מצגת של PowerPoint</vt:lpstr>
      <vt:lpstr>היחס בין הפיתוח החברתי במדינה לשכיחות העלייה מ-21 מדינות באירופה – 2014-2010</vt:lpstr>
      <vt:lpstr>מצגת של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סוגיות במחקר החברתי על קהילות יהודיות בימינו</dc:title>
  <dc:creator>owner</dc:creator>
  <cp:lastModifiedBy>דולי שמעוני</cp:lastModifiedBy>
  <cp:revision>69</cp:revision>
  <cp:lastPrinted>2016-06-21T12:28:03Z</cp:lastPrinted>
  <dcterms:created xsi:type="dcterms:W3CDTF">2015-11-18T09:38:32Z</dcterms:created>
  <dcterms:modified xsi:type="dcterms:W3CDTF">2016-06-21T12:28:10Z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2003670</vt:r8>
  </property>
</Properties>
</file>