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07" r:id="rId1"/>
  </p:sldMasterIdLst>
  <p:notesMasterIdLst>
    <p:notesMasterId r:id="rId18"/>
  </p:notesMasterIdLst>
  <p:handoutMasterIdLst>
    <p:handoutMasterId r:id="rId19"/>
  </p:handoutMasterIdLst>
  <p:sldIdLst>
    <p:sldId id="605" r:id="rId2"/>
    <p:sldId id="656" r:id="rId3"/>
    <p:sldId id="659" r:id="rId4"/>
    <p:sldId id="657" r:id="rId5"/>
    <p:sldId id="660" r:id="rId6"/>
    <p:sldId id="661" r:id="rId7"/>
    <p:sldId id="655" r:id="rId8"/>
    <p:sldId id="662" r:id="rId9"/>
    <p:sldId id="663" r:id="rId10"/>
    <p:sldId id="644" r:id="rId11"/>
    <p:sldId id="651" r:id="rId12"/>
    <p:sldId id="647" r:id="rId13"/>
    <p:sldId id="630" r:id="rId14"/>
    <p:sldId id="646" r:id="rId15"/>
    <p:sldId id="640" r:id="rId16"/>
    <p:sldId id="652" r:id="rId17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0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נועם קוריאט" initials="נק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960000"/>
    <a:srgbClr val="800000"/>
    <a:srgbClr val="0000FF"/>
    <a:srgbClr val="3894E8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ללא סגנון, ללא רשת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סגנון בהיר 2 - הדגשה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8A107856-5554-42FB-B03E-39F5DBC370BA}" styleName="סגנון ביניים 4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CAF9ED-07DC-4A11-8D7F-57B35C25682E}" styleName="סגנון ביניים 1 - הדגשה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3B4B98B0-60AC-42C2-AFA5-B58CD77FA1E5}" styleName="סגנון בהיר 1 - הדגשה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סגנון בהיר 1 - הדגשה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B344D84-9AFB-497E-A393-DC336BA19D2E}" styleName="סגנון ביניים 3 - הדגשה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סגנון כהה 2 - הדגשה 3/הדגשה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סגנון כהה 2 - הדגשה 5/הדגשה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673" autoAdjust="0"/>
    <p:restoredTop sz="94383" autoAdjust="0"/>
  </p:normalViewPr>
  <p:slideViewPr>
    <p:cSldViewPr>
      <p:cViewPr>
        <p:scale>
          <a:sx n="87" d="100"/>
          <a:sy n="87" d="100"/>
        </p:scale>
        <p:origin x="-846" y="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3960" y="-7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1"/>
            <a:ext cx="2946400" cy="496888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1"/>
            <a:ext cx="2946400" cy="496888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l">
              <a:defRPr sz="1200"/>
            </a:lvl1pPr>
          </a:lstStyle>
          <a:p>
            <a:fld id="{B2DCAF5C-1B9D-4853-8DC2-38211F7F729F}" type="datetimeFigureOut">
              <a:rPr lang="he-IL" smtClean="0"/>
              <a:t>כ'/סיון/תשע"ו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1275" y="9428164"/>
            <a:ext cx="2946400" cy="496887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28164"/>
            <a:ext cx="2946400" cy="496887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l">
              <a:defRPr sz="1200"/>
            </a:lvl1pPr>
          </a:lstStyle>
          <a:p>
            <a:fld id="{1DCEC907-A6EF-429C-866D-D5F8F5275C2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472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7" y="1"/>
            <a:ext cx="2945660" cy="496333"/>
          </a:xfrm>
          <a:prstGeom prst="rect">
            <a:avLst/>
          </a:prstGeom>
        </p:spPr>
        <p:txBody>
          <a:bodyPr vert="horz" lIns="92820" tIns="46410" rIns="92820" bIns="4641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5" y="1"/>
            <a:ext cx="2945660" cy="496333"/>
          </a:xfrm>
          <a:prstGeom prst="rect">
            <a:avLst/>
          </a:prstGeom>
        </p:spPr>
        <p:txBody>
          <a:bodyPr vert="horz" lIns="92820" tIns="46410" rIns="92820" bIns="46410" rtlCol="1"/>
          <a:lstStyle>
            <a:lvl1pPr algn="l">
              <a:defRPr sz="1200"/>
            </a:lvl1pPr>
          </a:lstStyle>
          <a:p>
            <a:fld id="{0B12953F-806E-41BF-8656-580FD5062F1D}" type="datetimeFigureOut">
              <a:rPr lang="he-IL" smtClean="0"/>
              <a:t>כ'/סיון/תשע"ו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20" tIns="46410" rIns="92820" bIns="4641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8"/>
          </a:xfrm>
          <a:prstGeom prst="rect">
            <a:avLst/>
          </a:prstGeom>
        </p:spPr>
        <p:txBody>
          <a:bodyPr vert="horz" lIns="92820" tIns="46410" rIns="92820" bIns="4641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7" y="9428584"/>
            <a:ext cx="2945660" cy="496333"/>
          </a:xfrm>
          <a:prstGeom prst="rect">
            <a:avLst/>
          </a:prstGeom>
        </p:spPr>
        <p:txBody>
          <a:bodyPr vert="horz" lIns="92820" tIns="46410" rIns="92820" bIns="4641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5" y="9428584"/>
            <a:ext cx="2945660" cy="496333"/>
          </a:xfrm>
          <a:prstGeom prst="rect">
            <a:avLst/>
          </a:prstGeom>
        </p:spPr>
        <p:txBody>
          <a:bodyPr vert="horz" lIns="92820" tIns="46410" rIns="92820" bIns="46410" rtlCol="1" anchor="b"/>
          <a:lstStyle>
            <a:lvl1pPr algn="l">
              <a:defRPr sz="1200"/>
            </a:lvl1pPr>
          </a:lstStyle>
          <a:p>
            <a:fld id="{27BB1F43-042E-4CA4-824F-A6E3BAC1D11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61713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מציין מיקום של הערות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he-IL" altLang="he-IL" dirty="0" smtClean="0"/>
          </a:p>
        </p:txBody>
      </p:sp>
      <p:sp>
        <p:nvSpPr>
          <p:cNvPr id="11268" name="מציין מיקום של מספר שקופית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869" indent="-285719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2876" indent="-22857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026" indent="-22857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177" indent="-228575" algn="r" rtl="1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326" indent="-228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477" indent="-228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8627" indent="-228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5777" indent="-2285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l">
              <a:spcBef>
                <a:spcPct val="0"/>
              </a:spcBef>
            </a:pPr>
            <a:fld id="{9BA09DB0-2C45-4E47-9715-6D86F9C28F11}" type="slidenum">
              <a:rPr lang="he-IL" altLang="he-IL"/>
              <a:pPr algn="l">
                <a:spcBef>
                  <a:spcPct val="0"/>
                </a:spcBef>
              </a:pPr>
              <a:t>1</a:t>
            </a:fld>
            <a:endParaRPr lang="he-IL" altLang="he-IL"/>
          </a:p>
        </p:txBody>
      </p:sp>
    </p:spTree>
    <p:extLst>
      <p:ext uri="{BB962C8B-B14F-4D97-AF65-F5344CB8AC3E}">
        <p14:creationId xmlns:p14="http://schemas.microsoft.com/office/powerpoint/2010/main" val="1035486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(דוג'</a:t>
            </a:r>
            <a:r>
              <a:rPr lang="he-IL" baseline="0" dirty="0" smtClean="0"/>
              <a:t> כפר </a:t>
            </a:r>
            <a:r>
              <a:rPr lang="he-IL" baseline="0" dirty="0" err="1" smtClean="0"/>
              <a:t>סילבר</a:t>
            </a:r>
            <a:r>
              <a:rPr lang="he-IL" baseline="0" dirty="0" smtClean="0"/>
              <a:t>)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B1F43-042E-4CA4-824F-A6E3BAC1D11B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59450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069900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268958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872861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285991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810322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808621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082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6170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157586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10760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711403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ב'/ניסן/תשע"ב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>
                <a:solidFill>
                  <a:prstClr val="black">
                    <a:tint val="75000"/>
                  </a:prstClr>
                </a:solidFill>
              </a:rPr>
              <a:t>מינהל מדע וטכנולוגיה</a:t>
            </a: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23CF7-0256-4A6E-830F-20787A915DDB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44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  <p:sldLayoutId id="2147483819" r:id="rId12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52506" y="2060848"/>
            <a:ext cx="8640762" cy="1631216"/>
          </a:xfrm>
          <a:prstGeom prst="rect">
            <a:avLst/>
          </a:prstGeom>
          <a:effectLst/>
        </p:spPr>
        <p:txBody>
          <a:bodyPr>
            <a:spAutoFit/>
          </a:bodyPr>
          <a:lstStyle/>
          <a:p>
            <a:pPr algn="ctr"/>
            <a:r>
              <a:rPr lang="he-IL" altLang="he-IL" sz="6000" b="1" dirty="0" smtClean="0">
                <a:solidFill>
                  <a:srgbClr val="000099"/>
                </a:solidFill>
                <a:latin typeface="David" panose="020E0502060401010101" pitchFamily="34" charset="-79"/>
              </a:rPr>
              <a:t>מינהל רישוי בקרה ואכיפה</a:t>
            </a:r>
          </a:p>
          <a:p>
            <a:pPr algn="ctr"/>
            <a:r>
              <a:rPr lang="he-IL" altLang="he-IL" sz="4000" b="1" dirty="0" smtClean="0">
                <a:solidFill>
                  <a:srgbClr val="800000"/>
                </a:solidFill>
                <a:latin typeface="David" panose="020E0502060401010101" pitchFamily="34" charset="-79"/>
              </a:rPr>
              <a:t>מכרז אימות נתונים</a:t>
            </a:r>
          </a:p>
        </p:txBody>
      </p:sp>
      <p:pic>
        <p:nvPicPr>
          <p:cNvPr id="2052" name="תמונה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4" r="9826"/>
          <a:stretch/>
        </p:blipFill>
        <p:spPr bwMode="auto">
          <a:xfrm>
            <a:off x="4169126" y="188639"/>
            <a:ext cx="978938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87" y="5733256"/>
            <a:ext cx="91440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smtClean="0">
                <a:solidFill>
                  <a:srgbClr val="0000FF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ועדת </a:t>
            </a:r>
            <a:r>
              <a:rPr lang="he-IL" b="1" smtClean="0">
                <a:solidFill>
                  <a:srgbClr val="0000FF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החינוך, התרבות והספורט </a:t>
            </a:r>
            <a:r>
              <a:rPr lang="he-IL" b="1" dirty="0" smtClean="0">
                <a:solidFill>
                  <a:srgbClr val="0000FF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של הכנסת </a:t>
            </a:r>
          </a:p>
          <a:p>
            <a:pPr algn="ctr"/>
            <a:r>
              <a:rPr lang="he-IL" b="1" dirty="0" smtClean="0">
                <a:solidFill>
                  <a:srgbClr val="0000FF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27 יוני, 2016</a:t>
            </a:r>
          </a:p>
        </p:txBody>
      </p:sp>
    </p:spTree>
    <p:extLst>
      <p:ext uri="{BB962C8B-B14F-4D97-AF65-F5344CB8AC3E}">
        <p14:creationId xmlns:p14="http://schemas.microsoft.com/office/powerpoint/2010/main" val="112053464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51520" y="1556792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/>
              <a:t>המשרד </a:t>
            </a:r>
            <a:r>
              <a:rPr lang="he-IL" sz="2800" b="1" u="sng" dirty="0"/>
              <a:t>מעולם לא הפעיל, ולעולם לא יפעיל משרד חקירות שיבצע מעקב אחרי מנהלי בתי </a:t>
            </a:r>
            <a:r>
              <a:rPr lang="he-IL" sz="2800" b="1" u="sng" dirty="0" smtClean="0"/>
              <a:t>ספר או אחר בתי ספר. </a:t>
            </a:r>
            <a:r>
              <a:rPr lang="he-IL" sz="2800" b="1" u="sng" dirty="0"/>
              <a:t>הפרסומים בעניין הזה משוללים כל יסוד</a:t>
            </a:r>
            <a:r>
              <a:rPr lang="he-IL" sz="2800" dirty="0"/>
              <a:t>. </a:t>
            </a:r>
            <a:endParaRPr lang="he-IL" sz="2800" dirty="0" smtClean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sz="2800" dirty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המשרד </a:t>
            </a:r>
            <a:r>
              <a:rPr lang="he-IL" sz="2800" b="1" u="sng" dirty="0"/>
              <a:t>גם לעולם לא יחקור מנהלים באמצעות </a:t>
            </a:r>
            <a:r>
              <a:rPr lang="he-IL" sz="2800" b="1" u="sng" dirty="0" smtClean="0"/>
              <a:t>חוקרים</a:t>
            </a:r>
            <a:r>
              <a:rPr lang="he-IL" sz="2800" dirty="0" smtClean="0"/>
              <a:t>, </a:t>
            </a:r>
            <a:r>
              <a:rPr lang="he-IL" sz="2800" dirty="0"/>
              <a:t>וממילא אין </a:t>
            </a:r>
            <a:r>
              <a:rPr lang="he-IL" sz="2800" dirty="0" smtClean="0"/>
              <a:t>לו סכמות </a:t>
            </a:r>
            <a:r>
              <a:rPr lang="he-IL" sz="2800" dirty="0"/>
              <a:t>חוקית לביצוע </a:t>
            </a:r>
            <a:r>
              <a:rPr lang="he-IL" sz="2800" dirty="0" smtClean="0"/>
              <a:t>חקירה. </a:t>
            </a:r>
            <a:endParaRPr lang="he-IL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528271" y="243662"/>
            <a:ext cx="4289957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אין יסוד לפרסומים! 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850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51520" y="155679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altLang="he-IL" sz="2800" dirty="0"/>
              <a:t>ניהול </a:t>
            </a:r>
            <a:r>
              <a:rPr lang="he-IL" altLang="he-IL" sz="2800" b="1" u="sng" dirty="0"/>
              <a:t>תקציב של 53 מיליארד ₪ </a:t>
            </a:r>
            <a:r>
              <a:rPr lang="he-IL" altLang="he-IL" sz="2800" dirty="0"/>
              <a:t>מחייב את משרד החינוך מבחינת האחריותיות הציבורית לנהל מערכת של </a:t>
            </a:r>
            <a:r>
              <a:rPr lang="he-IL" altLang="he-IL" sz="2800" dirty="0" smtClean="0"/>
              <a:t>בקרה.</a:t>
            </a:r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alt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altLang="he-IL" sz="2800" dirty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altLang="he-IL" sz="2800" dirty="0" smtClean="0"/>
              <a:t>מעבר </a:t>
            </a:r>
            <a:r>
              <a:rPr lang="he-IL" altLang="he-IL" sz="2800" dirty="0"/>
              <a:t>לאחריותיות של המשרד </a:t>
            </a:r>
            <a:r>
              <a:rPr lang="he-IL" altLang="he-IL" sz="2800" dirty="0" smtClean="0"/>
              <a:t>– יש גם </a:t>
            </a:r>
            <a:r>
              <a:rPr lang="he-IL" altLang="he-IL" sz="2800" dirty="0"/>
              <a:t>דרישה חד משמעית של </a:t>
            </a:r>
            <a:r>
              <a:rPr lang="he-IL" altLang="he-IL" sz="2800" b="1" u="sng" dirty="0"/>
              <a:t>החשב הכללי במשרד האוצר</a:t>
            </a:r>
            <a:r>
              <a:rPr lang="he-IL" altLang="he-IL" sz="2800" dirty="0"/>
              <a:t>, של </a:t>
            </a:r>
            <a:r>
              <a:rPr lang="he-IL" altLang="he-IL" sz="2800" b="1" u="sng" dirty="0"/>
              <a:t>ועדת החינוך בכנסת </a:t>
            </a:r>
            <a:r>
              <a:rPr lang="he-IL" altLang="he-IL" sz="2800" dirty="0"/>
              <a:t>(רק לאחרונה נדרש המשרד ע"י ועדת החינוך להגביר את האכיפה בנושא תשלומי ההורים), </a:t>
            </a:r>
            <a:r>
              <a:rPr lang="he-IL" altLang="he-IL" sz="2800" b="1" u="sng" dirty="0"/>
              <a:t>מבקר המדינה</a:t>
            </a:r>
            <a:r>
              <a:rPr lang="he-IL" altLang="he-IL" sz="2800" dirty="0"/>
              <a:t>, </a:t>
            </a:r>
            <a:r>
              <a:rPr lang="he-IL" altLang="he-IL" sz="2800" b="1" u="sng" dirty="0"/>
              <a:t>נציבות שירות המדינה</a:t>
            </a:r>
            <a:r>
              <a:rPr lang="he-IL" altLang="he-IL" sz="2800" dirty="0"/>
              <a:t>, </a:t>
            </a:r>
            <a:r>
              <a:rPr lang="he-IL" altLang="he-IL" sz="2800" b="1" u="sng" dirty="0"/>
              <a:t>בית המשפט העליון וגורמים נוספים</a:t>
            </a:r>
            <a:r>
              <a:rPr lang="he-IL" altLang="he-IL" sz="2800" dirty="0"/>
              <a:t>. </a:t>
            </a:r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490066" y="243662"/>
            <a:ext cx="6163867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מדוע מתקיימת בקרה ואכיפה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6229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51520" y="155679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 לוודא שכל תלמידה </a:t>
            </a:r>
            <a:r>
              <a:rPr lang="he-IL" sz="2800" dirty="0"/>
              <a:t>ותלמיד במדינת ישראל </a:t>
            </a:r>
            <a:r>
              <a:rPr lang="he-IL" sz="2800" b="1" u="sng" dirty="0" smtClean="0"/>
              <a:t>מקבלים </a:t>
            </a:r>
            <a:r>
              <a:rPr lang="he-IL" sz="2800" b="1" u="sng" dirty="0"/>
              <a:t>את מלוא המשאבים</a:t>
            </a:r>
            <a:r>
              <a:rPr lang="he-IL" sz="2800" dirty="0"/>
              <a:t> שהוקצו </a:t>
            </a:r>
            <a:r>
              <a:rPr lang="he-IL" sz="2800" dirty="0" smtClean="0"/>
              <a:t>עבורם בצורה </a:t>
            </a:r>
            <a:r>
              <a:rPr lang="he-IL" sz="2800" dirty="0"/>
              <a:t>המיטבית. </a:t>
            </a:r>
            <a:endParaRPr lang="he-IL" sz="2800" dirty="0" smtClean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sz="2400" dirty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הבקרה </a:t>
            </a:r>
            <a:r>
              <a:rPr lang="he-IL" sz="2800" b="1" u="sng" dirty="0" smtClean="0"/>
              <a:t>יוצרת </a:t>
            </a:r>
            <a:r>
              <a:rPr lang="he-IL" sz="2800" b="1" u="sng" dirty="0"/>
              <a:t>שקיפות תקציבית </a:t>
            </a:r>
            <a:r>
              <a:rPr lang="he-IL" sz="2800" dirty="0"/>
              <a:t>ומוודאת בכך את השימוש הנכון בתקציב הציבורי. </a:t>
            </a:r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sz="2400" dirty="0" smtClean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 </a:t>
            </a:r>
            <a:r>
              <a:rPr lang="he-IL" sz="2800" b="1" u="sng" dirty="0"/>
              <a:t>מאז ומעולם בוצעו בקרות בנושאים ספציפיים</a:t>
            </a:r>
            <a:r>
              <a:rPr lang="he-IL" sz="2800" b="1" dirty="0"/>
              <a:t> </a:t>
            </a:r>
            <a:r>
              <a:rPr lang="he-IL" sz="2800" dirty="0" smtClean="0"/>
              <a:t>על-ידי </a:t>
            </a:r>
            <a:r>
              <a:rPr lang="he-IL" sz="2800" dirty="0"/>
              <a:t>גורמי מקצוע ובהם גם </a:t>
            </a:r>
            <a:r>
              <a:rPr lang="he-IL" sz="2800" dirty="0" smtClean="0"/>
              <a:t>חוקרים (פירוט בהמשך). </a:t>
            </a:r>
            <a:endParaRPr lang="he-IL" sz="28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800888" y="188640"/>
            <a:ext cx="5258171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מטרות הבקרה והאכיפה 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8532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251520" y="1556792"/>
            <a:ext cx="864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b="1" u="sng" dirty="0" smtClean="0"/>
              <a:t>הבקרות היו </a:t>
            </a:r>
            <a:r>
              <a:rPr lang="he-IL" sz="2800" b="1" u="sng" dirty="0"/>
              <a:t>מפוזרות בידי מספר גופים חיצוניים</a:t>
            </a:r>
            <a:r>
              <a:rPr lang="he-IL" sz="2800" dirty="0"/>
              <a:t>, </a:t>
            </a:r>
            <a:r>
              <a:rPr lang="he-IL" sz="2800" b="1" u="sng" dirty="0"/>
              <a:t>שפקדו את בתי הספר מספר פעמים</a:t>
            </a:r>
            <a:r>
              <a:rPr lang="he-IL" sz="2800" dirty="0"/>
              <a:t> בשנה, וגרמו למנהלים לאי נוחות ולפגיעה בעבודה השוטפת. </a:t>
            </a:r>
            <a:endParaRPr lang="he-IL" sz="2800" dirty="0" smtClean="0"/>
          </a:p>
          <a:p>
            <a:pPr algn="just">
              <a:buClr>
                <a:schemeClr val="accent6">
                  <a:lumMod val="75000"/>
                </a:schemeClr>
              </a:buClr>
            </a:pPr>
            <a:endParaRPr lang="he-IL" sz="2800" dirty="0" smtClean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b="1" u="sng" dirty="0"/>
          </a:p>
          <a:p>
            <a:pPr marL="285750" indent="-285750" algn="just"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b="1" u="sng" dirty="0" smtClean="0"/>
              <a:t>מנהלים </a:t>
            </a:r>
            <a:r>
              <a:rPr lang="he-IL" sz="2800" b="1" u="sng" dirty="0"/>
              <a:t>רבים התלוננו</a:t>
            </a:r>
            <a:r>
              <a:rPr lang="he-IL" sz="2800" dirty="0"/>
              <a:t> </a:t>
            </a:r>
            <a:r>
              <a:rPr lang="he-IL" sz="2800" b="1" u="sng" dirty="0"/>
              <a:t>והביעו את אי שביעות רצונם מהמצב</a:t>
            </a:r>
            <a:r>
              <a:rPr lang="he-IL" sz="2800" dirty="0"/>
              <a:t>. לכן, היינו קשובים לקולות ובחנו בכובד ראש את הסוגיה. </a:t>
            </a:r>
            <a:endParaRPr lang="he-IL" sz="28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1490066" y="188640"/>
            <a:ext cx="6163867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מדוע מתקיימת בקרה ואכיפה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5028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323528" y="1388638"/>
            <a:ext cx="864096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לפני </a:t>
            </a:r>
            <a:r>
              <a:rPr lang="he-IL" sz="2800" dirty="0"/>
              <a:t>כשנתיים (2014) הוקם במשרד החינוך מינהל רישוי בקרה ואכיפה. </a:t>
            </a:r>
            <a:endParaRPr lang="he-IL" sz="2800" dirty="0" smtClean="0"/>
          </a:p>
          <a:p>
            <a:pPr marL="457200" indent="-4572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/>
          </a:p>
          <a:p>
            <a:pPr marL="457200" indent="-4572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800" dirty="0" smtClean="0"/>
              <a:t>בין </a:t>
            </a:r>
            <a:r>
              <a:rPr lang="he-IL" sz="2800" dirty="0"/>
              <a:t>מטרות הקמת המינהל </a:t>
            </a:r>
            <a:r>
              <a:rPr lang="he-IL" sz="2800" dirty="0" smtClean="0"/>
              <a:t>- </a:t>
            </a:r>
            <a:r>
              <a:rPr lang="he-IL" sz="2800" b="1" u="sng" dirty="0" smtClean="0"/>
              <a:t>איחוד </a:t>
            </a:r>
            <a:r>
              <a:rPr lang="he-IL" sz="2800" b="1" u="sng" dirty="0"/>
              <a:t>ואיגום הבקרות שבוצעו ע"י יחידות שונות </a:t>
            </a:r>
            <a:r>
              <a:rPr lang="he-IL" sz="2800" b="1" u="sng" dirty="0" smtClean="0"/>
              <a:t>במשרד</a:t>
            </a:r>
            <a:r>
              <a:rPr lang="he-IL" sz="2800" dirty="0" smtClean="0"/>
              <a:t>.  </a:t>
            </a:r>
          </a:p>
          <a:p>
            <a:pPr marL="457200" indent="-4572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3100155" y="242931"/>
            <a:ext cx="3087705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בקרה ואכיפה 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6427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8227141" cy="5328592"/>
          </a:xfrm>
          <a:prstGeom prst="rect">
            <a:avLst/>
          </a:prstGeom>
        </p:spPr>
      </p:pic>
      <p:sp>
        <p:nvSpPr>
          <p:cNvPr id="2" name="מלבן 1"/>
          <p:cNvSpPr/>
          <p:nvPr/>
        </p:nvSpPr>
        <p:spPr>
          <a:xfrm>
            <a:off x="1926674" y="177616"/>
            <a:ext cx="58849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3600" b="1" dirty="0" smtClean="0">
                <a:solidFill>
                  <a:srgbClr val="000099"/>
                </a:solidFill>
              </a:rPr>
              <a:t>משוב על הבקרה – מוסד חינוכי</a:t>
            </a:r>
            <a:endParaRPr lang="he-IL" sz="36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 rot="19995281">
            <a:off x="980582" y="1963579"/>
            <a:ext cx="14622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4000" b="1" dirty="0">
                <a:solidFill>
                  <a:srgbClr val="960000"/>
                </a:solidFill>
              </a:rPr>
              <a:t>דוגמא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42220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88514" y="188640"/>
            <a:ext cx="6966972" cy="707886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000" b="1" dirty="0" smtClean="0">
                <a:solidFill>
                  <a:srgbClr val="000099"/>
                </a:solidFill>
              </a:rPr>
              <a:t>התחומים בהם מתקיימת הבקרה </a:t>
            </a:r>
            <a:endParaRPr lang="he-IL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683568" y="1196751"/>
            <a:ext cx="82089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3200" b="1" dirty="0" smtClean="0">
                <a:solidFill>
                  <a:schemeClr val="accent6">
                    <a:lumMod val="50000"/>
                  </a:schemeClr>
                </a:solidFill>
              </a:rPr>
              <a:t>איכות המזון</a:t>
            </a:r>
            <a:endParaRPr lang="he-IL" sz="3200" b="1" dirty="0" smtClean="0"/>
          </a:p>
          <a:p>
            <a:pPr marL="285750" indent="-28575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400" dirty="0" smtClean="0"/>
              <a:t>החל </a:t>
            </a:r>
            <a:r>
              <a:rPr lang="he-IL" sz="2400" dirty="0"/>
              <a:t>משנת תשע"ז </a:t>
            </a:r>
            <a:r>
              <a:rPr lang="he-IL" sz="2400" b="1" u="sng" dirty="0"/>
              <a:t>משרד החינוך יפעל לאכיפת חוק הפיקוח על איכות המזון בבתי הספר</a:t>
            </a:r>
            <a:r>
              <a:rPr lang="he-IL" sz="2400" dirty="0"/>
              <a:t> בהתאם לחוק לפיקוח על איכות המזון ולתזונה נכונה במוסדות החינוך </a:t>
            </a:r>
            <a:r>
              <a:rPr lang="he-IL" sz="2400" dirty="0" err="1"/>
              <a:t>התשע"ד</a:t>
            </a:r>
            <a:r>
              <a:rPr lang="he-IL" sz="2400" dirty="0"/>
              <a:t> 2104</a:t>
            </a:r>
            <a:r>
              <a:rPr lang="he-IL" sz="2400" b="1" dirty="0"/>
              <a:t>. </a:t>
            </a:r>
          </a:p>
          <a:p>
            <a:pPr marL="285750" indent="-28575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400" b="1" dirty="0"/>
          </a:p>
          <a:p>
            <a:pPr marL="285750" indent="-28575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altLang="he-IL" sz="2400" dirty="0"/>
              <a:t>בשנה הקרובה יבוצעו </a:t>
            </a:r>
            <a:r>
              <a:rPr lang="he-IL" altLang="he-IL" sz="2400" b="1" u="sng" dirty="0"/>
              <a:t>בדיקות בקיוסקים הצמודים לבתי ספר </a:t>
            </a:r>
            <a:r>
              <a:rPr lang="he-IL" altLang="he-IL" sz="2400" dirty="0"/>
              <a:t>ובמכונות לממכר מזון ושתייה הממוקמות בבתי הספר לצורך אכיפת החוק, ובמקרים הנדרשים אף להפעלת עיצום כספי. </a:t>
            </a:r>
          </a:p>
        </p:txBody>
      </p:sp>
    </p:spTree>
    <p:extLst>
      <p:ext uri="{BB962C8B-B14F-4D97-AF65-F5344CB8AC3E}">
        <p14:creationId xmlns:p14="http://schemas.microsoft.com/office/powerpoint/2010/main" val="30497529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62806" y="128114"/>
            <a:ext cx="2632452" cy="901593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4000" b="1" dirty="0">
                <a:solidFill>
                  <a:srgbClr val="000099"/>
                </a:solidFill>
              </a:rPr>
              <a:t>ספרי לימוד </a:t>
            </a:r>
            <a:endParaRPr lang="he-IL" sz="36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מלבן 2"/>
          <p:cNvSpPr/>
          <p:nvPr/>
        </p:nvSpPr>
        <p:spPr>
          <a:xfrm>
            <a:off x="574576" y="1340768"/>
            <a:ext cx="8208912" cy="4193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algn="just">
              <a:lnSpc>
                <a:spcPct val="150000"/>
              </a:lnSpc>
              <a:spcBef>
                <a:spcPct val="15000"/>
              </a:spcBef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sz="2200" dirty="0" smtClean="0"/>
              <a:t>משרד </a:t>
            </a:r>
            <a:r>
              <a:rPr lang="he-IL" sz="2200" dirty="0"/>
              <a:t>החינוך </a:t>
            </a:r>
            <a:r>
              <a:rPr lang="he-IL" sz="2200" b="1" u="sng" dirty="0"/>
              <a:t>קובע בצו את מחירם של ספרי הלימוד </a:t>
            </a:r>
            <a:r>
              <a:rPr lang="he-IL" sz="2200" dirty="0"/>
              <a:t>(באמצעות מודל תמחור משותף עם המו"לים)</a:t>
            </a:r>
            <a:r>
              <a:rPr lang="he-IL" sz="2200" b="1" u="sng" dirty="0"/>
              <a:t> ומפקח </a:t>
            </a:r>
            <a:r>
              <a:rPr lang="he-IL" sz="2200" dirty="0"/>
              <a:t>על מחירי ספרי הלימוד. </a:t>
            </a:r>
            <a:endParaRPr lang="he-IL" sz="2200" dirty="0" smtClean="0"/>
          </a:p>
          <a:p>
            <a:pPr lvl="1" algn="just">
              <a:lnSpc>
                <a:spcPct val="150000"/>
              </a:lnSpc>
              <a:spcBef>
                <a:spcPct val="15000"/>
              </a:spcBef>
              <a:buClr>
                <a:schemeClr val="bg2"/>
              </a:buClr>
              <a:buSzPct val="90000"/>
            </a:pPr>
            <a:endParaRPr lang="he-IL" sz="2200" b="1" dirty="0"/>
          </a:p>
          <a:p>
            <a:pPr marL="800100" lvl="1" indent="-342900" algn="just">
              <a:lnSpc>
                <a:spcPct val="150000"/>
              </a:lnSpc>
              <a:spcBef>
                <a:spcPct val="15000"/>
              </a:spcBef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200" dirty="0" smtClean="0"/>
              <a:t>במסגרת </a:t>
            </a:r>
            <a:r>
              <a:rPr lang="he-IL" altLang="he-IL" sz="2200" b="1" u="sng" dirty="0" smtClean="0"/>
              <a:t>הקלת הנטל </a:t>
            </a:r>
            <a:r>
              <a:rPr lang="he-IL" altLang="he-IL" sz="2200" b="1" u="sng" dirty="0"/>
              <a:t>הכלכלי </a:t>
            </a:r>
            <a:r>
              <a:rPr lang="he-IL" altLang="he-IL" sz="2200" b="1" u="sng" dirty="0" smtClean="0"/>
              <a:t>על </a:t>
            </a:r>
            <a:r>
              <a:rPr lang="he-IL" altLang="he-IL" sz="2200" b="1" u="sng" dirty="0"/>
              <a:t>ההורים</a:t>
            </a:r>
            <a:r>
              <a:rPr lang="he-IL" altLang="he-IL" sz="2200" b="1" dirty="0"/>
              <a:t> </a:t>
            </a:r>
            <a:r>
              <a:rPr lang="he-IL" altLang="he-IL" sz="2200" dirty="0" smtClean="0"/>
              <a:t>וקיום </a:t>
            </a:r>
            <a:r>
              <a:rPr lang="he-IL" altLang="he-IL" sz="2200" b="1" u="sng" dirty="0" smtClean="0"/>
              <a:t>בקרה אחר מחירי הספרים </a:t>
            </a:r>
            <a:r>
              <a:rPr lang="he-IL" altLang="he-IL" sz="2200" b="1" u="sng" dirty="0"/>
              <a:t>בחנויות </a:t>
            </a:r>
            <a:r>
              <a:rPr lang="he-IL" altLang="he-IL" sz="2200" b="1" u="sng" dirty="0" smtClean="0"/>
              <a:t>בהתאם לנקבע בצו </a:t>
            </a:r>
            <a:r>
              <a:rPr lang="he-IL" altLang="he-IL" sz="2200" b="1" u="sng" dirty="0"/>
              <a:t>ע"י משרד </a:t>
            </a:r>
            <a:r>
              <a:rPr lang="he-IL" altLang="he-IL" sz="2200" b="1" u="sng" dirty="0" smtClean="0"/>
              <a:t>החינו</a:t>
            </a:r>
            <a:r>
              <a:rPr lang="he-IL" altLang="he-IL" sz="2200" dirty="0" smtClean="0"/>
              <a:t>ך, נערכות </a:t>
            </a:r>
            <a:r>
              <a:rPr lang="he-IL" altLang="he-IL" sz="2200" dirty="0"/>
              <a:t>פעולות של </a:t>
            </a:r>
            <a:r>
              <a:rPr lang="he-IL" altLang="he-IL" sz="2200" dirty="0" smtClean="0"/>
              <a:t>איסוף </a:t>
            </a:r>
            <a:r>
              <a:rPr lang="he-IL" altLang="he-IL" sz="2200" dirty="0"/>
              <a:t>ראיות כנגד חנויות ספרי לימוד המפרות את הצו. </a:t>
            </a:r>
            <a:r>
              <a:rPr lang="he-IL" altLang="he-IL" sz="2200" dirty="0" smtClean="0"/>
              <a:t>המידע עלול להוביל להגשת </a:t>
            </a:r>
            <a:r>
              <a:rPr lang="he-IL" altLang="he-IL" sz="2200" dirty="0"/>
              <a:t>כתבי אישום כנגד מפקיעי מחירי </a:t>
            </a:r>
            <a:r>
              <a:rPr lang="he-IL" altLang="he-IL" sz="2200" dirty="0" smtClean="0"/>
              <a:t>הספרים. </a:t>
            </a:r>
            <a:endParaRPr lang="he-IL" altLang="he-IL" sz="2200" dirty="0"/>
          </a:p>
        </p:txBody>
      </p:sp>
    </p:spTree>
    <p:extLst>
      <p:ext uri="{BB962C8B-B14F-4D97-AF65-F5344CB8AC3E}">
        <p14:creationId xmlns:p14="http://schemas.microsoft.com/office/powerpoint/2010/main" val="923272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7524" y="1094814"/>
            <a:ext cx="8568952" cy="42473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b="1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אגף אכיפה מאתר </a:t>
            </a:r>
            <a:r>
              <a:rPr lang="he-IL" altLang="he-IL" sz="2000" b="1" u="sng" dirty="0" smtClean="0"/>
              <a:t>מוסדות חינוך הפועלים </a:t>
            </a:r>
            <a:r>
              <a:rPr lang="he-IL" altLang="he-IL" sz="2000" b="1" u="sng" dirty="0"/>
              <a:t>ללא </a:t>
            </a:r>
            <a:r>
              <a:rPr lang="he-IL" altLang="he-IL" sz="2000" b="1" u="sng" dirty="0" smtClean="0"/>
              <a:t>רישיון</a:t>
            </a:r>
            <a:r>
              <a:rPr lang="he-IL" altLang="he-IL" sz="2000" dirty="0" smtClean="0"/>
              <a:t>, מדובר </a:t>
            </a:r>
            <a:r>
              <a:rPr lang="he-IL" altLang="he-IL" sz="2000" b="1" u="sng" dirty="0" smtClean="0"/>
              <a:t>במוסדות שנפתחים ללא שנבדקו מבחינה בטיחותית ובריאותית וללא פיקוח על איכותם הפדגוגית</a:t>
            </a:r>
            <a:r>
              <a:rPr lang="he-IL" altLang="he-IL" sz="2000" b="1" dirty="0" smtClean="0"/>
              <a:t>. </a:t>
            </a:r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b="1" u="sng" dirty="0" smtClean="0"/>
              <a:t>פיתוח </a:t>
            </a:r>
            <a:r>
              <a:rPr lang="he-IL" altLang="he-IL" sz="2000" b="1" u="sng" dirty="0"/>
              <a:t>כלי אכיפה מנהליים </a:t>
            </a:r>
            <a:r>
              <a:rPr lang="he-IL" altLang="he-IL" sz="2000" b="1" u="sng" dirty="0" smtClean="0"/>
              <a:t>כגון</a:t>
            </a:r>
            <a:r>
              <a:rPr lang="he-IL" altLang="he-IL" sz="2000" b="1" u="sng" dirty="0"/>
              <a:t>:</a:t>
            </a:r>
            <a:r>
              <a:rPr lang="he-IL" altLang="he-IL" sz="2000" dirty="0"/>
              <a:t> </a:t>
            </a:r>
            <a:r>
              <a:rPr lang="he-IL" altLang="he-IL" sz="2000" dirty="0" smtClean="0"/>
              <a:t>הפסקת תקצוב לעמותה המפעילה מוסד ללא רישיון, שלילת רישיון העסקה מעובדי ההוראה של המוסד ואיתור התלמידים המדווחים במוסדות אחרים וקיזוז עלותם.</a:t>
            </a:r>
            <a:endParaRPr lang="he-IL" altLang="he-IL" sz="2000" dirty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במהלך שנת הלימודים תשע"ו התבצע טיפול בכ- 55  מוסדות שפעלו ללא רישיון. </a:t>
            </a:r>
            <a:endParaRPr lang="he-IL" altLang="he-IL" sz="2000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719505" y="1094814"/>
            <a:ext cx="8050823" cy="70485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endParaRPr lang="en-US" sz="3200" b="1" dirty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2868207" y="27466"/>
            <a:ext cx="4014240" cy="91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</a:pPr>
            <a:r>
              <a:rPr lang="he-IL" sz="4000" b="1" dirty="0">
                <a:solidFill>
                  <a:srgbClr val="000099"/>
                </a:solidFill>
              </a:rPr>
              <a:t>מוסדות ללא רישיון</a:t>
            </a:r>
            <a:endParaRPr lang="en-US" sz="40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32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51520" y="1196752"/>
            <a:ext cx="8568952" cy="489654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000" b="1" u="sng" dirty="0" smtClean="0"/>
              <a:t>במסגרת חוק חינוך חובה, קציני הביקור הסדיר של בתי הספר מאתרים את התלמידים </a:t>
            </a:r>
            <a:r>
              <a:rPr lang="he-IL" sz="2000" b="1" u="sng" dirty="0"/>
              <a:t>שלא התייצבו ללימודים</a:t>
            </a:r>
            <a:r>
              <a:rPr lang="he-IL" sz="2000" b="1" dirty="0"/>
              <a:t> </a:t>
            </a:r>
            <a:r>
              <a:rPr lang="he-IL" sz="2000" dirty="0" smtClean="0"/>
              <a:t>מעולם או את התלמידים הנושרים, על מנת להשיבם לספסל הלימודים</a:t>
            </a:r>
            <a:r>
              <a:rPr lang="he-IL" sz="2000" b="1" dirty="0" smtClean="0"/>
              <a:t>.</a:t>
            </a:r>
          </a:p>
          <a:p>
            <a:pPr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endParaRPr lang="he-IL" sz="2000" b="1" dirty="0"/>
          </a:p>
          <a:p>
            <a:pPr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Font typeface="Wingdings" pitchFamily="2" charset="2"/>
              <a:buChar char="q"/>
            </a:pPr>
            <a:r>
              <a:rPr lang="he-IL" sz="2000" b="1" u="sng" dirty="0"/>
              <a:t>ב</a:t>
            </a:r>
            <a:r>
              <a:rPr lang="he-IL" sz="2000" b="1" u="sng" dirty="0" smtClean="0"/>
              <a:t>מקרים בהם לאחר מיצוי האמצעים הרגילים העומדים לרשותם, </a:t>
            </a:r>
            <a:r>
              <a:rPr lang="he-IL" sz="2000" b="1" u="sng" dirty="0" err="1" smtClean="0"/>
              <a:t>הקב"סים</a:t>
            </a:r>
            <a:r>
              <a:rPr lang="he-IL" sz="2000" b="1" u="sng" dirty="0" smtClean="0"/>
              <a:t> עדיין מתקשים באיתור תלמיד כגון תלמיד שכתובתו השתנתה ולא ניתן לאתר את מיקומו</a:t>
            </a:r>
            <a:r>
              <a:rPr lang="he-IL" sz="2000" dirty="0" smtClean="0"/>
              <a:t>, ניתן להיעזר באנשי מקצוע שיכולים לסייע באיתור התלמיד, על מנת להעביר את פרטי מיקומו </a:t>
            </a:r>
            <a:r>
              <a:rPr lang="he-IL" sz="2000" dirty="0" err="1" smtClean="0"/>
              <a:t>לקב"ס</a:t>
            </a:r>
            <a:r>
              <a:rPr lang="he-IL" sz="2000" dirty="0" smtClean="0"/>
              <a:t> הרשות שיוכל לסייע להשיב אותו לספסל הלימודים. </a:t>
            </a:r>
          </a:p>
        </p:txBody>
      </p:sp>
      <p:sp>
        <p:nvSpPr>
          <p:cNvPr id="4" name="כותרת 1"/>
          <p:cNvSpPr txBox="1">
            <a:spLocks/>
          </p:cNvSpPr>
          <p:nvPr/>
        </p:nvSpPr>
        <p:spPr>
          <a:xfrm>
            <a:off x="251520" y="404664"/>
            <a:ext cx="8711952" cy="114300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he-IL" sz="3200" b="1" dirty="0">
              <a:solidFill>
                <a:schemeClr val="accent6">
                  <a:lumMod val="50000"/>
                </a:schemeClr>
              </a:solidFill>
              <a:cs typeface="+mn-cs"/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מלבן 1"/>
          <p:cNvSpPr/>
          <p:nvPr/>
        </p:nvSpPr>
        <p:spPr>
          <a:xfrm>
            <a:off x="429259" y="-46133"/>
            <a:ext cx="8477001" cy="9015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4000" b="1" dirty="0">
                <a:solidFill>
                  <a:srgbClr val="000099"/>
                </a:solidFill>
              </a:rPr>
              <a:t>סיוע </a:t>
            </a:r>
            <a:r>
              <a:rPr lang="he-IL" sz="4000" b="1" dirty="0" smtClean="0">
                <a:solidFill>
                  <a:srgbClr val="000099"/>
                </a:solidFill>
              </a:rPr>
              <a:t>לקציני ביקור סדיר באיתור </a:t>
            </a:r>
            <a:r>
              <a:rPr lang="he-IL" sz="4000" b="1" dirty="0">
                <a:solidFill>
                  <a:srgbClr val="000099"/>
                </a:solidFill>
              </a:rPr>
              <a:t>תלמידים</a:t>
            </a:r>
          </a:p>
        </p:txBody>
      </p:sp>
    </p:spTree>
    <p:extLst>
      <p:ext uri="{BB962C8B-B14F-4D97-AF65-F5344CB8AC3E}">
        <p14:creationId xmlns:p14="http://schemas.microsoft.com/office/powerpoint/2010/main" val="3956532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528" y="548680"/>
            <a:ext cx="8712968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  <a:buSzPct val="90000"/>
            </a:pPr>
            <a:endParaRPr lang="he-IL" altLang="he-IL" sz="2000" b="1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בעקבות תלונות </a:t>
            </a:r>
            <a:r>
              <a:rPr lang="he-IL" altLang="he-IL" sz="2000" dirty="0"/>
              <a:t>שהתקבלו </a:t>
            </a:r>
            <a:r>
              <a:rPr lang="he-IL" altLang="he-IL" sz="2000" dirty="0" smtClean="0"/>
              <a:t>במשרד החינוך </a:t>
            </a:r>
            <a:r>
              <a:rPr lang="he-IL" altLang="he-IL" sz="2000" b="1" u="sng" dirty="0" smtClean="0"/>
              <a:t>נערכו </a:t>
            </a:r>
            <a:r>
              <a:rPr lang="he-IL" altLang="he-IL" sz="2000" b="1" u="sng" dirty="0"/>
              <a:t>מספר בדיקות מדגמיות לגבי מבנים </a:t>
            </a:r>
            <a:r>
              <a:rPr lang="he-IL" altLang="he-IL" sz="2000" b="1" u="sng" dirty="0" smtClean="0"/>
              <a:t>שבנייתם מומנה ע"י משרד החינוך לרשות המקומית</a:t>
            </a:r>
            <a:r>
              <a:rPr lang="he-IL" altLang="he-IL" sz="2000" dirty="0" smtClean="0"/>
              <a:t>. </a:t>
            </a:r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b="1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נבדקו מקרים בהם מבנים שבנייתם מומנה ע"י משרד החינוך, הוקצו על ידי הרשות המקומית לעמותה לצורך בית ספר, אך </a:t>
            </a:r>
            <a:r>
              <a:rPr lang="he-IL" altLang="he-IL" sz="2000" b="1" u="sng" dirty="0" smtClean="0"/>
              <a:t>העמותה עשתה בו שימוש בפועל לצרכים אחרים, לרבות השכרת השטח לגורמים עסקיים ליצירת הכנסות</a:t>
            </a:r>
            <a:r>
              <a:rPr lang="he-IL" altLang="he-IL" sz="2000" dirty="0" smtClean="0"/>
              <a:t>, הכל </a:t>
            </a:r>
            <a:r>
              <a:rPr lang="he-IL" altLang="he-IL" sz="2000" b="1" u="sng" dirty="0" smtClean="0"/>
              <a:t>על חשבון התלמידים עצמם שהועברו למבנים זמניים</a:t>
            </a:r>
            <a:r>
              <a:rPr lang="he-IL" altLang="he-IL" sz="2000" dirty="0" smtClean="0"/>
              <a:t>.</a:t>
            </a:r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b="1" u="sng" dirty="0" smtClean="0"/>
              <a:t>הבקר </a:t>
            </a:r>
            <a:r>
              <a:rPr lang="he-IL" altLang="he-IL" sz="2000" b="1" u="sng" dirty="0"/>
              <a:t>נדרש לתעד את השימוש הלקוי במבנה ולאסוף ראיות לגבי השותפים </a:t>
            </a:r>
            <a:r>
              <a:rPr lang="he-IL" altLang="he-IL" sz="2000" b="1" u="sng" dirty="0" smtClean="0"/>
              <a:t>בעבירה</a:t>
            </a:r>
            <a:r>
              <a:rPr lang="he-IL" altLang="he-IL" sz="2000" dirty="0" smtClean="0"/>
              <a:t>. אגף האכיפה פועל מול הרשות המקומית בהשבת הסדר על כנו לטובת התלמידים. </a:t>
            </a:r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719505" y="836735"/>
            <a:ext cx="8050823" cy="70485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endParaRPr lang="en-US" sz="5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4427984" y="21278"/>
            <a:ext cx="1095172" cy="91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buSzPct val="90000"/>
            </a:pPr>
            <a:r>
              <a:rPr lang="he-IL" sz="4000" b="1" dirty="0">
                <a:solidFill>
                  <a:srgbClr val="000099"/>
                </a:solidFill>
              </a:rPr>
              <a:t>בינוי</a:t>
            </a:r>
            <a:endParaRPr lang="en-US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5988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תחתונה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737761" y="764704"/>
            <a:ext cx="8050823" cy="70485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sz="5400" b="1" dirty="0">
              <a:solidFill>
                <a:srgbClr val="03495C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>
          <a:xfrm>
            <a:off x="1547664" y="188640"/>
            <a:ext cx="6682672" cy="70485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he-IL" sz="3200" b="1" dirty="0" smtClean="0">
                <a:solidFill>
                  <a:srgbClr val="000099"/>
                </a:solidFill>
                <a:cs typeface="+mn-cs"/>
              </a:rPr>
              <a:t>מבני חינוך המשמשים לצרכים מסחריים</a:t>
            </a:r>
            <a:endParaRPr lang="en-US" sz="3200" b="1" dirty="0">
              <a:solidFill>
                <a:srgbClr val="000099"/>
              </a:solidFill>
              <a:cs typeface="+mn-cs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484785"/>
            <a:ext cx="1592261" cy="212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1484784"/>
            <a:ext cx="1627650" cy="2163584"/>
          </a:xfrm>
          <a:prstGeom prst="rect">
            <a:avLst/>
          </a:prstGeom>
        </p:spPr>
      </p:pic>
      <p:sp>
        <p:nvSpPr>
          <p:cNvPr id="11" name="חץ שמאלה-ימינה 10"/>
          <p:cNvSpPr/>
          <p:nvPr/>
        </p:nvSpPr>
        <p:spPr>
          <a:xfrm>
            <a:off x="3779912" y="2514205"/>
            <a:ext cx="1872207" cy="42495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900" dirty="0" smtClean="0">
                <a:solidFill>
                  <a:schemeClr val="bg1"/>
                </a:solidFill>
              </a:rPr>
              <a:t>מבית ספר לחנות קרמיקה</a:t>
            </a:r>
            <a:endParaRPr lang="he-IL" sz="900" dirty="0">
              <a:solidFill>
                <a:schemeClr val="bg1"/>
              </a:solidFill>
            </a:endParaRPr>
          </a:p>
        </p:txBody>
      </p:sp>
      <p:pic>
        <p:nvPicPr>
          <p:cNvPr id="12" name="תמונה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68877" y="4168687"/>
            <a:ext cx="2170200" cy="1627650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4697" y="4136870"/>
            <a:ext cx="2206564" cy="1654922"/>
          </a:xfrm>
          <a:prstGeom prst="rect">
            <a:avLst/>
          </a:prstGeom>
        </p:spPr>
      </p:pic>
      <p:sp>
        <p:nvSpPr>
          <p:cNvPr id="15" name="חץ שמאלה-ימינה 14"/>
          <p:cNvSpPr/>
          <p:nvPr/>
        </p:nvSpPr>
        <p:spPr>
          <a:xfrm>
            <a:off x="3799978" y="4509120"/>
            <a:ext cx="1728192" cy="42495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900" dirty="0" smtClean="0">
                <a:solidFill>
                  <a:schemeClr val="bg1"/>
                </a:solidFill>
              </a:rPr>
              <a:t>מכיתות לימוד לאולם אירועים</a:t>
            </a:r>
            <a:endParaRPr lang="he-IL" sz="9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 rot="20283303">
            <a:off x="3840368" y="3317655"/>
            <a:ext cx="1718740" cy="830997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he-IL" sz="4800" b="1" dirty="0" smtClean="0">
                <a:solidFill>
                  <a:srgbClr val="960000"/>
                </a:solidFill>
              </a:rPr>
              <a:t>דוגמא</a:t>
            </a:r>
            <a:endParaRPr lang="he-IL" sz="4800" b="1" dirty="0">
              <a:solidFill>
                <a:srgbClr val="960000"/>
              </a:solidFill>
            </a:endParaRPr>
          </a:p>
        </p:txBody>
      </p:sp>
      <p:cxnSp>
        <p:nvCxnSpPr>
          <p:cNvPr id="14" name="מחבר ישר 13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49812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772816"/>
            <a:ext cx="8424936" cy="42473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b="1" u="sng" dirty="0" smtClean="0"/>
              <a:t>ועדת החינוך של הכנסת קובעת מדי שנה את גובה התשלום להורה</a:t>
            </a:r>
            <a:r>
              <a:rPr lang="he-IL" altLang="he-IL" sz="2000" dirty="0" smtClean="0"/>
              <a:t>. בעקבות תלונות של הורים על גבייה גבוהה מהמותר, או תמורה שאינה שווה לגבייה, אגף האכיפה בודק את הנושא.</a:t>
            </a:r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בדיקה עם מפקחי </a:t>
            </a:r>
            <a:r>
              <a:rPr lang="he-IL" altLang="he-IL" sz="2000" b="1" u="sng" dirty="0" smtClean="0"/>
              <a:t>בתי הספר</a:t>
            </a:r>
            <a:r>
              <a:rPr lang="he-IL" altLang="he-IL" sz="2000" b="1" dirty="0" smtClean="0"/>
              <a:t> </a:t>
            </a:r>
            <a:r>
              <a:rPr lang="he-IL" altLang="he-IL" sz="2000" dirty="0" smtClean="0"/>
              <a:t>שהמוסדות תחת </a:t>
            </a:r>
            <a:r>
              <a:rPr lang="he-IL" altLang="he-IL" sz="2000" b="1" u="sng" dirty="0" smtClean="0"/>
              <a:t>פיקוחם </a:t>
            </a:r>
            <a:r>
              <a:rPr lang="he-IL" altLang="he-IL" sz="2000" b="1" u="sng" dirty="0"/>
              <a:t>יאשרו את חוזר התשלומים במערכת </a:t>
            </a:r>
            <a:r>
              <a:rPr lang="he-IL" altLang="he-IL" sz="2000" b="1" u="sng" dirty="0" smtClean="0"/>
              <a:t>"אפיק".</a:t>
            </a:r>
            <a:endParaRPr lang="he-IL" altLang="he-IL" sz="2000" b="1" u="sng" dirty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000" dirty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000" dirty="0" smtClean="0"/>
              <a:t>בדיקה של מקרים בהם מתברר </a:t>
            </a:r>
            <a:r>
              <a:rPr lang="he-IL" altLang="he-IL" sz="2000" b="1" u="sng" dirty="0" smtClean="0"/>
              <a:t>שחוזר </a:t>
            </a:r>
            <a:r>
              <a:rPr lang="he-IL" altLang="he-IL" sz="2000" b="1" u="sng" dirty="0"/>
              <a:t>תשלומי ההורים לא </a:t>
            </a:r>
            <a:r>
              <a:rPr lang="he-IL" altLang="he-IL" sz="2000" b="1" u="sng" dirty="0" smtClean="0"/>
              <a:t>מאושר</a:t>
            </a:r>
            <a:r>
              <a:rPr lang="he-IL" altLang="he-IL" sz="2000" b="1" dirty="0" smtClean="0"/>
              <a:t> </a:t>
            </a:r>
            <a:r>
              <a:rPr lang="he-IL" altLang="he-IL" sz="2000" dirty="0" smtClean="0"/>
              <a:t>או </a:t>
            </a:r>
            <a:r>
              <a:rPr lang="he-IL" altLang="he-IL" sz="2000" b="1" u="sng" dirty="0" smtClean="0"/>
              <a:t>שהסכום </a:t>
            </a:r>
            <a:r>
              <a:rPr lang="he-IL" altLang="he-IL" sz="2000" b="1" u="sng" dirty="0"/>
              <a:t>שנגבה בפועל </a:t>
            </a:r>
            <a:r>
              <a:rPr lang="he-IL" altLang="he-IL" sz="2000" b="1" u="sng" dirty="0" smtClean="0"/>
              <a:t>שונה</a:t>
            </a:r>
            <a:r>
              <a:rPr lang="he-IL" altLang="he-IL" sz="2000" dirty="0" smtClean="0"/>
              <a:t> </a:t>
            </a:r>
            <a:r>
              <a:rPr lang="he-IL" altLang="he-IL" sz="2000" dirty="0"/>
              <a:t>או </a:t>
            </a:r>
            <a:r>
              <a:rPr lang="he-IL" altLang="he-IL" sz="2000" b="1" u="sng" dirty="0" smtClean="0"/>
              <a:t>שהתלמידים אינם </a:t>
            </a:r>
            <a:r>
              <a:rPr lang="he-IL" altLang="he-IL" sz="2000" b="1" u="sng" dirty="0"/>
              <a:t>מקבלים את </a:t>
            </a:r>
            <a:r>
              <a:rPr lang="he-IL" altLang="he-IL" sz="2000" b="1" u="sng" dirty="0" smtClean="0"/>
              <a:t>התמורה</a:t>
            </a:r>
            <a:r>
              <a:rPr lang="he-IL" altLang="he-IL" sz="2000" dirty="0" smtClean="0"/>
              <a:t>.</a:t>
            </a:r>
            <a:endParaRPr lang="he-IL" sz="2000" dirty="0"/>
          </a:p>
        </p:txBody>
      </p:sp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719505" y="836735"/>
            <a:ext cx="8050823" cy="704850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endParaRPr lang="en-US" sz="5400" b="1" dirty="0">
              <a:solidFill>
                <a:srgbClr val="03495C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3072166" y="147575"/>
            <a:ext cx="30716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he-IL" sz="4000" b="1" dirty="0">
                <a:solidFill>
                  <a:srgbClr val="000099"/>
                </a:solidFill>
              </a:rPr>
              <a:t>תשלומי הורים</a:t>
            </a:r>
            <a:endParaRPr lang="en-US" sz="4000" b="1" dirty="0">
              <a:solidFill>
                <a:srgbClr val="000099"/>
              </a:solidFill>
            </a:endParaRPr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91227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תחתונה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אגף אכיפה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484784"/>
            <a:ext cx="8064896" cy="41549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200" dirty="0" smtClean="0"/>
              <a:t>מוסדות החינוך מתוקצבים בהתאם לדיווח נתוני מצבת התלמידים. </a:t>
            </a:r>
            <a:r>
              <a:rPr lang="he-IL" altLang="he-IL" sz="2200" b="1" u="sng" dirty="0" smtClean="0"/>
              <a:t>במקרים חריגים בהם "דיווח התלמידים" מראה נתונים שאינם סבירים</a:t>
            </a:r>
            <a:r>
              <a:rPr lang="he-IL" altLang="he-IL" sz="2200" dirty="0" smtClean="0"/>
              <a:t>, או </a:t>
            </a:r>
            <a:r>
              <a:rPr lang="he-IL" altLang="he-IL" sz="2200" b="1" u="sng" dirty="0" smtClean="0"/>
              <a:t>שמערכות המחשב מצביעות על דיווח שאינו ה</a:t>
            </a:r>
            <a:r>
              <a:rPr lang="he-IL" altLang="he-IL" sz="2200" dirty="0" smtClean="0"/>
              <a:t>גיוני מתבצעת בדיקה של דיווח הנתונים</a:t>
            </a:r>
            <a:r>
              <a:rPr lang="he-IL" altLang="he-IL" sz="2200" b="1" dirty="0" smtClean="0"/>
              <a:t>. </a:t>
            </a:r>
            <a:endParaRPr lang="he-IL" altLang="he-IL" sz="2200" b="1" dirty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2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200" b="1" u="sng" dirty="0" smtClean="0"/>
              <a:t>אגף האכיפה עורך בדיקות בשטח על מנת לוודא את המספר הנכון של התלמידים בפועל מול הדיו</a:t>
            </a:r>
            <a:r>
              <a:rPr lang="he-IL" altLang="he-IL" sz="2200" dirty="0" smtClean="0"/>
              <a:t>וח, ובהתאם מעביר את הנתונים להמשך טיפול. </a:t>
            </a:r>
            <a:endParaRPr lang="he-IL" altLang="he-IL" sz="2200" dirty="0"/>
          </a:p>
        </p:txBody>
      </p:sp>
      <p:cxnSp>
        <p:nvCxnSpPr>
          <p:cNvPr id="5" name="מחבר ישר 4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מלבן 5"/>
          <p:cNvSpPr/>
          <p:nvPr/>
        </p:nvSpPr>
        <p:spPr>
          <a:xfrm>
            <a:off x="3203848" y="116632"/>
            <a:ext cx="33505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he-IL" sz="4000" b="1" dirty="0">
                <a:solidFill>
                  <a:srgbClr val="000099"/>
                </a:solidFill>
              </a:rPr>
              <a:t>מצבת תלמידים</a:t>
            </a:r>
            <a:endParaRPr lang="en-US" sz="40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1503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תחתונה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he-IL" dirty="0" smtClean="0">
                <a:solidFill>
                  <a:prstClr val="black">
                    <a:tint val="75000"/>
                  </a:prstClr>
                </a:solidFill>
              </a:rPr>
              <a:t>אגף אכיפה</a:t>
            </a:r>
            <a:endParaRPr lang="he-I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Rectangle 5"/>
          <p:cNvSpPr txBox="1">
            <a:spLocks noChangeArrowheads="1"/>
          </p:cNvSpPr>
          <p:nvPr/>
        </p:nvSpPr>
        <p:spPr>
          <a:xfrm>
            <a:off x="3275856" y="188639"/>
            <a:ext cx="3154278" cy="584965"/>
          </a:xfrm>
          <a:prstGeom prst="rect">
            <a:avLst/>
          </a:prstGeom>
        </p:spPr>
        <p:txBody>
          <a:bodyPr vert="horz" lIns="0" rIns="0" bIns="0" anchor="b">
            <a:noAutofit/>
          </a:bodyPr>
          <a:lstStyle>
            <a:lvl1pPr algn="l" rtl="1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he-IL" sz="4000" b="1" dirty="0" smtClean="0">
                <a:solidFill>
                  <a:srgbClr val="000099"/>
                </a:solidFill>
                <a:cs typeface="+mn-cs"/>
              </a:rPr>
              <a:t>חקירה כלכלית</a:t>
            </a:r>
            <a:endParaRPr lang="en-US" sz="4000" b="1" dirty="0">
              <a:solidFill>
                <a:srgbClr val="000099"/>
              </a:solidFill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1340768"/>
            <a:ext cx="8064896" cy="358437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200" dirty="0" smtClean="0"/>
              <a:t>במקרים בהם </a:t>
            </a:r>
            <a:r>
              <a:rPr lang="he-IL" altLang="he-IL" sz="2200" b="1" u="sng" dirty="0" smtClean="0"/>
              <a:t>גוף</a:t>
            </a:r>
            <a:r>
              <a:rPr lang="he-IL" altLang="he-IL" sz="2200" dirty="0" smtClean="0"/>
              <a:t> (</a:t>
            </a:r>
            <a:r>
              <a:rPr lang="he-IL" altLang="he-IL" sz="2200" b="1" u="sng" dirty="0" smtClean="0"/>
              <a:t>חברה או עמותה</a:t>
            </a:r>
            <a:r>
              <a:rPr lang="he-IL" altLang="he-IL" sz="2200" dirty="0" smtClean="0"/>
              <a:t>) שהפעילו מוסד חינוכי </a:t>
            </a:r>
            <a:r>
              <a:rPr lang="he-IL" altLang="he-IL" sz="2200" b="1" u="sng" dirty="0" smtClean="0"/>
              <a:t>נכנס להליך פירוק בשל חובות שונים</a:t>
            </a:r>
            <a:r>
              <a:rPr lang="he-IL" altLang="he-IL" sz="2200" dirty="0" smtClean="0"/>
              <a:t>, </a:t>
            </a:r>
            <a:r>
              <a:rPr lang="he-IL" altLang="he-IL" sz="2200" b="1" u="sng" dirty="0" smtClean="0"/>
              <a:t>משרד החינוך פועל יחד עם גורמי אכיפת החוק</a:t>
            </a:r>
            <a:r>
              <a:rPr lang="he-IL" altLang="he-IL" sz="2200" dirty="0" smtClean="0"/>
              <a:t> (משטרה, פרקליטות) על מנת </a:t>
            </a:r>
            <a:r>
              <a:rPr lang="he-IL" altLang="he-IL" sz="2200" b="1" u="sng" dirty="0" smtClean="0"/>
              <a:t>לוודא שאין לאותו גוף נכסים נוספים בבעלותו</a:t>
            </a:r>
            <a:r>
              <a:rPr lang="he-IL" altLang="he-IL" sz="2200" dirty="0" smtClean="0"/>
              <a:t>. </a:t>
            </a:r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endParaRPr lang="he-IL" altLang="he-IL" sz="2200" dirty="0" smtClean="0"/>
          </a:p>
          <a:p>
            <a:pPr marL="342900" indent="-342900" algn="just">
              <a:lnSpc>
                <a:spcPct val="150000"/>
              </a:lnSpc>
              <a:buClr>
                <a:schemeClr val="accent6">
                  <a:lumMod val="75000"/>
                </a:schemeClr>
              </a:buClr>
              <a:buSzPct val="90000"/>
              <a:buFont typeface="Wingdings" pitchFamily="2" charset="2"/>
              <a:buChar char="q"/>
            </a:pPr>
            <a:r>
              <a:rPr lang="he-IL" altLang="he-IL" sz="2200" b="1" u="sng" dirty="0" smtClean="0"/>
              <a:t>איתור נכסים כאלו</a:t>
            </a:r>
            <a:r>
              <a:rPr lang="he-IL" altLang="he-IL" sz="2200" dirty="0" smtClean="0"/>
              <a:t>, לצורך השבת השכר למורים, והמשך הפעלת המוסד, </a:t>
            </a:r>
            <a:r>
              <a:rPr lang="he-IL" altLang="he-IL" sz="2200" b="1" u="sng" dirty="0" smtClean="0"/>
              <a:t>מצריך שימוש במי שמיומן בחקירות מעין אלו</a:t>
            </a:r>
            <a:r>
              <a:rPr lang="he-IL" altLang="he-IL" sz="2200" dirty="0" smtClean="0"/>
              <a:t>. </a:t>
            </a:r>
            <a:endParaRPr lang="he-IL" altLang="he-IL" sz="2200" dirty="0"/>
          </a:p>
        </p:txBody>
      </p:sp>
      <p:cxnSp>
        <p:nvCxnSpPr>
          <p:cNvPr id="6" name="מחבר ישר 5"/>
          <p:cNvCxnSpPr/>
          <p:nvPr/>
        </p:nvCxnSpPr>
        <p:spPr>
          <a:xfrm>
            <a:off x="0" y="917621"/>
            <a:ext cx="9144000" cy="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751100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7B058C6-341E-4114-B918-AA1B0651E10C}"/>
</file>

<file path=customXml/itemProps2.xml><?xml version="1.0" encoding="utf-8"?>
<ds:datastoreItem xmlns:ds="http://schemas.openxmlformats.org/officeDocument/2006/customXml" ds:itemID="{EDED9B6C-5EE8-4CC7-8605-7AE9960B96AF}"/>
</file>

<file path=customXml/itemProps3.xml><?xml version="1.0" encoding="utf-8"?>
<ds:datastoreItem xmlns:ds="http://schemas.openxmlformats.org/officeDocument/2006/customXml" ds:itemID="{A9C31363-CC97-4FD4-9519-9703F3D80D8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60834</TotalTime>
  <Words>864</Words>
  <Application>Microsoft Office PowerPoint</Application>
  <PresentationFormat>‫הצגה על המסך (4:3)</PresentationFormat>
  <Paragraphs>83</Paragraphs>
  <Slides>16</Slides>
  <Notes>2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17" baseType="lpstr"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moe</dc:creator>
  <cp:lastModifiedBy>Administrator</cp:lastModifiedBy>
  <cp:revision>1279</cp:revision>
  <cp:lastPrinted>2016-06-26T14:47:59Z</cp:lastPrinted>
  <dcterms:created xsi:type="dcterms:W3CDTF">2012-03-25T11:55:39Z</dcterms:created>
  <dcterms:modified xsi:type="dcterms:W3CDTF">2016-06-26T18:04:56Z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2004433</vt:r8>
  </property>
</Properties>
</file>