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s/slide2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5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1.xml" ContentType="application/vnd.openxmlformats-officedocument.drawingml.chart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2"/>
  </p:notesMasterIdLst>
  <p:handoutMasterIdLst>
    <p:handoutMasterId r:id="rId23"/>
  </p:handoutMasterIdLst>
  <p:sldIdLst>
    <p:sldId id="300" r:id="rId2"/>
    <p:sldId id="319" r:id="rId3"/>
    <p:sldId id="329" r:id="rId4"/>
    <p:sldId id="317" r:id="rId5"/>
    <p:sldId id="321" r:id="rId6"/>
    <p:sldId id="322" r:id="rId7"/>
    <p:sldId id="328" r:id="rId8"/>
    <p:sldId id="326" r:id="rId9"/>
    <p:sldId id="325" r:id="rId10"/>
    <p:sldId id="327" r:id="rId11"/>
    <p:sldId id="330" r:id="rId12"/>
    <p:sldId id="331" r:id="rId13"/>
    <p:sldId id="332" r:id="rId14"/>
    <p:sldId id="333" r:id="rId15"/>
    <p:sldId id="334" r:id="rId16"/>
    <p:sldId id="335" r:id="rId17"/>
    <p:sldId id="336" r:id="rId18"/>
    <p:sldId id="337" r:id="rId19"/>
    <p:sldId id="338" r:id="rId20"/>
    <p:sldId id="339" r:id="rId2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רקפת בן-גיא" initials="RB" lastIdx="19" clrIdx="0"/>
  <p:cmAuthor id="1" name="talal" initials="t" lastIdx="15" clrIdx="1"/>
  <p:cmAuthor id="2" name="Shira Filler" initials="SF" lastIdx="4" clrIdx="2"/>
  <p:cmAuthor id="3" name="Meira Moisescu" initials="MM" lastIdx="2" clrIdx="3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CD7371"/>
    <a:srgbClr val="D78F8D"/>
    <a:srgbClr val="C6605E"/>
    <a:srgbClr val="E7BCBB"/>
    <a:srgbClr val="DB9B99"/>
    <a:srgbClr val="E2ADAC"/>
    <a:srgbClr val="EECFCE"/>
    <a:srgbClr val="EBC8C7"/>
    <a:srgbClr val="F7EA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234" autoAdjust="0"/>
    <p:restoredTop sz="90127" autoAdjust="0"/>
  </p:normalViewPr>
  <p:slideViewPr>
    <p:cSldViewPr>
      <p:cViewPr>
        <p:scale>
          <a:sx n="80" d="100"/>
          <a:sy n="80" d="100"/>
        </p:scale>
        <p:origin x="-1998" y="-7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16" d="100"/>
          <a:sy n="116" d="100"/>
        </p:scale>
        <p:origin x="-5148" y="-10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Relationship Id="rId30" Type="http://schemas.openxmlformats.org/officeDocument/2006/relationships/customXml" Target="../customXml/item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2"/>
            <c:bubble3D val="0"/>
            <c:spPr>
              <a:noFill/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32A-4B4E-A5E0-F1CFB5914863}"/>
              </c:ext>
            </c:extLst>
          </c:dPt>
          <c:cat>
            <c:strRef>
              <c:f>Sheet1!$A$2:$A$3</c:f>
              <c:strCache>
                <c:ptCount val="2"/>
                <c:pt idx="0">
                  <c:v>גברים 10,836</c:v>
                </c:pt>
                <c:pt idx="1">
                  <c:v>נשים 2,499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 formatCode="#,##0">
                  <c:v>10836</c:v>
                </c:pt>
                <c:pt idx="1">
                  <c:v>2499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932A-4B4E-A5E0-F1CFB59148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>
        <c:manualLayout>
          <c:xMode val="edge"/>
          <c:yMode val="edge"/>
          <c:x val="0"/>
          <c:y val="0.44469216910456649"/>
          <c:w val="0.40427934704785884"/>
          <c:h val="0.16205540654213024"/>
        </c:manualLayout>
      </c:layout>
      <c:overlay val="0"/>
      <c:txPr>
        <a:bodyPr/>
        <a:lstStyle/>
        <a:p>
          <a:pPr>
            <a:defRPr sz="1100"/>
          </a:pPr>
          <a:endParaRPr lang="he-IL"/>
        </a:p>
      </c:txPr>
    </c:legend>
    <c:plotVisOnly val="1"/>
    <c:dispBlanksAs val="gap"/>
    <c:showDLblsOverMax val="0"/>
  </c:chart>
  <c:txPr>
    <a:bodyPr/>
    <a:lstStyle/>
    <a:p>
      <a:pPr algn="just" rtl="1">
        <a:defRPr sz="1800"/>
      </a:pPr>
      <a:endParaRPr lang="he-I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cat>
            <c:strRef>
              <c:f>Sheet1!$A$2:$A$4</c:f>
              <c:strCache>
                <c:ptCount val="3"/>
                <c:pt idx="0">
                  <c:v>נערות גילאי 12-18</c:v>
                </c:pt>
                <c:pt idx="1">
                  <c:v>צעירות גילאי 18-24</c:v>
                </c:pt>
                <c:pt idx="2">
                  <c:v>נשים גילאי 24+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733</c:v>
                </c:pt>
                <c:pt idx="1">
                  <c:v>305</c:v>
                </c:pt>
                <c:pt idx="2">
                  <c:v>1461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CB8-46D1-8A57-0DCEA27754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5570212175656084"/>
          <c:y val="0.26921969414230229"/>
          <c:w val="0.34429787824343921"/>
          <c:h val="0.49878199916680815"/>
        </c:manualLayout>
      </c:layout>
      <c:overlay val="0"/>
      <c:txPr>
        <a:bodyPr/>
        <a:lstStyle/>
        <a:p>
          <a:pPr>
            <a:defRPr sz="1200"/>
          </a:pPr>
          <a:endParaRPr lang="he-IL"/>
        </a:p>
      </c:txPr>
    </c:legend>
    <c:plotVisOnly val="1"/>
    <c:dispBlanksAs val="gap"/>
    <c:showDLblsOverMax val="0"/>
  </c:chart>
  <c:txPr>
    <a:bodyPr/>
    <a:lstStyle/>
    <a:p>
      <a:pPr rtl="0">
        <a:defRPr sz="1800"/>
      </a:pPr>
      <a:endParaRPr lang="he-I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AEC2DA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4C7-436F-874E-FE4E5086BA1E}"/>
              </c:ext>
            </c:extLst>
          </c:dPt>
          <c:cat>
            <c:strRef>
              <c:f>Sheet1!$A$2:$A$3</c:f>
              <c:strCache>
                <c:ptCount val="2"/>
                <c:pt idx="0">
                  <c:v>.</c:v>
                </c:pt>
                <c:pt idx="1">
                  <c:v>נשים בזנות והתמכרויות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2499</c:v>
                </c:pt>
                <c:pt idx="1">
                  <c:v>298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4C7-436F-874E-FE4E5086BA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delete val="1"/>
      </c:legendEntry>
      <c:layout>
        <c:manualLayout>
          <c:xMode val="edge"/>
          <c:yMode val="edge"/>
          <c:x val="0.61302965279082167"/>
          <c:y val="0.36652662801516883"/>
          <c:w val="0.38697024567691352"/>
          <c:h val="0.29200429262443417"/>
        </c:manualLayout>
      </c:layout>
      <c:overlay val="0"/>
      <c:txPr>
        <a:bodyPr/>
        <a:lstStyle/>
        <a:p>
          <a:pPr rtl="1">
            <a:defRPr sz="1100"/>
          </a:pPr>
          <a:endParaRPr lang="he-IL"/>
        </a:p>
      </c:txPr>
    </c:legend>
    <c:plotVisOnly val="1"/>
    <c:dispBlanksAs val="gap"/>
    <c:showDLblsOverMax val="0"/>
  </c:chart>
  <c:txPr>
    <a:bodyPr/>
    <a:lstStyle/>
    <a:p>
      <a:pPr rtl="0">
        <a:defRPr sz="1800"/>
      </a:pPr>
      <a:endParaRPr lang="he-I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1"/>
            <c:bubble3D val="0"/>
            <c:spPr>
              <a:solidFill>
                <a:srgbClr val="AEC2DA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D8F-49FE-A02C-987646BF7546}"/>
              </c:ext>
            </c:extLst>
          </c:dPt>
          <c:cat>
            <c:strRef>
              <c:f>Sheet1!$A$2:$A$3</c:f>
              <c:strCache>
                <c:ptCount val="1"/>
                <c:pt idx="0">
                  <c:v>נשים שארץ מוצאן הוא חבר העמים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563</c:v>
                </c:pt>
                <c:pt idx="1">
                  <c:v>2499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4D8F-49FE-A02C-987646BF75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1"/>
        <c:delete val="1"/>
      </c:legendEntry>
      <c:layout/>
      <c:overlay val="0"/>
      <c:txPr>
        <a:bodyPr/>
        <a:lstStyle/>
        <a:p>
          <a:pPr>
            <a:defRPr sz="1100"/>
          </a:pPr>
          <a:endParaRPr lang="he-I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52017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75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FD22881-F63C-4160-8CBF-3672D13339DD}" type="datetimeFigureOut">
              <a:rPr lang="he-IL" smtClean="0"/>
              <a:t>כ"ט/סיון/תשע"ו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52017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75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7AF336A-2357-45FE-B8FF-85A209C629A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3412193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52017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75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637F6F6A-5706-47EA-B6E1-A13F3A93D78D}" type="datetimeFigureOut">
              <a:rPr lang="he-IL" smtClean="0"/>
              <a:t>כ"ט/סיון/תשע"ו</a:t>
            </a:fld>
            <a:endParaRPr lang="he-I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52017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75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627EA76-8E7A-43A3-B9B6-CE615C62636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7140725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576064"/>
          </a:xfrm>
        </p:spPr>
        <p:txBody>
          <a:bodyPr>
            <a:normAutofit/>
          </a:bodyPr>
          <a:lstStyle>
            <a:lvl1pPr algn="r" rtl="1">
              <a:defRPr sz="2400" b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1412776"/>
            <a:ext cx="7696944" cy="4536504"/>
          </a:xfrm>
        </p:spPr>
        <p:txBody>
          <a:bodyPr/>
          <a:lstStyle>
            <a:lvl1pPr marL="0" indent="0" algn="r" rtl="1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grpSp>
        <p:nvGrpSpPr>
          <p:cNvPr id="8" name="Group 7"/>
          <p:cNvGrpSpPr/>
          <p:nvPr userDrawn="1"/>
        </p:nvGrpSpPr>
        <p:grpSpPr>
          <a:xfrm>
            <a:off x="0" y="0"/>
            <a:ext cx="9144000" cy="6858000"/>
            <a:chOff x="0" y="0"/>
            <a:chExt cx="8999984" cy="6858000"/>
          </a:xfrm>
        </p:grpSpPr>
        <p:sp>
          <p:nvSpPr>
            <p:cNvPr id="7" name="Rectangle 6"/>
            <p:cNvSpPr/>
            <p:nvPr userDrawn="1"/>
          </p:nvSpPr>
          <p:spPr>
            <a:xfrm>
              <a:off x="0" y="0"/>
              <a:ext cx="4499992" cy="6858000"/>
            </a:xfrm>
            <a:prstGeom prst="rect">
              <a:avLst/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 userDrawn="1"/>
          </p:nvSpPr>
          <p:spPr>
            <a:xfrm rot="10800000" flipV="1">
              <a:off x="4499992" y="0"/>
              <a:ext cx="4499992" cy="6858000"/>
            </a:xfrm>
            <a:prstGeom prst="rect">
              <a:avLst/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71844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576064"/>
          </a:xfrm>
        </p:spPr>
        <p:txBody>
          <a:bodyPr>
            <a:normAutofit/>
          </a:bodyPr>
          <a:lstStyle>
            <a:lvl1pPr algn="r" rtl="1">
              <a:defRPr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7624" y="1412776"/>
            <a:ext cx="7272808" cy="4536504"/>
          </a:xfrm>
        </p:spPr>
        <p:txBody>
          <a:bodyPr>
            <a:normAutofit/>
          </a:bodyPr>
          <a:lstStyle>
            <a:lvl1pPr marL="0" indent="0" algn="r" rtl="1">
              <a:buNone/>
              <a:defRPr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0" y="6309320"/>
            <a:ext cx="914400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6448119"/>
            <a:ext cx="208806" cy="251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 userDrawn="1"/>
        </p:nvSpPr>
        <p:spPr>
          <a:xfrm>
            <a:off x="591369" y="6446709"/>
            <a:ext cx="2069797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1050" dirty="0">
                <a:solidFill>
                  <a:srgbClr val="0070C0"/>
                </a:solidFill>
              </a:rPr>
              <a:t>משרד הרווחה והשירותים החברתיים</a:t>
            </a:r>
            <a:endParaRPr lang="en-US" sz="105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770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6A64A-77CE-43DC-976A-D085183E0865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C1AD5-198A-43CF-B47A-C987187D88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067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Slide - Title, Subtitle &amp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ângulo 7"/>
          <p:cNvSpPr/>
          <p:nvPr userDrawn="1"/>
        </p:nvSpPr>
        <p:spPr>
          <a:xfrm>
            <a:off x="0" y="0"/>
            <a:ext cx="9144000" cy="1616333"/>
          </a:xfrm>
          <a:prstGeom prst="rect">
            <a:avLst/>
          </a:prstGeom>
          <a:solidFill>
            <a:srgbClr val="C7CC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9" name="Imagem 10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95" y="1616333"/>
            <a:ext cx="9212510" cy="122400"/>
          </a:xfrm>
          <a:prstGeom prst="rect">
            <a:avLst/>
          </a:prstGeom>
        </p:spPr>
      </p:pic>
      <p:sp>
        <p:nvSpPr>
          <p:cNvPr id="20" name="Retângulo 7"/>
          <p:cNvSpPr/>
          <p:nvPr userDrawn="1"/>
        </p:nvSpPr>
        <p:spPr>
          <a:xfrm rot="10800000">
            <a:off x="0" y="6263640"/>
            <a:ext cx="9144000" cy="593182"/>
          </a:xfrm>
          <a:prstGeom prst="rect">
            <a:avLst/>
          </a:prstGeom>
          <a:solidFill>
            <a:srgbClr val="F491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90999F"/>
              </a:solidFill>
            </a:endParaRPr>
          </a:p>
        </p:txBody>
      </p:sp>
      <p:pic>
        <p:nvPicPr>
          <p:cNvPr id="21" name="Imagem 10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95" y="6260723"/>
            <a:ext cx="9148995" cy="122400"/>
          </a:xfrm>
          <a:prstGeom prst="rect">
            <a:avLst/>
          </a:prstGeom>
        </p:spPr>
      </p:pic>
      <p:sp>
        <p:nvSpPr>
          <p:cNvPr id="11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952586" y="2075338"/>
            <a:ext cx="7219814" cy="3914661"/>
          </a:xfrm>
          <a:prstGeom prst="rect">
            <a:avLst/>
          </a:prstGeom>
        </p:spPr>
        <p:txBody>
          <a:bodyPr/>
          <a:lstStyle>
            <a:lvl1pPr marL="0" indent="0" algn="r" rtl="1">
              <a:buNone/>
              <a:defRPr sz="2400" baseline="0">
                <a:solidFill>
                  <a:srgbClr val="455560"/>
                </a:solidFill>
                <a:latin typeface="+mj-lt"/>
              </a:defRPr>
            </a:lvl1pPr>
          </a:lstStyle>
          <a:p>
            <a:pPr lvl="0"/>
            <a:r>
              <a:rPr lang="he-IL" dirty="0"/>
              <a:t>טקסט</a:t>
            </a:r>
            <a:endParaRPr lang="en-US" dirty="0"/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-4994" y="404664"/>
            <a:ext cx="9148994" cy="447120"/>
          </a:xfrm>
          <a:prstGeom prst="rect">
            <a:avLst/>
          </a:prstGeom>
        </p:spPr>
        <p:txBody>
          <a:bodyPr/>
          <a:lstStyle>
            <a:lvl1pPr marL="0" algn="ctr" rtl="1">
              <a:spcBef>
                <a:spcPts val="0"/>
              </a:spcBef>
              <a:defRPr sz="3600" b="1" baseline="0">
                <a:solidFill>
                  <a:srgbClr val="455560"/>
                </a:solidFill>
                <a:latin typeface="+mj-lt"/>
                <a:cs typeface="+mn-cs"/>
              </a:defRPr>
            </a:lvl1pPr>
          </a:lstStyle>
          <a:p>
            <a:r>
              <a:rPr lang="he-IL" dirty="0"/>
              <a:t>כותרת</a:t>
            </a:r>
            <a:br>
              <a:rPr lang="he-IL" dirty="0"/>
            </a:b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23528" y="6489014"/>
            <a:ext cx="25282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sz="1200" b="0" i="0" kern="1200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Systematic Inventive Thinking</a:t>
            </a:r>
            <a:endParaRPr lang="pt-BR" sz="12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2627784" y="6384134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i="0" kern="1200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®</a:t>
            </a:r>
          </a:p>
          <a:p>
            <a:endParaRPr lang="en-US" sz="1200" b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0589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96A64A-77CE-43DC-976A-D085183E0865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BC1AD5-198A-43CF-B47A-C987187D88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432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9" r:id="rId2"/>
    <p:sldLayoutId id="2147483698" r:id="rId3"/>
    <p:sldLayoutId id="2147483700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2520280"/>
          </a:xfrm>
        </p:spPr>
        <p:txBody>
          <a:bodyPr anchor="b">
            <a:noAutofit/>
          </a:bodyPr>
          <a:lstStyle/>
          <a:p>
            <a:pPr>
              <a:spcBef>
                <a:spcPts val="1200"/>
              </a:spcBef>
              <a:spcAft>
                <a:spcPts val="1800"/>
              </a:spcAft>
            </a:pPr>
            <a:r>
              <a:rPr lang="he-IL" sz="4400" b="1" u="sng" dirty="0">
                <a:solidFill>
                  <a:schemeClr val="bg1"/>
                </a:solidFill>
                <a:cs typeface="+mn-cs"/>
              </a:rPr>
              <a:t>משרד הרווחה </a:t>
            </a:r>
            <a:br>
              <a:rPr lang="he-IL" sz="4400" b="1" u="sng" dirty="0">
                <a:solidFill>
                  <a:schemeClr val="bg1"/>
                </a:solidFill>
                <a:cs typeface="+mn-cs"/>
              </a:rPr>
            </a:br>
            <a:r>
              <a:rPr lang="he-IL" sz="4000" u="sng" dirty="0">
                <a:solidFill>
                  <a:schemeClr val="bg1"/>
                </a:solidFill>
              </a:rPr>
              <a:t>השירות לטיפול בהתמכרויות</a:t>
            </a:r>
            <a:br>
              <a:rPr lang="he-IL" sz="4000" u="sng" dirty="0">
                <a:solidFill>
                  <a:schemeClr val="bg1"/>
                </a:solidFill>
              </a:rPr>
            </a:br>
            <a:r>
              <a:rPr lang="he-IL" sz="4400" u="sng" dirty="0">
                <a:solidFill>
                  <a:schemeClr val="bg1"/>
                </a:solidFill>
              </a:rPr>
              <a:t/>
            </a:r>
            <a:br>
              <a:rPr lang="he-IL" sz="4400" u="sng" dirty="0">
                <a:solidFill>
                  <a:schemeClr val="bg1"/>
                </a:solidFill>
              </a:rPr>
            </a:br>
            <a:r>
              <a:rPr lang="he-IL" sz="4400" dirty="0">
                <a:solidFill>
                  <a:srgbClr val="FFC000"/>
                </a:solidFill>
              </a:rPr>
              <a:t>נערות ונשים על רצף ההתמכרויות 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4797152"/>
            <a:ext cx="9144000" cy="12961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2364255" y="5076607"/>
            <a:ext cx="4415489" cy="737234"/>
            <a:chOff x="3826427" y="5076607"/>
            <a:chExt cx="4415489" cy="737234"/>
          </a:xfrm>
        </p:grpSpPr>
        <p:pic>
          <p:nvPicPr>
            <p:cNvPr id="7" name="תמונה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86111" y="5127983"/>
              <a:ext cx="555805" cy="62301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Text Box 14"/>
            <p:cNvSpPr txBox="1"/>
            <p:nvPr/>
          </p:nvSpPr>
          <p:spPr>
            <a:xfrm>
              <a:off x="4676778" y="5076607"/>
              <a:ext cx="2919558" cy="725769"/>
            </a:xfrm>
            <a:prstGeom prst="rect">
              <a:avLst/>
            </a:prstGeom>
            <a:solidFill>
              <a:schemeClr val="lt1"/>
            </a:solidFill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1">
                <a:lnSpc>
                  <a:spcPct val="115000"/>
                </a:lnSpc>
                <a:spcAft>
                  <a:spcPts val="0"/>
                </a:spcAft>
              </a:pPr>
              <a:r>
                <a:rPr lang="he-IL" sz="1400" b="1" dirty="0">
                  <a:solidFill>
                    <a:srgbClr val="333399"/>
                  </a:solidFill>
                  <a:effectLst/>
                  <a:ea typeface="Times New Roman"/>
                </a:rPr>
                <a:t>מדינת ישראל</a:t>
              </a:r>
              <a:endParaRPr lang="en-US" sz="1100" dirty="0">
                <a:effectLst/>
                <a:ea typeface="Times New Roman"/>
              </a:endParaRPr>
            </a:p>
            <a:p>
              <a:pPr algn="ctr" rtl="1">
                <a:lnSpc>
                  <a:spcPct val="115000"/>
                </a:lnSpc>
                <a:spcAft>
                  <a:spcPts val="0"/>
                </a:spcAft>
              </a:pPr>
              <a:r>
                <a:rPr lang="he-IL" sz="1300" b="1" dirty="0">
                  <a:solidFill>
                    <a:srgbClr val="333399"/>
                  </a:solidFill>
                  <a:effectLst/>
                  <a:ea typeface="Times New Roman"/>
                </a:rPr>
                <a:t>משרד הרווחה והשירותים החברתיים</a:t>
              </a:r>
              <a:endParaRPr lang="en-US" sz="1100" dirty="0">
                <a:effectLst/>
                <a:ea typeface="Times New Roman"/>
              </a:endParaRPr>
            </a:p>
            <a:p>
              <a:pPr algn="r" rtl="1">
                <a:lnSpc>
                  <a:spcPct val="115000"/>
                </a:lnSpc>
                <a:spcAft>
                  <a:spcPts val="1000"/>
                </a:spcAft>
              </a:pPr>
              <a:r>
                <a:rPr lang="en-US" sz="1100" dirty="0">
                  <a:effectLst/>
                  <a:ea typeface="Times New Roman"/>
                </a:rPr>
                <a:t> 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3826427" y="5081089"/>
              <a:ext cx="784213" cy="732752"/>
              <a:chOff x="0" y="0"/>
              <a:chExt cx="784827" cy="733215"/>
            </a:xfrm>
          </p:grpSpPr>
          <p:sp>
            <p:nvSpPr>
              <p:cNvPr id="10" name="Freeform 9"/>
              <p:cNvSpPr>
                <a:spLocks/>
              </p:cNvSpPr>
              <p:nvPr/>
            </p:nvSpPr>
            <p:spPr bwMode="auto">
              <a:xfrm>
                <a:off x="259977" y="0"/>
                <a:ext cx="168138" cy="227434"/>
              </a:xfrm>
              <a:custGeom>
                <a:avLst/>
                <a:gdLst>
                  <a:gd name="T0" fmla="*/ 84 w 106"/>
                  <a:gd name="T1" fmla="*/ 0 h 143"/>
                  <a:gd name="T2" fmla="*/ 0 w 106"/>
                  <a:gd name="T3" fmla="*/ 143 h 143"/>
                  <a:gd name="T4" fmla="*/ 45 w 106"/>
                  <a:gd name="T5" fmla="*/ 143 h 143"/>
                  <a:gd name="T6" fmla="*/ 106 w 106"/>
                  <a:gd name="T7" fmla="*/ 39 h 143"/>
                  <a:gd name="T8" fmla="*/ 84 w 106"/>
                  <a:gd name="T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43">
                    <a:moveTo>
                      <a:pt x="84" y="0"/>
                    </a:moveTo>
                    <a:lnTo>
                      <a:pt x="0" y="143"/>
                    </a:lnTo>
                    <a:lnTo>
                      <a:pt x="45" y="143"/>
                    </a:lnTo>
                    <a:lnTo>
                      <a:pt x="106" y="39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1" name="Freeform 10"/>
              <p:cNvSpPr>
                <a:spLocks/>
              </p:cNvSpPr>
              <p:nvPr/>
            </p:nvSpPr>
            <p:spPr bwMode="auto">
              <a:xfrm>
                <a:off x="354106" y="0"/>
                <a:ext cx="165042" cy="230530"/>
              </a:xfrm>
              <a:custGeom>
                <a:avLst/>
                <a:gdLst>
                  <a:gd name="T0" fmla="*/ 0 w 104"/>
                  <a:gd name="T1" fmla="*/ 41 h 145"/>
                  <a:gd name="T2" fmla="*/ 59 w 104"/>
                  <a:gd name="T3" fmla="*/ 145 h 145"/>
                  <a:gd name="T4" fmla="*/ 104 w 104"/>
                  <a:gd name="T5" fmla="*/ 145 h 145"/>
                  <a:gd name="T6" fmla="*/ 24 w 104"/>
                  <a:gd name="T7" fmla="*/ 0 h 145"/>
                  <a:gd name="T8" fmla="*/ 0 w 104"/>
                  <a:gd name="T9" fmla="*/ 41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45">
                    <a:moveTo>
                      <a:pt x="0" y="41"/>
                    </a:moveTo>
                    <a:lnTo>
                      <a:pt x="59" y="145"/>
                    </a:lnTo>
                    <a:lnTo>
                      <a:pt x="104" y="145"/>
                    </a:lnTo>
                    <a:lnTo>
                      <a:pt x="24" y="0"/>
                    </a:lnTo>
                    <a:lnTo>
                      <a:pt x="0" y="41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2" name="Freeform 11"/>
              <p:cNvSpPr>
                <a:spLocks/>
              </p:cNvSpPr>
              <p:nvPr/>
            </p:nvSpPr>
            <p:spPr bwMode="auto">
              <a:xfrm>
                <a:off x="546847" y="331694"/>
                <a:ext cx="168376" cy="228625"/>
              </a:xfrm>
              <a:custGeom>
                <a:avLst/>
                <a:gdLst>
                  <a:gd name="T0" fmla="*/ 106 w 106"/>
                  <a:gd name="T1" fmla="*/ 144 h 144"/>
                  <a:gd name="T2" fmla="*/ 22 w 106"/>
                  <a:gd name="T3" fmla="*/ 0 h 144"/>
                  <a:gd name="T4" fmla="*/ 0 w 106"/>
                  <a:gd name="T5" fmla="*/ 40 h 144"/>
                  <a:gd name="T6" fmla="*/ 61 w 106"/>
                  <a:gd name="T7" fmla="*/ 144 h 144"/>
                  <a:gd name="T8" fmla="*/ 106 w 106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44">
                    <a:moveTo>
                      <a:pt x="106" y="144"/>
                    </a:moveTo>
                    <a:lnTo>
                      <a:pt x="22" y="0"/>
                    </a:lnTo>
                    <a:lnTo>
                      <a:pt x="0" y="40"/>
                    </a:lnTo>
                    <a:lnTo>
                      <a:pt x="61" y="144"/>
                    </a:lnTo>
                    <a:lnTo>
                      <a:pt x="106" y="144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3" name="Freeform 12"/>
              <p:cNvSpPr>
                <a:spLocks/>
              </p:cNvSpPr>
              <p:nvPr/>
            </p:nvSpPr>
            <p:spPr bwMode="auto">
              <a:xfrm>
                <a:off x="448235" y="497541"/>
                <a:ext cx="265544" cy="64777"/>
              </a:xfrm>
              <a:custGeom>
                <a:avLst/>
                <a:gdLst>
                  <a:gd name="T0" fmla="*/ 144 w 167"/>
                  <a:gd name="T1" fmla="*/ 0 h 41"/>
                  <a:gd name="T2" fmla="*/ 22 w 167"/>
                  <a:gd name="T3" fmla="*/ 0 h 41"/>
                  <a:gd name="T4" fmla="*/ 0 w 167"/>
                  <a:gd name="T5" fmla="*/ 39 h 41"/>
                  <a:gd name="T6" fmla="*/ 167 w 167"/>
                  <a:gd name="T7" fmla="*/ 41 h 41"/>
                  <a:gd name="T8" fmla="*/ 144 w 167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7" h="41">
                    <a:moveTo>
                      <a:pt x="144" y="0"/>
                    </a:moveTo>
                    <a:lnTo>
                      <a:pt x="22" y="0"/>
                    </a:lnTo>
                    <a:lnTo>
                      <a:pt x="0" y="39"/>
                    </a:lnTo>
                    <a:lnTo>
                      <a:pt x="167" y="41"/>
                    </a:lnTo>
                    <a:lnTo>
                      <a:pt x="144" y="0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4" name="Freeform 13"/>
              <p:cNvSpPr>
                <a:spLocks/>
              </p:cNvSpPr>
              <p:nvPr/>
            </p:nvSpPr>
            <p:spPr bwMode="auto">
              <a:xfrm>
                <a:off x="62753" y="331694"/>
                <a:ext cx="168138" cy="228625"/>
              </a:xfrm>
              <a:custGeom>
                <a:avLst/>
                <a:gdLst>
                  <a:gd name="T0" fmla="*/ 0 w 106"/>
                  <a:gd name="T1" fmla="*/ 144 h 144"/>
                  <a:gd name="T2" fmla="*/ 84 w 106"/>
                  <a:gd name="T3" fmla="*/ 0 h 144"/>
                  <a:gd name="T4" fmla="*/ 106 w 106"/>
                  <a:gd name="T5" fmla="*/ 40 h 144"/>
                  <a:gd name="T6" fmla="*/ 45 w 106"/>
                  <a:gd name="T7" fmla="*/ 144 h 144"/>
                  <a:gd name="T8" fmla="*/ 0 w 106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44">
                    <a:moveTo>
                      <a:pt x="0" y="144"/>
                    </a:moveTo>
                    <a:lnTo>
                      <a:pt x="84" y="0"/>
                    </a:lnTo>
                    <a:lnTo>
                      <a:pt x="106" y="40"/>
                    </a:lnTo>
                    <a:lnTo>
                      <a:pt x="45" y="144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5" name="Freeform 14"/>
              <p:cNvSpPr>
                <a:spLocks/>
              </p:cNvSpPr>
              <p:nvPr/>
            </p:nvSpPr>
            <p:spPr bwMode="auto">
              <a:xfrm>
                <a:off x="62753" y="497541"/>
                <a:ext cx="264829" cy="64777"/>
              </a:xfrm>
              <a:custGeom>
                <a:avLst/>
                <a:gdLst>
                  <a:gd name="T0" fmla="*/ 24 w 167"/>
                  <a:gd name="T1" fmla="*/ 0 h 41"/>
                  <a:gd name="T2" fmla="*/ 145 w 167"/>
                  <a:gd name="T3" fmla="*/ 0 h 41"/>
                  <a:gd name="T4" fmla="*/ 167 w 167"/>
                  <a:gd name="T5" fmla="*/ 39 h 41"/>
                  <a:gd name="T6" fmla="*/ 0 w 167"/>
                  <a:gd name="T7" fmla="*/ 41 h 41"/>
                  <a:gd name="T8" fmla="*/ 24 w 167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7" h="41">
                    <a:moveTo>
                      <a:pt x="24" y="0"/>
                    </a:moveTo>
                    <a:lnTo>
                      <a:pt x="145" y="0"/>
                    </a:lnTo>
                    <a:lnTo>
                      <a:pt x="167" y="39"/>
                    </a:lnTo>
                    <a:lnTo>
                      <a:pt x="0" y="41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6" name="Freeform 15"/>
              <p:cNvSpPr>
                <a:spLocks/>
              </p:cNvSpPr>
              <p:nvPr/>
            </p:nvSpPr>
            <p:spPr bwMode="auto">
              <a:xfrm>
                <a:off x="0" y="206188"/>
                <a:ext cx="395577" cy="527027"/>
              </a:xfrm>
              <a:custGeom>
                <a:avLst/>
                <a:gdLst>
                  <a:gd name="T0" fmla="*/ 245 w 249"/>
                  <a:gd name="T1" fmla="*/ 175 h 332"/>
                  <a:gd name="T2" fmla="*/ 247 w 249"/>
                  <a:gd name="T3" fmla="*/ 196 h 332"/>
                  <a:gd name="T4" fmla="*/ 247 w 249"/>
                  <a:gd name="T5" fmla="*/ 216 h 332"/>
                  <a:gd name="T6" fmla="*/ 247 w 249"/>
                  <a:gd name="T7" fmla="*/ 238 h 332"/>
                  <a:gd name="T8" fmla="*/ 249 w 249"/>
                  <a:gd name="T9" fmla="*/ 259 h 332"/>
                  <a:gd name="T10" fmla="*/ 249 w 249"/>
                  <a:gd name="T11" fmla="*/ 277 h 332"/>
                  <a:gd name="T12" fmla="*/ 247 w 249"/>
                  <a:gd name="T13" fmla="*/ 295 h 332"/>
                  <a:gd name="T14" fmla="*/ 247 w 249"/>
                  <a:gd name="T15" fmla="*/ 314 h 332"/>
                  <a:gd name="T16" fmla="*/ 247 w 249"/>
                  <a:gd name="T17" fmla="*/ 332 h 332"/>
                  <a:gd name="T18" fmla="*/ 245 w 249"/>
                  <a:gd name="T19" fmla="*/ 301 h 332"/>
                  <a:gd name="T20" fmla="*/ 241 w 249"/>
                  <a:gd name="T21" fmla="*/ 271 h 332"/>
                  <a:gd name="T22" fmla="*/ 237 w 249"/>
                  <a:gd name="T23" fmla="*/ 242 h 332"/>
                  <a:gd name="T24" fmla="*/ 229 w 249"/>
                  <a:gd name="T25" fmla="*/ 214 h 332"/>
                  <a:gd name="T26" fmla="*/ 220 w 249"/>
                  <a:gd name="T27" fmla="*/ 187 h 332"/>
                  <a:gd name="T28" fmla="*/ 208 w 249"/>
                  <a:gd name="T29" fmla="*/ 161 h 332"/>
                  <a:gd name="T30" fmla="*/ 196 w 249"/>
                  <a:gd name="T31" fmla="*/ 137 h 332"/>
                  <a:gd name="T32" fmla="*/ 182 w 249"/>
                  <a:gd name="T33" fmla="*/ 114 h 332"/>
                  <a:gd name="T34" fmla="*/ 165 w 249"/>
                  <a:gd name="T35" fmla="*/ 94 h 332"/>
                  <a:gd name="T36" fmla="*/ 147 w 249"/>
                  <a:gd name="T37" fmla="*/ 76 h 332"/>
                  <a:gd name="T38" fmla="*/ 127 w 249"/>
                  <a:gd name="T39" fmla="*/ 61 h 332"/>
                  <a:gd name="T40" fmla="*/ 104 w 249"/>
                  <a:gd name="T41" fmla="*/ 47 h 332"/>
                  <a:gd name="T42" fmla="*/ 82 w 249"/>
                  <a:gd name="T43" fmla="*/ 39 h 332"/>
                  <a:gd name="T44" fmla="*/ 55 w 249"/>
                  <a:gd name="T45" fmla="*/ 33 h 332"/>
                  <a:gd name="T46" fmla="*/ 29 w 249"/>
                  <a:gd name="T47" fmla="*/ 29 h 332"/>
                  <a:gd name="T48" fmla="*/ 0 w 249"/>
                  <a:gd name="T49" fmla="*/ 31 h 332"/>
                  <a:gd name="T50" fmla="*/ 12 w 249"/>
                  <a:gd name="T51" fmla="*/ 21 h 332"/>
                  <a:gd name="T52" fmla="*/ 27 w 249"/>
                  <a:gd name="T53" fmla="*/ 13 h 332"/>
                  <a:gd name="T54" fmla="*/ 43 w 249"/>
                  <a:gd name="T55" fmla="*/ 6 h 332"/>
                  <a:gd name="T56" fmla="*/ 61 w 249"/>
                  <a:gd name="T57" fmla="*/ 2 h 332"/>
                  <a:gd name="T58" fmla="*/ 82 w 249"/>
                  <a:gd name="T59" fmla="*/ 0 h 332"/>
                  <a:gd name="T60" fmla="*/ 100 w 249"/>
                  <a:gd name="T61" fmla="*/ 2 h 332"/>
                  <a:gd name="T62" fmla="*/ 121 w 249"/>
                  <a:gd name="T63" fmla="*/ 6 h 332"/>
                  <a:gd name="T64" fmla="*/ 141 w 249"/>
                  <a:gd name="T65" fmla="*/ 13 h 332"/>
                  <a:gd name="T66" fmla="*/ 161 w 249"/>
                  <a:gd name="T67" fmla="*/ 23 h 332"/>
                  <a:gd name="T68" fmla="*/ 180 w 249"/>
                  <a:gd name="T69" fmla="*/ 35 h 332"/>
                  <a:gd name="T70" fmla="*/ 196 w 249"/>
                  <a:gd name="T71" fmla="*/ 51 h 332"/>
                  <a:gd name="T72" fmla="*/ 210 w 249"/>
                  <a:gd name="T73" fmla="*/ 69 h 332"/>
                  <a:gd name="T74" fmla="*/ 225 w 249"/>
                  <a:gd name="T75" fmla="*/ 92 h 332"/>
                  <a:gd name="T76" fmla="*/ 235 w 249"/>
                  <a:gd name="T77" fmla="*/ 116 h 332"/>
                  <a:gd name="T78" fmla="*/ 241 w 249"/>
                  <a:gd name="T79" fmla="*/ 145 h 332"/>
                  <a:gd name="T80" fmla="*/ 245 w 249"/>
                  <a:gd name="T81" fmla="*/ 175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9" h="332">
                    <a:moveTo>
                      <a:pt x="245" y="175"/>
                    </a:moveTo>
                    <a:lnTo>
                      <a:pt x="247" y="196"/>
                    </a:lnTo>
                    <a:lnTo>
                      <a:pt x="247" y="216"/>
                    </a:lnTo>
                    <a:lnTo>
                      <a:pt x="247" y="238"/>
                    </a:lnTo>
                    <a:lnTo>
                      <a:pt x="249" y="259"/>
                    </a:lnTo>
                    <a:lnTo>
                      <a:pt x="249" y="277"/>
                    </a:lnTo>
                    <a:lnTo>
                      <a:pt x="247" y="295"/>
                    </a:lnTo>
                    <a:lnTo>
                      <a:pt x="247" y="314"/>
                    </a:lnTo>
                    <a:lnTo>
                      <a:pt x="247" y="332"/>
                    </a:lnTo>
                    <a:lnTo>
                      <a:pt x="245" y="301"/>
                    </a:lnTo>
                    <a:lnTo>
                      <a:pt x="241" y="271"/>
                    </a:lnTo>
                    <a:lnTo>
                      <a:pt x="237" y="242"/>
                    </a:lnTo>
                    <a:lnTo>
                      <a:pt x="229" y="214"/>
                    </a:lnTo>
                    <a:lnTo>
                      <a:pt x="220" y="187"/>
                    </a:lnTo>
                    <a:lnTo>
                      <a:pt x="208" y="161"/>
                    </a:lnTo>
                    <a:lnTo>
                      <a:pt x="196" y="137"/>
                    </a:lnTo>
                    <a:lnTo>
                      <a:pt x="182" y="114"/>
                    </a:lnTo>
                    <a:lnTo>
                      <a:pt x="165" y="94"/>
                    </a:lnTo>
                    <a:lnTo>
                      <a:pt x="147" y="76"/>
                    </a:lnTo>
                    <a:lnTo>
                      <a:pt x="127" y="61"/>
                    </a:lnTo>
                    <a:lnTo>
                      <a:pt x="104" y="47"/>
                    </a:lnTo>
                    <a:lnTo>
                      <a:pt x="82" y="39"/>
                    </a:lnTo>
                    <a:lnTo>
                      <a:pt x="55" y="33"/>
                    </a:lnTo>
                    <a:lnTo>
                      <a:pt x="29" y="29"/>
                    </a:lnTo>
                    <a:lnTo>
                      <a:pt x="0" y="31"/>
                    </a:lnTo>
                    <a:lnTo>
                      <a:pt x="12" y="21"/>
                    </a:lnTo>
                    <a:lnTo>
                      <a:pt x="27" y="13"/>
                    </a:lnTo>
                    <a:lnTo>
                      <a:pt x="43" y="6"/>
                    </a:lnTo>
                    <a:lnTo>
                      <a:pt x="61" y="2"/>
                    </a:lnTo>
                    <a:lnTo>
                      <a:pt x="82" y="0"/>
                    </a:lnTo>
                    <a:lnTo>
                      <a:pt x="100" y="2"/>
                    </a:lnTo>
                    <a:lnTo>
                      <a:pt x="121" y="6"/>
                    </a:lnTo>
                    <a:lnTo>
                      <a:pt x="141" y="13"/>
                    </a:lnTo>
                    <a:lnTo>
                      <a:pt x="161" y="23"/>
                    </a:lnTo>
                    <a:lnTo>
                      <a:pt x="180" y="35"/>
                    </a:lnTo>
                    <a:lnTo>
                      <a:pt x="196" y="51"/>
                    </a:lnTo>
                    <a:lnTo>
                      <a:pt x="210" y="69"/>
                    </a:lnTo>
                    <a:lnTo>
                      <a:pt x="225" y="92"/>
                    </a:lnTo>
                    <a:lnTo>
                      <a:pt x="235" y="116"/>
                    </a:lnTo>
                    <a:lnTo>
                      <a:pt x="241" y="145"/>
                    </a:lnTo>
                    <a:lnTo>
                      <a:pt x="245" y="175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7" name="Freeform 16"/>
              <p:cNvSpPr>
                <a:spLocks/>
              </p:cNvSpPr>
              <p:nvPr/>
            </p:nvSpPr>
            <p:spPr bwMode="auto">
              <a:xfrm>
                <a:off x="389965" y="206188"/>
                <a:ext cx="394862" cy="527027"/>
              </a:xfrm>
              <a:custGeom>
                <a:avLst/>
                <a:gdLst>
                  <a:gd name="T0" fmla="*/ 2 w 249"/>
                  <a:gd name="T1" fmla="*/ 175 h 332"/>
                  <a:gd name="T2" fmla="*/ 0 w 249"/>
                  <a:gd name="T3" fmla="*/ 196 h 332"/>
                  <a:gd name="T4" fmla="*/ 0 w 249"/>
                  <a:gd name="T5" fmla="*/ 216 h 332"/>
                  <a:gd name="T6" fmla="*/ 0 w 249"/>
                  <a:gd name="T7" fmla="*/ 238 h 332"/>
                  <a:gd name="T8" fmla="*/ 0 w 249"/>
                  <a:gd name="T9" fmla="*/ 259 h 332"/>
                  <a:gd name="T10" fmla="*/ 0 w 249"/>
                  <a:gd name="T11" fmla="*/ 277 h 332"/>
                  <a:gd name="T12" fmla="*/ 0 w 249"/>
                  <a:gd name="T13" fmla="*/ 295 h 332"/>
                  <a:gd name="T14" fmla="*/ 0 w 249"/>
                  <a:gd name="T15" fmla="*/ 314 h 332"/>
                  <a:gd name="T16" fmla="*/ 0 w 249"/>
                  <a:gd name="T17" fmla="*/ 332 h 332"/>
                  <a:gd name="T18" fmla="*/ 2 w 249"/>
                  <a:gd name="T19" fmla="*/ 301 h 332"/>
                  <a:gd name="T20" fmla="*/ 6 w 249"/>
                  <a:gd name="T21" fmla="*/ 271 h 332"/>
                  <a:gd name="T22" fmla="*/ 12 w 249"/>
                  <a:gd name="T23" fmla="*/ 242 h 332"/>
                  <a:gd name="T24" fmla="*/ 18 w 249"/>
                  <a:gd name="T25" fmla="*/ 214 h 332"/>
                  <a:gd name="T26" fmla="*/ 28 w 249"/>
                  <a:gd name="T27" fmla="*/ 187 h 332"/>
                  <a:gd name="T28" fmla="*/ 39 w 249"/>
                  <a:gd name="T29" fmla="*/ 161 h 332"/>
                  <a:gd name="T30" fmla="*/ 51 w 249"/>
                  <a:gd name="T31" fmla="*/ 137 h 332"/>
                  <a:gd name="T32" fmla="*/ 65 w 249"/>
                  <a:gd name="T33" fmla="*/ 114 h 332"/>
                  <a:gd name="T34" fmla="*/ 81 w 249"/>
                  <a:gd name="T35" fmla="*/ 94 h 332"/>
                  <a:gd name="T36" fmla="*/ 100 w 249"/>
                  <a:gd name="T37" fmla="*/ 76 h 332"/>
                  <a:gd name="T38" fmla="*/ 120 w 249"/>
                  <a:gd name="T39" fmla="*/ 61 h 332"/>
                  <a:gd name="T40" fmla="*/ 143 w 249"/>
                  <a:gd name="T41" fmla="*/ 47 h 332"/>
                  <a:gd name="T42" fmla="*/ 167 w 249"/>
                  <a:gd name="T43" fmla="*/ 39 h 332"/>
                  <a:gd name="T44" fmla="*/ 192 w 249"/>
                  <a:gd name="T45" fmla="*/ 33 h 332"/>
                  <a:gd name="T46" fmla="*/ 218 w 249"/>
                  <a:gd name="T47" fmla="*/ 29 h 332"/>
                  <a:gd name="T48" fmla="*/ 249 w 249"/>
                  <a:gd name="T49" fmla="*/ 31 h 332"/>
                  <a:gd name="T50" fmla="*/ 234 w 249"/>
                  <a:gd name="T51" fmla="*/ 21 h 332"/>
                  <a:gd name="T52" fmla="*/ 220 w 249"/>
                  <a:gd name="T53" fmla="*/ 13 h 332"/>
                  <a:gd name="T54" fmla="*/ 204 w 249"/>
                  <a:gd name="T55" fmla="*/ 6 h 332"/>
                  <a:gd name="T56" fmla="*/ 186 w 249"/>
                  <a:gd name="T57" fmla="*/ 2 h 332"/>
                  <a:gd name="T58" fmla="*/ 165 w 249"/>
                  <a:gd name="T59" fmla="*/ 0 h 332"/>
                  <a:gd name="T60" fmla="*/ 147 w 249"/>
                  <a:gd name="T61" fmla="*/ 2 h 332"/>
                  <a:gd name="T62" fmla="*/ 126 w 249"/>
                  <a:gd name="T63" fmla="*/ 6 h 332"/>
                  <a:gd name="T64" fmla="*/ 106 w 249"/>
                  <a:gd name="T65" fmla="*/ 13 h 332"/>
                  <a:gd name="T66" fmla="*/ 88 w 249"/>
                  <a:gd name="T67" fmla="*/ 23 h 332"/>
                  <a:gd name="T68" fmla="*/ 69 w 249"/>
                  <a:gd name="T69" fmla="*/ 35 h 332"/>
                  <a:gd name="T70" fmla="*/ 51 w 249"/>
                  <a:gd name="T71" fmla="*/ 51 h 332"/>
                  <a:gd name="T72" fmla="*/ 37 w 249"/>
                  <a:gd name="T73" fmla="*/ 69 h 332"/>
                  <a:gd name="T74" fmla="*/ 22 w 249"/>
                  <a:gd name="T75" fmla="*/ 92 h 332"/>
                  <a:gd name="T76" fmla="*/ 12 w 249"/>
                  <a:gd name="T77" fmla="*/ 116 h 332"/>
                  <a:gd name="T78" fmla="*/ 6 w 249"/>
                  <a:gd name="T79" fmla="*/ 145 h 332"/>
                  <a:gd name="T80" fmla="*/ 2 w 249"/>
                  <a:gd name="T81" fmla="*/ 175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9" h="332">
                    <a:moveTo>
                      <a:pt x="2" y="175"/>
                    </a:moveTo>
                    <a:lnTo>
                      <a:pt x="0" y="196"/>
                    </a:lnTo>
                    <a:lnTo>
                      <a:pt x="0" y="216"/>
                    </a:lnTo>
                    <a:lnTo>
                      <a:pt x="0" y="238"/>
                    </a:lnTo>
                    <a:lnTo>
                      <a:pt x="0" y="259"/>
                    </a:lnTo>
                    <a:lnTo>
                      <a:pt x="0" y="277"/>
                    </a:lnTo>
                    <a:lnTo>
                      <a:pt x="0" y="295"/>
                    </a:lnTo>
                    <a:lnTo>
                      <a:pt x="0" y="314"/>
                    </a:lnTo>
                    <a:lnTo>
                      <a:pt x="0" y="332"/>
                    </a:lnTo>
                    <a:lnTo>
                      <a:pt x="2" y="301"/>
                    </a:lnTo>
                    <a:lnTo>
                      <a:pt x="6" y="271"/>
                    </a:lnTo>
                    <a:lnTo>
                      <a:pt x="12" y="242"/>
                    </a:lnTo>
                    <a:lnTo>
                      <a:pt x="18" y="214"/>
                    </a:lnTo>
                    <a:lnTo>
                      <a:pt x="28" y="187"/>
                    </a:lnTo>
                    <a:lnTo>
                      <a:pt x="39" y="161"/>
                    </a:lnTo>
                    <a:lnTo>
                      <a:pt x="51" y="137"/>
                    </a:lnTo>
                    <a:lnTo>
                      <a:pt x="65" y="114"/>
                    </a:lnTo>
                    <a:lnTo>
                      <a:pt x="81" y="94"/>
                    </a:lnTo>
                    <a:lnTo>
                      <a:pt x="100" y="76"/>
                    </a:lnTo>
                    <a:lnTo>
                      <a:pt x="120" y="61"/>
                    </a:lnTo>
                    <a:lnTo>
                      <a:pt x="143" y="47"/>
                    </a:lnTo>
                    <a:lnTo>
                      <a:pt x="167" y="39"/>
                    </a:lnTo>
                    <a:lnTo>
                      <a:pt x="192" y="33"/>
                    </a:lnTo>
                    <a:lnTo>
                      <a:pt x="218" y="29"/>
                    </a:lnTo>
                    <a:lnTo>
                      <a:pt x="249" y="31"/>
                    </a:lnTo>
                    <a:lnTo>
                      <a:pt x="234" y="21"/>
                    </a:lnTo>
                    <a:lnTo>
                      <a:pt x="220" y="13"/>
                    </a:lnTo>
                    <a:lnTo>
                      <a:pt x="204" y="6"/>
                    </a:lnTo>
                    <a:lnTo>
                      <a:pt x="186" y="2"/>
                    </a:lnTo>
                    <a:lnTo>
                      <a:pt x="165" y="0"/>
                    </a:lnTo>
                    <a:lnTo>
                      <a:pt x="147" y="2"/>
                    </a:lnTo>
                    <a:lnTo>
                      <a:pt x="126" y="6"/>
                    </a:lnTo>
                    <a:lnTo>
                      <a:pt x="106" y="13"/>
                    </a:lnTo>
                    <a:lnTo>
                      <a:pt x="88" y="23"/>
                    </a:lnTo>
                    <a:lnTo>
                      <a:pt x="69" y="35"/>
                    </a:lnTo>
                    <a:lnTo>
                      <a:pt x="51" y="51"/>
                    </a:lnTo>
                    <a:lnTo>
                      <a:pt x="37" y="69"/>
                    </a:lnTo>
                    <a:lnTo>
                      <a:pt x="22" y="92"/>
                    </a:lnTo>
                    <a:lnTo>
                      <a:pt x="12" y="116"/>
                    </a:lnTo>
                    <a:lnTo>
                      <a:pt x="6" y="145"/>
                    </a:lnTo>
                    <a:lnTo>
                      <a:pt x="2" y="175"/>
                    </a:lnTo>
                    <a:close/>
                  </a:path>
                </a:pathLst>
              </a:custGeom>
              <a:solidFill>
                <a:srgbClr val="2B0E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</p:grpSp>
      </p:grpSp>
      <p:sp>
        <p:nvSpPr>
          <p:cNvPr id="20" name="Subtitle 2"/>
          <p:cNvSpPr>
            <a:spLocks noGrp="1"/>
          </p:cNvSpPr>
          <p:nvPr>
            <p:ph type="subTitle" idx="1"/>
          </p:nvPr>
        </p:nvSpPr>
        <p:spPr>
          <a:xfrm>
            <a:off x="755576" y="3132390"/>
            <a:ext cx="7696944" cy="1520746"/>
          </a:xfrm>
        </p:spPr>
        <p:txBody>
          <a:bodyPr>
            <a:normAutofit/>
          </a:bodyPr>
          <a:lstStyle/>
          <a:p>
            <a:r>
              <a:rPr lang="he-IL" sz="2800" dirty="0">
                <a:solidFill>
                  <a:schemeClr val="bg1"/>
                </a:solidFill>
                <a:cs typeface="+mn-cs"/>
              </a:rPr>
              <a:t>מדיניות, נתונים ופעילות טיפולית  </a:t>
            </a:r>
            <a:r>
              <a:rPr lang="he-IL" sz="2800" dirty="0">
                <a:solidFill>
                  <a:srgbClr val="FFC000"/>
                </a:solidFill>
                <a:cs typeface="+mn-cs"/>
              </a:rPr>
              <a:t>|</a:t>
            </a:r>
            <a:r>
              <a:rPr lang="he-IL" sz="2800" dirty="0">
                <a:solidFill>
                  <a:schemeClr val="bg1"/>
                </a:solidFill>
                <a:cs typeface="+mn-cs"/>
              </a:rPr>
              <a:t> </a:t>
            </a:r>
            <a:r>
              <a:rPr lang="en-US" sz="2800" dirty="0">
                <a:solidFill>
                  <a:schemeClr val="bg1"/>
                </a:solidFill>
                <a:cs typeface="+mn-cs"/>
              </a:rPr>
              <a:t> </a:t>
            </a:r>
            <a:r>
              <a:rPr lang="he-IL" sz="2800" dirty="0">
                <a:solidFill>
                  <a:schemeClr val="bg1"/>
                </a:solidFill>
                <a:cs typeface="+mn-cs"/>
              </a:rPr>
              <a:t>יולי 2016</a:t>
            </a:r>
          </a:p>
          <a:p>
            <a:r>
              <a:rPr lang="he-IL" sz="2000" dirty="0">
                <a:solidFill>
                  <a:schemeClr val="bg1"/>
                </a:solidFill>
              </a:rPr>
              <a:t>אהרון שבי – מנהל השירות לטיפול בהתמכרויות</a:t>
            </a:r>
          </a:p>
        </p:txBody>
      </p:sp>
    </p:spTree>
    <p:extLst>
      <p:ext uri="{BB962C8B-B14F-4D97-AF65-F5344CB8AC3E}">
        <p14:creationId xmlns:p14="http://schemas.microsoft.com/office/powerpoint/2010/main" val="7146861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/>
              <a:t>מבוא</a:t>
            </a:r>
            <a:endParaRPr lang="he-IL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he-IL" sz="2000" dirty="0"/>
              <a:t>נשים על רצף ההתמכרות הינה קבוצה ייחודית בעלת מאפיינים וצרכים ייחודיים, חלקן אימהות לילדים. </a:t>
            </a:r>
          </a:p>
          <a:p>
            <a:pPr>
              <a:spcBef>
                <a:spcPts val="1000"/>
              </a:spcBef>
            </a:pPr>
            <a:r>
              <a:rPr lang="he-IL" sz="2000" dirty="0"/>
              <a:t>בהשוואה לגברים, נשים אלו עשויות להיות נעדרות מערכות תומכות, פחות משולבות בעולם התעסוקה ופחות מעורבות בעבריינות. </a:t>
            </a:r>
          </a:p>
          <a:p>
            <a:pPr>
              <a:spcBef>
                <a:spcPts val="1000"/>
              </a:spcBef>
            </a:pPr>
            <a:r>
              <a:rPr lang="he-IL" sz="2000" dirty="0"/>
              <a:t>רובן עברו טראומות של התעללות מינית, פיזית ונפשית בילדותן ובבגרותן.</a:t>
            </a:r>
          </a:p>
        </p:txBody>
      </p:sp>
    </p:spTree>
    <p:extLst>
      <p:ext uri="{BB962C8B-B14F-4D97-AF65-F5344CB8AC3E}">
        <p14:creationId xmlns:p14="http://schemas.microsoft.com/office/powerpoint/2010/main" val="3763196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/>
        </p:nvSpPr>
        <p:spPr>
          <a:xfrm>
            <a:off x="611560" y="1181322"/>
            <a:ext cx="8064896" cy="864199"/>
          </a:xfrm>
          <a:custGeom>
            <a:avLst/>
            <a:gdLst>
              <a:gd name="connsiteX0" fmla="*/ 0 w 2396000"/>
              <a:gd name="connsiteY0" fmla="*/ 0 h 1219090"/>
              <a:gd name="connsiteX1" fmla="*/ 2396000 w 2396000"/>
              <a:gd name="connsiteY1" fmla="*/ 0 h 1219090"/>
              <a:gd name="connsiteX2" fmla="*/ 2396000 w 2396000"/>
              <a:gd name="connsiteY2" fmla="*/ 1219090 h 1219090"/>
              <a:gd name="connsiteX3" fmla="*/ 0 w 2396000"/>
              <a:gd name="connsiteY3" fmla="*/ 1219090 h 1219090"/>
              <a:gd name="connsiteX4" fmla="*/ 0 w 2396000"/>
              <a:gd name="connsiteY4" fmla="*/ 0 h 1219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96000" h="1219090">
                <a:moveTo>
                  <a:pt x="0" y="0"/>
                </a:moveTo>
                <a:lnTo>
                  <a:pt x="2396000" y="0"/>
                </a:lnTo>
                <a:lnTo>
                  <a:pt x="2396000" y="1219090"/>
                </a:lnTo>
                <a:lnTo>
                  <a:pt x="0" y="12190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24000" tIns="36000" rIns="252000" bIns="49530" numCol="1" spcCol="1270" anchor="ctr" anchorCtr="0">
            <a:noAutofit/>
          </a:bodyPr>
          <a:lstStyle/>
          <a:p>
            <a:pPr lvl="0" algn="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600" dirty="0">
                <a:solidFill>
                  <a:schemeClr val="tx1"/>
                </a:solidFill>
              </a:rPr>
              <a:t>נטייה לשתות אלכוהול, להשתמש בסמים או בתרופות הרגעה לצורך שיכוך הכאב וכאמצעי ריפוי עצמי כנגד תסמינים פוסט טראומטיים. </a:t>
            </a:r>
          </a:p>
        </p:txBody>
      </p:sp>
      <p:sp>
        <p:nvSpPr>
          <p:cNvPr id="12" name="Freeform 11"/>
          <p:cNvSpPr/>
          <p:nvPr/>
        </p:nvSpPr>
        <p:spPr>
          <a:xfrm>
            <a:off x="611560" y="2137594"/>
            <a:ext cx="8064896" cy="864199"/>
          </a:xfrm>
          <a:custGeom>
            <a:avLst/>
            <a:gdLst>
              <a:gd name="connsiteX0" fmla="*/ 0 w 2396000"/>
              <a:gd name="connsiteY0" fmla="*/ 0 h 1219090"/>
              <a:gd name="connsiteX1" fmla="*/ 2396000 w 2396000"/>
              <a:gd name="connsiteY1" fmla="*/ 0 h 1219090"/>
              <a:gd name="connsiteX2" fmla="*/ 2396000 w 2396000"/>
              <a:gd name="connsiteY2" fmla="*/ 1219090 h 1219090"/>
              <a:gd name="connsiteX3" fmla="*/ 0 w 2396000"/>
              <a:gd name="connsiteY3" fmla="*/ 1219090 h 1219090"/>
              <a:gd name="connsiteX4" fmla="*/ 0 w 2396000"/>
              <a:gd name="connsiteY4" fmla="*/ 0 h 1219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96000" h="1219090">
                <a:moveTo>
                  <a:pt x="0" y="0"/>
                </a:moveTo>
                <a:lnTo>
                  <a:pt x="2396000" y="0"/>
                </a:lnTo>
                <a:lnTo>
                  <a:pt x="2396000" y="1219090"/>
                </a:lnTo>
                <a:lnTo>
                  <a:pt x="0" y="12190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24000" tIns="36000" rIns="252000" bIns="49530" numCol="1" spcCol="1270" anchor="ctr" anchorCtr="0">
            <a:noAutofit/>
          </a:bodyPr>
          <a:lstStyle/>
          <a:p>
            <a:pPr lvl="0" algn="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600" dirty="0">
                <a:solidFill>
                  <a:schemeClr val="tx1"/>
                </a:solidFill>
              </a:rPr>
              <a:t>נשים אלו נמצאות בסיכון להתמכרות מהירה יותר מגברים, וסובלות מסימפטומים פסיכיאטרים שונים כגון: חרדה, דכאון הפרעת אישיות, לחלקן ניסיונות אובדניים.</a:t>
            </a:r>
          </a:p>
        </p:txBody>
      </p:sp>
      <p:sp>
        <p:nvSpPr>
          <p:cNvPr id="13" name="Freeform 12"/>
          <p:cNvSpPr/>
          <p:nvPr/>
        </p:nvSpPr>
        <p:spPr>
          <a:xfrm>
            <a:off x="611560" y="3111788"/>
            <a:ext cx="8064896" cy="874688"/>
          </a:xfrm>
          <a:custGeom>
            <a:avLst/>
            <a:gdLst>
              <a:gd name="connsiteX0" fmla="*/ 0 w 2396000"/>
              <a:gd name="connsiteY0" fmla="*/ 0 h 1219090"/>
              <a:gd name="connsiteX1" fmla="*/ 2396000 w 2396000"/>
              <a:gd name="connsiteY1" fmla="*/ 0 h 1219090"/>
              <a:gd name="connsiteX2" fmla="*/ 2396000 w 2396000"/>
              <a:gd name="connsiteY2" fmla="*/ 1219090 h 1219090"/>
              <a:gd name="connsiteX3" fmla="*/ 0 w 2396000"/>
              <a:gd name="connsiteY3" fmla="*/ 1219090 h 1219090"/>
              <a:gd name="connsiteX4" fmla="*/ 0 w 2396000"/>
              <a:gd name="connsiteY4" fmla="*/ 0 h 1219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96000" h="1219090">
                <a:moveTo>
                  <a:pt x="0" y="0"/>
                </a:moveTo>
                <a:lnTo>
                  <a:pt x="2396000" y="0"/>
                </a:lnTo>
                <a:lnTo>
                  <a:pt x="2396000" y="1219090"/>
                </a:lnTo>
                <a:lnTo>
                  <a:pt x="0" y="12190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24000" tIns="36000" rIns="252000" bIns="49530" numCol="1" spcCol="1270" anchor="ctr" anchorCtr="0">
            <a:noAutofit/>
          </a:bodyPr>
          <a:lstStyle/>
          <a:p>
            <a:pPr lvl="0" algn="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600" dirty="0">
                <a:solidFill>
                  <a:schemeClr val="tx1"/>
                </a:solidFill>
              </a:rPr>
              <a:t>יש לציין כי ההיסטוריה של טראומת  ההתעללות המינית והפיזית עשויה לגביר את הסיכון להתמכרות.</a:t>
            </a:r>
          </a:p>
        </p:txBody>
      </p:sp>
      <p:sp>
        <p:nvSpPr>
          <p:cNvPr id="14" name="Freeform 13"/>
          <p:cNvSpPr/>
          <p:nvPr/>
        </p:nvSpPr>
        <p:spPr>
          <a:xfrm>
            <a:off x="611560" y="4146286"/>
            <a:ext cx="8064896" cy="864199"/>
          </a:xfrm>
          <a:custGeom>
            <a:avLst/>
            <a:gdLst>
              <a:gd name="connsiteX0" fmla="*/ 0 w 2396000"/>
              <a:gd name="connsiteY0" fmla="*/ 0 h 1219090"/>
              <a:gd name="connsiteX1" fmla="*/ 2396000 w 2396000"/>
              <a:gd name="connsiteY1" fmla="*/ 0 h 1219090"/>
              <a:gd name="connsiteX2" fmla="*/ 2396000 w 2396000"/>
              <a:gd name="connsiteY2" fmla="*/ 1219090 h 1219090"/>
              <a:gd name="connsiteX3" fmla="*/ 0 w 2396000"/>
              <a:gd name="connsiteY3" fmla="*/ 1219090 h 1219090"/>
              <a:gd name="connsiteX4" fmla="*/ 0 w 2396000"/>
              <a:gd name="connsiteY4" fmla="*/ 0 h 1219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96000" h="1219090">
                <a:moveTo>
                  <a:pt x="0" y="0"/>
                </a:moveTo>
                <a:lnTo>
                  <a:pt x="2396000" y="0"/>
                </a:lnTo>
                <a:lnTo>
                  <a:pt x="2396000" y="1219090"/>
                </a:lnTo>
                <a:lnTo>
                  <a:pt x="0" y="12190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24000" tIns="36000" rIns="252000" bIns="49530" numCol="1" spcCol="1270" anchor="ctr" anchorCtr="0">
            <a:noAutofit/>
          </a:bodyPr>
          <a:lstStyle/>
          <a:p>
            <a:pPr lvl="0" algn="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600" dirty="0">
                <a:solidFill>
                  <a:schemeClr val="tx1"/>
                </a:solidFill>
              </a:rPr>
              <a:t>ניצול נשים ונערות מועדות להתמכרות בזנות, כשהקשר בין זנות והתמכרות מהווה מעגל סגור שקשה מאוד לפרוץ.</a:t>
            </a:r>
          </a:p>
        </p:txBody>
      </p:sp>
      <p:sp>
        <p:nvSpPr>
          <p:cNvPr id="15" name="Freeform 14"/>
          <p:cNvSpPr/>
          <p:nvPr/>
        </p:nvSpPr>
        <p:spPr>
          <a:xfrm>
            <a:off x="611560" y="5120480"/>
            <a:ext cx="8064896" cy="874688"/>
          </a:xfrm>
          <a:custGeom>
            <a:avLst/>
            <a:gdLst>
              <a:gd name="connsiteX0" fmla="*/ 0 w 2396000"/>
              <a:gd name="connsiteY0" fmla="*/ 0 h 1219090"/>
              <a:gd name="connsiteX1" fmla="*/ 2396000 w 2396000"/>
              <a:gd name="connsiteY1" fmla="*/ 0 h 1219090"/>
              <a:gd name="connsiteX2" fmla="*/ 2396000 w 2396000"/>
              <a:gd name="connsiteY2" fmla="*/ 1219090 h 1219090"/>
              <a:gd name="connsiteX3" fmla="*/ 0 w 2396000"/>
              <a:gd name="connsiteY3" fmla="*/ 1219090 h 1219090"/>
              <a:gd name="connsiteX4" fmla="*/ 0 w 2396000"/>
              <a:gd name="connsiteY4" fmla="*/ 0 h 1219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96000" h="1219090">
                <a:moveTo>
                  <a:pt x="0" y="0"/>
                </a:moveTo>
                <a:lnTo>
                  <a:pt x="2396000" y="0"/>
                </a:lnTo>
                <a:lnTo>
                  <a:pt x="2396000" y="1219090"/>
                </a:lnTo>
                <a:lnTo>
                  <a:pt x="0" y="12190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24000" tIns="36000" rIns="252000" bIns="49530" numCol="1" spcCol="1270" anchor="ctr" anchorCtr="0">
            <a:noAutofit/>
          </a:bodyPr>
          <a:lstStyle/>
          <a:p>
            <a:pPr lvl="0" algn="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600" dirty="0">
                <a:solidFill>
                  <a:schemeClr val="tx1"/>
                </a:solidFill>
              </a:rPr>
              <a:t>להתמכרות הנשים השפעה קשה על תפקוד המשפחה. אישה מכורה תקבל פחות  תמיכה משפחתית ולא מעט מהן סובלות מרגשות קשים של אשמה ובושה.</a:t>
            </a: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dirty="0"/>
              <a:t>רקע - נשים על רצף  התמכרות</a:t>
            </a:r>
          </a:p>
        </p:txBody>
      </p:sp>
      <p:sp>
        <p:nvSpPr>
          <p:cNvPr id="4" name="Subtitle 6"/>
          <p:cNvSpPr txBox="1">
            <a:spLocks/>
          </p:cNvSpPr>
          <p:nvPr/>
        </p:nvSpPr>
        <p:spPr>
          <a:xfrm>
            <a:off x="1273942" y="3140968"/>
            <a:ext cx="7186490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  <a:spcAft>
                <a:spcPts val="300"/>
              </a:spcAft>
            </a:pPr>
            <a:endParaRPr lang="en-US" dirty="0"/>
          </a:p>
        </p:txBody>
      </p:sp>
      <p:sp>
        <p:nvSpPr>
          <p:cNvPr id="5" name="Subtitle 6"/>
          <p:cNvSpPr txBox="1">
            <a:spLocks/>
          </p:cNvSpPr>
          <p:nvPr/>
        </p:nvSpPr>
        <p:spPr>
          <a:xfrm>
            <a:off x="1043608" y="2261150"/>
            <a:ext cx="7416824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  <a:spcAft>
                <a:spcPts val="300"/>
              </a:spcAft>
            </a:pPr>
            <a:endParaRPr lang="en-US" dirty="0"/>
          </a:p>
        </p:txBody>
      </p:sp>
      <p:sp>
        <p:nvSpPr>
          <p:cNvPr id="6" name="Subtitle 6"/>
          <p:cNvSpPr txBox="1">
            <a:spLocks/>
          </p:cNvSpPr>
          <p:nvPr/>
        </p:nvSpPr>
        <p:spPr>
          <a:xfrm>
            <a:off x="2051720" y="4221088"/>
            <a:ext cx="6408712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  <a:spcAft>
                <a:spcPts val="300"/>
              </a:spcAft>
            </a:pPr>
            <a:endParaRPr lang="en-US" dirty="0"/>
          </a:p>
        </p:txBody>
      </p:sp>
      <p:sp>
        <p:nvSpPr>
          <p:cNvPr id="8" name="Subtitle 6"/>
          <p:cNvSpPr txBox="1">
            <a:spLocks/>
          </p:cNvSpPr>
          <p:nvPr/>
        </p:nvSpPr>
        <p:spPr>
          <a:xfrm>
            <a:off x="1187624" y="5229200"/>
            <a:ext cx="7272808" cy="684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  <a:spcAft>
                <a:spcPts val="30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139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>
            <a:stCxn id="8" idx="2"/>
          </p:cNvCxnSpPr>
          <p:nvPr/>
        </p:nvCxnSpPr>
        <p:spPr>
          <a:xfrm>
            <a:off x="6705236" y="2196480"/>
            <a:ext cx="1107124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11" idx="2"/>
          </p:cNvCxnSpPr>
          <p:nvPr/>
        </p:nvCxnSpPr>
        <p:spPr>
          <a:xfrm flipV="1">
            <a:off x="6682358" y="3192160"/>
            <a:ext cx="1202010" cy="4243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12" idx="2"/>
          </p:cNvCxnSpPr>
          <p:nvPr/>
        </p:nvCxnSpPr>
        <p:spPr>
          <a:xfrm flipV="1">
            <a:off x="6688360" y="3388198"/>
            <a:ext cx="1196008" cy="17066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dirty="0"/>
              <a:t>חסמים בטיפול בנשים על רצף ההתמכרות  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type="subTitle" idx="1"/>
          </p:nvPr>
        </p:nvSpPr>
        <p:spPr>
          <a:xfrm>
            <a:off x="3916473" y="1844824"/>
            <a:ext cx="2552092" cy="756084"/>
          </a:xfrm>
          <a:solidFill>
            <a:srgbClr val="FFFFFF">
              <a:alpha val="80000"/>
            </a:srgbClr>
          </a:solidFill>
        </p:spPr>
        <p:txBody>
          <a:bodyPr anchor="t">
            <a:normAutofit/>
          </a:bodyPr>
          <a:lstStyle/>
          <a:p>
            <a:pPr>
              <a:spcBef>
                <a:spcPts val="600"/>
              </a:spcBef>
              <a:spcAft>
                <a:spcPts val="200"/>
              </a:spcAft>
            </a:pPr>
            <a:r>
              <a:rPr lang="he-IL" dirty="0"/>
              <a:t>נשים משתתפות פחות מגברים בתוכניות גמילה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763688" y="3123270"/>
            <a:ext cx="4704877" cy="922177"/>
          </a:xfrm>
          <a:prstGeom prst="rect">
            <a:avLst/>
          </a:prstGeom>
          <a:solidFill>
            <a:srgbClr val="FFFFFF">
              <a:alpha val="80000"/>
            </a:srgbClr>
          </a:solidFill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  <a:spcAft>
                <a:spcPts val="200"/>
              </a:spcAft>
            </a:pPr>
            <a:r>
              <a:rPr lang="he-IL" dirty="0"/>
              <a:t>אחוז גבוה של נשים נושרות ואינן מתמידות בטיפול (אחת הסיבות היא היותן אימהות חסרות מענים לטיפול בילדים)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393886" y="4592119"/>
            <a:ext cx="5072372" cy="1005458"/>
          </a:xfrm>
          <a:prstGeom prst="rect">
            <a:avLst/>
          </a:prstGeom>
          <a:solidFill>
            <a:srgbClr val="FFFFFF">
              <a:alpha val="80000"/>
            </a:srgbClr>
          </a:solidFill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  <a:spcAft>
                <a:spcPts val="200"/>
              </a:spcAft>
            </a:pPr>
            <a:r>
              <a:rPr lang="he-IL" dirty="0"/>
              <a:t>בעבר נשים התקשו להשתלב במרכזים טיפוליים מעורבים שהדגישו סוגיות טיפוליות המתאימות לטיפול בגברים כגון הטיפול בהכחשה, ועימות.</a:t>
            </a:r>
          </a:p>
        </p:txBody>
      </p:sp>
      <p:pic>
        <p:nvPicPr>
          <p:cNvPr id="1027" name="Picture 3" descr="C:\Users\shira\Desktop\images\Untitled-2-0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50000" b="8419"/>
          <a:stretch/>
        </p:blipFill>
        <p:spPr bwMode="auto">
          <a:xfrm>
            <a:off x="7233058" y="696998"/>
            <a:ext cx="1515406" cy="5281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ight Bracket 7"/>
          <p:cNvSpPr/>
          <p:nvPr/>
        </p:nvSpPr>
        <p:spPr>
          <a:xfrm>
            <a:off x="6547719" y="1692424"/>
            <a:ext cx="157517" cy="1008112"/>
          </a:xfrm>
          <a:prstGeom prst="rightBracket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Bracket 10"/>
          <p:cNvSpPr/>
          <p:nvPr/>
        </p:nvSpPr>
        <p:spPr>
          <a:xfrm>
            <a:off x="6510517" y="3106130"/>
            <a:ext cx="171841" cy="1020683"/>
          </a:xfrm>
          <a:prstGeom prst="rightBracket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Bracket 11"/>
          <p:cNvSpPr/>
          <p:nvPr/>
        </p:nvSpPr>
        <p:spPr>
          <a:xfrm>
            <a:off x="6480211" y="4528448"/>
            <a:ext cx="208149" cy="1132799"/>
          </a:xfrm>
          <a:prstGeom prst="rightBracket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8" name="Chart 17"/>
          <p:cNvGraphicFramePr/>
          <p:nvPr>
            <p:extLst>
              <p:ext uri="{D42A27DB-BD31-4B8C-83A1-F6EECF244321}">
                <p14:modId xmlns:p14="http://schemas.microsoft.com/office/powerpoint/2010/main" val="1858848183"/>
              </p:ext>
            </p:extLst>
          </p:nvPr>
        </p:nvGraphicFramePr>
        <p:xfrm>
          <a:off x="481658" y="1613317"/>
          <a:ext cx="5184576" cy="1512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Content Placeholder 2"/>
          <p:cNvSpPr txBox="1">
            <a:spLocks/>
          </p:cNvSpPr>
          <p:nvPr/>
        </p:nvSpPr>
        <p:spPr>
          <a:xfrm>
            <a:off x="989348" y="1772816"/>
            <a:ext cx="1044624" cy="313278"/>
          </a:xfrm>
          <a:prstGeom prst="rect">
            <a:avLst/>
          </a:prstGeom>
          <a:solidFill>
            <a:srgbClr val="FFFFFF">
              <a:alpha val="80000"/>
            </a:srgbClr>
          </a:solidFill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  <a:spcAft>
                <a:spcPts val="200"/>
              </a:spcAft>
            </a:pPr>
            <a:r>
              <a:rPr lang="he-IL" sz="1100" dirty="0"/>
              <a:t>סה"כ  13,335</a:t>
            </a:r>
          </a:p>
        </p:txBody>
      </p:sp>
      <p:sp>
        <p:nvSpPr>
          <p:cNvPr id="24" name="Right Bracket 23"/>
          <p:cNvSpPr/>
          <p:nvPr/>
        </p:nvSpPr>
        <p:spPr>
          <a:xfrm>
            <a:off x="3804759" y="1692424"/>
            <a:ext cx="157517" cy="1008112"/>
          </a:xfrm>
          <a:prstGeom prst="rightBracket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611560" y="2124194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2555776" y="1629380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e-IL" sz="800" dirty="0">
                <a:solidFill>
                  <a:schemeClr val="bg2">
                    <a:lumMod val="25000"/>
                  </a:schemeClr>
                </a:solidFill>
              </a:rPr>
              <a:t>18.7%</a:t>
            </a:r>
            <a:endParaRPr lang="en-US" sz="8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2740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dirty="0"/>
              <a:t>נתונים – השירות לטיפול בהתמכרויות</a:t>
            </a: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4788024" y="1342828"/>
            <a:ext cx="4051176" cy="767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2000" dirty="0">
                <a:latin typeface="David" panose="020E0502060401010101" pitchFamily="34" charset="-79"/>
                <a:cs typeface="+mn-cs"/>
              </a:rPr>
              <a:t>בשרות לטיפול בהתמכרות מטופלות </a:t>
            </a:r>
            <a:r>
              <a:rPr lang="en-US" sz="2000" dirty="0">
                <a:latin typeface="David" panose="020E0502060401010101" pitchFamily="34" charset="-79"/>
                <a:cs typeface="+mn-cs"/>
              </a:rPr>
              <a:t> </a:t>
            </a:r>
            <a:r>
              <a:rPr lang="he-IL" sz="2000" b="1" dirty="0">
                <a:latin typeface="David" panose="020E0502060401010101" pitchFamily="34" charset="-79"/>
                <a:cs typeface="+mn-cs"/>
              </a:rPr>
              <a:t>2499</a:t>
            </a:r>
            <a:r>
              <a:rPr lang="he-IL" sz="2000" dirty="0">
                <a:latin typeface="David" panose="020E0502060401010101" pitchFamily="34" charset="-79"/>
                <a:cs typeface="+mn-cs"/>
              </a:rPr>
              <a:t> נערות ונשים, מתוכן - </a:t>
            </a:r>
            <a:r>
              <a:rPr lang="he-IL" sz="2000" dirty="0"/>
              <a:t>	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01646" y="1070535"/>
            <a:ext cx="4166642" cy="2509942"/>
            <a:chOff x="382376" y="970970"/>
            <a:chExt cx="4824536" cy="3216357"/>
          </a:xfrm>
        </p:grpSpPr>
        <p:graphicFrame>
          <p:nvGraphicFramePr>
            <p:cNvPr id="6" name="Chart 5"/>
            <p:cNvGraphicFramePr/>
            <p:nvPr>
              <p:extLst>
                <p:ext uri="{D42A27DB-BD31-4B8C-83A1-F6EECF244321}">
                  <p14:modId xmlns:p14="http://schemas.microsoft.com/office/powerpoint/2010/main" val="3329293630"/>
                </p:ext>
              </p:extLst>
            </p:nvPr>
          </p:nvGraphicFramePr>
          <p:xfrm>
            <a:off x="382376" y="970970"/>
            <a:ext cx="4824536" cy="321635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8" name="TextBox 7"/>
            <p:cNvSpPr txBox="1"/>
            <p:nvPr/>
          </p:nvSpPr>
          <p:spPr>
            <a:xfrm>
              <a:off x="2217043" y="1970099"/>
              <a:ext cx="576064" cy="333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e-IL" sz="1200" dirty="0">
                  <a:solidFill>
                    <a:schemeClr val="bg1"/>
                  </a:solidFill>
                </a:rPr>
                <a:t>733</a:t>
              </a:r>
              <a:endParaRPr 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381522" y="2927689"/>
              <a:ext cx="576064" cy="333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e-IL" sz="1200" dirty="0">
                  <a:solidFill>
                    <a:schemeClr val="bg1"/>
                  </a:solidFill>
                </a:rPr>
                <a:t>305</a:t>
              </a:r>
              <a:endParaRPr 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22944" y="2474155"/>
              <a:ext cx="827584" cy="333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e-IL" sz="1200" dirty="0">
                  <a:solidFill>
                    <a:schemeClr val="bg1"/>
                  </a:solidFill>
                </a:rPr>
                <a:t>1461</a:t>
              </a:r>
              <a:endParaRPr lang="en-US" sz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Content Placeholder 6"/>
          <p:cNvSpPr txBox="1">
            <a:spLocks/>
          </p:cNvSpPr>
          <p:nvPr/>
        </p:nvSpPr>
        <p:spPr>
          <a:xfrm>
            <a:off x="6660232" y="3867322"/>
            <a:ext cx="2178968" cy="767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2000" dirty="0">
                <a:latin typeface="David" panose="020E0502060401010101" pitchFamily="34" charset="-79"/>
              </a:rPr>
              <a:t>מתוך אוכלוסייה זו -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069276" y="3967345"/>
            <a:ext cx="4728502" cy="2088233"/>
            <a:chOff x="382376" y="970970"/>
            <a:chExt cx="7755946" cy="3216357"/>
          </a:xfrm>
        </p:grpSpPr>
        <p:graphicFrame>
          <p:nvGraphicFramePr>
            <p:cNvPr id="14" name="Chart 13"/>
            <p:cNvGraphicFramePr/>
            <p:nvPr>
              <p:extLst>
                <p:ext uri="{D42A27DB-BD31-4B8C-83A1-F6EECF244321}">
                  <p14:modId xmlns:p14="http://schemas.microsoft.com/office/powerpoint/2010/main" val="2559683043"/>
                </p:ext>
              </p:extLst>
            </p:nvPr>
          </p:nvGraphicFramePr>
          <p:xfrm>
            <a:off x="382376" y="970970"/>
            <a:ext cx="4824536" cy="321635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7" name="TextBox 16"/>
            <p:cNvSpPr txBox="1"/>
            <p:nvPr/>
          </p:nvSpPr>
          <p:spPr>
            <a:xfrm>
              <a:off x="1355702" y="1525516"/>
              <a:ext cx="827585" cy="4029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e-IL" sz="1100" dirty="0">
                  <a:solidFill>
                    <a:schemeClr val="bg1"/>
                  </a:solidFill>
                </a:rPr>
                <a:t>298</a:t>
              </a:r>
              <a:endParaRPr 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7310737" y="1525516"/>
              <a:ext cx="827585" cy="4029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e-IL" sz="1100" dirty="0">
                  <a:solidFill>
                    <a:schemeClr val="bg1"/>
                  </a:solidFill>
                </a:rPr>
                <a:t>298</a:t>
              </a:r>
              <a:endParaRPr lang="en-US" sz="1100" dirty="0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22" name="Chart 21"/>
          <p:cNvGraphicFramePr/>
          <p:nvPr>
            <p:extLst>
              <p:ext uri="{D42A27DB-BD31-4B8C-83A1-F6EECF244321}">
                <p14:modId xmlns:p14="http://schemas.microsoft.com/office/powerpoint/2010/main" val="1952781442"/>
              </p:ext>
            </p:extLst>
          </p:nvPr>
        </p:nvGraphicFramePr>
        <p:xfrm>
          <a:off x="4285119" y="4037610"/>
          <a:ext cx="2880320" cy="19839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5298945" y="4410417"/>
            <a:ext cx="5045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e-IL" sz="1100" dirty="0">
                <a:solidFill>
                  <a:schemeClr val="bg1"/>
                </a:solidFill>
              </a:rPr>
              <a:t>563</a:t>
            </a:r>
            <a:endParaRPr lang="en-US" sz="1100" dirty="0">
              <a:solidFill>
                <a:schemeClr val="bg1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395536" y="3645024"/>
            <a:ext cx="835292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6543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Y:\Videos, Webinars and Materials\Visuals - iStockPhoto\puzzle-654961_64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92" b="7601"/>
          <a:stretch/>
        </p:blipFill>
        <p:spPr bwMode="auto">
          <a:xfrm rot="16200000">
            <a:off x="5012854" y="2178174"/>
            <a:ext cx="5328592" cy="293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dirty="0"/>
              <a:t>מאפייני הטיפול</a:t>
            </a: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899592" y="1456184"/>
            <a:ext cx="5059288" cy="47811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spcBef>
                <a:spcPts val="4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2000" dirty="0"/>
              <a:t>אתור </a:t>
            </a:r>
            <a:r>
              <a:rPr lang="he-IL" sz="2000" dirty="0" err="1"/>
              <a:t>ויישוג</a:t>
            </a:r>
            <a:endParaRPr lang="he-IL" sz="2000" dirty="0"/>
          </a:p>
          <a:p>
            <a:pPr marL="285750" indent="-285750">
              <a:spcBef>
                <a:spcPts val="4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2000" dirty="0"/>
              <a:t>טפול פרטני ייעודי</a:t>
            </a:r>
          </a:p>
          <a:p>
            <a:pPr marL="285750" indent="-285750">
              <a:spcBef>
                <a:spcPts val="4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2000" dirty="0"/>
              <a:t>טפול קבוצתי </a:t>
            </a:r>
          </a:p>
          <a:p>
            <a:pPr marL="285750" indent="-285750">
              <a:spcBef>
                <a:spcPts val="4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2000" dirty="0"/>
              <a:t>התערבות במשפחה ודגש ייחודי להורות</a:t>
            </a:r>
          </a:p>
          <a:p>
            <a:pPr marL="285750" indent="-285750">
              <a:spcBef>
                <a:spcPts val="4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2000" dirty="0"/>
              <a:t>חינוך להיגיינה ובריאות </a:t>
            </a:r>
          </a:p>
          <a:p>
            <a:pPr marL="285750" indent="-285750">
              <a:spcBef>
                <a:spcPts val="4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2000" dirty="0"/>
              <a:t>בדיקות שתן/נשיפה</a:t>
            </a:r>
          </a:p>
          <a:p>
            <a:pPr marL="285750" indent="-285750">
              <a:spcBef>
                <a:spcPts val="4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2000" dirty="0"/>
              <a:t>טפול ושיקום באמצעות תעסוקה </a:t>
            </a:r>
          </a:p>
          <a:p>
            <a:pPr marL="285750" indent="-285750">
              <a:spcBef>
                <a:spcPts val="4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2000" dirty="0"/>
              <a:t>לווי</a:t>
            </a:r>
          </a:p>
          <a:p>
            <a:pPr marL="285750" indent="-285750">
              <a:spcBef>
                <a:spcPts val="4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2000" dirty="0"/>
              <a:t>סנגור</a:t>
            </a:r>
          </a:p>
          <a:p>
            <a:pPr marL="285750" indent="-285750">
              <a:spcBef>
                <a:spcPts val="4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2000" dirty="0"/>
              <a:t>יעוץ הכוונה והשמה במסגרות תעסוקה</a:t>
            </a:r>
          </a:p>
          <a:p>
            <a:pPr marL="285750" indent="-285750">
              <a:spcBef>
                <a:spcPts val="4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2000" dirty="0"/>
              <a:t>ליווי בשעת משבר</a:t>
            </a:r>
          </a:p>
        </p:txBody>
      </p:sp>
      <p:sp>
        <p:nvSpPr>
          <p:cNvPr id="3" name="Rectangle 2"/>
          <p:cNvSpPr/>
          <p:nvPr/>
        </p:nvSpPr>
        <p:spPr>
          <a:xfrm>
            <a:off x="6199980" y="980727"/>
            <a:ext cx="2692499" cy="5328593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075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dirty="0"/>
              <a:t>יעדי הטיפול</a:t>
            </a:r>
          </a:p>
        </p:txBody>
      </p:sp>
      <p:sp>
        <p:nvSpPr>
          <p:cNvPr id="4" name="Content Placeholder 6"/>
          <p:cNvSpPr txBox="1">
            <a:spLocks noGrp="1"/>
          </p:cNvSpPr>
          <p:nvPr>
            <p:ph type="subTitle" idx="1"/>
          </p:nvPr>
        </p:nvSpPr>
        <p:spPr>
          <a:xfrm>
            <a:off x="1331640" y="2276872"/>
            <a:ext cx="4608512" cy="2448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85750" algn="r" rtl="1">
              <a:spcBef>
                <a:spcPts val="4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2000" dirty="0">
                <a:latin typeface="Arial" panose="020B0604020202020204" pitchFamily="34" charset="0"/>
                <a:cs typeface="Arial" panose="020B0604020202020204" pitchFamily="34" charset="0"/>
              </a:rPr>
              <a:t>הפסקת ההתנהגות </a:t>
            </a:r>
            <a:r>
              <a:rPr lang="he-IL" sz="2000" dirty="0" err="1">
                <a:latin typeface="Arial" panose="020B0604020202020204" pitchFamily="34" charset="0"/>
                <a:cs typeface="Arial" panose="020B0604020202020204" pitchFamily="34" charset="0"/>
              </a:rPr>
              <a:t>ההתמכרותית</a:t>
            </a:r>
            <a:endParaRPr lang="he-I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r" rtl="1">
              <a:spcBef>
                <a:spcPts val="4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2000" dirty="0">
                <a:latin typeface="Arial" panose="020B0604020202020204" pitchFamily="34" charset="0"/>
                <a:cs typeface="Arial" panose="020B0604020202020204" pitchFamily="34" charset="0"/>
              </a:rPr>
              <a:t>הפסקת פעילות לא נורמטיבית</a:t>
            </a:r>
          </a:p>
          <a:p>
            <a:pPr marL="285750" indent="-285750" algn="r" rtl="1">
              <a:spcBef>
                <a:spcPts val="4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2000" dirty="0">
                <a:latin typeface="Arial" panose="020B0604020202020204" pitchFamily="34" charset="0"/>
                <a:cs typeface="Arial" panose="020B0604020202020204" pitchFamily="34" charset="0"/>
              </a:rPr>
              <a:t>השתלבות תקינה במשפחה ושיפור התפקוד ההורי</a:t>
            </a:r>
          </a:p>
          <a:p>
            <a:pPr marL="285750" indent="-285750" algn="r" rtl="1">
              <a:spcBef>
                <a:spcPts val="4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he-IL" sz="2000" dirty="0">
                <a:latin typeface="Arial" panose="020B0604020202020204" pitchFamily="34" charset="0"/>
                <a:cs typeface="Arial" panose="020B0604020202020204" pitchFamily="34" charset="0"/>
              </a:rPr>
              <a:t>השתלבות והתמדה בתעסוקה ולמידה</a:t>
            </a:r>
          </a:p>
        </p:txBody>
      </p:sp>
      <p:pic>
        <p:nvPicPr>
          <p:cNvPr id="3074" name="Picture 2" descr="Y:\Videos, Webinars and Materials\Visuals - iStockPhoto\darts-target.pn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137"/>
          <a:stretch/>
        </p:blipFill>
        <p:spPr bwMode="auto">
          <a:xfrm>
            <a:off x="6402635" y="1988840"/>
            <a:ext cx="2734841" cy="379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5539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e-IL"/>
              <a:t>מסגרות טיפול</a:t>
            </a:r>
            <a:endParaRPr lang="he-IL" dirty="0"/>
          </a:p>
        </p:txBody>
      </p:sp>
      <p:sp>
        <p:nvSpPr>
          <p:cNvPr id="2" name="Text Placeholder 1"/>
          <p:cNvSpPr>
            <a:spLocks noGrp="1"/>
          </p:cNvSpPr>
          <p:nvPr>
            <p:ph type="subTitle" idx="1"/>
          </p:nvPr>
        </p:nvSpPr>
        <p:spPr>
          <a:xfrm>
            <a:off x="1619672" y="1412776"/>
            <a:ext cx="6840760" cy="4536504"/>
          </a:xfrm>
        </p:spPr>
        <p:txBody>
          <a:bodyPr>
            <a:normAutofit/>
          </a:bodyPr>
          <a:lstStyle/>
          <a:p>
            <a:pPr marL="288000" lvl="1" indent="-288000" algn="r" rtl="1">
              <a:buFont typeface="Arial" panose="020B0604020202020204" pitchFamily="34" charset="0"/>
              <a:buChar char="•"/>
            </a:pPr>
            <a:r>
              <a:rPr lang="he-IL" sz="2100" dirty="0">
                <a:solidFill>
                  <a:schemeClr val="tx1"/>
                </a:solidFill>
                <a:latin typeface="David" panose="020E0502060401010101" pitchFamily="34" charset="-79"/>
              </a:rPr>
              <a:t>130 יחידות טיפוליות במגמה להענקת טיפול ייחודי לנשים (דגש על טפול קבוצתי וליווי אישי מותאם)</a:t>
            </a:r>
          </a:p>
          <a:p>
            <a:pPr marL="288000" indent="-288000">
              <a:buFont typeface="Arial" panose="020B0604020202020204" pitchFamily="34" charset="0"/>
              <a:buChar char="•"/>
            </a:pPr>
            <a:r>
              <a:rPr lang="he-IL" sz="2000" dirty="0">
                <a:cs typeface="+mn-cs"/>
              </a:rPr>
              <a:t> </a:t>
            </a:r>
            <a:r>
              <a:rPr lang="he-IL" sz="2000" dirty="0">
                <a:latin typeface="David" panose="020E0502060401010101" pitchFamily="34" charset="-79"/>
                <a:cs typeface="+mn-cs"/>
              </a:rPr>
              <a:t>71 יחידות לנערות ונערים על רצף התמכרות</a:t>
            </a:r>
          </a:p>
          <a:p>
            <a:pPr marL="288000" indent="-288000">
              <a:buFont typeface="Arial" panose="020B0604020202020204" pitchFamily="34" charset="0"/>
              <a:buChar char="•"/>
            </a:pPr>
            <a:r>
              <a:rPr lang="he-IL" sz="2000" dirty="0">
                <a:latin typeface="David" panose="020E0502060401010101" pitchFamily="34" charset="-79"/>
                <a:cs typeface="+mn-cs"/>
              </a:rPr>
              <a:t>מרכזי יום -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he-IL" sz="2000" dirty="0">
                <a:latin typeface="David" panose="020E0502060401010101" pitchFamily="34" charset="-79"/>
                <a:cs typeface="+mn-cs"/>
              </a:rPr>
              <a:t> </a:t>
            </a:r>
            <a:r>
              <a:rPr lang="he-IL" dirty="0">
                <a:solidFill>
                  <a:schemeClr val="tx1"/>
                </a:solidFill>
                <a:latin typeface="David" panose="020E0502060401010101" pitchFamily="34" charset="-79"/>
                <a:cs typeface="+mn-cs"/>
              </a:rPr>
              <a:t>4 מרכזי יום ייעודיים לנשים בלבד. </a:t>
            </a:r>
            <a:endParaRPr lang="en-US" dirty="0">
              <a:solidFill>
                <a:schemeClr val="tx1"/>
              </a:solidFill>
              <a:latin typeface="David" panose="020E0502060401010101" pitchFamily="34" charset="-79"/>
              <a:cs typeface="+mn-cs"/>
            </a:endParaRPr>
          </a:p>
          <a:p>
            <a:pPr marL="288000" lvl="1" indent="-288000" algn="r" rtl="1">
              <a:buFont typeface="Wingdings" panose="05000000000000000000" pitchFamily="2" charset="2"/>
              <a:buChar char="ü"/>
            </a:pPr>
            <a:r>
              <a:rPr lang="he-IL" sz="1800" dirty="0">
                <a:solidFill>
                  <a:schemeClr val="tx1"/>
                </a:solidFill>
                <a:latin typeface="David" panose="020E0502060401010101" pitchFamily="34" charset="-79"/>
              </a:rPr>
              <a:t>15 מרכזים לגברים</a:t>
            </a:r>
          </a:p>
          <a:p>
            <a:pPr marL="288000" lvl="1" indent="-288000" algn="r" rtl="1">
              <a:buFont typeface="Wingdings" panose="05000000000000000000" pitchFamily="2" charset="2"/>
              <a:buChar char="ü"/>
            </a:pPr>
            <a:r>
              <a:rPr lang="he-IL" sz="1800" dirty="0">
                <a:solidFill>
                  <a:schemeClr val="tx1"/>
                </a:solidFill>
                <a:latin typeface="David" panose="020E0502060401010101" pitchFamily="34" charset="-79"/>
              </a:rPr>
              <a:t> 2 מרכזים לגברים ונשים יחד </a:t>
            </a:r>
          </a:p>
          <a:p>
            <a:pPr marL="288000" indent="-288000">
              <a:buFont typeface="Arial" panose="020B0604020202020204" pitchFamily="34" charset="0"/>
              <a:buChar char="•"/>
            </a:pPr>
            <a:r>
              <a:rPr lang="he-IL" sz="2000" dirty="0">
                <a:latin typeface="David" panose="020E0502060401010101" pitchFamily="34" charset="-79"/>
                <a:cs typeface="+mn-cs"/>
              </a:rPr>
              <a:t>3 דירות מעבר לנשים לקראת עצמאות</a:t>
            </a:r>
          </a:p>
          <a:p>
            <a:pPr marL="288000" indent="-288000">
              <a:buFont typeface="Arial" panose="020B0604020202020204" pitchFamily="34" charset="0"/>
              <a:buChar char="•"/>
            </a:pPr>
            <a:r>
              <a:rPr lang="he-IL" sz="2000" dirty="0">
                <a:latin typeface="David" panose="020E0502060401010101" pitchFamily="34" charset="-79"/>
              </a:rPr>
              <a:t>מסגרת ייעודית חוץ ביתית – "דרך אריאלה" </a:t>
            </a:r>
          </a:p>
          <a:p>
            <a:pPr marL="288000" indent="-288000">
              <a:buFont typeface="Arial" panose="020B0604020202020204" pitchFamily="34" charset="0"/>
              <a:buChar char="•"/>
            </a:pPr>
            <a:r>
              <a:rPr lang="he-IL" sz="2000" dirty="0">
                <a:latin typeface="David" panose="020E0502060401010101" pitchFamily="34" charset="-79"/>
              </a:rPr>
              <a:t>9 מסגרות חוץ ביתיות, בעלות תכניות נפרדות לנשים.</a:t>
            </a:r>
          </a:p>
          <a:p>
            <a:pPr marL="288000" indent="-288000">
              <a:buFont typeface="Arial" panose="020B0604020202020204" pitchFamily="34" charset="0"/>
              <a:buChar char="•"/>
            </a:pPr>
            <a:r>
              <a:rPr lang="he-IL" sz="2000" dirty="0">
                <a:latin typeface="David" panose="020E0502060401010101" pitchFamily="34" charset="-79"/>
              </a:rPr>
              <a:t>11 מרכזי תעסוקה לנשים וגברים, בעלי אופי שיקומי.</a:t>
            </a:r>
          </a:p>
        </p:txBody>
      </p:sp>
    </p:spTree>
    <p:extLst>
      <p:ext uri="{BB962C8B-B14F-4D97-AF65-F5344CB8AC3E}">
        <p14:creationId xmlns:p14="http://schemas.microsoft.com/office/powerpoint/2010/main" val="12513928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e-IL" dirty="0">
                <a:latin typeface="David" panose="020E0502060401010101" pitchFamily="34" charset="-79"/>
              </a:rPr>
              <a:t>אחוזי שיקום בשנת 2015</a:t>
            </a:r>
            <a:r>
              <a:rPr lang="he-IL" u="sng" dirty="0">
                <a:latin typeface="David" panose="020E0502060401010101" pitchFamily="34" charset="-79"/>
              </a:rPr>
              <a:t/>
            </a:r>
            <a:br>
              <a:rPr lang="he-IL" u="sng" dirty="0">
                <a:latin typeface="David" panose="020E0502060401010101" pitchFamily="34" charset="-79"/>
              </a:rPr>
            </a:br>
            <a:endParaRPr lang="he-IL" dirty="0"/>
          </a:p>
        </p:txBody>
      </p:sp>
      <p:sp>
        <p:nvSpPr>
          <p:cNvPr id="4" name="TextBox 3"/>
          <p:cNvSpPr txBox="1"/>
          <p:nvPr/>
        </p:nvSpPr>
        <p:spPr>
          <a:xfrm>
            <a:off x="1619671" y="2060848"/>
            <a:ext cx="68453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000" dirty="0">
                <a:latin typeface="David" panose="020E0502060401010101" pitchFamily="34" charset="-79"/>
              </a:rPr>
              <a:t>40% מהנערות והנשים סיימו טיפול בהצלחה על פי היעדים שנקבעו עם הגורמים המטפלים.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7990371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Y:\Videos, Webinars and Materials\Visuals - iStockPhoto\proces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24" r="2156" b="15214"/>
          <a:stretch/>
        </p:blipFill>
        <p:spPr bwMode="auto">
          <a:xfrm rot="5400000">
            <a:off x="-1327931" y="2329670"/>
            <a:ext cx="5296248" cy="2598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 rot="10800000">
            <a:off x="179512" y="980727"/>
            <a:ext cx="2530256" cy="5298108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2000">
                <a:srgbClr val="FFFFFF">
                  <a:alpha val="86000"/>
                </a:srgbClr>
              </a:gs>
              <a:gs pos="9400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dirty="0"/>
              <a:t>יעדים ומדיניות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9632" y="1484784"/>
            <a:ext cx="7272808" cy="4536504"/>
          </a:xfrm>
        </p:spPr>
        <p:txBody>
          <a:bodyPr>
            <a:norm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000" dirty="0">
                <a:latin typeface="David" panose="020E0502060401010101" pitchFamily="34" charset="-79"/>
                <a:cs typeface="+mn-cs"/>
              </a:rPr>
              <a:t>הרחבת מספר הנשים המטופלות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000" dirty="0">
                <a:latin typeface="David" panose="020E0502060401010101" pitchFamily="34" charset="-79"/>
                <a:cs typeface="+mn-cs"/>
              </a:rPr>
              <a:t>פתוח והרחבת מסגרות ייעודיות לנשים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000" dirty="0">
                <a:latin typeface="David" panose="020E0502060401010101" pitchFamily="34" charset="-79"/>
                <a:cs typeface="+mn-cs"/>
              </a:rPr>
              <a:t>פיתוח קהילה טיפולית עירונית כוללנית הכוללת אשפוזית לנשים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000" dirty="0">
                <a:latin typeface="David" panose="020E0502060401010101" pitchFamily="34" charset="-79"/>
                <a:cs typeface="+mn-cs"/>
              </a:rPr>
              <a:t>פיתוח מקלט- שלטר ייעודי (גם לנשים הממשיכות שימוש)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000" dirty="0">
                <a:latin typeface="David" panose="020E0502060401010101" pitchFamily="34" charset="-79"/>
                <a:cs typeface="+mn-cs"/>
              </a:rPr>
              <a:t>מרכזי יום/ ערב ייעודיים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000" dirty="0">
                <a:latin typeface="David" panose="020E0502060401010101" pitchFamily="34" charset="-79"/>
                <a:cs typeface="+mn-cs"/>
              </a:rPr>
              <a:t>פיתוח קהילה לנשים וילדיהן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000" dirty="0">
                <a:latin typeface="David" panose="020E0502060401010101" pitchFamily="34" charset="-79"/>
                <a:cs typeface="+mn-cs"/>
              </a:rPr>
              <a:t>דירת מעבר לצעירות, לנשים ולנשים וילדיהן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000" dirty="0">
                <a:latin typeface="David" panose="020E0502060401010101" pitchFamily="34" charset="-79"/>
                <a:cs typeface="+mn-cs"/>
              </a:rPr>
              <a:t>קבוצות טיפוליות ייעודיות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000" dirty="0">
                <a:latin typeface="David" panose="020E0502060401010101" pitchFamily="34" charset="-79"/>
                <a:cs typeface="+mn-cs"/>
              </a:rPr>
              <a:t>הפרדה טיפולית בין נשים וגברים במסגרות חוץ ביתיות</a:t>
            </a:r>
          </a:p>
          <a:p>
            <a:pPr>
              <a:spcAft>
                <a:spcPts val="600"/>
              </a:spcAft>
            </a:pPr>
            <a:endParaRPr lang="en-US" sz="2000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44963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hira\Downloads\street-1026246_128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165" t="6993" b="21769"/>
          <a:stretch/>
        </p:blipFill>
        <p:spPr bwMode="auto">
          <a:xfrm>
            <a:off x="0" y="1046601"/>
            <a:ext cx="9143999" cy="5289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e-IL" sz="2800" dirty="0"/>
              <a:t>האוכלוסייה 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19672" y="1628800"/>
            <a:ext cx="6840760" cy="4320480"/>
          </a:xfrm>
        </p:spPr>
        <p:txBody>
          <a:bodyPr/>
          <a:lstStyle/>
          <a:p>
            <a:pPr lvl="0"/>
            <a:r>
              <a:rPr lang="he-IL" sz="2800" b="1" dirty="0">
                <a:solidFill>
                  <a:schemeClr val="bg1"/>
                </a:solidFill>
              </a:rPr>
              <a:t>נשים נפגעות התמכרויות בגילאי 18 ומעלה</a:t>
            </a:r>
          </a:p>
          <a:p>
            <a:pPr lvl="0"/>
            <a:endParaRPr lang="he-IL" dirty="0">
              <a:solidFill>
                <a:schemeClr val="bg1"/>
              </a:solidFill>
            </a:endParaRPr>
          </a:p>
          <a:p>
            <a:pPr lvl="0"/>
            <a:r>
              <a:rPr lang="he-IL" dirty="0">
                <a:solidFill>
                  <a:schemeClr val="bg1"/>
                </a:solidFill>
              </a:rPr>
              <a:t>אוכלוסייה זו נבחרה מאחר והיא זוהתה, בשנים האחרונות, </a:t>
            </a:r>
            <a:r>
              <a:rPr lang="en-US" dirty="0">
                <a:solidFill>
                  <a:schemeClr val="bg1"/>
                </a:solidFill>
              </a:rPr>
              <a:t/>
            </a:r>
            <a:br>
              <a:rPr lang="en-US" dirty="0">
                <a:solidFill>
                  <a:schemeClr val="bg1"/>
                </a:solidFill>
              </a:rPr>
            </a:br>
            <a:r>
              <a:rPr lang="he-IL" dirty="0">
                <a:solidFill>
                  <a:schemeClr val="bg1"/>
                </a:solidFill>
              </a:rPr>
              <a:t>כבעלת צרכים ייחודיים שלא ניתן להם מענה מספק.</a:t>
            </a:r>
          </a:p>
        </p:txBody>
      </p:sp>
    </p:spTree>
    <p:extLst>
      <p:ext uri="{BB962C8B-B14F-4D97-AF65-F5344CB8AC3E}">
        <p14:creationId xmlns:p14="http://schemas.microsoft.com/office/powerpoint/2010/main" val="19563809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shira\Downloads\street-1026246_1280.jpg"/>
          <p:cNvPicPr>
            <a:picLocks noChangeAspect="1" noChangeArrowheads="1"/>
          </p:cNvPicPr>
          <p:nvPr/>
        </p:nvPicPr>
        <p:blipFill rotWithShape="1"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165" t="6993" b="21769"/>
          <a:stretch/>
        </p:blipFill>
        <p:spPr bwMode="auto">
          <a:xfrm>
            <a:off x="0" y="1046601"/>
            <a:ext cx="9143999" cy="5289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e-IL" sz="4000" b="1" dirty="0">
                <a:cs typeface="+mn-cs"/>
              </a:rPr>
              <a:t>מאפייני הנשים המכורות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1046601"/>
            <a:ext cx="9143999" cy="5289041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762317" y="1781274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 dirty="0"/>
              <a:t>מכורות</a:t>
            </a:r>
            <a:r>
              <a:rPr lang="he-IL" sz="1400" b="1" dirty="0"/>
              <a:t> </a:t>
            </a:r>
            <a:r>
              <a:rPr lang="he-IL" sz="1400" b="1" kern="1200" baseline="0" dirty="0"/>
              <a:t>למספר סוגי סמים, אלכוהול</a:t>
            </a:r>
            <a:endParaRPr lang="he-IL" sz="1400" b="1" dirty="0"/>
          </a:p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dirty="0"/>
              <a:t>והימורים</a:t>
            </a:r>
            <a:endParaRPr lang="he-IL" sz="1400" b="1" kern="1200" baseline="0" dirty="0"/>
          </a:p>
        </p:txBody>
      </p:sp>
      <p:sp>
        <p:nvSpPr>
          <p:cNvPr id="9" name="Freeform 8"/>
          <p:cNvSpPr/>
          <p:nvPr/>
        </p:nvSpPr>
        <p:spPr>
          <a:xfrm>
            <a:off x="2749440" y="1781274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405888"/>
              <a:satOff val="2445"/>
              <a:lumOff val="196"/>
              <a:alphaOff val="0"/>
            </a:schemeClr>
          </a:fillRef>
          <a:effectRef idx="2">
            <a:schemeClr val="accent4">
              <a:hueOff val="-405888"/>
              <a:satOff val="2445"/>
              <a:lumOff val="19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 dirty="0"/>
              <a:t>ספגו אלימות פיזית ו</a:t>
            </a:r>
            <a:r>
              <a:rPr lang="he-IL" sz="1400" b="1" kern="1200" dirty="0"/>
              <a:t>כלכלית ואף ניצול מתמשך</a:t>
            </a:r>
            <a:endParaRPr lang="he-IL" sz="1400" b="1" kern="1200" baseline="0" dirty="0"/>
          </a:p>
        </p:txBody>
      </p:sp>
      <p:sp>
        <p:nvSpPr>
          <p:cNvPr id="10" name="Freeform 9"/>
          <p:cNvSpPr/>
          <p:nvPr/>
        </p:nvSpPr>
        <p:spPr>
          <a:xfrm>
            <a:off x="4736563" y="1781274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811776"/>
              <a:satOff val="4891"/>
              <a:lumOff val="392"/>
              <a:alphaOff val="0"/>
            </a:schemeClr>
          </a:fillRef>
          <a:effectRef idx="2">
            <a:schemeClr val="accent4">
              <a:hueOff val="-811776"/>
              <a:satOff val="4891"/>
              <a:lumOff val="39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 dirty="0"/>
              <a:t>חוו טראומות מיניותו מרכבות ומתמשכות  </a:t>
            </a:r>
          </a:p>
        </p:txBody>
      </p:sp>
      <p:sp>
        <p:nvSpPr>
          <p:cNvPr id="11" name="Freeform 10"/>
          <p:cNvSpPr/>
          <p:nvPr/>
        </p:nvSpPr>
        <p:spPr>
          <a:xfrm>
            <a:off x="6723687" y="1781274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1217664"/>
              <a:satOff val="7336"/>
              <a:lumOff val="588"/>
              <a:alphaOff val="0"/>
            </a:schemeClr>
          </a:fillRef>
          <a:effectRef idx="2">
            <a:schemeClr val="accent4">
              <a:hueOff val="-1217664"/>
              <a:satOff val="7336"/>
              <a:lumOff val="588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 dirty="0"/>
              <a:t>דור שני של מכורים/מכורות</a:t>
            </a:r>
          </a:p>
        </p:txBody>
      </p:sp>
      <p:sp>
        <p:nvSpPr>
          <p:cNvPr id="12" name="Freeform 11"/>
          <p:cNvSpPr/>
          <p:nvPr/>
        </p:nvSpPr>
        <p:spPr>
          <a:xfrm>
            <a:off x="762317" y="3045807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1623553"/>
              <a:satOff val="9781"/>
              <a:lumOff val="784"/>
              <a:alphaOff val="0"/>
            </a:schemeClr>
          </a:fillRef>
          <a:effectRef idx="2">
            <a:schemeClr val="accent4">
              <a:hueOff val="-1623553"/>
              <a:satOff val="9781"/>
              <a:lumOff val="78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/>
              <a:t>בעלות עבר פלילי</a:t>
            </a:r>
          </a:p>
        </p:txBody>
      </p:sp>
      <p:sp>
        <p:nvSpPr>
          <p:cNvPr id="13" name="Freeform 12"/>
          <p:cNvSpPr/>
          <p:nvPr/>
        </p:nvSpPr>
        <p:spPr>
          <a:xfrm>
            <a:off x="2749440" y="3045807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2029441"/>
              <a:satOff val="12227"/>
              <a:lumOff val="980"/>
              <a:alphaOff val="0"/>
            </a:schemeClr>
          </a:fillRef>
          <a:effectRef idx="2">
            <a:schemeClr val="accent4">
              <a:hueOff val="-2029441"/>
              <a:satOff val="12227"/>
              <a:lumOff val="98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/>
              <a:t>מוכרות לשירותי הרווחה</a:t>
            </a:r>
          </a:p>
        </p:txBody>
      </p:sp>
      <p:sp>
        <p:nvSpPr>
          <p:cNvPr id="14" name="Freeform 13"/>
          <p:cNvSpPr/>
          <p:nvPr/>
        </p:nvSpPr>
        <p:spPr>
          <a:xfrm>
            <a:off x="4736563" y="3045807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2435329"/>
              <a:satOff val="14672"/>
              <a:lumOff val="1176"/>
              <a:alphaOff val="0"/>
            </a:schemeClr>
          </a:fillRef>
          <a:effectRef idx="2">
            <a:schemeClr val="accent4">
              <a:hueOff val="-2435329"/>
              <a:satOff val="14672"/>
              <a:lumOff val="117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 dirty="0"/>
              <a:t>אימהות: לעיתים הילדים מחוץ לחזקתן, וחלקן אימהות חד הוריות</a:t>
            </a:r>
          </a:p>
        </p:txBody>
      </p:sp>
      <p:sp>
        <p:nvSpPr>
          <p:cNvPr id="15" name="Freeform 14"/>
          <p:cNvSpPr/>
          <p:nvPr/>
        </p:nvSpPr>
        <p:spPr>
          <a:xfrm>
            <a:off x="6723687" y="3045807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2841217"/>
              <a:satOff val="17118"/>
              <a:lumOff val="1372"/>
              <a:alphaOff val="0"/>
            </a:schemeClr>
          </a:fillRef>
          <a:effectRef idx="2">
            <a:schemeClr val="accent4">
              <a:hueOff val="-2841217"/>
              <a:satOff val="17118"/>
              <a:lumOff val="137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 dirty="0"/>
              <a:t>עבר והווה של עיסוק בזנות</a:t>
            </a:r>
          </a:p>
        </p:txBody>
      </p:sp>
      <p:sp>
        <p:nvSpPr>
          <p:cNvPr id="16" name="Freeform 15"/>
          <p:cNvSpPr/>
          <p:nvPr/>
        </p:nvSpPr>
        <p:spPr>
          <a:xfrm>
            <a:off x="762317" y="4310340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3247105"/>
              <a:satOff val="19563"/>
              <a:lumOff val="1568"/>
              <a:alphaOff val="0"/>
            </a:schemeClr>
          </a:fillRef>
          <a:effectRef idx="2">
            <a:schemeClr val="accent4">
              <a:hueOff val="-3247105"/>
              <a:satOff val="19563"/>
              <a:lumOff val="1568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/>
              <a:t>היסטוריה של הפרעות אכילה</a:t>
            </a:r>
          </a:p>
        </p:txBody>
      </p:sp>
      <p:sp>
        <p:nvSpPr>
          <p:cNvPr id="17" name="Freeform 16"/>
          <p:cNvSpPr/>
          <p:nvPr/>
        </p:nvSpPr>
        <p:spPr>
          <a:xfrm>
            <a:off x="2749440" y="4310340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3652993"/>
              <a:satOff val="22008"/>
              <a:lumOff val="1764"/>
              <a:alphaOff val="0"/>
            </a:schemeClr>
          </a:fillRef>
          <a:effectRef idx="2">
            <a:schemeClr val="accent4">
              <a:hueOff val="-3652993"/>
              <a:satOff val="22008"/>
              <a:lumOff val="176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/>
              <a:t>מצב סוציו-אקונומי נמוך</a:t>
            </a:r>
          </a:p>
        </p:txBody>
      </p:sp>
      <p:sp>
        <p:nvSpPr>
          <p:cNvPr id="18" name="Freeform 17"/>
          <p:cNvSpPr/>
          <p:nvPr/>
        </p:nvSpPr>
        <p:spPr>
          <a:xfrm>
            <a:off x="4736563" y="4310340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4058882"/>
              <a:satOff val="24454"/>
              <a:lumOff val="1960"/>
              <a:alphaOff val="0"/>
            </a:schemeClr>
          </a:fillRef>
          <a:effectRef idx="2">
            <a:schemeClr val="accent4">
              <a:hueOff val="-4058882"/>
              <a:satOff val="24454"/>
              <a:lumOff val="196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 dirty="0"/>
              <a:t>סטטוס בריאותי ירוד</a:t>
            </a:r>
          </a:p>
        </p:txBody>
      </p:sp>
      <p:sp>
        <p:nvSpPr>
          <p:cNvPr id="19" name="Freeform 18"/>
          <p:cNvSpPr/>
          <p:nvPr/>
        </p:nvSpPr>
        <p:spPr>
          <a:xfrm>
            <a:off x="6723687" y="4310340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4464770"/>
              <a:satOff val="26899"/>
              <a:lumOff val="2156"/>
              <a:alphaOff val="0"/>
            </a:schemeClr>
          </a:fillRef>
          <a:effectRef idx="2">
            <a:schemeClr val="accent4">
              <a:hueOff val="-4464770"/>
              <a:satOff val="26899"/>
              <a:lumOff val="215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 dirty="0"/>
              <a:t>גדלו בצל טראומה</a:t>
            </a:r>
          </a:p>
        </p:txBody>
      </p:sp>
    </p:spTree>
    <p:extLst>
      <p:ext uri="{BB962C8B-B14F-4D97-AF65-F5344CB8AC3E}">
        <p14:creationId xmlns:p14="http://schemas.microsoft.com/office/powerpoint/2010/main" val="5122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dirty="0"/>
              <a:t>צרכים 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type="subTitle" idx="1"/>
          </p:nvPr>
        </p:nvSpPr>
        <p:spPr>
          <a:xfrm>
            <a:off x="685800" y="1196752"/>
            <a:ext cx="8062664" cy="3600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e-IL" sz="2000" dirty="0"/>
              <a:t>לאור שיח עם הנשים ויחד עם אנשי מקצוע זוהו הצרכים הבאים: </a:t>
            </a:r>
          </a:p>
          <a:p>
            <a:endParaRPr lang="he-IL" sz="1700" dirty="0">
              <a:solidFill>
                <a:srgbClr val="000000"/>
              </a:solidFill>
              <a:latin typeface="Gisha" pitchFamily="34" charset="-79"/>
            </a:endParaRPr>
          </a:p>
          <a:p>
            <a:endParaRPr lang="he-IL" sz="1700" dirty="0"/>
          </a:p>
          <a:p>
            <a:endParaRPr lang="he-IL" sz="1700" dirty="0"/>
          </a:p>
        </p:txBody>
      </p:sp>
      <p:sp>
        <p:nvSpPr>
          <p:cNvPr id="6" name="Freeform 5"/>
          <p:cNvSpPr/>
          <p:nvPr/>
        </p:nvSpPr>
        <p:spPr>
          <a:xfrm>
            <a:off x="6543250" y="1917014"/>
            <a:ext cx="2205214" cy="1219090"/>
          </a:xfrm>
          <a:custGeom>
            <a:avLst/>
            <a:gdLst>
              <a:gd name="connsiteX0" fmla="*/ 0 w 2396000"/>
              <a:gd name="connsiteY0" fmla="*/ 0 h 1219090"/>
              <a:gd name="connsiteX1" fmla="*/ 2396000 w 2396000"/>
              <a:gd name="connsiteY1" fmla="*/ 0 h 1219090"/>
              <a:gd name="connsiteX2" fmla="*/ 2396000 w 2396000"/>
              <a:gd name="connsiteY2" fmla="*/ 1219090 h 1219090"/>
              <a:gd name="connsiteX3" fmla="*/ 0 w 2396000"/>
              <a:gd name="connsiteY3" fmla="*/ 1219090 h 1219090"/>
              <a:gd name="connsiteX4" fmla="*/ 0 w 2396000"/>
              <a:gd name="connsiteY4" fmla="*/ 0 h 1219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96000" h="1219090">
                <a:moveTo>
                  <a:pt x="0" y="0"/>
                </a:moveTo>
                <a:lnTo>
                  <a:pt x="2396000" y="0"/>
                </a:lnTo>
                <a:lnTo>
                  <a:pt x="2396000" y="1219090"/>
                </a:lnTo>
                <a:lnTo>
                  <a:pt x="0" y="1219090"/>
                </a:lnTo>
                <a:lnTo>
                  <a:pt x="0" y="0"/>
                </a:lnTo>
                <a:close/>
              </a:path>
            </a:pathLst>
          </a:custGeom>
          <a:solidFill>
            <a:srgbClr val="AEC2D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4000" tIns="49530" rIns="144000" bIns="49530" numCol="1" spcCol="1270" anchor="ctr" anchorCtr="0">
            <a:noAutofit/>
          </a:bodyPr>
          <a:lstStyle/>
          <a:p>
            <a:pPr lvl="0" algn="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300" kern="1200" dirty="0">
                <a:solidFill>
                  <a:schemeClr val="tx1"/>
                </a:solidFill>
              </a:rPr>
              <a:t>חסרות דיור או דיור קבוע</a:t>
            </a:r>
            <a:endParaRPr lang="en-US" sz="1300" kern="1200" dirty="0">
              <a:solidFill>
                <a:schemeClr val="tx1"/>
              </a:solidFill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3714998" y="1917014"/>
            <a:ext cx="2585194" cy="1219090"/>
          </a:xfrm>
          <a:custGeom>
            <a:avLst/>
            <a:gdLst>
              <a:gd name="connsiteX0" fmla="*/ 0 w 2283173"/>
              <a:gd name="connsiteY0" fmla="*/ 0 h 1219090"/>
              <a:gd name="connsiteX1" fmla="*/ 2283173 w 2283173"/>
              <a:gd name="connsiteY1" fmla="*/ 0 h 1219090"/>
              <a:gd name="connsiteX2" fmla="*/ 2283173 w 2283173"/>
              <a:gd name="connsiteY2" fmla="*/ 1219090 h 1219090"/>
              <a:gd name="connsiteX3" fmla="*/ 0 w 2283173"/>
              <a:gd name="connsiteY3" fmla="*/ 1219090 h 1219090"/>
              <a:gd name="connsiteX4" fmla="*/ 0 w 2283173"/>
              <a:gd name="connsiteY4" fmla="*/ 0 h 1219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3173" h="1219090">
                <a:moveTo>
                  <a:pt x="0" y="0"/>
                </a:moveTo>
                <a:lnTo>
                  <a:pt x="2283173" y="0"/>
                </a:lnTo>
                <a:lnTo>
                  <a:pt x="2283173" y="1219090"/>
                </a:lnTo>
                <a:lnTo>
                  <a:pt x="0" y="1219090"/>
                </a:lnTo>
                <a:lnTo>
                  <a:pt x="0" y="0"/>
                </a:lnTo>
                <a:close/>
              </a:path>
            </a:pathLst>
          </a:custGeom>
          <a:solidFill>
            <a:srgbClr val="AEC2D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4000" tIns="49530" rIns="144000" bIns="49530" numCol="1" spcCol="1270" anchor="ctr" anchorCtr="0">
            <a:noAutofit/>
          </a:bodyPr>
          <a:lstStyle/>
          <a:p>
            <a:pPr lvl="0" algn="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300" kern="1200" dirty="0">
                <a:solidFill>
                  <a:schemeClr val="tx1"/>
                </a:solidFill>
              </a:rPr>
              <a:t>בעלות קשיים בסיסיים בהתנהלות מול מערכות כגון: בעלות </a:t>
            </a:r>
            <a:r>
              <a:rPr lang="he-IL" sz="1300" kern="1200" dirty="0">
                <a:solidFill>
                  <a:schemeClr val="tx1"/>
                </a:solidFill>
                <a:latin typeface="Gisha" pitchFamily="34" charset="-79"/>
              </a:rPr>
              <a:t>בעיות משפטיות, מחסור בידע על השירותים המטפלים אינן יודעות כיצד למצות זכויות, אינן נותנות אמון במערכות המטפלות.  </a:t>
            </a:r>
          </a:p>
        </p:txBody>
      </p:sp>
      <p:sp>
        <p:nvSpPr>
          <p:cNvPr id="8" name="Freeform 7"/>
          <p:cNvSpPr/>
          <p:nvPr/>
        </p:nvSpPr>
        <p:spPr>
          <a:xfrm>
            <a:off x="977095" y="1917014"/>
            <a:ext cx="2442777" cy="1219090"/>
          </a:xfrm>
          <a:custGeom>
            <a:avLst/>
            <a:gdLst>
              <a:gd name="connsiteX0" fmla="*/ 0 w 2370765"/>
              <a:gd name="connsiteY0" fmla="*/ 0 h 1219090"/>
              <a:gd name="connsiteX1" fmla="*/ 2370765 w 2370765"/>
              <a:gd name="connsiteY1" fmla="*/ 0 h 1219090"/>
              <a:gd name="connsiteX2" fmla="*/ 2370765 w 2370765"/>
              <a:gd name="connsiteY2" fmla="*/ 1219090 h 1219090"/>
              <a:gd name="connsiteX3" fmla="*/ 0 w 2370765"/>
              <a:gd name="connsiteY3" fmla="*/ 1219090 h 1219090"/>
              <a:gd name="connsiteX4" fmla="*/ 0 w 2370765"/>
              <a:gd name="connsiteY4" fmla="*/ 0 h 1219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70765" h="1219090">
                <a:moveTo>
                  <a:pt x="0" y="0"/>
                </a:moveTo>
                <a:lnTo>
                  <a:pt x="2370765" y="0"/>
                </a:lnTo>
                <a:lnTo>
                  <a:pt x="2370765" y="1219090"/>
                </a:lnTo>
                <a:lnTo>
                  <a:pt x="0" y="1219090"/>
                </a:lnTo>
                <a:lnTo>
                  <a:pt x="0" y="0"/>
                </a:lnTo>
                <a:close/>
              </a:path>
            </a:pathLst>
          </a:custGeom>
          <a:solidFill>
            <a:srgbClr val="AEC2D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4000" tIns="49530" rIns="144000" bIns="49530" numCol="1" spcCol="1270" anchor="ctr" anchorCtr="0">
            <a:noAutofit/>
          </a:bodyPr>
          <a:lstStyle/>
          <a:p>
            <a:pPr lvl="0" algn="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300" kern="1200" dirty="0">
                <a:solidFill>
                  <a:schemeClr val="tx1"/>
                </a:solidFill>
                <a:latin typeface="Gisha" pitchFamily="34" charset="-79"/>
              </a:rPr>
              <a:t>בעלות תא משפחתי מורכב, הרבה מהן חד הוריות, חסרות בתמיכה משפחתית הן מהמשפחה המצומצמת והן מהמשפחה הרחבה והן מהקהילה. </a:t>
            </a:r>
            <a:endParaRPr lang="he-IL" sz="1300" kern="1200" dirty="0">
              <a:solidFill>
                <a:schemeClr val="tx1"/>
              </a:solidFill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6543250" y="3339286"/>
            <a:ext cx="2205214" cy="1219090"/>
          </a:xfrm>
          <a:custGeom>
            <a:avLst/>
            <a:gdLst>
              <a:gd name="connsiteX0" fmla="*/ 0 w 2396000"/>
              <a:gd name="connsiteY0" fmla="*/ 0 h 1219090"/>
              <a:gd name="connsiteX1" fmla="*/ 2396000 w 2396000"/>
              <a:gd name="connsiteY1" fmla="*/ 0 h 1219090"/>
              <a:gd name="connsiteX2" fmla="*/ 2396000 w 2396000"/>
              <a:gd name="connsiteY2" fmla="*/ 1219090 h 1219090"/>
              <a:gd name="connsiteX3" fmla="*/ 0 w 2396000"/>
              <a:gd name="connsiteY3" fmla="*/ 1219090 h 1219090"/>
              <a:gd name="connsiteX4" fmla="*/ 0 w 2396000"/>
              <a:gd name="connsiteY4" fmla="*/ 0 h 1219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96000" h="1219090">
                <a:moveTo>
                  <a:pt x="0" y="0"/>
                </a:moveTo>
                <a:lnTo>
                  <a:pt x="2396000" y="0"/>
                </a:lnTo>
                <a:lnTo>
                  <a:pt x="2396000" y="1219090"/>
                </a:lnTo>
                <a:lnTo>
                  <a:pt x="0" y="1219090"/>
                </a:lnTo>
                <a:lnTo>
                  <a:pt x="0" y="0"/>
                </a:lnTo>
                <a:close/>
              </a:path>
            </a:pathLst>
          </a:custGeom>
          <a:solidFill>
            <a:srgbClr val="AEC2D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4000" tIns="49530" rIns="144000" bIns="49530" numCol="1" spcCol="1270" anchor="ctr" anchorCtr="0">
            <a:noAutofit/>
          </a:bodyPr>
          <a:lstStyle/>
          <a:p>
            <a:pPr lvl="0" algn="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300" kern="1200" dirty="0">
                <a:solidFill>
                  <a:schemeClr val="tx1"/>
                </a:solidFill>
              </a:rPr>
              <a:t>חוות קשיים בגידול ילדים: חסרות מיומנויות הוריות, סובלות ממחסור בעזרה בגידול וסידור הילדים.</a:t>
            </a:r>
          </a:p>
        </p:txBody>
      </p:sp>
      <p:sp>
        <p:nvSpPr>
          <p:cNvPr id="10" name="Freeform 9"/>
          <p:cNvSpPr/>
          <p:nvPr/>
        </p:nvSpPr>
        <p:spPr>
          <a:xfrm>
            <a:off x="3714998" y="3339286"/>
            <a:ext cx="2585194" cy="1219090"/>
          </a:xfrm>
          <a:custGeom>
            <a:avLst/>
            <a:gdLst>
              <a:gd name="connsiteX0" fmla="*/ 0 w 2283173"/>
              <a:gd name="connsiteY0" fmla="*/ 0 h 1219090"/>
              <a:gd name="connsiteX1" fmla="*/ 2283173 w 2283173"/>
              <a:gd name="connsiteY1" fmla="*/ 0 h 1219090"/>
              <a:gd name="connsiteX2" fmla="*/ 2283173 w 2283173"/>
              <a:gd name="connsiteY2" fmla="*/ 1219090 h 1219090"/>
              <a:gd name="connsiteX3" fmla="*/ 0 w 2283173"/>
              <a:gd name="connsiteY3" fmla="*/ 1219090 h 1219090"/>
              <a:gd name="connsiteX4" fmla="*/ 0 w 2283173"/>
              <a:gd name="connsiteY4" fmla="*/ 0 h 1219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3173" h="1219090">
                <a:moveTo>
                  <a:pt x="0" y="0"/>
                </a:moveTo>
                <a:lnTo>
                  <a:pt x="2283173" y="0"/>
                </a:lnTo>
                <a:lnTo>
                  <a:pt x="2283173" y="1219090"/>
                </a:lnTo>
                <a:lnTo>
                  <a:pt x="0" y="1219090"/>
                </a:lnTo>
                <a:lnTo>
                  <a:pt x="0" y="0"/>
                </a:lnTo>
                <a:close/>
              </a:path>
            </a:pathLst>
          </a:custGeom>
          <a:solidFill>
            <a:srgbClr val="AEC2D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4000" tIns="49530" rIns="144000" bIns="49530" numCol="1" spcCol="1270" anchor="ctr" anchorCtr="0">
            <a:noAutofit/>
          </a:bodyPr>
          <a:lstStyle/>
          <a:p>
            <a:pPr lvl="0" algn="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300" kern="1200">
                <a:solidFill>
                  <a:schemeClr val="tx1"/>
                </a:solidFill>
              </a:rPr>
              <a:t>סובלות מקשיים בעולם התעסוקה: קושי בהשתלבות ויציבות בתעסוקה, נעדרות מיומנות והכשרה מקצועית, אינן מתמידות בתעסוקה נורמטיבית. חסרות מקורות הכנסה</a:t>
            </a:r>
            <a:endParaRPr lang="he-IL" sz="1300" kern="1200" dirty="0">
              <a:solidFill>
                <a:schemeClr val="tx1"/>
              </a:solidFill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977095" y="3339286"/>
            <a:ext cx="2442777" cy="1219090"/>
          </a:xfrm>
          <a:custGeom>
            <a:avLst/>
            <a:gdLst>
              <a:gd name="connsiteX0" fmla="*/ 0 w 2370765"/>
              <a:gd name="connsiteY0" fmla="*/ 0 h 1219090"/>
              <a:gd name="connsiteX1" fmla="*/ 2370765 w 2370765"/>
              <a:gd name="connsiteY1" fmla="*/ 0 h 1219090"/>
              <a:gd name="connsiteX2" fmla="*/ 2370765 w 2370765"/>
              <a:gd name="connsiteY2" fmla="*/ 1219090 h 1219090"/>
              <a:gd name="connsiteX3" fmla="*/ 0 w 2370765"/>
              <a:gd name="connsiteY3" fmla="*/ 1219090 h 1219090"/>
              <a:gd name="connsiteX4" fmla="*/ 0 w 2370765"/>
              <a:gd name="connsiteY4" fmla="*/ 0 h 1219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70765" h="1219090">
                <a:moveTo>
                  <a:pt x="0" y="0"/>
                </a:moveTo>
                <a:lnTo>
                  <a:pt x="2370765" y="0"/>
                </a:lnTo>
                <a:lnTo>
                  <a:pt x="2370765" y="1219090"/>
                </a:lnTo>
                <a:lnTo>
                  <a:pt x="0" y="1219090"/>
                </a:lnTo>
                <a:lnTo>
                  <a:pt x="0" y="0"/>
                </a:lnTo>
                <a:close/>
              </a:path>
            </a:pathLst>
          </a:custGeom>
          <a:solidFill>
            <a:srgbClr val="AEC2D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4000" tIns="49530" rIns="144000" bIns="49530" numCol="1" spcCol="1270" anchor="ctr" anchorCtr="0">
            <a:noAutofit/>
          </a:bodyPr>
          <a:lstStyle/>
          <a:p>
            <a:pPr lvl="0" algn="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300" kern="1200" dirty="0">
                <a:solidFill>
                  <a:schemeClr val="tx1"/>
                </a:solidFill>
                <a:latin typeface="Gisha" pitchFamily="34" charset="-79"/>
              </a:rPr>
              <a:t>קשיים רגשיים מגוונים הכוללים חוסר יכולת הכלה, קושי בוויסות רגשי, דימוי עצמי נמוך, העדר מיקוד פנימי, קושי בעיבוד טראומות ועוד </a:t>
            </a:r>
          </a:p>
        </p:txBody>
      </p:sp>
      <p:sp>
        <p:nvSpPr>
          <p:cNvPr id="12" name="Freeform 11"/>
          <p:cNvSpPr/>
          <p:nvPr/>
        </p:nvSpPr>
        <p:spPr>
          <a:xfrm>
            <a:off x="6543250" y="4761559"/>
            <a:ext cx="2205214" cy="1219090"/>
          </a:xfrm>
          <a:custGeom>
            <a:avLst/>
            <a:gdLst>
              <a:gd name="connsiteX0" fmla="*/ 0 w 2396000"/>
              <a:gd name="connsiteY0" fmla="*/ 0 h 1219090"/>
              <a:gd name="connsiteX1" fmla="*/ 2396000 w 2396000"/>
              <a:gd name="connsiteY1" fmla="*/ 0 h 1219090"/>
              <a:gd name="connsiteX2" fmla="*/ 2396000 w 2396000"/>
              <a:gd name="connsiteY2" fmla="*/ 1219090 h 1219090"/>
              <a:gd name="connsiteX3" fmla="*/ 0 w 2396000"/>
              <a:gd name="connsiteY3" fmla="*/ 1219090 h 1219090"/>
              <a:gd name="connsiteX4" fmla="*/ 0 w 2396000"/>
              <a:gd name="connsiteY4" fmla="*/ 0 h 1219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96000" h="1219090">
                <a:moveTo>
                  <a:pt x="0" y="0"/>
                </a:moveTo>
                <a:lnTo>
                  <a:pt x="2396000" y="0"/>
                </a:lnTo>
                <a:lnTo>
                  <a:pt x="2396000" y="1219090"/>
                </a:lnTo>
                <a:lnTo>
                  <a:pt x="0" y="1219090"/>
                </a:lnTo>
                <a:lnTo>
                  <a:pt x="0" y="0"/>
                </a:lnTo>
                <a:close/>
              </a:path>
            </a:pathLst>
          </a:custGeom>
          <a:solidFill>
            <a:srgbClr val="AEC2D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4000" tIns="49530" rIns="144000" bIns="49530" numCol="1" spcCol="1270" anchor="ctr" anchorCtr="0">
            <a:noAutofit/>
          </a:bodyPr>
          <a:lstStyle/>
          <a:p>
            <a:pPr lvl="0" algn="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300" kern="1200" dirty="0">
                <a:solidFill>
                  <a:schemeClr val="tx1"/>
                </a:solidFill>
                <a:latin typeface="Gisha" pitchFamily="34" charset="-79"/>
              </a:rPr>
              <a:t>קשיים קוגניטיביים המאופיינים במחסור ביכולת תכנון בטווח קצר או ארוך, קושי בהתמודדות עם משברים ולחצים, קושי במיקוד חשיבתי ועוד </a:t>
            </a:r>
          </a:p>
        </p:txBody>
      </p:sp>
      <p:sp>
        <p:nvSpPr>
          <p:cNvPr id="13" name="Freeform 12"/>
          <p:cNvSpPr/>
          <p:nvPr/>
        </p:nvSpPr>
        <p:spPr>
          <a:xfrm>
            <a:off x="3714998" y="4761559"/>
            <a:ext cx="2585194" cy="1219090"/>
          </a:xfrm>
          <a:custGeom>
            <a:avLst/>
            <a:gdLst>
              <a:gd name="connsiteX0" fmla="*/ 0 w 2283173"/>
              <a:gd name="connsiteY0" fmla="*/ 0 h 1219090"/>
              <a:gd name="connsiteX1" fmla="*/ 2283173 w 2283173"/>
              <a:gd name="connsiteY1" fmla="*/ 0 h 1219090"/>
              <a:gd name="connsiteX2" fmla="*/ 2283173 w 2283173"/>
              <a:gd name="connsiteY2" fmla="*/ 1219090 h 1219090"/>
              <a:gd name="connsiteX3" fmla="*/ 0 w 2283173"/>
              <a:gd name="connsiteY3" fmla="*/ 1219090 h 1219090"/>
              <a:gd name="connsiteX4" fmla="*/ 0 w 2283173"/>
              <a:gd name="connsiteY4" fmla="*/ 0 h 1219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3173" h="1219090">
                <a:moveTo>
                  <a:pt x="0" y="0"/>
                </a:moveTo>
                <a:lnTo>
                  <a:pt x="2283173" y="0"/>
                </a:lnTo>
                <a:lnTo>
                  <a:pt x="2283173" y="1219090"/>
                </a:lnTo>
                <a:lnTo>
                  <a:pt x="0" y="1219090"/>
                </a:lnTo>
                <a:lnTo>
                  <a:pt x="0" y="0"/>
                </a:lnTo>
                <a:close/>
              </a:path>
            </a:pathLst>
          </a:custGeom>
          <a:solidFill>
            <a:srgbClr val="AEC2D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4000" tIns="49530" rIns="144000" bIns="49530" numCol="1" spcCol="1270" anchor="ctr" anchorCtr="0">
            <a:noAutofit/>
          </a:bodyPr>
          <a:lstStyle/>
          <a:p>
            <a:pPr lvl="0" algn="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300" kern="1200">
                <a:solidFill>
                  <a:schemeClr val="tx1"/>
                </a:solidFill>
                <a:latin typeface="Gisha" pitchFamily="34" charset="-79"/>
              </a:rPr>
              <a:t>בעלות קשיים התנהגותיים כגון מחסור בדפוסי חשיבה גמישים, חוסר יכולת לבקש עזרה, קושי בהתמדה קשיי תפקוד, </a:t>
            </a:r>
            <a:r>
              <a:rPr lang="he-IL" sz="1300" kern="1200">
                <a:solidFill>
                  <a:schemeClr val="tx1"/>
                </a:solidFill>
              </a:rPr>
              <a:t>הזנחה של המצב הבריאותי, קושי בקבלת החלטות ועוד . </a:t>
            </a:r>
            <a:endParaRPr lang="he-IL" sz="1300" kern="1200" dirty="0">
              <a:solidFill>
                <a:schemeClr val="tx1"/>
              </a:solidFill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977095" y="4761559"/>
            <a:ext cx="2442777" cy="1219090"/>
          </a:xfrm>
          <a:custGeom>
            <a:avLst/>
            <a:gdLst>
              <a:gd name="connsiteX0" fmla="*/ 0 w 2370765"/>
              <a:gd name="connsiteY0" fmla="*/ 0 h 1219090"/>
              <a:gd name="connsiteX1" fmla="*/ 2370765 w 2370765"/>
              <a:gd name="connsiteY1" fmla="*/ 0 h 1219090"/>
              <a:gd name="connsiteX2" fmla="*/ 2370765 w 2370765"/>
              <a:gd name="connsiteY2" fmla="*/ 1219090 h 1219090"/>
              <a:gd name="connsiteX3" fmla="*/ 0 w 2370765"/>
              <a:gd name="connsiteY3" fmla="*/ 1219090 h 1219090"/>
              <a:gd name="connsiteX4" fmla="*/ 0 w 2370765"/>
              <a:gd name="connsiteY4" fmla="*/ 0 h 1219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70765" h="1219090">
                <a:moveTo>
                  <a:pt x="0" y="0"/>
                </a:moveTo>
                <a:lnTo>
                  <a:pt x="2370765" y="0"/>
                </a:lnTo>
                <a:lnTo>
                  <a:pt x="2370765" y="1219090"/>
                </a:lnTo>
                <a:lnTo>
                  <a:pt x="0" y="1219090"/>
                </a:lnTo>
                <a:lnTo>
                  <a:pt x="0" y="0"/>
                </a:lnTo>
                <a:close/>
              </a:path>
            </a:pathLst>
          </a:custGeom>
          <a:solidFill>
            <a:srgbClr val="AEC2DA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4000" tIns="49530" rIns="144000" bIns="49530" numCol="1" spcCol="1270" anchor="ctr" anchorCtr="0">
            <a:noAutofit/>
          </a:bodyPr>
          <a:lstStyle/>
          <a:p>
            <a:pPr lvl="0" algn="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300" kern="1200">
                <a:solidFill>
                  <a:schemeClr val="tx1"/>
                </a:solidFill>
                <a:latin typeface="Gisha" pitchFamily="34" charset="-79"/>
              </a:rPr>
              <a:t>קשיים חברתיים מחסור ברשתות תמיכה, הדרה וסטיגמה חברתית </a:t>
            </a:r>
            <a:endParaRPr lang="he-IL" sz="1300" kern="1200" dirty="0">
              <a:solidFill>
                <a:schemeClr val="tx1"/>
              </a:solidFill>
              <a:latin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964694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Y:\Videos, Webinars and Materials\Visuals - iStockPhoto\dreamstime_m_34161150.jpg"/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090" y="2583524"/>
            <a:ext cx="3523083" cy="3523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dirty="0"/>
              <a:t>צרכים 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type="subTitle" idx="1"/>
          </p:nvPr>
        </p:nvSpPr>
        <p:spPr>
          <a:xfrm>
            <a:off x="685800" y="1169858"/>
            <a:ext cx="8062664" cy="3600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e-IL" sz="2000" dirty="0"/>
              <a:t>לאור שיח עם הנשים ויחד עם אנשי מקצוע זוהו הצרכים הבאים: </a:t>
            </a:r>
          </a:p>
          <a:p>
            <a:endParaRPr lang="he-IL" sz="1700" dirty="0">
              <a:solidFill>
                <a:srgbClr val="000000"/>
              </a:solidFill>
              <a:latin typeface="Gisha" pitchFamily="34" charset="-79"/>
            </a:endParaRPr>
          </a:p>
          <a:p>
            <a:endParaRPr lang="he-IL" sz="1700" dirty="0"/>
          </a:p>
          <a:p>
            <a:endParaRPr lang="he-IL" sz="17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95536" y="1772816"/>
            <a:ext cx="6192688" cy="4320480"/>
            <a:chOff x="681274" y="1772816"/>
            <a:chExt cx="6484409" cy="4320480"/>
          </a:xfrm>
        </p:grpSpPr>
        <p:sp>
          <p:nvSpPr>
            <p:cNvPr id="6" name="Freeform 5"/>
            <p:cNvSpPr/>
            <p:nvPr/>
          </p:nvSpPr>
          <p:spPr>
            <a:xfrm>
              <a:off x="683568" y="1772816"/>
              <a:ext cx="6480722" cy="415641"/>
            </a:xfrm>
            <a:custGeom>
              <a:avLst/>
              <a:gdLst>
                <a:gd name="connsiteX0" fmla="*/ 0 w 2396000"/>
                <a:gd name="connsiteY0" fmla="*/ 0 h 1219090"/>
                <a:gd name="connsiteX1" fmla="*/ 2396000 w 2396000"/>
                <a:gd name="connsiteY1" fmla="*/ 0 h 1219090"/>
                <a:gd name="connsiteX2" fmla="*/ 2396000 w 2396000"/>
                <a:gd name="connsiteY2" fmla="*/ 1219090 h 1219090"/>
                <a:gd name="connsiteX3" fmla="*/ 0 w 2396000"/>
                <a:gd name="connsiteY3" fmla="*/ 1219090 h 1219090"/>
                <a:gd name="connsiteX4" fmla="*/ 0 w 2396000"/>
                <a:gd name="connsiteY4" fmla="*/ 0 h 121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96000" h="1219090">
                  <a:moveTo>
                    <a:pt x="0" y="0"/>
                  </a:moveTo>
                  <a:lnTo>
                    <a:pt x="2396000" y="0"/>
                  </a:lnTo>
                  <a:lnTo>
                    <a:pt x="2396000" y="1219090"/>
                  </a:lnTo>
                  <a:lnTo>
                    <a:pt x="0" y="12190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EC2D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4000" tIns="49530" rIns="144000" bIns="49530" numCol="1" spcCol="1270" anchor="ctr" anchorCtr="0">
              <a:noAutofit/>
            </a:bodyPr>
            <a:lstStyle/>
            <a:p>
              <a:pPr lvl="0" algn="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300" kern="1200" dirty="0">
                  <a:solidFill>
                    <a:schemeClr val="tx1"/>
                  </a:solidFill>
                </a:rPr>
                <a:t>חסרות דיור או דיור קבוע</a:t>
              </a:r>
              <a:endParaRPr lang="en-US" sz="1300" kern="1200" dirty="0">
                <a:solidFill>
                  <a:schemeClr val="tx1"/>
                </a:solidFill>
              </a:endParaRPr>
            </a:p>
          </p:txBody>
        </p:sp>
        <p:sp>
          <p:nvSpPr>
            <p:cNvPr id="7" name="Freeform 6"/>
            <p:cNvSpPr/>
            <p:nvPr/>
          </p:nvSpPr>
          <p:spPr>
            <a:xfrm>
              <a:off x="683568" y="2270578"/>
              <a:ext cx="6480722" cy="415641"/>
            </a:xfrm>
            <a:custGeom>
              <a:avLst/>
              <a:gdLst>
                <a:gd name="connsiteX0" fmla="*/ 0 w 2283173"/>
                <a:gd name="connsiteY0" fmla="*/ 0 h 1219090"/>
                <a:gd name="connsiteX1" fmla="*/ 2283173 w 2283173"/>
                <a:gd name="connsiteY1" fmla="*/ 0 h 1219090"/>
                <a:gd name="connsiteX2" fmla="*/ 2283173 w 2283173"/>
                <a:gd name="connsiteY2" fmla="*/ 1219090 h 1219090"/>
                <a:gd name="connsiteX3" fmla="*/ 0 w 2283173"/>
                <a:gd name="connsiteY3" fmla="*/ 1219090 h 1219090"/>
                <a:gd name="connsiteX4" fmla="*/ 0 w 2283173"/>
                <a:gd name="connsiteY4" fmla="*/ 0 h 121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3173" h="1219090">
                  <a:moveTo>
                    <a:pt x="0" y="0"/>
                  </a:moveTo>
                  <a:lnTo>
                    <a:pt x="2283173" y="0"/>
                  </a:lnTo>
                  <a:lnTo>
                    <a:pt x="2283173" y="1219090"/>
                  </a:lnTo>
                  <a:lnTo>
                    <a:pt x="0" y="12190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EC2D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4000" tIns="49530" rIns="144000" bIns="49530" numCol="1" spcCol="1270" anchor="ctr" anchorCtr="0">
              <a:noAutofit/>
            </a:bodyPr>
            <a:lstStyle/>
            <a:p>
              <a:pPr lvl="0" algn="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300" kern="1200" dirty="0">
                  <a:solidFill>
                    <a:schemeClr val="tx1"/>
                  </a:solidFill>
                </a:rPr>
                <a:t>בעלות קשיים בסיסיים בהתנהלות מול מערכות</a:t>
              </a:r>
              <a:endParaRPr lang="he-IL" sz="1300" kern="1200" dirty="0">
                <a:solidFill>
                  <a:schemeClr val="tx1"/>
                </a:solidFill>
                <a:latin typeface="Gisha" pitchFamily="34" charset="-79"/>
              </a:endParaRPr>
            </a:p>
          </p:txBody>
        </p:sp>
        <p:sp>
          <p:nvSpPr>
            <p:cNvPr id="8" name="Freeform 7"/>
            <p:cNvSpPr/>
            <p:nvPr/>
          </p:nvSpPr>
          <p:spPr>
            <a:xfrm>
              <a:off x="683569" y="3793374"/>
              <a:ext cx="6480721" cy="415641"/>
            </a:xfrm>
            <a:custGeom>
              <a:avLst/>
              <a:gdLst>
                <a:gd name="connsiteX0" fmla="*/ 0 w 2370765"/>
                <a:gd name="connsiteY0" fmla="*/ 0 h 1219090"/>
                <a:gd name="connsiteX1" fmla="*/ 2370765 w 2370765"/>
                <a:gd name="connsiteY1" fmla="*/ 0 h 1219090"/>
                <a:gd name="connsiteX2" fmla="*/ 2370765 w 2370765"/>
                <a:gd name="connsiteY2" fmla="*/ 1219090 h 1219090"/>
                <a:gd name="connsiteX3" fmla="*/ 0 w 2370765"/>
                <a:gd name="connsiteY3" fmla="*/ 1219090 h 1219090"/>
                <a:gd name="connsiteX4" fmla="*/ 0 w 2370765"/>
                <a:gd name="connsiteY4" fmla="*/ 0 h 121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0765" h="1219090">
                  <a:moveTo>
                    <a:pt x="0" y="0"/>
                  </a:moveTo>
                  <a:lnTo>
                    <a:pt x="2370765" y="0"/>
                  </a:lnTo>
                  <a:lnTo>
                    <a:pt x="2370765" y="1219090"/>
                  </a:lnTo>
                  <a:lnTo>
                    <a:pt x="0" y="12190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EC2D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4000" tIns="49530" rIns="144000" bIns="49530" numCol="1" spcCol="1270" anchor="ctr" anchorCtr="0">
              <a:noAutofit/>
            </a:bodyPr>
            <a:lstStyle/>
            <a:p>
              <a:pPr lvl="0" algn="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300" kern="1200" dirty="0">
                  <a:solidFill>
                    <a:schemeClr val="tx1"/>
                  </a:solidFill>
                  <a:latin typeface="Gisha" pitchFamily="34" charset="-79"/>
                </a:rPr>
                <a:t>בעלות תא משפחתי מורכב ועד הדרה משפחתית</a:t>
              </a:r>
              <a:endParaRPr lang="he-IL" sz="1300" kern="1200" dirty="0">
                <a:solidFill>
                  <a:schemeClr val="tx1"/>
                </a:solidFill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683568" y="2768340"/>
              <a:ext cx="6480721" cy="430396"/>
            </a:xfrm>
            <a:custGeom>
              <a:avLst/>
              <a:gdLst>
                <a:gd name="connsiteX0" fmla="*/ 0 w 2396000"/>
                <a:gd name="connsiteY0" fmla="*/ 0 h 1219090"/>
                <a:gd name="connsiteX1" fmla="*/ 2396000 w 2396000"/>
                <a:gd name="connsiteY1" fmla="*/ 0 h 1219090"/>
                <a:gd name="connsiteX2" fmla="*/ 2396000 w 2396000"/>
                <a:gd name="connsiteY2" fmla="*/ 1219090 h 1219090"/>
                <a:gd name="connsiteX3" fmla="*/ 0 w 2396000"/>
                <a:gd name="connsiteY3" fmla="*/ 1219090 h 1219090"/>
                <a:gd name="connsiteX4" fmla="*/ 0 w 2396000"/>
                <a:gd name="connsiteY4" fmla="*/ 0 h 121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96000" h="1219090">
                  <a:moveTo>
                    <a:pt x="0" y="0"/>
                  </a:moveTo>
                  <a:lnTo>
                    <a:pt x="2396000" y="0"/>
                  </a:lnTo>
                  <a:lnTo>
                    <a:pt x="2396000" y="1219090"/>
                  </a:lnTo>
                  <a:lnTo>
                    <a:pt x="0" y="12190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EC2D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4000" tIns="49530" rIns="144000" bIns="49530" numCol="1" spcCol="1270" anchor="ctr" anchorCtr="0">
              <a:noAutofit/>
            </a:bodyPr>
            <a:lstStyle/>
            <a:p>
              <a:pPr lvl="0" algn="r" defTabSz="5778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300" kern="1200" dirty="0">
                  <a:solidFill>
                    <a:schemeClr val="tx1"/>
                  </a:solidFill>
                </a:rPr>
                <a:t>חוות קשיים בגידול ילדים ובתפיסה הורית</a:t>
              </a:r>
            </a:p>
          </p:txBody>
        </p:sp>
        <p:sp>
          <p:nvSpPr>
            <p:cNvPr id="10" name="Freeform 9"/>
            <p:cNvSpPr/>
            <p:nvPr/>
          </p:nvSpPr>
          <p:spPr>
            <a:xfrm>
              <a:off x="683568" y="3280857"/>
              <a:ext cx="6480721" cy="430396"/>
            </a:xfrm>
            <a:custGeom>
              <a:avLst/>
              <a:gdLst>
                <a:gd name="connsiteX0" fmla="*/ 0 w 2283173"/>
                <a:gd name="connsiteY0" fmla="*/ 0 h 1219090"/>
                <a:gd name="connsiteX1" fmla="*/ 2283173 w 2283173"/>
                <a:gd name="connsiteY1" fmla="*/ 0 h 1219090"/>
                <a:gd name="connsiteX2" fmla="*/ 2283173 w 2283173"/>
                <a:gd name="connsiteY2" fmla="*/ 1219090 h 1219090"/>
                <a:gd name="connsiteX3" fmla="*/ 0 w 2283173"/>
                <a:gd name="connsiteY3" fmla="*/ 1219090 h 1219090"/>
                <a:gd name="connsiteX4" fmla="*/ 0 w 2283173"/>
                <a:gd name="connsiteY4" fmla="*/ 0 h 121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3173" h="1219090">
                  <a:moveTo>
                    <a:pt x="0" y="0"/>
                  </a:moveTo>
                  <a:lnTo>
                    <a:pt x="2283173" y="0"/>
                  </a:lnTo>
                  <a:lnTo>
                    <a:pt x="2283173" y="1219090"/>
                  </a:lnTo>
                  <a:lnTo>
                    <a:pt x="0" y="12190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EC2D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4000" tIns="49530" rIns="144000" bIns="49530" numCol="1" spcCol="1270" anchor="ctr" anchorCtr="0">
              <a:noAutofit/>
            </a:bodyPr>
            <a:lstStyle/>
            <a:p>
              <a:pPr lvl="0" algn="r" defTabSz="5778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300" dirty="0">
                  <a:solidFill>
                    <a:schemeClr val="tx1"/>
                  </a:solidFill>
                </a:rPr>
                <a:t>נעדרות מיומנויות בתחום </a:t>
              </a:r>
              <a:r>
                <a:rPr lang="he-IL" sz="1300" kern="1200" dirty="0">
                  <a:solidFill>
                    <a:schemeClr val="tx1"/>
                  </a:solidFill>
                </a:rPr>
                <a:t>התעסוקה</a:t>
              </a:r>
            </a:p>
          </p:txBody>
        </p:sp>
        <p:sp>
          <p:nvSpPr>
            <p:cNvPr id="11" name="Freeform 10"/>
            <p:cNvSpPr/>
            <p:nvPr/>
          </p:nvSpPr>
          <p:spPr>
            <a:xfrm>
              <a:off x="683576" y="4291136"/>
              <a:ext cx="6480715" cy="430396"/>
            </a:xfrm>
            <a:custGeom>
              <a:avLst/>
              <a:gdLst>
                <a:gd name="connsiteX0" fmla="*/ 0 w 2370765"/>
                <a:gd name="connsiteY0" fmla="*/ 0 h 1219090"/>
                <a:gd name="connsiteX1" fmla="*/ 2370765 w 2370765"/>
                <a:gd name="connsiteY1" fmla="*/ 0 h 1219090"/>
                <a:gd name="connsiteX2" fmla="*/ 2370765 w 2370765"/>
                <a:gd name="connsiteY2" fmla="*/ 1219090 h 1219090"/>
                <a:gd name="connsiteX3" fmla="*/ 0 w 2370765"/>
                <a:gd name="connsiteY3" fmla="*/ 1219090 h 1219090"/>
                <a:gd name="connsiteX4" fmla="*/ 0 w 2370765"/>
                <a:gd name="connsiteY4" fmla="*/ 0 h 121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0765" h="1219090">
                  <a:moveTo>
                    <a:pt x="0" y="0"/>
                  </a:moveTo>
                  <a:lnTo>
                    <a:pt x="2370765" y="0"/>
                  </a:lnTo>
                  <a:lnTo>
                    <a:pt x="2370765" y="1219090"/>
                  </a:lnTo>
                  <a:lnTo>
                    <a:pt x="0" y="12190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EC2D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4000" tIns="49530" rIns="144000" bIns="49530" numCol="1" spcCol="1270" anchor="ctr" anchorCtr="0">
              <a:noAutofit/>
            </a:bodyPr>
            <a:lstStyle/>
            <a:p>
              <a:pPr lvl="0" algn="r" defTabSz="5778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300" dirty="0">
                  <a:solidFill>
                    <a:schemeClr val="tx1"/>
                  </a:solidFill>
                  <a:latin typeface="Gisha" pitchFamily="34" charset="-79"/>
                </a:rPr>
                <a:t>העדר מסוגלות להתמודד עם חוויות רגשיות בצל הטראומה</a:t>
              </a:r>
              <a:endParaRPr lang="he-IL" sz="1300" kern="1200" dirty="0">
                <a:solidFill>
                  <a:schemeClr val="tx1"/>
                </a:solidFill>
                <a:latin typeface="Gisha" pitchFamily="34" charset="-79"/>
              </a:endParaRPr>
            </a:p>
          </p:txBody>
        </p:sp>
        <p:sp>
          <p:nvSpPr>
            <p:cNvPr id="12" name="Freeform 11"/>
            <p:cNvSpPr/>
            <p:nvPr/>
          </p:nvSpPr>
          <p:spPr>
            <a:xfrm>
              <a:off x="681274" y="4803653"/>
              <a:ext cx="6484409" cy="351070"/>
            </a:xfrm>
            <a:custGeom>
              <a:avLst/>
              <a:gdLst>
                <a:gd name="connsiteX0" fmla="*/ 0 w 2396000"/>
                <a:gd name="connsiteY0" fmla="*/ 0 h 1219090"/>
                <a:gd name="connsiteX1" fmla="*/ 2396000 w 2396000"/>
                <a:gd name="connsiteY1" fmla="*/ 0 h 1219090"/>
                <a:gd name="connsiteX2" fmla="*/ 2396000 w 2396000"/>
                <a:gd name="connsiteY2" fmla="*/ 1219090 h 1219090"/>
                <a:gd name="connsiteX3" fmla="*/ 0 w 2396000"/>
                <a:gd name="connsiteY3" fmla="*/ 1219090 h 1219090"/>
                <a:gd name="connsiteX4" fmla="*/ 0 w 2396000"/>
                <a:gd name="connsiteY4" fmla="*/ 0 h 121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96000" h="1219090">
                  <a:moveTo>
                    <a:pt x="0" y="0"/>
                  </a:moveTo>
                  <a:lnTo>
                    <a:pt x="2396000" y="0"/>
                  </a:lnTo>
                  <a:lnTo>
                    <a:pt x="2396000" y="1219090"/>
                  </a:lnTo>
                  <a:lnTo>
                    <a:pt x="0" y="12190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EC2D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4000" tIns="49530" rIns="144000" bIns="49530" numCol="1" spcCol="1270" anchor="ctr" anchorCtr="0">
              <a:noAutofit/>
            </a:bodyPr>
            <a:lstStyle/>
            <a:p>
              <a:pPr lvl="0" algn="r" defTabSz="5778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300" dirty="0">
                  <a:solidFill>
                    <a:schemeClr val="tx1"/>
                  </a:solidFill>
                  <a:latin typeface="Gisha" pitchFamily="34" charset="-79"/>
                </a:rPr>
                <a:t>העדר כישורי חיים</a:t>
              </a:r>
              <a:endParaRPr lang="he-IL" sz="1300" kern="1200" dirty="0">
                <a:solidFill>
                  <a:schemeClr val="tx1"/>
                </a:solidFill>
                <a:latin typeface="Gisha" pitchFamily="34" charset="-79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683576" y="5236844"/>
              <a:ext cx="6480715" cy="351070"/>
            </a:xfrm>
            <a:custGeom>
              <a:avLst/>
              <a:gdLst>
                <a:gd name="connsiteX0" fmla="*/ 0 w 2283173"/>
                <a:gd name="connsiteY0" fmla="*/ 0 h 1219090"/>
                <a:gd name="connsiteX1" fmla="*/ 2283173 w 2283173"/>
                <a:gd name="connsiteY1" fmla="*/ 0 h 1219090"/>
                <a:gd name="connsiteX2" fmla="*/ 2283173 w 2283173"/>
                <a:gd name="connsiteY2" fmla="*/ 1219090 h 1219090"/>
                <a:gd name="connsiteX3" fmla="*/ 0 w 2283173"/>
                <a:gd name="connsiteY3" fmla="*/ 1219090 h 1219090"/>
                <a:gd name="connsiteX4" fmla="*/ 0 w 2283173"/>
                <a:gd name="connsiteY4" fmla="*/ 0 h 121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3173" h="1219090">
                  <a:moveTo>
                    <a:pt x="0" y="0"/>
                  </a:moveTo>
                  <a:lnTo>
                    <a:pt x="2283173" y="0"/>
                  </a:lnTo>
                  <a:lnTo>
                    <a:pt x="2283173" y="1219090"/>
                  </a:lnTo>
                  <a:lnTo>
                    <a:pt x="0" y="12190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EC2D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4000" tIns="49530" rIns="144000" bIns="49530" numCol="1" spcCol="1270" anchor="ctr" anchorCtr="0">
              <a:noAutofit/>
            </a:bodyPr>
            <a:lstStyle/>
            <a:p>
              <a:pPr lvl="0" algn="r" defTabSz="5778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300" kern="1200" dirty="0">
                  <a:solidFill>
                    <a:schemeClr val="tx1"/>
                  </a:solidFill>
                  <a:latin typeface="Gisha" pitchFamily="34" charset="-79"/>
                </a:rPr>
                <a:t>בעלות קשיים התנהגותיים ויכולת התמדה</a:t>
              </a:r>
              <a:endParaRPr lang="he-IL" sz="1300" kern="1200" dirty="0">
                <a:solidFill>
                  <a:schemeClr val="tx1"/>
                </a:solidFill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>
              <a:off x="681279" y="5670036"/>
              <a:ext cx="6484404" cy="423260"/>
            </a:xfrm>
            <a:custGeom>
              <a:avLst/>
              <a:gdLst>
                <a:gd name="connsiteX0" fmla="*/ 0 w 2370765"/>
                <a:gd name="connsiteY0" fmla="*/ 0 h 1219090"/>
                <a:gd name="connsiteX1" fmla="*/ 2370765 w 2370765"/>
                <a:gd name="connsiteY1" fmla="*/ 0 h 1219090"/>
                <a:gd name="connsiteX2" fmla="*/ 2370765 w 2370765"/>
                <a:gd name="connsiteY2" fmla="*/ 1219090 h 1219090"/>
                <a:gd name="connsiteX3" fmla="*/ 0 w 2370765"/>
                <a:gd name="connsiteY3" fmla="*/ 1219090 h 1219090"/>
                <a:gd name="connsiteX4" fmla="*/ 0 w 2370765"/>
                <a:gd name="connsiteY4" fmla="*/ 0 h 121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0765" h="1219090">
                  <a:moveTo>
                    <a:pt x="0" y="0"/>
                  </a:moveTo>
                  <a:lnTo>
                    <a:pt x="2370765" y="0"/>
                  </a:lnTo>
                  <a:lnTo>
                    <a:pt x="2370765" y="1219090"/>
                  </a:lnTo>
                  <a:lnTo>
                    <a:pt x="0" y="12190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EC2D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4000" tIns="49530" rIns="144000" bIns="49530" numCol="1" spcCol="1270" anchor="ctr" anchorCtr="0">
              <a:noAutofit/>
            </a:bodyPr>
            <a:lstStyle/>
            <a:p>
              <a:pPr lvl="0" algn="r" defTabSz="5778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300" dirty="0">
                  <a:solidFill>
                    <a:schemeClr val="tx1"/>
                  </a:solidFill>
                  <a:latin typeface="Gisha" pitchFamily="34" charset="-79"/>
                </a:rPr>
                <a:t>בודדות חברתית </a:t>
              </a:r>
              <a:endParaRPr lang="he-IL" sz="1300" kern="1200" dirty="0">
                <a:solidFill>
                  <a:schemeClr val="tx1"/>
                </a:solidFill>
                <a:latin typeface="Gisha" pitchFamily="34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775134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/>
              <a:t>תוצאות </a:t>
            </a:r>
            <a:endParaRPr lang="he-IL" dirty="0"/>
          </a:p>
        </p:txBody>
      </p:sp>
      <p:sp>
        <p:nvSpPr>
          <p:cNvPr id="4" name="Content Placeholder 6"/>
          <p:cNvSpPr>
            <a:spLocks noGrp="1"/>
          </p:cNvSpPr>
          <p:nvPr>
            <p:ph type="subTitle" idx="1"/>
          </p:nvPr>
        </p:nvSpPr>
        <p:spPr>
          <a:xfrm>
            <a:off x="971600" y="1268760"/>
            <a:ext cx="7488832" cy="1008112"/>
          </a:xfrm>
        </p:spPr>
        <p:txBody>
          <a:bodyPr>
            <a:normAutofit/>
          </a:bodyPr>
          <a:lstStyle/>
          <a:p>
            <a:pPr>
              <a:buSzPct val="80000"/>
              <a:defRPr/>
            </a:pPr>
            <a:r>
              <a:rPr lang="he-IL" sz="2000" dirty="0"/>
              <a:t>הבנת הצרכים הביאה את הצוות להגדיר את התוצאות הבאות כרצויות ליצירת שינוי משמעותי לנשים נפגעות התמכרויות:</a:t>
            </a:r>
          </a:p>
          <a:p>
            <a:pPr marL="108000" indent="0">
              <a:buSzPct val="80000"/>
              <a:buNone/>
              <a:defRPr/>
            </a:pPr>
            <a:endParaRPr lang="he-IL" sz="2000" dirty="0"/>
          </a:p>
          <a:p>
            <a:pPr>
              <a:buSzPct val="80000"/>
            </a:pPr>
            <a:endParaRPr lang="he-IL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3851920" y="4220067"/>
            <a:ext cx="2123728" cy="1760030"/>
            <a:chOff x="3995936" y="4220067"/>
            <a:chExt cx="2123728" cy="1760030"/>
          </a:xfrm>
        </p:grpSpPr>
        <p:sp>
          <p:nvSpPr>
            <p:cNvPr id="10" name="Rectangle 9"/>
            <p:cNvSpPr/>
            <p:nvPr/>
          </p:nvSpPr>
          <p:spPr>
            <a:xfrm>
              <a:off x="3995936" y="5395322"/>
              <a:ext cx="2123728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rtl="1">
                <a:buSzPct val="80000"/>
                <a:defRPr/>
              </a:pPr>
              <a:r>
                <a:rPr lang="he-IL" sz="1600" dirty="0"/>
                <a:t>חיזוק יכולת </a:t>
              </a:r>
              <a:r>
                <a:rPr lang="he-IL" sz="1600" b="1" dirty="0"/>
                <a:t>היישום של מיומנויות חיים</a:t>
              </a:r>
            </a:p>
          </p:txBody>
        </p:sp>
        <p:pic>
          <p:nvPicPr>
            <p:cNvPr id="1026" name="Picture 2" descr="C:\Users\shira\Downloads\calendar-1232802_640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21" r="28539"/>
            <a:stretch/>
          </p:blipFill>
          <p:spPr bwMode="auto">
            <a:xfrm>
              <a:off x="4427984" y="4220067"/>
              <a:ext cx="1164538" cy="112593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" name="Group 15"/>
          <p:cNvGrpSpPr/>
          <p:nvPr/>
        </p:nvGrpSpPr>
        <p:grpSpPr>
          <a:xfrm>
            <a:off x="3851920" y="2166866"/>
            <a:ext cx="2123728" cy="1758098"/>
            <a:chOff x="3995936" y="2166866"/>
            <a:chExt cx="2123728" cy="1758098"/>
          </a:xfrm>
        </p:grpSpPr>
        <p:sp>
          <p:nvSpPr>
            <p:cNvPr id="7" name="Rectangle 6"/>
            <p:cNvSpPr/>
            <p:nvPr/>
          </p:nvSpPr>
          <p:spPr>
            <a:xfrm>
              <a:off x="3995936" y="3340189"/>
              <a:ext cx="2123728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rtl="1">
                <a:buSzPct val="80000"/>
                <a:defRPr/>
              </a:pPr>
              <a:r>
                <a:rPr lang="he-IL" sz="1600" dirty="0"/>
                <a:t>חיזוק </a:t>
              </a:r>
              <a:r>
                <a:rPr lang="he-IL" sz="1600" b="1" dirty="0"/>
                <a:t>האמונה בתחושת המסוגלות האישית </a:t>
              </a:r>
            </a:p>
          </p:txBody>
        </p:sp>
        <p:pic>
          <p:nvPicPr>
            <p:cNvPr id="1027" name="Picture 3" descr="Y:\Videos, Webinars and Materials\Visuals - iStockPhoto\magic dreamstime_xs_19705302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8431" t="-10003" r="-1" b="1573"/>
            <a:stretch/>
          </p:blipFill>
          <p:spPr bwMode="auto">
            <a:xfrm>
              <a:off x="4427984" y="2166866"/>
              <a:ext cx="1164538" cy="1142702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Group 16"/>
          <p:cNvGrpSpPr/>
          <p:nvPr/>
        </p:nvGrpSpPr>
        <p:grpSpPr>
          <a:xfrm>
            <a:off x="611560" y="2219652"/>
            <a:ext cx="2808312" cy="1659798"/>
            <a:chOff x="611560" y="2219652"/>
            <a:chExt cx="2808312" cy="1659798"/>
          </a:xfrm>
        </p:grpSpPr>
        <p:sp>
          <p:nvSpPr>
            <p:cNvPr id="8" name="Rectangle 7"/>
            <p:cNvSpPr/>
            <p:nvPr/>
          </p:nvSpPr>
          <p:spPr>
            <a:xfrm>
              <a:off x="611560" y="3356230"/>
              <a:ext cx="280831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rtl="1">
                <a:buSzPct val="80000"/>
                <a:defRPr/>
              </a:pPr>
              <a:r>
                <a:rPr lang="he-IL" sz="1600" b="1" dirty="0"/>
                <a:t>שילוב במעגלים חברתיים </a:t>
              </a:r>
              <a:r>
                <a:rPr lang="he-IL" sz="1200" dirty="0"/>
                <a:t>(משפחה, קהילה, חברים, שוק העבודה) </a:t>
              </a:r>
              <a:endParaRPr lang="he-IL" sz="1600" dirty="0"/>
            </a:p>
          </p:txBody>
        </p:sp>
        <p:pic>
          <p:nvPicPr>
            <p:cNvPr id="1028" name="Picture 4" descr="Y:\Videos, Webinars and Materials\Visuals - iStockPhoto\dreamstime_s_11846895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255" r="5248"/>
            <a:stretch/>
          </p:blipFill>
          <p:spPr bwMode="auto">
            <a:xfrm>
              <a:off x="1459272" y="2219652"/>
              <a:ext cx="1111688" cy="1120537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" name="Group 17"/>
          <p:cNvGrpSpPr/>
          <p:nvPr/>
        </p:nvGrpSpPr>
        <p:grpSpPr>
          <a:xfrm>
            <a:off x="6516216" y="4196504"/>
            <a:ext cx="1835696" cy="1537372"/>
            <a:chOff x="6516216" y="4196504"/>
            <a:chExt cx="1835696" cy="1537372"/>
          </a:xfrm>
        </p:grpSpPr>
        <p:sp>
          <p:nvSpPr>
            <p:cNvPr id="9" name="Rectangle 8"/>
            <p:cNvSpPr/>
            <p:nvPr/>
          </p:nvSpPr>
          <p:spPr>
            <a:xfrm>
              <a:off x="6516216" y="5395322"/>
              <a:ext cx="183569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rtl="1">
                <a:buSzPct val="80000"/>
                <a:defRPr/>
              </a:pPr>
              <a:r>
                <a:rPr lang="he-IL" sz="1600" b="1" dirty="0"/>
                <a:t>אימהות מיטיבה</a:t>
              </a:r>
            </a:p>
          </p:txBody>
        </p:sp>
        <p:pic>
          <p:nvPicPr>
            <p:cNvPr id="1029" name="Picture 5" descr="C:\Users\shira\Downloads\family-492891_1920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53" t="12146" r="34115" b="5540"/>
            <a:stretch/>
          </p:blipFill>
          <p:spPr bwMode="auto">
            <a:xfrm>
              <a:off x="6897787" y="4196504"/>
              <a:ext cx="1094087" cy="110470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" name="Group 14"/>
          <p:cNvGrpSpPr/>
          <p:nvPr/>
        </p:nvGrpSpPr>
        <p:grpSpPr>
          <a:xfrm>
            <a:off x="6516216" y="2204864"/>
            <a:ext cx="1835696" cy="1720100"/>
            <a:chOff x="6516216" y="2204864"/>
            <a:chExt cx="1835696" cy="1720100"/>
          </a:xfrm>
        </p:grpSpPr>
        <p:sp>
          <p:nvSpPr>
            <p:cNvPr id="6" name="Rectangle 5"/>
            <p:cNvSpPr/>
            <p:nvPr/>
          </p:nvSpPr>
          <p:spPr>
            <a:xfrm>
              <a:off x="6516216" y="3340189"/>
              <a:ext cx="183569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rtl="1">
                <a:buSzPct val="80000"/>
                <a:defRPr/>
              </a:pPr>
              <a:r>
                <a:rPr lang="he-IL" sz="1600" dirty="0"/>
                <a:t>ניהול </a:t>
              </a:r>
              <a:r>
                <a:rPr lang="he-IL" sz="1600" b="1" dirty="0"/>
                <a:t>אורח חיים נורמטיבי </a:t>
              </a:r>
              <a:r>
                <a:rPr lang="he-IL" sz="1600" dirty="0"/>
                <a:t>ועצמאי </a:t>
              </a:r>
            </a:p>
          </p:txBody>
        </p:sp>
        <p:pic>
          <p:nvPicPr>
            <p:cNvPr id="1030" name="Picture 6" descr="Y:\Videos, Webinars and Materials\Visuals - iStockPhoto\dreamstime_s_10434629.jp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5732" t="1" r="-25732" b="-1248"/>
            <a:stretch/>
          </p:blipFill>
          <p:spPr bwMode="auto">
            <a:xfrm>
              <a:off x="6894304" y="2204864"/>
              <a:ext cx="1101053" cy="110470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Group 19"/>
          <p:cNvGrpSpPr/>
          <p:nvPr/>
        </p:nvGrpSpPr>
        <p:grpSpPr>
          <a:xfrm>
            <a:off x="611560" y="4171186"/>
            <a:ext cx="2808312" cy="1808911"/>
            <a:chOff x="611560" y="4171186"/>
            <a:chExt cx="2808312" cy="1808911"/>
          </a:xfrm>
        </p:grpSpPr>
        <p:sp>
          <p:nvSpPr>
            <p:cNvPr id="11" name="Rectangle 10"/>
            <p:cNvSpPr/>
            <p:nvPr/>
          </p:nvSpPr>
          <p:spPr>
            <a:xfrm>
              <a:off x="611560" y="5395322"/>
              <a:ext cx="280831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rtl="1">
                <a:buSzPct val="80000"/>
                <a:defRPr/>
              </a:pPr>
              <a:r>
                <a:rPr lang="he-IL" sz="1600" b="1" dirty="0"/>
                <a:t>שמירה על ניקיון </a:t>
              </a:r>
              <a:r>
                <a:rPr lang="he-IL" sz="1600" dirty="0"/>
                <a:t>מחומרים פסיכואקטיביים, תוך כדי כל הנ"ל.</a:t>
              </a:r>
              <a:endParaRPr lang="he-IL" sz="1600" dirty="0">
                <a:solidFill>
                  <a:srgbClr val="FF0000"/>
                </a:solidFill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1461975" y="4171186"/>
              <a:ext cx="1109510" cy="1123792"/>
              <a:chOff x="834708" y="3729786"/>
              <a:chExt cx="1306658" cy="1323478"/>
            </a:xfr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grpSpPr>
          <p:pic>
            <p:nvPicPr>
              <p:cNvPr id="1031" name="Picture 7" descr="Y:\Videos, Webinars and Materials\Visuals - iStockPhoto\pills-716574_1920.jpg"/>
              <p:cNvPicPr>
                <a:picLocks noChangeAspect="1" noChangeArrowheads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24034"/>
              <a:stretch/>
            </p:blipFill>
            <p:spPr bwMode="auto">
              <a:xfrm>
                <a:off x="834708" y="3729786"/>
                <a:ext cx="1306658" cy="1323478"/>
              </a:xfrm>
              <a:prstGeom prst="ellipse">
                <a:avLst/>
              </a:prstGeom>
              <a:noFill/>
              <a:ln>
                <a:solidFill>
                  <a:schemeClr val="accent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2" name="&quot;No&quot; Symbol 11"/>
              <p:cNvSpPr/>
              <p:nvPr/>
            </p:nvSpPr>
            <p:spPr>
              <a:xfrm>
                <a:off x="899592" y="3787353"/>
                <a:ext cx="1173220" cy="1173220"/>
              </a:xfrm>
              <a:prstGeom prst="noSmoking">
                <a:avLst>
                  <a:gd name="adj" fmla="val 5215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27430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dirty="0"/>
              <a:t>תוצאות לפעולה </a:t>
            </a:r>
          </a:p>
        </p:txBody>
      </p:sp>
      <p:grpSp>
        <p:nvGrpSpPr>
          <p:cNvPr id="53" name="Group 52"/>
          <p:cNvGrpSpPr/>
          <p:nvPr/>
        </p:nvGrpSpPr>
        <p:grpSpPr>
          <a:xfrm>
            <a:off x="5020271" y="1844824"/>
            <a:ext cx="1882605" cy="3528392"/>
            <a:chOff x="5020271" y="1844824"/>
            <a:chExt cx="1882605" cy="3528392"/>
          </a:xfrm>
        </p:grpSpPr>
        <p:sp>
          <p:nvSpPr>
            <p:cNvPr id="33" name="Freeform 32"/>
            <p:cNvSpPr/>
            <p:nvPr/>
          </p:nvSpPr>
          <p:spPr>
            <a:xfrm>
              <a:off x="5091133" y="1844824"/>
              <a:ext cx="1741403" cy="577970"/>
            </a:xfrm>
            <a:custGeom>
              <a:avLst/>
              <a:gdLst>
                <a:gd name="connsiteX0" fmla="*/ 0 w 738134"/>
                <a:gd name="connsiteY0" fmla="*/ 36907 h 369067"/>
                <a:gd name="connsiteX1" fmla="*/ 36907 w 738134"/>
                <a:gd name="connsiteY1" fmla="*/ 0 h 369067"/>
                <a:gd name="connsiteX2" fmla="*/ 701227 w 738134"/>
                <a:gd name="connsiteY2" fmla="*/ 0 h 369067"/>
                <a:gd name="connsiteX3" fmla="*/ 738134 w 738134"/>
                <a:gd name="connsiteY3" fmla="*/ 36907 h 369067"/>
                <a:gd name="connsiteX4" fmla="*/ 738134 w 738134"/>
                <a:gd name="connsiteY4" fmla="*/ 332160 h 369067"/>
                <a:gd name="connsiteX5" fmla="*/ 701227 w 738134"/>
                <a:gd name="connsiteY5" fmla="*/ 369067 h 369067"/>
                <a:gd name="connsiteX6" fmla="*/ 36907 w 738134"/>
                <a:gd name="connsiteY6" fmla="*/ 369067 h 369067"/>
                <a:gd name="connsiteX7" fmla="*/ 0 w 738134"/>
                <a:gd name="connsiteY7" fmla="*/ 332160 h 369067"/>
                <a:gd name="connsiteX8" fmla="*/ 0 w 738134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134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701227" y="0"/>
                  </a:lnTo>
                  <a:cubicBezTo>
                    <a:pt x="721610" y="0"/>
                    <a:pt x="738134" y="16524"/>
                    <a:pt x="738134" y="36907"/>
                  </a:cubicBezTo>
                  <a:lnTo>
                    <a:pt x="738134" y="332160"/>
                  </a:lnTo>
                  <a:cubicBezTo>
                    <a:pt x="738134" y="352543"/>
                    <a:pt x="721610" y="369067"/>
                    <a:pt x="701227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12700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00" tIns="22240" rIns="72000" bIns="22240" numCol="1" spcCol="1270" anchor="ctr" anchorCtr="0">
              <a:noAutofit/>
            </a:bodyPr>
            <a:lstStyle/>
            <a:p>
              <a:pPr lvl="0" algn="ctr" defTabSz="4000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/>
                <a:t>שיפור קשר עם מערכות </a:t>
              </a:r>
              <a:endParaRPr lang="en-US" sz="1400" b="1" kern="1200" dirty="0"/>
            </a:p>
          </p:txBody>
        </p:sp>
        <p:sp>
          <p:nvSpPr>
            <p:cNvPr id="35" name="Freeform 34"/>
            <p:cNvSpPr/>
            <p:nvPr/>
          </p:nvSpPr>
          <p:spPr>
            <a:xfrm>
              <a:off x="6050818" y="4018952"/>
              <a:ext cx="852058" cy="397001"/>
            </a:xfrm>
            <a:custGeom>
              <a:avLst/>
              <a:gdLst>
                <a:gd name="connsiteX0" fmla="*/ 0 w 590507"/>
                <a:gd name="connsiteY0" fmla="*/ 36907 h 369067"/>
                <a:gd name="connsiteX1" fmla="*/ 36907 w 590507"/>
                <a:gd name="connsiteY1" fmla="*/ 0 h 369067"/>
                <a:gd name="connsiteX2" fmla="*/ 553600 w 590507"/>
                <a:gd name="connsiteY2" fmla="*/ 0 h 369067"/>
                <a:gd name="connsiteX3" fmla="*/ 590507 w 590507"/>
                <a:gd name="connsiteY3" fmla="*/ 36907 h 369067"/>
                <a:gd name="connsiteX4" fmla="*/ 590507 w 590507"/>
                <a:gd name="connsiteY4" fmla="*/ 332160 h 369067"/>
                <a:gd name="connsiteX5" fmla="*/ 553600 w 590507"/>
                <a:gd name="connsiteY5" fmla="*/ 369067 h 369067"/>
                <a:gd name="connsiteX6" fmla="*/ 36907 w 590507"/>
                <a:gd name="connsiteY6" fmla="*/ 369067 h 369067"/>
                <a:gd name="connsiteX7" fmla="*/ 0 w 590507"/>
                <a:gd name="connsiteY7" fmla="*/ 332160 h 369067"/>
                <a:gd name="connsiteX8" fmla="*/ 0 w 590507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0507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553600" y="0"/>
                  </a:lnTo>
                  <a:cubicBezTo>
                    <a:pt x="573983" y="0"/>
                    <a:pt x="590507" y="16524"/>
                    <a:pt x="590507" y="36907"/>
                  </a:cubicBezTo>
                  <a:lnTo>
                    <a:pt x="590507" y="332160"/>
                  </a:lnTo>
                  <a:cubicBezTo>
                    <a:pt x="590507" y="352543"/>
                    <a:pt x="573983" y="369067"/>
                    <a:pt x="553600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6000" tIns="17160" rIns="72000" bIns="17160" numCol="1" spcCol="1270" anchor="ctr" anchorCtr="0">
              <a:noAutofit/>
            </a:bodyPr>
            <a:lstStyle/>
            <a:p>
              <a:pPr lvl="0" algn="r" defTabSz="2222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700" kern="1200" dirty="0"/>
                <a:t>חיזוק הידע והגברת מיומנויות בפניה לרשויות </a:t>
              </a:r>
              <a:endParaRPr lang="en-US" sz="700" kern="1200" dirty="0"/>
            </a:p>
          </p:txBody>
        </p:sp>
        <p:sp>
          <p:nvSpPr>
            <p:cNvPr id="37" name="Freeform 36"/>
            <p:cNvSpPr/>
            <p:nvPr/>
          </p:nvSpPr>
          <p:spPr>
            <a:xfrm>
              <a:off x="5200374" y="4018952"/>
              <a:ext cx="774468" cy="397001"/>
            </a:xfrm>
            <a:custGeom>
              <a:avLst/>
              <a:gdLst>
                <a:gd name="connsiteX0" fmla="*/ 0 w 590507"/>
                <a:gd name="connsiteY0" fmla="*/ 36907 h 369067"/>
                <a:gd name="connsiteX1" fmla="*/ 36907 w 590507"/>
                <a:gd name="connsiteY1" fmla="*/ 0 h 369067"/>
                <a:gd name="connsiteX2" fmla="*/ 553600 w 590507"/>
                <a:gd name="connsiteY2" fmla="*/ 0 h 369067"/>
                <a:gd name="connsiteX3" fmla="*/ 590507 w 590507"/>
                <a:gd name="connsiteY3" fmla="*/ 36907 h 369067"/>
                <a:gd name="connsiteX4" fmla="*/ 590507 w 590507"/>
                <a:gd name="connsiteY4" fmla="*/ 332160 h 369067"/>
                <a:gd name="connsiteX5" fmla="*/ 553600 w 590507"/>
                <a:gd name="connsiteY5" fmla="*/ 369067 h 369067"/>
                <a:gd name="connsiteX6" fmla="*/ 36907 w 590507"/>
                <a:gd name="connsiteY6" fmla="*/ 369067 h 369067"/>
                <a:gd name="connsiteX7" fmla="*/ 0 w 590507"/>
                <a:gd name="connsiteY7" fmla="*/ 332160 h 369067"/>
                <a:gd name="connsiteX8" fmla="*/ 0 w 590507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0507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553600" y="0"/>
                  </a:lnTo>
                  <a:cubicBezTo>
                    <a:pt x="573983" y="0"/>
                    <a:pt x="590507" y="16524"/>
                    <a:pt x="590507" y="36907"/>
                  </a:cubicBezTo>
                  <a:lnTo>
                    <a:pt x="590507" y="332160"/>
                  </a:lnTo>
                  <a:cubicBezTo>
                    <a:pt x="590507" y="352543"/>
                    <a:pt x="573983" y="369067"/>
                    <a:pt x="553600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6000" tIns="17160" rIns="72000" bIns="17160" numCol="1" spcCol="1270" anchor="ctr" anchorCtr="0">
              <a:noAutofit/>
            </a:bodyPr>
            <a:lstStyle/>
            <a:p>
              <a:pPr lvl="0" algn="r" defTabSz="2222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700" kern="1200" dirty="0"/>
                <a:t>הבאת הבעיות המשפטיות לטיפול וניהול</a:t>
              </a:r>
              <a:endParaRPr lang="en-US" sz="700" kern="1200" dirty="0"/>
            </a:p>
          </p:txBody>
        </p:sp>
        <p:sp>
          <p:nvSpPr>
            <p:cNvPr id="39" name="Freeform 38"/>
            <p:cNvSpPr/>
            <p:nvPr/>
          </p:nvSpPr>
          <p:spPr>
            <a:xfrm>
              <a:off x="6050816" y="4495071"/>
              <a:ext cx="852058" cy="878144"/>
            </a:xfrm>
            <a:custGeom>
              <a:avLst/>
              <a:gdLst>
                <a:gd name="connsiteX0" fmla="*/ 0 w 590507"/>
                <a:gd name="connsiteY0" fmla="*/ 36907 h 369067"/>
                <a:gd name="connsiteX1" fmla="*/ 36907 w 590507"/>
                <a:gd name="connsiteY1" fmla="*/ 0 h 369067"/>
                <a:gd name="connsiteX2" fmla="*/ 553600 w 590507"/>
                <a:gd name="connsiteY2" fmla="*/ 0 h 369067"/>
                <a:gd name="connsiteX3" fmla="*/ 590507 w 590507"/>
                <a:gd name="connsiteY3" fmla="*/ 36907 h 369067"/>
                <a:gd name="connsiteX4" fmla="*/ 590507 w 590507"/>
                <a:gd name="connsiteY4" fmla="*/ 332160 h 369067"/>
                <a:gd name="connsiteX5" fmla="*/ 553600 w 590507"/>
                <a:gd name="connsiteY5" fmla="*/ 369067 h 369067"/>
                <a:gd name="connsiteX6" fmla="*/ 36907 w 590507"/>
                <a:gd name="connsiteY6" fmla="*/ 369067 h 369067"/>
                <a:gd name="connsiteX7" fmla="*/ 0 w 590507"/>
                <a:gd name="connsiteY7" fmla="*/ 332160 h 369067"/>
                <a:gd name="connsiteX8" fmla="*/ 0 w 590507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0507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553600" y="0"/>
                  </a:lnTo>
                  <a:cubicBezTo>
                    <a:pt x="573983" y="0"/>
                    <a:pt x="590507" y="16524"/>
                    <a:pt x="590507" y="36907"/>
                  </a:cubicBezTo>
                  <a:lnTo>
                    <a:pt x="590507" y="332160"/>
                  </a:lnTo>
                  <a:cubicBezTo>
                    <a:pt x="590507" y="352543"/>
                    <a:pt x="573983" y="369067"/>
                    <a:pt x="553600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6000" tIns="17160" rIns="72000" bIns="17160" numCol="1" spcCol="1270" anchor="ctr" anchorCtr="0">
              <a:noAutofit/>
            </a:bodyPr>
            <a:lstStyle/>
            <a:p>
              <a:pPr lvl="0" algn="r" defTabSz="2222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700" kern="1200" dirty="0"/>
                <a:t>הגברת הידע והיכולת למיצוי זכויות בתחום גידול הילדים והכנסה.</a:t>
              </a:r>
              <a:endParaRPr lang="en-US" sz="700" kern="1200" dirty="0"/>
            </a:p>
          </p:txBody>
        </p:sp>
        <p:sp>
          <p:nvSpPr>
            <p:cNvPr id="41" name="Freeform 40"/>
            <p:cNvSpPr/>
            <p:nvPr/>
          </p:nvSpPr>
          <p:spPr>
            <a:xfrm>
              <a:off x="5198758" y="4495072"/>
              <a:ext cx="776081" cy="397001"/>
            </a:xfrm>
            <a:custGeom>
              <a:avLst/>
              <a:gdLst>
                <a:gd name="connsiteX0" fmla="*/ 0 w 590507"/>
                <a:gd name="connsiteY0" fmla="*/ 36907 h 369067"/>
                <a:gd name="connsiteX1" fmla="*/ 36907 w 590507"/>
                <a:gd name="connsiteY1" fmla="*/ 0 h 369067"/>
                <a:gd name="connsiteX2" fmla="*/ 553600 w 590507"/>
                <a:gd name="connsiteY2" fmla="*/ 0 h 369067"/>
                <a:gd name="connsiteX3" fmla="*/ 590507 w 590507"/>
                <a:gd name="connsiteY3" fmla="*/ 36907 h 369067"/>
                <a:gd name="connsiteX4" fmla="*/ 590507 w 590507"/>
                <a:gd name="connsiteY4" fmla="*/ 332160 h 369067"/>
                <a:gd name="connsiteX5" fmla="*/ 553600 w 590507"/>
                <a:gd name="connsiteY5" fmla="*/ 369067 h 369067"/>
                <a:gd name="connsiteX6" fmla="*/ 36907 w 590507"/>
                <a:gd name="connsiteY6" fmla="*/ 369067 h 369067"/>
                <a:gd name="connsiteX7" fmla="*/ 0 w 590507"/>
                <a:gd name="connsiteY7" fmla="*/ 332160 h 369067"/>
                <a:gd name="connsiteX8" fmla="*/ 0 w 590507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0507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553600" y="0"/>
                  </a:lnTo>
                  <a:cubicBezTo>
                    <a:pt x="573983" y="0"/>
                    <a:pt x="590507" y="16524"/>
                    <a:pt x="590507" y="36907"/>
                  </a:cubicBezTo>
                  <a:lnTo>
                    <a:pt x="590507" y="332160"/>
                  </a:lnTo>
                  <a:cubicBezTo>
                    <a:pt x="590507" y="352543"/>
                    <a:pt x="573983" y="369067"/>
                    <a:pt x="553600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6000" tIns="17160" rIns="72000" bIns="17160" numCol="1" spcCol="1270" anchor="ctr" anchorCtr="0">
              <a:noAutofit/>
            </a:bodyPr>
            <a:lstStyle/>
            <a:p>
              <a:pPr lvl="0" algn="r" defTabSz="2222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700" kern="1200" dirty="0"/>
                <a:t>הגברת האמון בקשר טיפולי</a:t>
              </a:r>
              <a:endParaRPr lang="en-US" sz="700" kern="1200" dirty="0"/>
            </a:p>
          </p:txBody>
        </p:sp>
        <p:sp>
          <p:nvSpPr>
            <p:cNvPr id="43" name="Freeform 42"/>
            <p:cNvSpPr/>
            <p:nvPr/>
          </p:nvSpPr>
          <p:spPr>
            <a:xfrm>
              <a:off x="5198758" y="4976215"/>
              <a:ext cx="778838" cy="397001"/>
            </a:xfrm>
            <a:custGeom>
              <a:avLst/>
              <a:gdLst>
                <a:gd name="connsiteX0" fmla="*/ 0 w 590507"/>
                <a:gd name="connsiteY0" fmla="*/ 36907 h 369067"/>
                <a:gd name="connsiteX1" fmla="*/ 36907 w 590507"/>
                <a:gd name="connsiteY1" fmla="*/ 0 h 369067"/>
                <a:gd name="connsiteX2" fmla="*/ 553600 w 590507"/>
                <a:gd name="connsiteY2" fmla="*/ 0 h 369067"/>
                <a:gd name="connsiteX3" fmla="*/ 590507 w 590507"/>
                <a:gd name="connsiteY3" fmla="*/ 36907 h 369067"/>
                <a:gd name="connsiteX4" fmla="*/ 590507 w 590507"/>
                <a:gd name="connsiteY4" fmla="*/ 332160 h 369067"/>
                <a:gd name="connsiteX5" fmla="*/ 553600 w 590507"/>
                <a:gd name="connsiteY5" fmla="*/ 369067 h 369067"/>
                <a:gd name="connsiteX6" fmla="*/ 36907 w 590507"/>
                <a:gd name="connsiteY6" fmla="*/ 369067 h 369067"/>
                <a:gd name="connsiteX7" fmla="*/ 0 w 590507"/>
                <a:gd name="connsiteY7" fmla="*/ 332160 h 369067"/>
                <a:gd name="connsiteX8" fmla="*/ 0 w 590507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0507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553600" y="0"/>
                  </a:lnTo>
                  <a:cubicBezTo>
                    <a:pt x="573983" y="0"/>
                    <a:pt x="590507" y="16524"/>
                    <a:pt x="590507" y="36907"/>
                  </a:cubicBezTo>
                  <a:lnTo>
                    <a:pt x="590507" y="332160"/>
                  </a:lnTo>
                  <a:cubicBezTo>
                    <a:pt x="590507" y="352543"/>
                    <a:pt x="573983" y="369067"/>
                    <a:pt x="553600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6000" tIns="17160" rIns="72000" bIns="17160" numCol="1" spcCol="1270" anchor="ctr" anchorCtr="0">
              <a:noAutofit/>
            </a:bodyPr>
            <a:lstStyle/>
            <a:p>
              <a:pPr lvl="0" algn="r" defTabSz="2222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700" kern="1200"/>
                <a:t>הגברת מוטיבציה לטיפול </a:t>
              </a:r>
              <a:endParaRPr lang="en-US" sz="700" kern="1200" dirty="0"/>
            </a:p>
          </p:txBody>
        </p:sp>
        <p:pic>
          <p:nvPicPr>
            <p:cNvPr id="3074" name="Picture 2" descr="C:\Users\shira\Downloads\control-427510_640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0271" y="2575365"/>
              <a:ext cx="1812265" cy="1203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5" name="Group 54"/>
          <p:cNvGrpSpPr/>
          <p:nvPr/>
        </p:nvGrpSpPr>
        <p:grpSpPr>
          <a:xfrm>
            <a:off x="765439" y="1844824"/>
            <a:ext cx="1558263" cy="2568501"/>
            <a:chOff x="765439" y="1844824"/>
            <a:chExt cx="1558263" cy="2568501"/>
          </a:xfrm>
        </p:grpSpPr>
        <p:sp>
          <p:nvSpPr>
            <p:cNvPr id="27" name="Freeform 26"/>
            <p:cNvSpPr/>
            <p:nvPr/>
          </p:nvSpPr>
          <p:spPr>
            <a:xfrm>
              <a:off x="765440" y="4018953"/>
              <a:ext cx="1527317" cy="394372"/>
            </a:xfrm>
            <a:custGeom>
              <a:avLst/>
              <a:gdLst>
                <a:gd name="connsiteX0" fmla="*/ 0 w 590507"/>
                <a:gd name="connsiteY0" fmla="*/ 36907 h 369067"/>
                <a:gd name="connsiteX1" fmla="*/ 36907 w 590507"/>
                <a:gd name="connsiteY1" fmla="*/ 0 h 369067"/>
                <a:gd name="connsiteX2" fmla="*/ 553600 w 590507"/>
                <a:gd name="connsiteY2" fmla="*/ 0 h 369067"/>
                <a:gd name="connsiteX3" fmla="*/ 590507 w 590507"/>
                <a:gd name="connsiteY3" fmla="*/ 36907 h 369067"/>
                <a:gd name="connsiteX4" fmla="*/ 590507 w 590507"/>
                <a:gd name="connsiteY4" fmla="*/ 332160 h 369067"/>
                <a:gd name="connsiteX5" fmla="*/ 553600 w 590507"/>
                <a:gd name="connsiteY5" fmla="*/ 369067 h 369067"/>
                <a:gd name="connsiteX6" fmla="*/ 36907 w 590507"/>
                <a:gd name="connsiteY6" fmla="*/ 369067 h 369067"/>
                <a:gd name="connsiteX7" fmla="*/ 0 w 590507"/>
                <a:gd name="connsiteY7" fmla="*/ 332160 h 369067"/>
                <a:gd name="connsiteX8" fmla="*/ 0 w 590507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0507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553600" y="0"/>
                  </a:lnTo>
                  <a:cubicBezTo>
                    <a:pt x="573983" y="0"/>
                    <a:pt x="590507" y="16524"/>
                    <a:pt x="590507" y="36907"/>
                  </a:cubicBezTo>
                  <a:lnTo>
                    <a:pt x="590507" y="332160"/>
                  </a:lnTo>
                  <a:cubicBezTo>
                    <a:pt x="590507" y="352543"/>
                    <a:pt x="573983" y="369067"/>
                    <a:pt x="553600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6000" tIns="17160" rIns="72000" bIns="17160" numCol="1" spcCol="1270" anchor="ctr" anchorCtr="0">
              <a:noAutofit/>
            </a:bodyPr>
            <a:lstStyle/>
            <a:p>
              <a:pPr lvl="0" algn="ctr" defTabSz="2222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700" kern="1200" dirty="0"/>
                <a:t>חיזוק המיומנויות והמוטיבציה  להשתלבות בשוק העבודה</a:t>
              </a:r>
              <a:endParaRPr lang="en-US" sz="700" kern="1200" dirty="0"/>
            </a:p>
          </p:txBody>
        </p:sp>
        <p:sp>
          <p:nvSpPr>
            <p:cNvPr id="25" name="Freeform 24"/>
            <p:cNvSpPr/>
            <p:nvPr/>
          </p:nvSpPr>
          <p:spPr>
            <a:xfrm>
              <a:off x="765439" y="1844824"/>
              <a:ext cx="1558263" cy="577970"/>
            </a:xfrm>
            <a:custGeom>
              <a:avLst/>
              <a:gdLst>
                <a:gd name="connsiteX0" fmla="*/ 0 w 738134"/>
                <a:gd name="connsiteY0" fmla="*/ 36907 h 369067"/>
                <a:gd name="connsiteX1" fmla="*/ 36907 w 738134"/>
                <a:gd name="connsiteY1" fmla="*/ 0 h 369067"/>
                <a:gd name="connsiteX2" fmla="*/ 701227 w 738134"/>
                <a:gd name="connsiteY2" fmla="*/ 0 h 369067"/>
                <a:gd name="connsiteX3" fmla="*/ 738134 w 738134"/>
                <a:gd name="connsiteY3" fmla="*/ 36907 h 369067"/>
                <a:gd name="connsiteX4" fmla="*/ 738134 w 738134"/>
                <a:gd name="connsiteY4" fmla="*/ 332160 h 369067"/>
                <a:gd name="connsiteX5" fmla="*/ 701227 w 738134"/>
                <a:gd name="connsiteY5" fmla="*/ 369067 h 369067"/>
                <a:gd name="connsiteX6" fmla="*/ 36907 w 738134"/>
                <a:gd name="connsiteY6" fmla="*/ 369067 h 369067"/>
                <a:gd name="connsiteX7" fmla="*/ 0 w 738134"/>
                <a:gd name="connsiteY7" fmla="*/ 332160 h 369067"/>
                <a:gd name="connsiteX8" fmla="*/ 0 w 738134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134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701227" y="0"/>
                  </a:lnTo>
                  <a:cubicBezTo>
                    <a:pt x="721610" y="0"/>
                    <a:pt x="738134" y="16524"/>
                    <a:pt x="738134" y="36907"/>
                  </a:cubicBezTo>
                  <a:lnTo>
                    <a:pt x="738134" y="332160"/>
                  </a:lnTo>
                  <a:cubicBezTo>
                    <a:pt x="738134" y="352543"/>
                    <a:pt x="721610" y="369067"/>
                    <a:pt x="701227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12700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00" tIns="22240" rIns="72000" bIns="22240" numCol="1" spcCol="1270" anchor="ctr" anchorCtr="0">
              <a:noAutofit/>
            </a:bodyPr>
            <a:lstStyle/>
            <a:p>
              <a:pPr lvl="0" algn="ctr" defTabSz="4000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/>
                <a:t>שיפור המצב התעסוקתי   </a:t>
              </a:r>
              <a:endParaRPr lang="en-US" sz="1400" b="1" kern="1200" dirty="0"/>
            </a:p>
          </p:txBody>
        </p:sp>
        <p:pic>
          <p:nvPicPr>
            <p:cNvPr id="3075" name="Picture 3" descr="C:\Users\shira\Downloads\laptop-1149412_64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5439" y="2651650"/>
              <a:ext cx="1558263" cy="1127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4" name="Group 53"/>
          <p:cNvGrpSpPr/>
          <p:nvPr/>
        </p:nvGrpSpPr>
        <p:grpSpPr>
          <a:xfrm>
            <a:off x="2881525" y="1844824"/>
            <a:ext cx="1717925" cy="2571130"/>
            <a:chOff x="2881525" y="1844824"/>
            <a:chExt cx="1717925" cy="2571130"/>
          </a:xfrm>
        </p:grpSpPr>
        <p:grpSp>
          <p:nvGrpSpPr>
            <p:cNvPr id="47" name="Group 46"/>
            <p:cNvGrpSpPr/>
            <p:nvPr/>
          </p:nvGrpSpPr>
          <p:grpSpPr>
            <a:xfrm>
              <a:off x="2897281" y="4018953"/>
              <a:ext cx="1637044" cy="397001"/>
              <a:chOff x="3851920" y="1779588"/>
              <a:chExt cx="1404448" cy="432049"/>
            </a:xfrm>
          </p:grpSpPr>
          <p:sp>
            <p:nvSpPr>
              <p:cNvPr id="30" name="Freeform 29"/>
              <p:cNvSpPr/>
              <p:nvPr/>
            </p:nvSpPr>
            <p:spPr>
              <a:xfrm>
                <a:off x="4634870" y="1779589"/>
                <a:ext cx="621498" cy="432048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kern="1200" dirty="0"/>
                  <a:t>הגברת מיומנויות הוריות</a:t>
                </a:r>
                <a:endParaRPr lang="en-US" sz="700" kern="1200" dirty="0"/>
              </a:p>
            </p:txBody>
          </p:sp>
          <p:sp>
            <p:nvSpPr>
              <p:cNvPr id="32" name="Freeform 31"/>
              <p:cNvSpPr/>
              <p:nvPr/>
            </p:nvSpPr>
            <p:spPr>
              <a:xfrm>
                <a:off x="3851920" y="1779588"/>
                <a:ext cx="691276" cy="432048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kern="1200"/>
                  <a:t>הגברת מענים לסיוע בטיפול וסידור ילדים </a:t>
                </a:r>
                <a:endParaRPr lang="en-US" sz="700" kern="1200" dirty="0"/>
              </a:p>
            </p:txBody>
          </p:sp>
        </p:grpSp>
        <p:sp>
          <p:nvSpPr>
            <p:cNvPr id="28" name="Freeform 27"/>
            <p:cNvSpPr/>
            <p:nvPr/>
          </p:nvSpPr>
          <p:spPr>
            <a:xfrm>
              <a:off x="2893422" y="1844824"/>
              <a:ext cx="1706028" cy="577970"/>
            </a:xfrm>
            <a:custGeom>
              <a:avLst/>
              <a:gdLst>
                <a:gd name="connsiteX0" fmla="*/ 0 w 738134"/>
                <a:gd name="connsiteY0" fmla="*/ 36907 h 369067"/>
                <a:gd name="connsiteX1" fmla="*/ 36907 w 738134"/>
                <a:gd name="connsiteY1" fmla="*/ 0 h 369067"/>
                <a:gd name="connsiteX2" fmla="*/ 701227 w 738134"/>
                <a:gd name="connsiteY2" fmla="*/ 0 h 369067"/>
                <a:gd name="connsiteX3" fmla="*/ 738134 w 738134"/>
                <a:gd name="connsiteY3" fmla="*/ 36907 h 369067"/>
                <a:gd name="connsiteX4" fmla="*/ 738134 w 738134"/>
                <a:gd name="connsiteY4" fmla="*/ 332160 h 369067"/>
                <a:gd name="connsiteX5" fmla="*/ 701227 w 738134"/>
                <a:gd name="connsiteY5" fmla="*/ 369067 h 369067"/>
                <a:gd name="connsiteX6" fmla="*/ 36907 w 738134"/>
                <a:gd name="connsiteY6" fmla="*/ 369067 h 369067"/>
                <a:gd name="connsiteX7" fmla="*/ 0 w 738134"/>
                <a:gd name="connsiteY7" fmla="*/ 332160 h 369067"/>
                <a:gd name="connsiteX8" fmla="*/ 0 w 738134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134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701227" y="0"/>
                  </a:lnTo>
                  <a:cubicBezTo>
                    <a:pt x="721610" y="0"/>
                    <a:pt x="738134" y="16524"/>
                    <a:pt x="738134" y="36907"/>
                  </a:cubicBezTo>
                  <a:lnTo>
                    <a:pt x="738134" y="332160"/>
                  </a:lnTo>
                  <a:cubicBezTo>
                    <a:pt x="738134" y="352543"/>
                    <a:pt x="721610" y="369067"/>
                    <a:pt x="701227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12700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00" tIns="22240" rIns="72000" bIns="22240" numCol="1" spcCol="1270" anchor="ctr" anchorCtr="0">
              <a:noAutofit/>
            </a:bodyPr>
            <a:lstStyle/>
            <a:p>
              <a:pPr lvl="0" algn="ctr" defTabSz="4000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/>
                <a:t>הגברת הסיוע לטיפול בילדים</a:t>
              </a:r>
              <a:endParaRPr lang="en-US" sz="1400" b="1" kern="1200" dirty="0"/>
            </a:p>
          </p:txBody>
        </p:sp>
        <p:pic>
          <p:nvPicPr>
            <p:cNvPr id="3076" name="Picture 4" descr="C:\Users\shira\Downloads\crayons-1445053_640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1525" y="2651649"/>
              <a:ext cx="1706028" cy="1127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2" name="Group 51"/>
          <p:cNvGrpSpPr/>
          <p:nvPr/>
        </p:nvGrpSpPr>
        <p:grpSpPr>
          <a:xfrm>
            <a:off x="7402254" y="1844824"/>
            <a:ext cx="1275716" cy="1866984"/>
            <a:chOff x="7402254" y="1844824"/>
            <a:chExt cx="1275716" cy="1866984"/>
          </a:xfrm>
        </p:grpSpPr>
        <p:sp>
          <p:nvSpPr>
            <p:cNvPr id="44" name="Freeform 43"/>
            <p:cNvSpPr/>
            <p:nvPr/>
          </p:nvSpPr>
          <p:spPr>
            <a:xfrm>
              <a:off x="7402254" y="1844824"/>
              <a:ext cx="1275716" cy="577970"/>
            </a:xfrm>
            <a:custGeom>
              <a:avLst/>
              <a:gdLst>
                <a:gd name="connsiteX0" fmla="*/ 0 w 738134"/>
                <a:gd name="connsiteY0" fmla="*/ 36907 h 369067"/>
                <a:gd name="connsiteX1" fmla="*/ 36907 w 738134"/>
                <a:gd name="connsiteY1" fmla="*/ 0 h 369067"/>
                <a:gd name="connsiteX2" fmla="*/ 701227 w 738134"/>
                <a:gd name="connsiteY2" fmla="*/ 0 h 369067"/>
                <a:gd name="connsiteX3" fmla="*/ 738134 w 738134"/>
                <a:gd name="connsiteY3" fmla="*/ 36907 h 369067"/>
                <a:gd name="connsiteX4" fmla="*/ 738134 w 738134"/>
                <a:gd name="connsiteY4" fmla="*/ 332160 h 369067"/>
                <a:gd name="connsiteX5" fmla="*/ 701227 w 738134"/>
                <a:gd name="connsiteY5" fmla="*/ 369067 h 369067"/>
                <a:gd name="connsiteX6" fmla="*/ 36907 w 738134"/>
                <a:gd name="connsiteY6" fmla="*/ 369067 h 369067"/>
                <a:gd name="connsiteX7" fmla="*/ 0 w 738134"/>
                <a:gd name="connsiteY7" fmla="*/ 332160 h 369067"/>
                <a:gd name="connsiteX8" fmla="*/ 0 w 738134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134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701227" y="0"/>
                  </a:lnTo>
                  <a:cubicBezTo>
                    <a:pt x="721610" y="0"/>
                    <a:pt x="738134" y="16524"/>
                    <a:pt x="738134" y="36907"/>
                  </a:cubicBezTo>
                  <a:lnTo>
                    <a:pt x="738134" y="332160"/>
                  </a:lnTo>
                  <a:cubicBezTo>
                    <a:pt x="738134" y="352543"/>
                    <a:pt x="721610" y="369067"/>
                    <a:pt x="701227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12700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00" tIns="22240" rIns="72000" bIns="22240" numCol="1" spcCol="1270" anchor="ctr" anchorCtr="0">
              <a:noAutofit/>
            </a:bodyPr>
            <a:lstStyle/>
            <a:p>
              <a:pPr lvl="0" algn="ctr" defTabSz="4000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/>
                <a:t>שילוב בדיור </a:t>
              </a:r>
            </a:p>
          </p:txBody>
        </p:sp>
        <p:pic>
          <p:nvPicPr>
            <p:cNvPr id="3077" name="Picture 5" descr="C:\Users\shira\Downloads\house-insurance-419058_640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02254" y="2611503"/>
              <a:ext cx="1275716" cy="11003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56533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dirty="0"/>
              <a:t>תוצאות לפעולה - המשך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059216" y="1844824"/>
            <a:ext cx="1704405" cy="4032448"/>
            <a:chOff x="7059216" y="1844824"/>
            <a:chExt cx="1704405" cy="4032448"/>
          </a:xfrm>
        </p:grpSpPr>
        <p:grpSp>
          <p:nvGrpSpPr>
            <p:cNvPr id="34" name="Group 33"/>
            <p:cNvGrpSpPr/>
            <p:nvPr/>
          </p:nvGrpSpPr>
          <p:grpSpPr>
            <a:xfrm>
              <a:off x="7059216" y="3996733"/>
              <a:ext cx="1677450" cy="1880539"/>
              <a:chOff x="555121" y="3897051"/>
              <a:chExt cx="1512168" cy="1793428"/>
            </a:xfrm>
          </p:grpSpPr>
          <p:sp>
            <p:nvSpPr>
              <p:cNvPr id="36" name="Freeform 35"/>
              <p:cNvSpPr/>
              <p:nvPr/>
            </p:nvSpPr>
            <p:spPr>
              <a:xfrm>
                <a:off x="1365871" y="3897052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kern="1200" noProof="0" dirty="0"/>
                  <a:t>פיתוח מיומנויות לוויסות רגשי</a:t>
                </a:r>
                <a:endParaRPr lang="en-US" sz="700" kern="1200" dirty="0"/>
              </a:p>
            </p:txBody>
          </p:sp>
          <p:sp>
            <p:nvSpPr>
              <p:cNvPr id="38" name="Freeform 37"/>
              <p:cNvSpPr/>
              <p:nvPr/>
            </p:nvSpPr>
            <p:spPr>
              <a:xfrm>
                <a:off x="555121" y="3897051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kern="1200" noProof="0" dirty="0"/>
                  <a:t>פיתוח יכולת לזיהוי רגשות ויישומם.</a:t>
                </a:r>
                <a:endParaRPr lang="en-US" sz="700" kern="1200" dirty="0"/>
              </a:p>
            </p:txBody>
          </p:sp>
          <p:sp>
            <p:nvSpPr>
              <p:cNvPr id="40" name="Freeform 39"/>
              <p:cNvSpPr/>
              <p:nvPr/>
            </p:nvSpPr>
            <p:spPr>
              <a:xfrm>
                <a:off x="1376013" y="4372216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kern="1200" noProof="0" dirty="0"/>
                  <a:t>חיזוק היכולת לבקש עזרה</a:t>
                </a:r>
                <a:endParaRPr lang="en-US" sz="700" kern="1200" dirty="0"/>
              </a:p>
            </p:txBody>
          </p:sp>
          <p:sp>
            <p:nvSpPr>
              <p:cNvPr id="42" name="Freeform 41"/>
              <p:cNvSpPr/>
              <p:nvPr/>
            </p:nvSpPr>
            <p:spPr>
              <a:xfrm>
                <a:off x="555121" y="4374775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kern="1200" noProof="0" dirty="0"/>
                  <a:t>הגברת היכולת לעבד חוויות טראומטיות מיניות</a:t>
                </a:r>
                <a:endParaRPr lang="en-US" sz="700" kern="1200" dirty="0"/>
              </a:p>
            </p:txBody>
          </p:sp>
          <p:sp>
            <p:nvSpPr>
              <p:cNvPr id="45" name="Freeform 44"/>
              <p:cNvSpPr/>
              <p:nvPr/>
            </p:nvSpPr>
            <p:spPr>
              <a:xfrm>
                <a:off x="1375017" y="4837045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kern="1200" noProof="0" dirty="0"/>
                  <a:t>הגברת  ההבנה וגיבוש הזהות המינית</a:t>
                </a:r>
                <a:endParaRPr lang="en-US" sz="700" kern="1200" dirty="0"/>
              </a:p>
            </p:txBody>
          </p:sp>
          <p:sp>
            <p:nvSpPr>
              <p:cNvPr id="46" name="Freeform 45"/>
              <p:cNvSpPr/>
              <p:nvPr/>
            </p:nvSpPr>
            <p:spPr>
              <a:xfrm>
                <a:off x="555121" y="4837045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kern="1200" noProof="0" dirty="0"/>
                  <a:t>חיזוק ושינוי תפישת ההצלחה</a:t>
                </a:r>
                <a:endParaRPr lang="en-US" sz="700" kern="1200" dirty="0"/>
              </a:p>
            </p:txBody>
          </p:sp>
          <p:sp>
            <p:nvSpPr>
              <p:cNvPr id="48" name="Freeform 47"/>
              <p:cNvSpPr/>
              <p:nvPr/>
            </p:nvSpPr>
            <p:spPr>
              <a:xfrm>
                <a:off x="1365871" y="5318218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kern="1200" noProof="0" dirty="0"/>
                  <a:t>הגברת מודעות עצמית</a:t>
                </a:r>
                <a:endParaRPr lang="en-US" sz="700" kern="1200" dirty="0"/>
              </a:p>
            </p:txBody>
          </p:sp>
          <p:sp>
            <p:nvSpPr>
              <p:cNvPr id="49" name="Freeform 48"/>
              <p:cNvSpPr/>
              <p:nvPr/>
            </p:nvSpPr>
            <p:spPr>
              <a:xfrm>
                <a:off x="556348" y="5318218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kern="1200" noProof="0"/>
                  <a:t>חיזוק הדימוי הגופני   </a:t>
                </a:r>
                <a:endParaRPr lang="en-US" sz="700" kern="1200" dirty="0"/>
              </a:p>
            </p:txBody>
          </p:sp>
        </p:grpSp>
        <p:sp>
          <p:nvSpPr>
            <p:cNvPr id="51" name="Freeform 50"/>
            <p:cNvSpPr/>
            <p:nvPr/>
          </p:nvSpPr>
          <p:spPr>
            <a:xfrm>
              <a:off x="7059217" y="1844824"/>
              <a:ext cx="1704404" cy="572063"/>
            </a:xfrm>
            <a:custGeom>
              <a:avLst/>
              <a:gdLst>
                <a:gd name="connsiteX0" fmla="*/ 0 w 738134"/>
                <a:gd name="connsiteY0" fmla="*/ 36907 h 369067"/>
                <a:gd name="connsiteX1" fmla="*/ 36907 w 738134"/>
                <a:gd name="connsiteY1" fmla="*/ 0 h 369067"/>
                <a:gd name="connsiteX2" fmla="*/ 701227 w 738134"/>
                <a:gd name="connsiteY2" fmla="*/ 0 h 369067"/>
                <a:gd name="connsiteX3" fmla="*/ 738134 w 738134"/>
                <a:gd name="connsiteY3" fmla="*/ 36907 h 369067"/>
                <a:gd name="connsiteX4" fmla="*/ 738134 w 738134"/>
                <a:gd name="connsiteY4" fmla="*/ 332160 h 369067"/>
                <a:gd name="connsiteX5" fmla="*/ 701227 w 738134"/>
                <a:gd name="connsiteY5" fmla="*/ 369067 h 369067"/>
                <a:gd name="connsiteX6" fmla="*/ 36907 w 738134"/>
                <a:gd name="connsiteY6" fmla="*/ 369067 h 369067"/>
                <a:gd name="connsiteX7" fmla="*/ 0 w 738134"/>
                <a:gd name="connsiteY7" fmla="*/ 332160 h 369067"/>
                <a:gd name="connsiteX8" fmla="*/ 0 w 738134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134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701227" y="0"/>
                  </a:lnTo>
                  <a:cubicBezTo>
                    <a:pt x="721610" y="0"/>
                    <a:pt x="738134" y="16524"/>
                    <a:pt x="738134" y="36907"/>
                  </a:cubicBezTo>
                  <a:lnTo>
                    <a:pt x="738134" y="332160"/>
                  </a:lnTo>
                  <a:cubicBezTo>
                    <a:pt x="738134" y="352543"/>
                    <a:pt x="721610" y="369067"/>
                    <a:pt x="701227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12700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00" tIns="22240" rIns="72000" bIns="22240" numCol="1" spcCol="1270" anchor="ctr" anchorCtr="0">
              <a:noAutofit/>
            </a:bodyPr>
            <a:lstStyle/>
            <a:p>
              <a:pPr lvl="0" algn="ctr" defTabSz="4000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/>
                <a:t>שיפור המצב הרגשי  </a:t>
              </a:r>
              <a:endParaRPr lang="en-US" sz="1400" b="1" kern="1200" dirty="0"/>
            </a:p>
          </p:txBody>
        </p:sp>
        <p:pic>
          <p:nvPicPr>
            <p:cNvPr id="52" name="Picture 6" descr="C:\Users\shira\Downloads\girl-1287375_640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"/>
            <a:stretch/>
          </p:blipFill>
          <p:spPr bwMode="auto">
            <a:xfrm>
              <a:off x="7060577" y="2624638"/>
              <a:ext cx="1703042" cy="11344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Group 6"/>
          <p:cNvGrpSpPr/>
          <p:nvPr/>
        </p:nvGrpSpPr>
        <p:grpSpPr>
          <a:xfrm>
            <a:off x="4874930" y="1844824"/>
            <a:ext cx="1898401" cy="3043180"/>
            <a:chOff x="4900686" y="1844824"/>
            <a:chExt cx="1898401" cy="3043180"/>
          </a:xfrm>
        </p:grpSpPr>
        <p:sp>
          <p:nvSpPr>
            <p:cNvPr id="33" name="Freeform 32"/>
            <p:cNvSpPr/>
            <p:nvPr/>
          </p:nvSpPr>
          <p:spPr>
            <a:xfrm>
              <a:off x="4900686" y="1844824"/>
              <a:ext cx="1898401" cy="572063"/>
            </a:xfrm>
            <a:custGeom>
              <a:avLst/>
              <a:gdLst>
                <a:gd name="connsiteX0" fmla="*/ 0 w 738134"/>
                <a:gd name="connsiteY0" fmla="*/ 36907 h 369067"/>
                <a:gd name="connsiteX1" fmla="*/ 36907 w 738134"/>
                <a:gd name="connsiteY1" fmla="*/ 0 h 369067"/>
                <a:gd name="connsiteX2" fmla="*/ 701227 w 738134"/>
                <a:gd name="connsiteY2" fmla="*/ 0 h 369067"/>
                <a:gd name="connsiteX3" fmla="*/ 738134 w 738134"/>
                <a:gd name="connsiteY3" fmla="*/ 36907 h 369067"/>
                <a:gd name="connsiteX4" fmla="*/ 738134 w 738134"/>
                <a:gd name="connsiteY4" fmla="*/ 332160 h 369067"/>
                <a:gd name="connsiteX5" fmla="*/ 701227 w 738134"/>
                <a:gd name="connsiteY5" fmla="*/ 369067 h 369067"/>
                <a:gd name="connsiteX6" fmla="*/ 36907 w 738134"/>
                <a:gd name="connsiteY6" fmla="*/ 369067 h 369067"/>
                <a:gd name="connsiteX7" fmla="*/ 0 w 738134"/>
                <a:gd name="connsiteY7" fmla="*/ 332160 h 369067"/>
                <a:gd name="connsiteX8" fmla="*/ 0 w 738134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134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701227" y="0"/>
                  </a:lnTo>
                  <a:cubicBezTo>
                    <a:pt x="721610" y="0"/>
                    <a:pt x="738134" y="16524"/>
                    <a:pt x="738134" y="36907"/>
                  </a:cubicBezTo>
                  <a:lnTo>
                    <a:pt x="738134" y="332160"/>
                  </a:lnTo>
                  <a:cubicBezTo>
                    <a:pt x="738134" y="352543"/>
                    <a:pt x="721610" y="369067"/>
                    <a:pt x="701227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12700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00" tIns="22240" rIns="72000" bIns="22240" numCol="1" spcCol="1270" anchor="ctr" anchorCtr="0">
              <a:noAutofit/>
            </a:bodyPr>
            <a:lstStyle/>
            <a:p>
              <a:pPr marL="273050" indent="-273050" algn="ctr" rtl="1">
                <a:spcBef>
                  <a:spcPts val="400"/>
                </a:spcBef>
                <a:defRPr/>
              </a:pPr>
              <a:r>
                <a:rPr lang="he-IL" sz="1400" b="1" dirty="0"/>
                <a:t>חיזוק יכולות קוגניטיביות </a:t>
              </a:r>
            </a:p>
          </p:txBody>
        </p:sp>
        <p:grpSp>
          <p:nvGrpSpPr>
            <p:cNvPr id="53" name="Group 52"/>
            <p:cNvGrpSpPr/>
            <p:nvPr/>
          </p:nvGrpSpPr>
          <p:grpSpPr>
            <a:xfrm>
              <a:off x="4900686" y="3996733"/>
              <a:ext cx="1888231" cy="891271"/>
              <a:chOff x="555121" y="3897051"/>
              <a:chExt cx="1512168" cy="849985"/>
            </a:xfrm>
          </p:grpSpPr>
          <p:sp>
            <p:nvSpPr>
              <p:cNvPr id="54" name="Freeform 53"/>
              <p:cNvSpPr/>
              <p:nvPr/>
            </p:nvSpPr>
            <p:spPr>
              <a:xfrm>
                <a:off x="1365871" y="3897052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יכולת חשיבה ותכנון לטווח ארוך</a:t>
                </a:r>
              </a:p>
            </p:txBody>
          </p:sp>
          <p:sp>
            <p:nvSpPr>
              <p:cNvPr id="55" name="Freeform 54"/>
              <p:cNvSpPr/>
              <p:nvPr/>
            </p:nvSpPr>
            <p:spPr>
              <a:xfrm>
                <a:off x="555121" y="3897051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יכולת שמירה על גבולות ועמידה בהם</a:t>
                </a:r>
              </a:p>
            </p:txBody>
          </p:sp>
          <p:sp>
            <p:nvSpPr>
              <p:cNvPr id="56" name="Freeform 55"/>
              <p:cNvSpPr/>
              <p:nvPr/>
            </p:nvSpPr>
            <p:spPr>
              <a:xfrm>
                <a:off x="1376013" y="4372216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התמודדות עם משברים ולחצים</a:t>
                </a:r>
              </a:p>
            </p:txBody>
          </p:sp>
          <p:sp>
            <p:nvSpPr>
              <p:cNvPr id="57" name="Freeform 56"/>
              <p:cNvSpPr/>
              <p:nvPr/>
            </p:nvSpPr>
            <p:spPr>
              <a:xfrm>
                <a:off x="555121" y="4374775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קיום תחושת קוהרנטיות</a:t>
                </a:r>
              </a:p>
            </p:txBody>
          </p:sp>
        </p:grpSp>
        <p:pic>
          <p:nvPicPr>
            <p:cNvPr id="4098" name="Picture 2" descr="Y:\Videos, Webinars and Materials\Visuals - iStockPhoto\chess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26094" r="-740" b="30193"/>
            <a:stretch/>
          </p:blipFill>
          <p:spPr bwMode="auto">
            <a:xfrm>
              <a:off x="4900686" y="2624637"/>
              <a:ext cx="1875565" cy="1134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Group 8"/>
          <p:cNvGrpSpPr/>
          <p:nvPr/>
        </p:nvGrpSpPr>
        <p:grpSpPr>
          <a:xfrm>
            <a:off x="2534682" y="1844824"/>
            <a:ext cx="1978933" cy="3541933"/>
            <a:chOff x="2534682" y="1844824"/>
            <a:chExt cx="1978933" cy="3541933"/>
          </a:xfrm>
        </p:grpSpPr>
        <p:sp>
          <p:nvSpPr>
            <p:cNvPr id="28" name="Freeform 27"/>
            <p:cNvSpPr/>
            <p:nvPr/>
          </p:nvSpPr>
          <p:spPr>
            <a:xfrm>
              <a:off x="2534682" y="1844824"/>
              <a:ext cx="1978933" cy="572063"/>
            </a:xfrm>
            <a:custGeom>
              <a:avLst/>
              <a:gdLst>
                <a:gd name="connsiteX0" fmla="*/ 0 w 738134"/>
                <a:gd name="connsiteY0" fmla="*/ 36907 h 369067"/>
                <a:gd name="connsiteX1" fmla="*/ 36907 w 738134"/>
                <a:gd name="connsiteY1" fmla="*/ 0 h 369067"/>
                <a:gd name="connsiteX2" fmla="*/ 701227 w 738134"/>
                <a:gd name="connsiteY2" fmla="*/ 0 h 369067"/>
                <a:gd name="connsiteX3" fmla="*/ 738134 w 738134"/>
                <a:gd name="connsiteY3" fmla="*/ 36907 h 369067"/>
                <a:gd name="connsiteX4" fmla="*/ 738134 w 738134"/>
                <a:gd name="connsiteY4" fmla="*/ 332160 h 369067"/>
                <a:gd name="connsiteX5" fmla="*/ 701227 w 738134"/>
                <a:gd name="connsiteY5" fmla="*/ 369067 h 369067"/>
                <a:gd name="connsiteX6" fmla="*/ 36907 w 738134"/>
                <a:gd name="connsiteY6" fmla="*/ 369067 h 369067"/>
                <a:gd name="connsiteX7" fmla="*/ 0 w 738134"/>
                <a:gd name="connsiteY7" fmla="*/ 332160 h 369067"/>
                <a:gd name="connsiteX8" fmla="*/ 0 w 738134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134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701227" y="0"/>
                  </a:lnTo>
                  <a:cubicBezTo>
                    <a:pt x="721610" y="0"/>
                    <a:pt x="738134" y="16524"/>
                    <a:pt x="738134" y="36907"/>
                  </a:cubicBezTo>
                  <a:lnTo>
                    <a:pt x="738134" y="332160"/>
                  </a:lnTo>
                  <a:cubicBezTo>
                    <a:pt x="738134" y="352543"/>
                    <a:pt x="721610" y="369067"/>
                    <a:pt x="701227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12700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00" tIns="22240" rIns="72000" bIns="22240" numCol="1" spcCol="1270" anchor="ctr" anchorCtr="0">
              <a:noAutofit/>
            </a:bodyPr>
            <a:lstStyle/>
            <a:p>
              <a:pPr marL="273050" indent="-273050" algn="ctr" rtl="1">
                <a:spcBef>
                  <a:spcPts val="400"/>
                </a:spcBef>
                <a:defRPr/>
              </a:pPr>
              <a:r>
                <a:rPr lang="he-IL" sz="1400" b="1" dirty="0">
                  <a:latin typeface="Gisha" pitchFamily="34" charset="-79"/>
                </a:rPr>
                <a:t>חיזוק התנהגויות תומכות</a:t>
              </a:r>
            </a:p>
          </p:txBody>
        </p:sp>
        <p:grpSp>
          <p:nvGrpSpPr>
            <p:cNvPr id="64" name="Group 63"/>
            <p:cNvGrpSpPr/>
            <p:nvPr/>
          </p:nvGrpSpPr>
          <p:grpSpPr>
            <a:xfrm>
              <a:off x="2599628" y="3993540"/>
              <a:ext cx="1888231" cy="1393217"/>
              <a:chOff x="555121" y="3897051"/>
              <a:chExt cx="1512168" cy="1328680"/>
            </a:xfrm>
          </p:grpSpPr>
          <p:sp>
            <p:nvSpPr>
              <p:cNvPr id="65" name="Freeform 64"/>
              <p:cNvSpPr/>
              <p:nvPr/>
            </p:nvSpPr>
            <p:spPr>
              <a:xfrm>
                <a:off x="1365871" y="3897052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הגברת מודעות לשמירה ולטיפול בבריאות</a:t>
                </a:r>
              </a:p>
            </p:txBody>
          </p:sp>
          <p:sp>
            <p:nvSpPr>
              <p:cNvPr id="66" name="Freeform 65"/>
              <p:cNvSpPr/>
              <p:nvPr/>
            </p:nvSpPr>
            <p:spPr>
              <a:xfrm>
                <a:off x="555121" y="3897051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שיפור מיומנויות בקבלת החלטות </a:t>
                </a:r>
              </a:p>
            </p:txBody>
          </p:sp>
          <p:sp>
            <p:nvSpPr>
              <p:cNvPr id="67" name="Freeform 66"/>
              <p:cNvSpPr/>
              <p:nvPr/>
            </p:nvSpPr>
            <p:spPr>
              <a:xfrm>
                <a:off x="1376013" y="4372216"/>
                <a:ext cx="691276" cy="601487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גמילה ורכישת מיומנויות לשמירה </a:t>
                </a:r>
                <a:r>
                  <a:rPr lang="en-US" sz="700" dirty="0"/>
                  <a:t/>
                </a:r>
                <a:br>
                  <a:rPr lang="en-US" sz="700" dirty="0"/>
                </a:br>
                <a:r>
                  <a:rPr lang="he-IL" sz="700" dirty="0"/>
                  <a:t>על ניקיון מחומרים פסיכואקטיביים</a:t>
                </a:r>
              </a:p>
            </p:txBody>
          </p:sp>
          <p:sp>
            <p:nvSpPr>
              <p:cNvPr id="68" name="Freeform 67"/>
              <p:cNvSpPr/>
              <p:nvPr/>
            </p:nvSpPr>
            <p:spPr>
              <a:xfrm>
                <a:off x="555121" y="4374775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התנהגות נורמטיבית</a:t>
                </a:r>
              </a:p>
            </p:txBody>
          </p:sp>
          <p:sp>
            <p:nvSpPr>
              <p:cNvPr id="69" name="Freeform 68"/>
              <p:cNvSpPr/>
              <p:nvPr/>
            </p:nvSpPr>
            <p:spPr>
              <a:xfrm>
                <a:off x="555121" y="4853470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יצירת מראה חיצוני מטופח</a:t>
                </a:r>
              </a:p>
            </p:txBody>
          </p:sp>
        </p:grpSp>
        <p:pic>
          <p:nvPicPr>
            <p:cNvPr id="4100" name="Picture 4" descr="C:\Users\shira\Downloads\wash-brush-1253918_640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6595" y="2511022"/>
              <a:ext cx="1875107" cy="12480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Group 10"/>
          <p:cNvGrpSpPr/>
          <p:nvPr/>
        </p:nvGrpSpPr>
        <p:grpSpPr>
          <a:xfrm>
            <a:off x="409888" y="1844824"/>
            <a:ext cx="1807532" cy="3541933"/>
            <a:chOff x="409888" y="1844824"/>
            <a:chExt cx="1807532" cy="3541933"/>
          </a:xfrm>
        </p:grpSpPr>
        <p:sp>
          <p:nvSpPr>
            <p:cNvPr id="25" name="Freeform 24"/>
            <p:cNvSpPr/>
            <p:nvPr/>
          </p:nvSpPr>
          <p:spPr>
            <a:xfrm>
              <a:off x="409889" y="1844824"/>
              <a:ext cx="1807531" cy="572063"/>
            </a:xfrm>
            <a:custGeom>
              <a:avLst/>
              <a:gdLst>
                <a:gd name="connsiteX0" fmla="*/ 0 w 738134"/>
                <a:gd name="connsiteY0" fmla="*/ 36907 h 369067"/>
                <a:gd name="connsiteX1" fmla="*/ 36907 w 738134"/>
                <a:gd name="connsiteY1" fmla="*/ 0 h 369067"/>
                <a:gd name="connsiteX2" fmla="*/ 701227 w 738134"/>
                <a:gd name="connsiteY2" fmla="*/ 0 h 369067"/>
                <a:gd name="connsiteX3" fmla="*/ 738134 w 738134"/>
                <a:gd name="connsiteY3" fmla="*/ 36907 h 369067"/>
                <a:gd name="connsiteX4" fmla="*/ 738134 w 738134"/>
                <a:gd name="connsiteY4" fmla="*/ 332160 h 369067"/>
                <a:gd name="connsiteX5" fmla="*/ 701227 w 738134"/>
                <a:gd name="connsiteY5" fmla="*/ 369067 h 369067"/>
                <a:gd name="connsiteX6" fmla="*/ 36907 w 738134"/>
                <a:gd name="connsiteY6" fmla="*/ 369067 h 369067"/>
                <a:gd name="connsiteX7" fmla="*/ 0 w 738134"/>
                <a:gd name="connsiteY7" fmla="*/ 332160 h 369067"/>
                <a:gd name="connsiteX8" fmla="*/ 0 w 738134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134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701227" y="0"/>
                  </a:lnTo>
                  <a:cubicBezTo>
                    <a:pt x="721610" y="0"/>
                    <a:pt x="738134" y="16524"/>
                    <a:pt x="738134" y="36907"/>
                  </a:cubicBezTo>
                  <a:lnTo>
                    <a:pt x="738134" y="332160"/>
                  </a:lnTo>
                  <a:cubicBezTo>
                    <a:pt x="738134" y="352543"/>
                    <a:pt x="721610" y="369067"/>
                    <a:pt x="701227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12700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00" tIns="22240" rIns="72000" bIns="22240" numCol="1" spcCol="1270" anchor="ctr" anchorCtr="0">
              <a:noAutofit/>
            </a:bodyPr>
            <a:lstStyle/>
            <a:p>
              <a:pPr lvl="0" algn="ctr" defTabSz="4000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dirty="0"/>
                <a:t>חיזוק קשרים חברתיים </a:t>
              </a:r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409888" y="3993540"/>
              <a:ext cx="1807528" cy="1393217"/>
              <a:chOff x="619749" y="3897051"/>
              <a:chExt cx="1447540" cy="1328680"/>
            </a:xfrm>
          </p:grpSpPr>
          <p:sp>
            <p:nvSpPr>
              <p:cNvPr id="78" name="Freeform 77"/>
              <p:cNvSpPr/>
              <p:nvPr/>
            </p:nvSpPr>
            <p:spPr>
              <a:xfrm>
                <a:off x="1365871" y="3897052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חיזוק ויצירת רשת תמיכה חברתית </a:t>
                </a:r>
              </a:p>
            </p:txBody>
          </p:sp>
          <p:sp>
            <p:nvSpPr>
              <p:cNvPr id="79" name="Freeform 78"/>
              <p:cNvSpPr/>
              <p:nvPr/>
            </p:nvSpPr>
            <p:spPr>
              <a:xfrm>
                <a:off x="619749" y="3897051"/>
                <a:ext cx="646591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הגברת מיומנויות חברתיות ויצירת רשתות תמיכה</a:t>
                </a:r>
              </a:p>
            </p:txBody>
          </p:sp>
          <p:sp>
            <p:nvSpPr>
              <p:cNvPr id="80" name="Freeform 79"/>
              <p:cNvSpPr/>
              <p:nvPr/>
            </p:nvSpPr>
            <p:spPr>
              <a:xfrm>
                <a:off x="1376013" y="4372216"/>
                <a:ext cx="691276" cy="377865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חיזוק השתלבות במעגלים חברתיים </a:t>
                </a:r>
              </a:p>
            </p:txBody>
          </p:sp>
          <p:sp>
            <p:nvSpPr>
              <p:cNvPr id="81" name="Freeform 80"/>
              <p:cNvSpPr/>
              <p:nvPr/>
            </p:nvSpPr>
            <p:spPr>
              <a:xfrm>
                <a:off x="619749" y="4374775"/>
                <a:ext cx="646591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חיזוק חוויה של קשר</a:t>
                </a:r>
              </a:p>
            </p:txBody>
          </p:sp>
          <p:sp>
            <p:nvSpPr>
              <p:cNvPr id="82" name="Freeform 81"/>
              <p:cNvSpPr/>
              <p:nvPr/>
            </p:nvSpPr>
            <p:spPr>
              <a:xfrm>
                <a:off x="1369896" y="4853470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הגברת המחויבות לתהליך הטיפולי והשיקומי</a:t>
                </a:r>
              </a:p>
            </p:txBody>
          </p:sp>
        </p:grpSp>
        <p:pic>
          <p:nvPicPr>
            <p:cNvPr id="4101" name="Picture 5" descr="Y:\Videos, Webinars and Materials\Visuals - iStockPhoto\holding-hands-1149411_1920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74" r="2808"/>
            <a:stretch/>
          </p:blipFill>
          <p:spPr bwMode="auto">
            <a:xfrm>
              <a:off x="443952" y="2522514"/>
              <a:ext cx="1739406" cy="1259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62613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shira\Downloads\arrows-1229845_192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4" t="11283" r="19073" b="5582"/>
          <a:stretch/>
        </p:blipFill>
        <p:spPr bwMode="auto">
          <a:xfrm rot="16200000">
            <a:off x="5476740" y="2630511"/>
            <a:ext cx="5325417" cy="2009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Placeholder 1"/>
          <p:cNvSpPr>
            <a:spLocks noGrp="1"/>
          </p:cNvSpPr>
          <p:nvPr>
            <p:ph type="subTitle" idx="1"/>
          </p:nvPr>
        </p:nvSpPr>
        <p:spPr>
          <a:xfrm>
            <a:off x="335158" y="1628800"/>
            <a:ext cx="5170763" cy="1080120"/>
          </a:xfrm>
        </p:spPr>
        <p:txBody>
          <a:bodyPr>
            <a:noAutofit/>
          </a:bodyPr>
          <a:lstStyle/>
          <a:p>
            <a:pPr marL="285750" indent="-285750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he-IL" dirty="0"/>
              <a:t>פיתוח מערך איתור ייחודי לנשים מכורות</a:t>
            </a:r>
            <a:endParaRPr lang="en-US" dirty="0"/>
          </a:p>
          <a:p>
            <a:pPr marL="285750" indent="-285750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he-IL" dirty="0"/>
              <a:t>קשר עם גורמים שונים בקהילה </a:t>
            </a:r>
            <a:endParaRPr lang="en-US" dirty="0"/>
          </a:p>
          <a:p>
            <a:pPr marL="285750" indent="-285750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he-IL" dirty="0"/>
              <a:t>פיתוח תכנית "מנטורינג"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e-IL" dirty="0"/>
              <a:t>שלושת הנושאים המרכזיים לפיתוח ופעולה </a:t>
            </a:r>
          </a:p>
        </p:txBody>
      </p:sp>
      <p:sp>
        <p:nvSpPr>
          <p:cNvPr id="4" name="Rectangle 3"/>
          <p:cNvSpPr/>
          <p:nvPr/>
        </p:nvSpPr>
        <p:spPr>
          <a:xfrm>
            <a:off x="528483" y="4941781"/>
            <a:ext cx="49774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he-IL" dirty="0"/>
              <a:t>פיתוח מאגר מידע של מיצוי זכויות מותאם ונגיש</a:t>
            </a:r>
            <a:endParaRPr lang="en-US" dirty="0"/>
          </a:p>
          <a:p>
            <a:pPr marL="285750" indent="-285750" algn="r" rtl="1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he-IL" dirty="0"/>
              <a:t>גיוס לובי ציבורי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38385" y="3265155"/>
            <a:ext cx="5364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he-IL" dirty="0"/>
              <a:t>מיקוד וביסוס עבודה טיפולית מותאמת ומכוונת טראומה</a:t>
            </a:r>
            <a:endParaRPr lang="en-US" dirty="0"/>
          </a:p>
          <a:p>
            <a:pPr marL="285750" indent="-285750" algn="r" rtl="1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he-IL" dirty="0"/>
              <a:t>פיתוח תכנית שיקום תעסוקתי ייחודית</a:t>
            </a:r>
            <a:endParaRPr lang="en-US" dirty="0"/>
          </a:p>
          <a:p>
            <a:pPr marL="285750" indent="-285750" algn="r" rtl="1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he-IL" dirty="0"/>
              <a:t>פיתוח תכנית טיפול והדרכה הורית</a:t>
            </a:r>
            <a:endParaRPr lang="en-US" dirty="0"/>
          </a:p>
        </p:txBody>
      </p:sp>
      <p:grpSp>
        <p:nvGrpSpPr>
          <p:cNvPr id="20" name="Group 19"/>
          <p:cNvGrpSpPr/>
          <p:nvPr/>
        </p:nvGrpSpPr>
        <p:grpSpPr>
          <a:xfrm>
            <a:off x="5569043" y="1452812"/>
            <a:ext cx="1809611" cy="1367638"/>
            <a:chOff x="5704262" y="1452812"/>
            <a:chExt cx="1809611" cy="1367638"/>
          </a:xfrm>
        </p:grpSpPr>
        <p:grpSp>
          <p:nvGrpSpPr>
            <p:cNvPr id="19" name="Group 18"/>
            <p:cNvGrpSpPr/>
            <p:nvPr/>
          </p:nvGrpSpPr>
          <p:grpSpPr>
            <a:xfrm>
              <a:off x="5704262" y="1452812"/>
              <a:ext cx="1809611" cy="1367638"/>
              <a:chOff x="5704262" y="1452812"/>
              <a:chExt cx="1809611" cy="1367638"/>
            </a:xfrm>
          </p:grpSpPr>
          <p:sp>
            <p:nvSpPr>
              <p:cNvPr id="9" name="Oval 8"/>
              <p:cNvSpPr/>
              <p:nvPr/>
            </p:nvSpPr>
            <p:spPr>
              <a:xfrm>
                <a:off x="6146235" y="1452812"/>
                <a:ext cx="1367638" cy="1367638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 w="1905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ight Bracket 11"/>
              <p:cNvSpPr/>
              <p:nvPr/>
            </p:nvSpPr>
            <p:spPr>
              <a:xfrm>
                <a:off x="5704262" y="1697380"/>
                <a:ext cx="144016" cy="914400"/>
              </a:xfrm>
              <a:prstGeom prst="rightBracket">
                <a:avLst/>
              </a:prstGeom>
              <a:ln w="1905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6" name="Straight Connector 15"/>
              <p:cNvCxnSpPr>
                <a:stCxn id="12" idx="2"/>
              </p:cNvCxnSpPr>
              <p:nvPr/>
            </p:nvCxnSpPr>
            <p:spPr>
              <a:xfrm>
                <a:off x="5848278" y="2154580"/>
                <a:ext cx="288000" cy="0"/>
              </a:xfrm>
              <a:prstGeom prst="line">
                <a:avLst/>
              </a:prstGeom>
              <a:ln w="1905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Rectangle 5"/>
            <p:cNvSpPr/>
            <p:nvPr/>
          </p:nvSpPr>
          <p:spPr>
            <a:xfrm>
              <a:off x="6146234" y="1721132"/>
              <a:ext cx="1367639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he-IL" sz="1600" b="1" dirty="0">
                  <a:solidFill>
                    <a:schemeClr val="bg1"/>
                  </a:solidFill>
                </a:rPr>
                <a:t>איתור </a:t>
              </a:r>
            </a:p>
            <a:p>
              <a:pPr algn="ctr"/>
              <a:r>
                <a:rPr lang="he-IL" sz="1600" b="1" dirty="0">
                  <a:solidFill>
                    <a:schemeClr val="bg1"/>
                  </a:solidFill>
                </a:rPr>
                <a:t>יישוג ותחילת טיפול</a:t>
              </a:r>
              <a:endParaRPr 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5569043" y="3016970"/>
            <a:ext cx="1809611" cy="1367638"/>
            <a:chOff x="5704262" y="3016970"/>
            <a:chExt cx="1809611" cy="1367638"/>
          </a:xfrm>
        </p:grpSpPr>
        <p:sp>
          <p:nvSpPr>
            <p:cNvPr id="10" name="Oval 9"/>
            <p:cNvSpPr/>
            <p:nvPr/>
          </p:nvSpPr>
          <p:spPr>
            <a:xfrm>
              <a:off x="6146235" y="3016970"/>
              <a:ext cx="1367638" cy="1367638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6174954" y="3450486"/>
              <a:ext cx="1338919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he-IL" sz="1600" b="1" dirty="0">
                  <a:solidFill>
                    <a:schemeClr val="bg1"/>
                  </a:solidFill>
                </a:rPr>
                <a:t>לב הטיפול</a:t>
              </a:r>
            </a:p>
          </p:txBody>
        </p:sp>
        <p:sp>
          <p:nvSpPr>
            <p:cNvPr id="13" name="Right Bracket 12"/>
            <p:cNvSpPr/>
            <p:nvPr/>
          </p:nvSpPr>
          <p:spPr>
            <a:xfrm>
              <a:off x="5704262" y="3243589"/>
              <a:ext cx="144016" cy="914400"/>
            </a:xfrm>
            <a:prstGeom prst="rightBracket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" name="Straight Connector 16"/>
            <p:cNvCxnSpPr/>
            <p:nvPr/>
          </p:nvCxnSpPr>
          <p:spPr>
            <a:xfrm>
              <a:off x="5848278" y="3700789"/>
              <a:ext cx="288000" cy="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5569043" y="4581128"/>
            <a:ext cx="1809611" cy="1367638"/>
            <a:chOff x="5704262" y="4581128"/>
            <a:chExt cx="1809611" cy="1367638"/>
          </a:xfrm>
        </p:grpSpPr>
        <p:sp>
          <p:nvSpPr>
            <p:cNvPr id="11" name="Oval 10"/>
            <p:cNvSpPr/>
            <p:nvPr/>
          </p:nvSpPr>
          <p:spPr>
            <a:xfrm>
              <a:off x="6146235" y="4581128"/>
              <a:ext cx="1367638" cy="1367638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6146234" y="4972559"/>
              <a:ext cx="136763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he-IL" sz="1600" b="1" dirty="0">
                  <a:solidFill>
                    <a:schemeClr val="bg1"/>
                  </a:solidFill>
                </a:rPr>
                <a:t>מיצויי צרכים סוציאליים</a:t>
              </a:r>
            </a:p>
          </p:txBody>
        </p:sp>
        <p:sp>
          <p:nvSpPr>
            <p:cNvPr id="14" name="Right Bracket 13"/>
            <p:cNvSpPr/>
            <p:nvPr/>
          </p:nvSpPr>
          <p:spPr>
            <a:xfrm>
              <a:off x="5704262" y="4807747"/>
              <a:ext cx="144016" cy="914400"/>
            </a:xfrm>
            <a:prstGeom prst="rightBracket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" name="Straight Connector 17"/>
            <p:cNvCxnSpPr/>
            <p:nvPr/>
          </p:nvCxnSpPr>
          <p:spPr>
            <a:xfrm>
              <a:off x="5848278" y="5264947"/>
              <a:ext cx="288000" cy="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244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e-IL" dirty="0"/>
              <a:t>הטמעת השינוי 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576" y="3751098"/>
            <a:ext cx="216024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rtl="1">
              <a:spcAft>
                <a:spcPts val="1200"/>
              </a:spcAft>
            </a:pPr>
            <a:r>
              <a:rPr lang="he-IL" sz="2000" b="1" u="sng" dirty="0"/>
              <a:t>מענה</a:t>
            </a:r>
            <a:r>
              <a:rPr lang="he-IL" sz="2000" u="sng" dirty="0"/>
              <a:t> </a:t>
            </a:r>
          </a:p>
          <a:p>
            <a:pPr lvl="0" algn="ctr" rtl="1"/>
            <a:r>
              <a:rPr lang="he-IL" sz="1600" dirty="0"/>
              <a:t>פיתוח ויצירת מסגרות, תהליכים ומנגנונים שיהוו מענה קבוע ויציב </a:t>
            </a:r>
          </a:p>
        </p:txBody>
      </p:sp>
      <p:sp>
        <p:nvSpPr>
          <p:cNvPr id="5" name="Rectangle 4"/>
          <p:cNvSpPr/>
          <p:nvPr/>
        </p:nvSpPr>
        <p:spPr>
          <a:xfrm>
            <a:off x="3491880" y="3751098"/>
            <a:ext cx="2304256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rtl="1">
              <a:spcAft>
                <a:spcPts val="1200"/>
              </a:spcAft>
            </a:pPr>
            <a:r>
              <a:rPr lang="he-IL" sz="2000" b="1" u="sng" dirty="0"/>
              <a:t>הכשרה ודיוור </a:t>
            </a:r>
            <a:endParaRPr lang="he-IL" sz="2000" u="sng" dirty="0"/>
          </a:p>
          <a:p>
            <a:pPr lvl="0" algn="ctr" rtl="1"/>
            <a:r>
              <a:rPr lang="he-IL" sz="1600" dirty="0"/>
              <a:t>לאחר יצירת המדיניות,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he-IL" sz="1600" dirty="0"/>
              <a:t>בניית מנגנונים של העברת המדיניות החדשה, כולל הכשרה של הנוגעים בדבר. </a:t>
            </a:r>
            <a:endParaRPr lang="en-US" sz="1600" dirty="0"/>
          </a:p>
        </p:txBody>
      </p:sp>
      <p:sp>
        <p:nvSpPr>
          <p:cNvPr id="6" name="Rectangle 5"/>
          <p:cNvSpPr/>
          <p:nvPr/>
        </p:nvSpPr>
        <p:spPr>
          <a:xfrm>
            <a:off x="6300192" y="3751098"/>
            <a:ext cx="230425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rtl="1">
              <a:spcAft>
                <a:spcPts val="1200"/>
              </a:spcAft>
            </a:pPr>
            <a:r>
              <a:rPr lang="he-IL" sz="2000" b="1" u="sng" dirty="0"/>
              <a:t>מדיניות </a:t>
            </a:r>
            <a:endParaRPr lang="he-IL" b="1" u="sng" dirty="0"/>
          </a:p>
          <a:p>
            <a:pPr lvl="0" algn="ctr" rtl="1"/>
            <a:r>
              <a:rPr lang="he-IL" sz="1600" dirty="0"/>
              <a:t>כולל שינויים במדיניות,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he-IL" sz="1600" dirty="0"/>
              <a:t>הגדרה ותקצוב כדי לאפשר למדיניות להגיע לשטח.</a:t>
            </a:r>
            <a:endParaRPr lang="en-US" sz="1600" dirty="0"/>
          </a:p>
        </p:txBody>
      </p:sp>
      <p:pic>
        <p:nvPicPr>
          <p:cNvPr id="6146" name="Picture 2" descr="Y:\Videos, Webinars and Materials\Visuals - iStockPhoto\dreamstime_xl_3062195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924" t="11236" b="11236"/>
          <a:stretch/>
        </p:blipFill>
        <p:spPr bwMode="auto">
          <a:xfrm>
            <a:off x="899592" y="1772816"/>
            <a:ext cx="1745952" cy="1743889"/>
          </a:xfrm>
          <a:prstGeom prst="ellipse">
            <a:avLst/>
          </a:prstGeom>
          <a:noFill/>
          <a:ln w="1905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shira\Downloads\network-577009_128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57" t="5560" r="28786" b="6588"/>
          <a:stretch/>
        </p:blipFill>
        <p:spPr bwMode="auto">
          <a:xfrm>
            <a:off x="3707904" y="1772816"/>
            <a:ext cx="1740674" cy="1742280"/>
          </a:xfrm>
          <a:prstGeom prst="ellipse">
            <a:avLst/>
          </a:prstGeom>
          <a:noFill/>
          <a:ln w="1905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Y:\Videos, Webinars and Materials\Visuals - iStockPhoto\dreamstime_s_3742278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345" r="1301" b="9229"/>
          <a:stretch/>
        </p:blipFill>
        <p:spPr bwMode="auto">
          <a:xfrm>
            <a:off x="6571037" y="1772816"/>
            <a:ext cx="1762566" cy="1743890"/>
          </a:xfrm>
          <a:prstGeom prst="ellipse">
            <a:avLst/>
          </a:prstGeom>
          <a:noFill/>
          <a:ln w="1905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Connector 9"/>
          <p:cNvCxnSpPr>
            <a:stCxn id="6146" idx="6"/>
            <a:endCxn id="6147" idx="2"/>
          </p:cNvCxnSpPr>
          <p:nvPr/>
        </p:nvCxnSpPr>
        <p:spPr>
          <a:xfrm flipV="1">
            <a:off x="2645544" y="2643956"/>
            <a:ext cx="1062360" cy="805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6147" idx="6"/>
            <a:endCxn id="6148" idx="2"/>
          </p:cNvCxnSpPr>
          <p:nvPr/>
        </p:nvCxnSpPr>
        <p:spPr>
          <a:xfrm>
            <a:off x="5448578" y="2643956"/>
            <a:ext cx="1122459" cy="805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9821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dirty="0"/>
              <a:t>אתגרים 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395536" y="1221577"/>
            <a:ext cx="6912768" cy="1703367"/>
            <a:chOff x="395536" y="1221577"/>
            <a:chExt cx="6912768" cy="1703367"/>
          </a:xfrm>
        </p:grpSpPr>
        <p:sp>
          <p:nvSpPr>
            <p:cNvPr id="8" name="Rectangle 7"/>
            <p:cNvSpPr/>
            <p:nvPr/>
          </p:nvSpPr>
          <p:spPr>
            <a:xfrm>
              <a:off x="395536" y="1221577"/>
              <a:ext cx="6912768" cy="170336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613233" y="1397127"/>
              <a:ext cx="4765492" cy="13542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rtl="1"/>
              <a:r>
                <a:rPr lang="he-IL" b="1" dirty="0"/>
                <a:t>יישום התוכניות:</a:t>
              </a:r>
            </a:p>
            <a:p>
              <a:pPr marL="540000" lvl="1" indent="-342900" algn="r" rtl="1">
                <a:buFont typeface="Arial" panose="020B0604020202020204" pitchFamily="34" charset="0"/>
                <a:buChar char="•"/>
              </a:pPr>
              <a:r>
                <a:rPr lang="he-IL" sz="1600" dirty="0"/>
                <a:t>המשך פיתוח </a:t>
              </a:r>
            </a:p>
            <a:p>
              <a:pPr marL="540000" lvl="1" indent="-342900" algn="r" rtl="1">
                <a:buFont typeface="Arial" panose="020B0604020202020204" pitchFamily="34" charset="0"/>
                <a:buChar char="•"/>
              </a:pPr>
              <a:r>
                <a:rPr lang="he-IL" sz="1600" dirty="0"/>
                <a:t>גיוס משאבים </a:t>
              </a:r>
            </a:p>
            <a:p>
              <a:pPr marL="540000" lvl="1" indent="-342900" algn="r" rtl="1">
                <a:buFont typeface="Arial" panose="020B0604020202020204" pitchFamily="34" charset="0"/>
                <a:buChar char="•"/>
              </a:pPr>
              <a:r>
                <a:rPr lang="he-IL" sz="1600" dirty="0"/>
                <a:t>הכשרה והפצת הידע בקרב שותפים ברווחה, ברשויות, בגורמי ממשל ועמותות.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660232" y="1339264"/>
              <a:ext cx="576064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8000" b="1" dirty="0">
                  <a:solidFill>
                    <a:schemeClr val="accent6">
                      <a:lumMod val="75000"/>
                    </a:schemeClr>
                  </a:solidFill>
                </a:rPr>
                <a:t>!</a:t>
              </a:r>
              <a:endParaRPr lang="en-US" sz="80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95536" y="3070032"/>
            <a:ext cx="6912768" cy="1395497"/>
            <a:chOff x="395536" y="3050715"/>
            <a:chExt cx="6912768" cy="1395497"/>
          </a:xfrm>
        </p:grpSpPr>
        <p:sp>
          <p:nvSpPr>
            <p:cNvPr id="9" name="Rectangle 8"/>
            <p:cNvSpPr/>
            <p:nvPr/>
          </p:nvSpPr>
          <p:spPr>
            <a:xfrm>
              <a:off x="395536" y="3050715"/>
              <a:ext cx="6912768" cy="139549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4"/>
            <p:cNvSpPr/>
            <p:nvPr/>
          </p:nvSpPr>
          <p:spPr>
            <a:xfrm>
              <a:off x="2495663" y="3317576"/>
              <a:ext cx="3876537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rtl="1"/>
              <a:r>
                <a:rPr lang="he-IL" b="1" dirty="0"/>
                <a:t>עצירת המעגל הבן דורי ותוך משפחתי:</a:t>
              </a:r>
            </a:p>
            <a:p>
              <a:pPr marL="540000" lvl="1" indent="-285750" algn="r" rtl="1">
                <a:buFont typeface="Arial" panose="020B0604020202020204" pitchFamily="34" charset="0"/>
                <a:buChar char="•"/>
              </a:pPr>
              <a:r>
                <a:rPr lang="he-IL" sz="1600" dirty="0"/>
                <a:t>בן זוג</a:t>
              </a:r>
            </a:p>
            <a:p>
              <a:pPr marL="540000" lvl="1" indent="-285750" algn="r" rtl="1">
                <a:buFont typeface="Arial" panose="020B0604020202020204" pitchFamily="34" charset="0"/>
                <a:buChar char="•"/>
              </a:pPr>
              <a:r>
                <a:rPr lang="he-IL" sz="1600" dirty="0"/>
                <a:t>ילדים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660232" y="3050715"/>
              <a:ext cx="576064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8000" b="1" dirty="0">
                  <a:solidFill>
                    <a:schemeClr val="accent6">
                      <a:lumMod val="75000"/>
                    </a:schemeClr>
                  </a:solidFill>
                </a:rPr>
                <a:t>!</a:t>
              </a:r>
              <a:endParaRPr lang="en-US" sz="80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95536" y="4619762"/>
            <a:ext cx="6912768" cy="1395497"/>
            <a:chOff x="395536" y="4581128"/>
            <a:chExt cx="6912768" cy="1395497"/>
          </a:xfrm>
        </p:grpSpPr>
        <p:sp>
          <p:nvSpPr>
            <p:cNvPr id="10" name="Rectangle 9"/>
            <p:cNvSpPr/>
            <p:nvPr/>
          </p:nvSpPr>
          <p:spPr>
            <a:xfrm>
              <a:off x="395536" y="4581128"/>
              <a:ext cx="6912768" cy="139549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Rectangle 3"/>
            <p:cNvSpPr/>
            <p:nvPr/>
          </p:nvSpPr>
          <p:spPr>
            <a:xfrm>
              <a:off x="2411760" y="4956512"/>
              <a:ext cx="388843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rtl="1"/>
              <a:r>
                <a:rPr lang="he-IL" b="1" dirty="0"/>
                <a:t>התגייסות ושותפות של גורמים של כל הגופים בממשל ובקהילה.  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660232" y="4653186"/>
              <a:ext cx="576064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8000" b="1" dirty="0">
                  <a:solidFill>
                    <a:schemeClr val="accent6">
                      <a:lumMod val="75000"/>
                    </a:schemeClr>
                  </a:solidFill>
                </a:rPr>
                <a:t>!</a:t>
              </a:r>
              <a:endParaRPr lang="en-US" sz="80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8194" name="Picture 2" descr="Y:\Videos, Webinars and Materials\Visuals - iStockPhoto\dreamstime_xs_2945753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32" t="5079" r="43494"/>
          <a:stretch/>
        </p:blipFill>
        <p:spPr bwMode="auto">
          <a:xfrm flipH="1">
            <a:off x="7668344" y="996592"/>
            <a:ext cx="1351950" cy="5157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7245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3878AC6-FCBA-4635-9789-82911E419DE1}"/>
</file>

<file path=customXml/itemProps2.xml><?xml version="1.0" encoding="utf-8"?>
<ds:datastoreItem xmlns:ds="http://schemas.openxmlformats.org/officeDocument/2006/customXml" ds:itemID="{7DB40F95-E417-4AEC-A939-A728E120BEBD}"/>
</file>

<file path=customXml/itemProps3.xml><?xml version="1.0" encoding="utf-8"?>
<ds:datastoreItem xmlns:ds="http://schemas.openxmlformats.org/officeDocument/2006/customXml" ds:itemID="{79842E35-22EC-4D84-AFCF-C6679D02F57E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20432</TotalTime>
  <Words>1151</Words>
  <Application>Microsoft Office PowerPoint</Application>
  <PresentationFormat>‫הצגה על המסך (4:3)</PresentationFormat>
  <Paragraphs>193</Paragraphs>
  <Slides>20</Slides>
  <Notes>0</Notes>
  <HiddenSlides>2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20</vt:i4>
      </vt:variant>
    </vt:vector>
  </HeadingPairs>
  <TitlesOfParts>
    <vt:vector size="21" baseType="lpstr">
      <vt:lpstr>Office Theme</vt:lpstr>
      <vt:lpstr>משרד הרווחה  השירות לטיפול בהתמכרויות  נערות ונשים על רצף ההתמכרויות </vt:lpstr>
      <vt:lpstr>מבוא</vt:lpstr>
      <vt:lpstr>רקע - נשים על רצף  התמכרות</vt:lpstr>
      <vt:lpstr>חסמים בטיפול בנשים על רצף ההתמכרות  </vt:lpstr>
      <vt:lpstr>נתונים – השירות לטיפול בהתמכרויות</vt:lpstr>
      <vt:lpstr>מאפייני הטיפול</vt:lpstr>
      <vt:lpstr>יעדי הטיפול</vt:lpstr>
      <vt:lpstr>מסגרות טיפול</vt:lpstr>
      <vt:lpstr>אחוזי שיקום בשנת 2015 </vt:lpstr>
      <vt:lpstr>יעדים ומדיניות</vt:lpstr>
      <vt:lpstr>האוכלוסייה  </vt:lpstr>
      <vt:lpstr>מאפייני הנשים המכורות</vt:lpstr>
      <vt:lpstr>צרכים </vt:lpstr>
      <vt:lpstr>צרכים </vt:lpstr>
      <vt:lpstr>תוצאות </vt:lpstr>
      <vt:lpstr>תוצאות לפעולה </vt:lpstr>
      <vt:lpstr>תוצאות לפעולה - המשך </vt:lpstr>
      <vt:lpstr>שלושת הנושאים המרכזיים לפיתוח ופעולה </vt:lpstr>
      <vt:lpstr>הטמעת השינוי </vt:lpstr>
      <vt:lpstr>אתגרים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Shira Filler</dc:creator>
  <cp:lastModifiedBy>מיכל כהן</cp:lastModifiedBy>
  <cp:revision>369</cp:revision>
  <cp:lastPrinted>2016-06-15T07:52:23Z</cp:lastPrinted>
  <dcterms:created xsi:type="dcterms:W3CDTF">2016-05-25T13:00:51Z</dcterms:created>
  <dcterms:modified xsi:type="dcterms:W3CDTF">2016-07-05T08:50:26Z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2003901</vt:r8>
  </property>
</Properties>
</file>