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7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15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6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0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7.xml" ContentType="application/vnd.openxmlformats-officedocument.presentationml.notesSlide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notesMasters/notesMaster1.xml" ContentType="application/vnd.openxmlformats-officedocument.presentationml.notesMaster+xml"/>
  <Override PartName="/ppt/theme/themeOverride16.xml" ContentType="application/vnd.openxmlformats-officedocument.themeOverride+xml"/>
  <Override PartName="/ppt/charts/chart13.xml" ContentType="application/vnd.openxmlformats-officedocument.drawingml.chart+xml"/>
  <Override PartName="/ppt/theme/themeOverride6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charts/chart5.xml" ContentType="application/vnd.openxmlformats-officedocument.drawingml.chart+xml"/>
  <Override PartName="/ppt/theme/themeOverride7.xml" ContentType="application/vnd.openxmlformats-officedocument.themeOverride+xml"/>
  <Override PartName="/ppt/charts/chart15.xml" ContentType="application/vnd.openxmlformats-officedocument.drawingml.chart+xml"/>
  <Override PartName="/ppt/theme/themeOverride9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theme/themeOverride4.xml" ContentType="application/vnd.openxmlformats-officedocument.themeOverride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charts/chart3.xml" ContentType="application/vnd.openxmlformats-officedocument.drawingml.chart+xml"/>
  <Override PartName="/ppt/charts/chart9.xml" ContentType="application/vnd.openxmlformats-officedocument.drawingml.chart+xml"/>
  <Override PartName="/ppt/charts/chart7.xml" ContentType="application/vnd.openxmlformats-officedocument.drawingml.chart+xml"/>
  <Override PartName="/ppt/theme/themeOverride12.xml" ContentType="application/vnd.openxmlformats-officedocument.themeOverride+xml"/>
  <Override PartName="/ppt/charts/chart12.xml" ContentType="application/vnd.openxmlformats-officedocument.drawingml.chart+xml"/>
  <Override PartName="/ppt/theme/themeOverride13.xml" ContentType="application/vnd.openxmlformats-officedocument.themeOverride+xml"/>
  <Override PartName="/ppt/theme/themeOverride10.xml" ContentType="application/vnd.openxmlformats-officedocument.themeOverride+xml"/>
  <Override PartName="/ppt/theme/themeOverride14.xml" ContentType="application/vnd.openxmlformats-officedocument.themeOverride+xml"/>
  <Override PartName="/ppt/charts/chart14.xml" ContentType="application/vnd.openxmlformats-officedocument.drawingml.chart+xml"/>
  <Override PartName="/ppt/theme/themeOverride15.xml" ContentType="application/vnd.openxmlformats-officedocument.themeOverride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charts/chart10.xml" ContentType="application/vnd.openxmlformats-officedocument.drawingml.char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tags/tag14.xml" ContentType="application/vnd.openxmlformats-officedocument.presentationml.tags+xml"/>
  <Override PartName="/ppt/tags/tag4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5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31.xml" ContentType="application/vnd.openxmlformats-officedocument.presentationml.tags+xml"/>
  <Override PartName="/ppt/tags/tag1.xml" ContentType="application/vnd.openxmlformats-officedocument.presentationml.tags+xml"/>
  <Override PartName="/ppt/tags/tag32.xml" ContentType="application/vnd.openxmlformats-officedocument.presentationml.tags+xml"/>
  <Override PartName="/ppt/tags/tag30.xml" ContentType="application/vnd.openxmlformats-officedocument.presentationml.tags+xml"/>
  <Override PartName="/ppt/tags/tag27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6.xml" ContentType="application/vnd.openxmlformats-officedocument.presentationml.tags+xml"/>
  <Override PartName="/ppt/tags/tag22.xml" ContentType="application/vnd.openxmlformats-officedocument.presentationml.tags+xml"/>
  <Override PartName="/ppt/tags/tag25.xml" ContentType="application/vnd.openxmlformats-officedocument.presentationml.tags+xml"/>
  <Override PartName="/ppt/tags/tag24.xml" ContentType="application/vnd.openxmlformats-officedocument.presentationml.tags+xml"/>
  <Override PartName="/ppt/tags/tag23.xml" ContentType="application/vnd.openxmlformats-officedocument.presentationml.tags+xml"/>
  <Override PartName="/ppt/tags/tag11.xml" ContentType="application/vnd.openxmlformats-officedocument.presentationml.tags+xml"/>
  <Override PartName="/ppt/tags/tag10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26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9" r:id="rId1"/>
  </p:sldMasterIdLst>
  <p:notesMasterIdLst>
    <p:notesMasterId r:id="rId22"/>
  </p:notesMasterIdLst>
  <p:handoutMasterIdLst>
    <p:handoutMasterId r:id="rId23"/>
  </p:handoutMasterIdLst>
  <p:sldIdLst>
    <p:sldId id="258" r:id="rId2"/>
    <p:sldId id="356" r:id="rId3"/>
    <p:sldId id="492" r:id="rId4"/>
    <p:sldId id="493" r:id="rId5"/>
    <p:sldId id="494" r:id="rId6"/>
    <p:sldId id="495" r:id="rId7"/>
    <p:sldId id="496" r:id="rId8"/>
    <p:sldId id="497" r:id="rId9"/>
    <p:sldId id="502" r:id="rId10"/>
    <p:sldId id="498" r:id="rId11"/>
    <p:sldId id="499" r:id="rId12"/>
    <p:sldId id="501" r:id="rId13"/>
    <p:sldId id="500" r:id="rId14"/>
    <p:sldId id="503" r:id="rId15"/>
    <p:sldId id="504" r:id="rId16"/>
    <p:sldId id="267" r:id="rId17"/>
    <p:sldId id="360" r:id="rId18"/>
    <p:sldId id="363" r:id="rId19"/>
    <p:sldId id="490" r:id="rId20"/>
    <p:sldId id="489" r:id="rId21"/>
  </p:sldIdLst>
  <p:sldSz cx="9144000" cy="6858000" type="screen4x3"/>
  <p:notesSz cx="6883400" cy="9906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אמיליה קפרנוב" initials="אק" lastIdx="14" clrIdx="0"/>
  <p:cmAuthor id="1" name="User" initials="U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FF37"/>
    <a:srgbClr val="66FF33"/>
    <a:srgbClr val="003618"/>
    <a:srgbClr val="3366FF"/>
    <a:srgbClr val="00642D"/>
    <a:srgbClr val="18129A"/>
    <a:srgbClr val="2E2EB8"/>
    <a:srgbClr val="0000CC"/>
    <a:srgbClr val="FF6600"/>
    <a:srgbClr val="53D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673" autoAdjust="0"/>
    <p:restoredTop sz="94660"/>
  </p:normalViewPr>
  <p:slideViewPr>
    <p:cSldViewPr>
      <p:cViewPr>
        <p:scale>
          <a:sx n="66" d="100"/>
          <a:sy n="66" d="100"/>
        </p:scale>
        <p:origin x="-614" y="-4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8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9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10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11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12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2.xlsx"/><Relationship Id="rId1" Type="http://schemas.openxmlformats.org/officeDocument/2006/relationships/themeOverride" Target="../theme/themeOverride13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3.xlsx"/><Relationship Id="rId1" Type="http://schemas.openxmlformats.org/officeDocument/2006/relationships/themeOverride" Target="../theme/themeOverride14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4.xlsx"/><Relationship Id="rId1" Type="http://schemas.openxmlformats.org/officeDocument/2006/relationships/themeOverride" Target="../theme/themeOverride15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5.xlsx"/><Relationship Id="rId1" Type="http://schemas.openxmlformats.org/officeDocument/2006/relationships/themeOverride" Target="../theme/themeOverrid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ד'-ו'</c:v>
                </c:pt>
              </c:strCache>
            </c:strRef>
          </c:tx>
          <c:spPr>
            <a:ln w="25400">
              <a:solidFill>
                <a:srgbClr val="993300"/>
              </a:solidFill>
            </a:ln>
          </c:spPr>
          <c:marker>
            <c:symbol val="diamond"/>
            <c:size val="5"/>
            <c:spPr>
              <a:solidFill>
                <a:srgbClr val="993300"/>
              </a:solidFill>
              <a:ln>
                <a:solidFill>
                  <a:srgbClr val="9933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19</c:v>
                </c:pt>
                <c:pt idx="1">
                  <c:v>14</c:v>
                </c:pt>
                <c:pt idx="2">
                  <c:v>11</c:v>
                </c:pt>
                <c:pt idx="3">
                  <c:v>12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25400">
              <a:solidFill>
                <a:srgbClr val="FF6600"/>
              </a:solidFill>
            </a:ln>
          </c:spPr>
          <c:marker>
            <c:symbol val="square"/>
            <c:size val="4"/>
            <c:spPr>
              <a:solidFill>
                <a:srgbClr val="FF6600"/>
              </a:solidFill>
              <a:ln>
                <a:solidFill>
                  <a:srgbClr val="FF66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11</c:v>
                </c:pt>
                <c:pt idx="1">
                  <c:v>8</c:v>
                </c:pt>
                <c:pt idx="2">
                  <c:v>8</c:v>
                </c:pt>
                <c:pt idx="3">
                  <c:v>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25400">
              <a:solidFill>
                <a:srgbClr val="FF2900"/>
              </a:solidFill>
            </a:ln>
          </c:spPr>
          <c:marker>
            <c:symbol val="x"/>
            <c:size val="4"/>
            <c:spPr>
              <a:ln w="22225">
                <a:solidFill>
                  <a:srgbClr val="FF29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8</c:v>
                </c:pt>
                <c:pt idx="1">
                  <c:v>7</c:v>
                </c:pt>
                <c:pt idx="2">
                  <c:v>6</c:v>
                </c:pt>
                <c:pt idx="3">
                  <c:v>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4618240"/>
        <c:axId val="84632704"/>
      </c:lineChart>
      <c:catAx>
        <c:axId val="84618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84632704"/>
        <c:crosses val="autoZero"/>
        <c:auto val="1"/>
        <c:lblAlgn val="ctr"/>
        <c:lblOffset val="100"/>
        <c:noMultiLvlLbl val="0"/>
      </c:catAx>
      <c:valAx>
        <c:axId val="84632704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14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 sz="1400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z="1600" strike="noStrike"/>
            </a:pPr>
            <a:endParaRPr lang="he-IL"/>
          </a:p>
        </c:txPr>
        <c:crossAx val="84618240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19606246235798361"/>
          <c:y val="0"/>
          <c:w val="0.68445629579169576"/>
          <c:h val="0.10105509110098877"/>
        </c:manualLayout>
      </c:layout>
      <c:overlay val="0"/>
      <c:txPr>
        <a:bodyPr/>
        <a:lstStyle/>
        <a:p>
          <a:pPr>
            <a:defRPr sz="1400"/>
          </a:pPr>
          <a:endParaRPr lang="he-IL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ד'-ו'</c:v>
                </c:pt>
              </c:strCache>
            </c:strRef>
          </c:tx>
          <c:spPr>
            <a:ln w="12695">
              <a:solidFill>
                <a:srgbClr val="000080"/>
              </a:solidFill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15</c:v>
                </c:pt>
                <c:pt idx="1">
                  <c:v>10</c:v>
                </c:pt>
                <c:pt idx="2">
                  <c:v>7</c:v>
                </c:pt>
                <c:pt idx="3">
                  <c:v>10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12695">
              <a:solidFill>
                <a:srgbClr val="3366FF"/>
              </a:solidFill>
            </a:ln>
          </c:spPr>
          <c:marker>
            <c:symbol val="square"/>
            <c:size val="4"/>
            <c:spPr>
              <a:solidFill>
                <a:srgbClr val="3366FF"/>
              </a:solidFill>
              <a:ln>
                <a:solidFill>
                  <a:srgbClr val="3366FF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8</c:v>
                </c:pt>
                <c:pt idx="1">
                  <c:v>6</c:v>
                </c:pt>
                <c:pt idx="2">
                  <c:v>5</c:v>
                </c:pt>
                <c:pt idx="3">
                  <c:v>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12695">
              <a:solidFill>
                <a:srgbClr val="00CCFF"/>
              </a:solidFill>
            </a:ln>
          </c:spPr>
          <c:marker>
            <c:symbol val="x"/>
            <c:size val="4"/>
            <c:spPr>
              <a:ln w="22225">
                <a:solidFill>
                  <a:srgbClr val="00CCFF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062592"/>
        <c:axId val="86064512"/>
      </c:lineChart>
      <c:catAx>
        <c:axId val="86062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6064512"/>
        <c:crosses val="autoZero"/>
        <c:auto val="1"/>
        <c:lblAlgn val="ctr"/>
        <c:lblOffset val="100"/>
        <c:noMultiLvlLbl val="0"/>
      </c:catAx>
      <c:valAx>
        <c:axId val="86064512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trike="noStrike"/>
            </a:pPr>
            <a:endParaRPr lang="he-IL"/>
          </a:p>
        </c:txPr>
        <c:crossAx val="86062592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23946616588444802"/>
          <c:y val="4.7753666553565152E-3"/>
          <c:w val="0.60040724208836949"/>
          <c:h val="0.1136371589914897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ד'-ו'</c:v>
                </c:pt>
              </c:strCache>
            </c:strRef>
          </c:tx>
          <c:spPr>
            <a:ln w="12695">
              <a:solidFill>
                <a:srgbClr val="003300"/>
              </a:solidFill>
            </a:ln>
          </c:spPr>
          <c:marker>
            <c:symbol val="diamond"/>
            <c:size val="5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28</c:v>
                </c:pt>
                <c:pt idx="1">
                  <c:v>22</c:v>
                </c:pt>
                <c:pt idx="2">
                  <c:v>20</c:v>
                </c:pt>
                <c:pt idx="3">
                  <c:v>18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12695">
              <a:solidFill>
                <a:srgbClr val="008000"/>
              </a:solidFill>
            </a:ln>
          </c:spPr>
          <c:marker>
            <c:symbol val="square"/>
            <c:size val="4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19</c:v>
                </c:pt>
                <c:pt idx="1">
                  <c:v>13</c:v>
                </c:pt>
                <c:pt idx="2">
                  <c:v>14</c:v>
                </c:pt>
                <c:pt idx="3">
                  <c:v>13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12695">
              <a:solidFill>
                <a:srgbClr val="24F814"/>
              </a:solidFill>
            </a:ln>
          </c:spPr>
          <c:marker>
            <c:symbol val="x"/>
            <c:size val="4"/>
            <c:spPr>
              <a:ln w="22225">
                <a:solidFill>
                  <a:srgbClr val="24F814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15</c:v>
                </c:pt>
                <c:pt idx="1">
                  <c:v>12</c:v>
                </c:pt>
                <c:pt idx="2">
                  <c:v>11</c:v>
                </c:pt>
                <c:pt idx="3">
                  <c:v>12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156416"/>
        <c:axId val="86158336"/>
      </c:lineChart>
      <c:catAx>
        <c:axId val="86156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6158336"/>
        <c:crosses val="autoZero"/>
        <c:auto val="1"/>
        <c:lblAlgn val="ctr"/>
        <c:lblOffset val="100"/>
        <c:noMultiLvlLbl val="0"/>
      </c:catAx>
      <c:valAx>
        <c:axId val="86158336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trike="noStrike"/>
            </a:pPr>
            <a:endParaRPr lang="he-IL"/>
          </a:p>
        </c:txPr>
        <c:crossAx val="86156416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26636303730738037"/>
          <c:y val="0"/>
          <c:w val="0.60040724208836949"/>
          <c:h val="0.1136371589914897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ד'-ו'</c:v>
                </c:pt>
              </c:strCache>
            </c:strRef>
          </c:tx>
          <c:spPr>
            <a:ln w="25400">
              <a:solidFill>
                <a:srgbClr val="993300"/>
              </a:solidFill>
            </a:ln>
          </c:spPr>
          <c:marker>
            <c:symbol val="diamond"/>
            <c:size val="5"/>
            <c:spPr>
              <a:solidFill>
                <a:srgbClr val="993300"/>
              </a:solidFill>
              <a:ln>
                <a:solidFill>
                  <a:srgbClr val="9933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38</c:v>
                </c:pt>
                <c:pt idx="1">
                  <c:v>28</c:v>
                </c:pt>
                <c:pt idx="2">
                  <c:v>24</c:v>
                </c:pt>
                <c:pt idx="3">
                  <c:v>23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25400">
              <a:solidFill>
                <a:srgbClr val="FF6600"/>
              </a:solidFill>
            </a:ln>
          </c:spPr>
          <c:marker>
            <c:symbol val="square"/>
            <c:size val="4"/>
            <c:spPr>
              <a:solidFill>
                <a:srgbClr val="FF6600"/>
              </a:solidFill>
              <a:ln>
                <a:solidFill>
                  <a:srgbClr val="FF66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26</c:v>
                </c:pt>
                <c:pt idx="1">
                  <c:v>22</c:v>
                </c:pt>
                <c:pt idx="2">
                  <c:v>20</c:v>
                </c:pt>
                <c:pt idx="3">
                  <c:v>19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25400">
              <a:solidFill>
                <a:srgbClr val="FF2900"/>
              </a:solidFill>
            </a:ln>
          </c:spPr>
          <c:marker>
            <c:symbol val="x"/>
            <c:size val="4"/>
            <c:spPr>
              <a:ln w="22225">
                <a:solidFill>
                  <a:srgbClr val="FF29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19</c:v>
                </c:pt>
                <c:pt idx="1">
                  <c:v>17</c:v>
                </c:pt>
                <c:pt idx="2">
                  <c:v>15</c:v>
                </c:pt>
                <c:pt idx="3">
                  <c:v>15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1478144"/>
        <c:axId val="121484416"/>
      </c:lineChart>
      <c:catAx>
        <c:axId val="121478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21484416"/>
        <c:crosses val="autoZero"/>
        <c:auto val="1"/>
        <c:lblAlgn val="ctr"/>
        <c:lblOffset val="100"/>
        <c:noMultiLvlLbl val="0"/>
      </c:catAx>
      <c:valAx>
        <c:axId val="121484416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14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 sz="1400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z="1600" strike="noStrike"/>
            </a:pPr>
            <a:endParaRPr lang="he-IL"/>
          </a:p>
        </c:txPr>
        <c:crossAx val="121478144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19606246235798361"/>
          <c:y val="0"/>
          <c:w val="0.68445629579169576"/>
          <c:h val="0.10105509110098877"/>
        </c:manualLayout>
      </c:layout>
      <c:overlay val="0"/>
      <c:txPr>
        <a:bodyPr/>
        <a:lstStyle/>
        <a:p>
          <a:pPr>
            <a:defRPr sz="1400"/>
          </a:pPr>
          <a:endParaRPr lang="he-IL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ד'-ו'</c:v>
                </c:pt>
              </c:strCache>
            </c:strRef>
          </c:tx>
          <c:spPr>
            <a:ln w="12695">
              <a:solidFill>
                <a:srgbClr val="000080"/>
              </a:solidFill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36</c:v>
                </c:pt>
                <c:pt idx="1">
                  <c:v>25</c:v>
                </c:pt>
                <c:pt idx="2">
                  <c:v>20</c:v>
                </c:pt>
                <c:pt idx="3">
                  <c:v>20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12695">
              <a:solidFill>
                <a:srgbClr val="3366FF"/>
              </a:solidFill>
            </a:ln>
          </c:spPr>
          <c:marker>
            <c:symbol val="square"/>
            <c:size val="4"/>
            <c:spPr>
              <a:solidFill>
                <a:srgbClr val="3366FF"/>
              </a:solidFill>
              <a:ln>
                <a:solidFill>
                  <a:srgbClr val="3366FF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23</c:v>
                </c:pt>
                <c:pt idx="1">
                  <c:v>20</c:v>
                </c:pt>
                <c:pt idx="2">
                  <c:v>17</c:v>
                </c:pt>
                <c:pt idx="3">
                  <c:v>16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12695">
              <a:solidFill>
                <a:srgbClr val="00CCFF"/>
              </a:solidFill>
            </a:ln>
          </c:spPr>
          <c:marker>
            <c:symbol val="x"/>
            <c:size val="4"/>
            <c:spPr>
              <a:ln w="22225">
                <a:solidFill>
                  <a:srgbClr val="00CCFF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15</c:v>
                </c:pt>
                <c:pt idx="1">
                  <c:v>14</c:v>
                </c:pt>
                <c:pt idx="2">
                  <c:v>12</c:v>
                </c:pt>
                <c:pt idx="3">
                  <c:v>12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1611392"/>
        <c:axId val="121613312"/>
      </c:lineChart>
      <c:catAx>
        <c:axId val="1216113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1613312"/>
        <c:crosses val="autoZero"/>
        <c:auto val="1"/>
        <c:lblAlgn val="ctr"/>
        <c:lblOffset val="100"/>
        <c:noMultiLvlLbl val="0"/>
      </c:catAx>
      <c:valAx>
        <c:axId val="121613312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trike="noStrike"/>
            </a:pPr>
            <a:endParaRPr lang="he-IL"/>
          </a:p>
        </c:txPr>
        <c:crossAx val="121611392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23946616588444802"/>
          <c:y val="4.7753666553565152E-3"/>
          <c:w val="0.60040724208836949"/>
          <c:h val="0.1136371589914897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ד'-ו'</c:v>
                </c:pt>
              </c:strCache>
            </c:strRef>
          </c:tx>
          <c:spPr>
            <a:ln w="12695">
              <a:solidFill>
                <a:srgbClr val="003300"/>
              </a:solidFill>
            </a:ln>
          </c:spPr>
          <c:marker>
            <c:symbol val="diamond"/>
            <c:size val="5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42</c:v>
                </c:pt>
                <c:pt idx="1">
                  <c:v>35</c:v>
                </c:pt>
                <c:pt idx="2">
                  <c:v>31</c:v>
                </c:pt>
                <c:pt idx="3">
                  <c:v>29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12695">
              <a:solidFill>
                <a:srgbClr val="008000"/>
              </a:solidFill>
            </a:ln>
          </c:spPr>
          <c:marker>
            <c:symbol val="square"/>
            <c:size val="4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32</c:v>
                </c:pt>
                <c:pt idx="1">
                  <c:v>27</c:v>
                </c:pt>
                <c:pt idx="2">
                  <c:v>28</c:v>
                </c:pt>
                <c:pt idx="3">
                  <c:v>25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12695">
              <a:solidFill>
                <a:srgbClr val="24F814"/>
              </a:solidFill>
            </a:ln>
          </c:spPr>
          <c:marker>
            <c:symbol val="x"/>
            <c:size val="4"/>
            <c:spPr>
              <a:ln w="22225">
                <a:solidFill>
                  <a:srgbClr val="24F814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29</c:v>
                </c:pt>
                <c:pt idx="1">
                  <c:v>25</c:v>
                </c:pt>
                <c:pt idx="2">
                  <c:v>25</c:v>
                </c:pt>
                <c:pt idx="3">
                  <c:v>23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049280"/>
        <c:axId val="122051200"/>
      </c:lineChart>
      <c:catAx>
        <c:axId val="1220492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2051200"/>
        <c:crosses val="autoZero"/>
        <c:auto val="1"/>
        <c:lblAlgn val="ctr"/>
        <c:lblOffset val="100"/>
        <c:noMultiLvlLbl val="0"/>
      </c:catAx>
      <c:valAx>
        <c:axId val="122051200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trike="noStrike"/>
            </a:pPr>
            <a:endParaRPr lang="he-IL"/>
          </a:p>
        </c:txPr>
        <c:crossAx val="122049280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26636303730738037"/>
          <c:y val="0"/>
          <c:w val="0.60040724208836949"/>
          <c:h val="0.1136371589914897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3986367322116356"/>
          <c:y val="0.11348739028996778"/>
          <c:w val="0.7067830269338593"/>
          <c:h val="0.68497440849163349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ו'</c:v>
                </c:pt>
              </c:strCache>
            </c:strRef>
          </c:tx>
          <c:spPr>
            <a:ln w="25400">
              <a:solidFill>
                <a:srgbClr val="993300"/>
              </a:solidFill>
            </a:ln>
          </c:spPr>
          <c:marker>
            <c:symbol val="diamond"/>
            <c:size val="5"/>
            <c:spPr>
              <a:solidFill>
                <a:srgbClr val="993300"/>
              </a:solidFill>
              <a:ln>
                <a:solidFill>
                  <a:srgbClr val="9933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20</c:v>
                </c:pt>
                <c:pt idx="1">
                  <c:v>11</c:v>
                </c:pt>
                <c:pt idx="2">
                  <c:v>9</c:v>
                </c:pt>
                <c:pt idx="3">
                  <c:v>10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25400">
              <a:solidFill>
                <a:srgbClr val="FF6600"/>
              </a:solidFill>
            </a:ln>
          </c:spPr>
          <c:marker>
            <c:symbol val="square"/>
            <c:size val="4"/>
            <c:spPr>
              <a:solidFill>
                <a:srgbClr val="FF6600"/>
              </a:solidFill>
              <a:ln>
                <a:solidFill>
                  <a:srgbClr val="FF66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34</c:v>
                </c:pt>
                <c:pt idx="1">
                  <c:v>24</c:v>
                </c:pt>
                <c:pt idx="2">
                  <c:v>22</c:v>
                </c:pt>
                <c:pt idx="3">
                  <c:v>20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25400">
              <a:solidFill>
                <a:srgbClr val="FF2900"/>
              </a:solidFill>
            </a:ln>
          </c:spPr>
          <c:marker>
            <c:symbol val="x"/>
            <c:size val="4"/>
            <c:spPr>
              <a:ln w="22225">
                <a:solidFill>
                  <a:srgbClr val="FF29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59</c:v>
                </c:pt>
                <c:pt idx="1">
                  <c:v>52</c:v>
                </c:pt>
                <c:pt idx="2">
                  <c:v>47</c:v>
                </c:pt>
                <c:pt idx="3">
                  <c:v>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1813248"/>
        <c:axId val="121823616"/>
      </c:lineChart>
      <c:catAx>
        <c:axId val="121813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21823616"/>
        <c:crosses val="autoZero"/>
        <c:auto val="1"/>
        <c:lblAlgn val="ctr"/>
        <c:lblOffset val="100"/>
        <c:noMultiLvlLbl val="0"/>
      </c:catAx>
      <c:valAx>
        <c:axId val="121823616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14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 sz="1400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77271969782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z="1600" strike="noStrike"/>
            </a:pPr>
            <a:endParaRPr lang="he-IL"/>
          </a:p>
        </c:txPr>
        <c:crossAx val="121813248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19606246235798361"/>
          <c:y val="0"/>
          <c:w val="0.68445629579169576"/>
          <c:h val="0.10105509110098877"/>
        </c:manualLayout>
      </c:layout>
      <c:overlay val="0"/>
      <c:txPr>
        <a:bodyPr/>
        <a:lstStyle/>
        <a:p>
          <a:pPr>
            <a:defRPr sz="1400"/>
          </a:pPr>
          <a:endParaRPr lang="he-IL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ו'</c:v>
                </c:pt>
              </c:strCache>
            </c:strRef>
          </c:tx>
          <c:spPr>
            <a:ln w="12695">
              <a:solidFill>
                <a:srgbClr val="000080"/>
              </a:solidFill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25</c:v>
                </c:pt>
                <c:pt idx="1">
                  <c:v>13</c:v>
                </c:pt>
                <c:pt idx="2">
                  <c:v>11</c:v>
                </c:pt>
                <c:pt idx="3">
                  <c:v>13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12695">
              <a:solidFill>
                <a:srgbClr val="3366FF"/>
              </a:solidFill>
            </a:ln>
          </c:spPr>
          <c:marker>
            <c:symbol val="square"/>
            <c:size val="4"/>
            <c:spPr>
              <a:solidFill>
                <a:srgbClr val="3366FF"/>
              </a:solidFill>
              <a:ln>
                <a:solidFill>
                  <a:srgbClr val="3366FF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40</c:v>
                </c:pt>
                <c:pt idx="1">
                  <c:v>29</c:v>
                </c:pt>
                <c:pt idx="2">
                  <c:v>26</c:v>
                </c:pt>
                <c:pt idx="3">
                  <c:v>26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12695">
              <a:solidFill>
                <a:srgbClr val="00CCFF"/>
              </a:solidFill>
            </a:ln>
          </c:spPr>
          <c:marker>
            <c:symbol val="x"/>
            <c:size val="4"/>
            <c:spPr>
              <a:ln w="22225">
                <a:solidFill>
                  <a:srgbClr val="00CCFF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71</c:v>
                </c:pt>
                <c:pt idx="1">
                  <c:v>66</c:v>
                </c:pt>
                <c:pt idx="2">
                  <c:v>59</c:v>
                </c:pt>
                <c:pt idx="3">
                  <c:v>58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1934592"/>
        <c:axId val="121936512"/>
      </c:lineChart>
      <c:catAx>
        <c:axId val="121934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1936512"/>
        <c:crosses val="autoZero"/>
        <c:auto val="1"/>
        <c:lblAlgn val="ctr"/>
        <c:lblOffset val="100"/>
        <c:noMultiLvlLbl val="0"/>
      </c:catAx>
      <c:valAx>
        <c:axId val="121936512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trike="noStrike"/>
            </a:pPr>
            <a:endParaRPr lang="he-IL"/>
          </a:p>
        </c:txPr>
        <c:crossAx val="121934592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23946616588444802"/>
          <c:y val="4.7753666553565152E-3"/>
          <c:w val="0.60040724208836949"/>
          <c:h val="0.1136371589914897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ו'</c:v>
                </c:pt>
              </c:strCache>
            </c:strRef>
          </c:tx>
          <c:spPr>
            <a:ln w="12695">
              <a:solidFill>
                <a:srgbClr val="003300"/>
              </a:solidFill>
            </a:ln>
          </c:spPr>
          <c:marker>
            <c:symbol val="diamond"/>
            <c:size val="5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8</c:v>
                </c:pt>
                <c:pt idx="1">
                  <c:v>6</c:v>
                </c:pt>
                <c:pt idx="2">
                  <c:v>5</c:v>
                </c:pt>
                <c:pt idx="3">
                  <c:v>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12695">
              <a:solidFill>
                <a:srgbClr val="008000"/>
              </a:solidFill>
            </a:ln>
          </c:spPr>
          <c:marker>
            <c:symbol val="square"/>
            <c:size val="4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17</c:v>
                </c:pt>
                <c:pt idx="1">
                  <c:v>9</c:v>
                </c:pt>
                <c:pt idx="2">
                  <c:v>11</c:v>
                </c:pt>
                <c:pt idx="3">
                  <c:v>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12695">
              <a:solidFill>
                <a:srgbClr val="24F814"/>
              </a:solidFill>
            </a:ln>
          </c:spPr>
          <c:marker>
            <c:symbol val="x"/>
            <c:size val="4"/>
            <c:spPr>
              <a:ln w="22225">
                <a:solidFill>
                  <a:srgbClr val="24F814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24</c:v>
                </c:pt>
                <c:pt idx="1">
                  <c:v>14</c:v>
                </c:pt>
                <c:pt idx="2">
                  <c:v>15</c:v>
                </c:pt>
                <c:pt idx="3">
                  <c:v>16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515840"/>
        <c:axId val="122517760"/>
      </c:lineChart>
      <c:catAx>
        <c:axId val="1225158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2517760"/>
        <c:crosses val="autoZero"/>
        <c:auto val="1"/>
        <c:lblAlgn val="ctr"/>
        <c:lblOffset val="100"/>
        <c:noMultiLvlLbl val="0"/>
      </c:catAx>
      <c:valAx>
        <c:axId val="122517760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trike="noStrike"/>
            </a:pPr>
            <a:endParaRPr lang="he-IL"/>
          </a:p>
        </c:txPr>
        <c:crossAx val="122515840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26636303730738037"/>
          <c:y val="0"/>
          <c:w val="0.60040724208836949"/>
          <c:h val="0.1136371589914897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3101836889498611"/>
          <c:y val="0.15000252525252525"/>
          <c:w val="0.75544657489787892"/>
          <c:h val="0.7084233905969024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ו'</c:v>
                </c:pt>
              </c:strCache>
            </c:strRef>
          </c:tx>
          <c:spPr>
            <a:ln w="25400">
              <a:solidFill>
                <a:srgbClr val="993300"/>
              </a:solidFill>
            </a:ln>
          </c:spPr>
          <c:marker>
            <c:symbol val="diamond"/>
            <c:size val="5"/>
            <c:spPr>
              <a:solidFill>
                <a:srgbClr val="993300"/>
              </a:solidFill>
              <a:ln>
                <a:solidFill>
                  <a:srgbClr val="9933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14</c:v>
                </c:pt>
                <c:pt idx="1">
                  <c:v>9</c:v>
                </c:pt>
                <c:pt idx="2">
                  <c:v>6</c:v>
                </c:pt>
                <c:pt idx="3">
                  <c:v>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25400">
              <a:solidFill>
                <a:srgbClr val="FF6600"/>
              </a:solidFill>
            </a:ln>
          </c:spPr>
          <c:marker>
            <c:symbol val="square"/>
            <c:size val="4"/>
            <c:spPr>
              <a:solidFill>
                <a:srgbClr val="FF6600"/>
              </a:solidFill>
              <a:ln>
                <a:solidFill>
                  <a:srgbClr val="FF66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30</c:v>
                </c:pt>
                <c:pt idx="1">
                  <c:v>18</c:v>
                </c:pt>
                <c:pt idx="2">
                  <c:v>18</c:v>
                </c:pt>
                <c:pt idx="3">
                  <c:v>14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25400">
              <a:solidFill>
                <a:srgbClr val="FF2900"/>
              </a:solidFill>
            </a:ln>
          </c:spPr>
          <c:marker>
            <c:symbol val="x"/>
            <c:size val="4"/>
            <c:spPr>
              <a:ln w="22225">
                <a:solidFill>
                  <a:srgbClr val="FF29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55</c:v>
                </c:pt>
                <c:pt idx="1">
                  <c:v>47</c:v>
                </c:pt>
                <c:pt idx="2">
                  <c:v>45</c:v>
                </c:pt>
                <c:pt idx="3">
                  <c:v>41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187136"/>
        <c:axId val="122189312"/>
      </c:lineChart>
      <c:catAx>
        <c:axId val="122187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122189312"/>
        <c:crosses val="autoZero"/>
        <c:auto val="1"/>
        <c:lblAlgn val="ctr"/>
        <c:lblOffset val="100"/>
        <c:noMultiLvlLbl val="0"/>
      </c:catAx>
      <c:valAx>
        <c:axId val="122189312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14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 sz="1400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z="1600" strike="noStrike"/>
            </a:pPr>
            <a:endParaRPr lang="he-IL"/>
          </a:p>
        </c:txPr>
        <c:crossAx val="122187136"/>
        <c:crosses val="autoZero"/>
        <c:crossBetween val="between"/>
        <c:majorUnit val="20"/>
      </c:valAx>
      <c:spPr>
        <a:noFill/>
        <a:ln w="25400">
          <a:noFill/>
        </a:ln>
      </c:spPr>
    </c:plotArea>
    <c:legend>
      <c:legendPos val="t"/>
      <c:layout>
        <c:manualLayout>
          <c:xMode val="edge"/>
          <c:yMode val="edge"/>
          <c:x val="0.19267876587925065"/>
          <c:y val="3.2070707070707069E-2"/>
          <c:w val="0.68445629579169576"/>
          <c:h val="0.10105509110098877"/>
        </c:manualLayout>
      </c:layout>
      <c:overlay val="0"/>
      <c:txPr>
        <a:bodyPr/>
        <a:lstStyle/>
        <a:p>
          <a:pPr>
            <a:defRPr sz="1400"/>
          </a:pPr>
          <a:endParaRPr lang="he-IL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ו'</c:v>
                </c:pt>
              </c:strCache>
            </c:strRef>
          </c:tx>
          <c:spPr>
            <a:ln w="12695">
              <a:solidFill>
                <a:srgbClr val="000080"/>
              </a:solidFill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17</c:v>
                </c:pt>
                <c:pt idx="1">
                  <c:v>11</c:v>
                </c:pt>
                <c:pt idx="2">
                  <c:v>7</c:v>
                </c:pt>
                <c:pt idx="3">
                  <c:v>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12695">
              <a:solidFill>
                <a:srgbClr val="3366FF"/>
              </a:solidFill>
            </a:ln>
          </c:spPr>
          <c:marker>
            <c:symbol val="square"/>
            <c:size val="4"/>
            <c:spPr>
              <a:solidFill>
                <a:srgbClr val="3366FF"/>
              </a:solidFill>
              <a:ln>
                <a:solidFill>
                  <a:srgbClr val="3366FF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35</c:v>
                </c:pt>
                <c:pt idx="1">
                  <c:v>22</c:v>
                </c:pt>
                <c:pt idx="2">
                  <c:v>22</c:v>
                </c:pt>
                <c:pt idx="3">
                  <c:v>16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12695">
              <a:solidFill>
                <a:srgbClr val="00CCFF"/>
              </a:solidFill>
            </a:ln>
          </c:spPr>
          <c:marker>
            <c:symbol val="x"/>
            <c:size val="4"/>
            <c:spPr>
              <a:ln w="22225">
                <a:solidFill>
                  <a:srgbClr val="00CCFF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65</c:v>
                </c:pt>
                <c:pt idx="1">
                  <c:v>59</c:v>
                </c:pt>
                <c:pt idx="2">
                  <c:v>56</c:v>
                </c:pt>
                <c:pt idx="3">
                  <c:v>51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836480"/>
        <c:axId val="122838400"/>
      </c:lineChart>
      <c:catAx>
        <c:axId val="122836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2838400"/>
        <c:crosses val="autoZero"/>
        <c:auto val="1"/>
        <c:lblAlgn val="ctr"/>
        <c:lblOffset val="100"/>
        <c:noMultiLvlLbl val="0"/>
      </c:catAx>
      <c:valAx>
        <c:axId val="122838400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trike="noStrike"/>
            </a:pPr>
            <a:endParaRPr lang="he-IL"/>
          </a:p>
        </c:txPr>
        <c:crossAx val="122836480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23946616588444802"/>
          <c:y val="4.7753666553565152E-3"/>
          <c:w val="0.60040724208836949"/>
          <c:h val="0.1136371589914897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ו'</c:v>
                </c:pt>
              </c:strCache>
            </c:strRef>
          </c:tx>
          <c:spPr>
            <a:ln w="12695">
              <a:solidFill>
                <a:srgbClr val="003300"/>
              </a:solidFill>
            </a:ln>
          </c:spPr>
          <c:marker>
            <c:symbol val="diamond"/>
            <c:size val="5"/>
            <c:spPr>
              <a:solidFill>
                <a:srgbClr val="003300"/>
              </a:solidFill>
              <a:ln>
                <a:solidFill>
                  <a:srgbClr val="0033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8</c:v>
                </c:pt>
                <c:pt idx="1">
                  <c:v>5</c:v>
                </c:pt>
                <c:pt idx="2">
                  <c:v>4</c:v>
                </c:pt>
                <c:pt idx="3">
                  <c:v>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ז'-ט'</c:v>
                </c:pt>
              </c:strCache>
            </c:strRef>
          </c:tx>
          <c:spPr>
            <a:ln w="12695">
              <a:solidFill>
                <a:srgbClr val="008000"/>
              </a:solidFill>
            </a:ln>
          </c:spPr>
          <c:marker>
            <c:symbol val="square"/>
            <c:size val="4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16</c:v>
                </c:pt>
                <c:pt idx="1">
                  <c:v>9</c:v>
                </c:pt>
                <c:pt idx="2">
                  <c:v>10</c:v>
                </c:pt>
                <c:pt idx="3">
                  <c:v>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י'-י"א</c:v>
                </c:pt>
              </c:strCache>
            </c:strRef>
          </c:tx>
          <c:spPr>
            <a:ln w="12695">
              <a:solidFill>
                <a:srgbClr val="24F814"/>
              </a:solidFill>
            </a:ln>
          </c:spPr>
          <c:marker>
            <c:symbol val="x"/>
            <c:size val="4"/>
            <c:spPr>
              <a:ln w="22225">
                <a:solidFill>
                  <a:srgbClr val="24F814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גיליון1!$D$2:$D$5</c:f>
              <c:numCache>
                <c:formatCode>General</c:formatCode>
                <c:ptCount val="4"/>
                <c:pt idx="0">
                  <c:v>23</c:v>
                </c:pt>
                <c:pt idx="1">
                  <c:v>14</c:v>
                </c:pt>
                <c:pt idx="2">
                  <c:v>15</c:v>
                </c:pt>
                <c:pt idx="3">
                  <c:v>16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905728"/>
        <c:axId val="122907648"/>
      </c:lineChart>
      <c:catAx>
        <c:axId val="122905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2907648"/>
        <c:crosses val="autoZero"/>
        <c:auto val="1"/>
        <c:lblAlgn val="ctr"/>
        <c:lblOffset val="100"/>
        <c:noMultiLvlLbl val="0"/>
      </c:catAx>
      <c:valAx>
        <c:axId val="122907648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trike="noStrike"/>
            </a:pPr>
            <a:endParaRPr lang="he-IL"/>
          </a:p>
        </c:txPr>
        <c:crossAx val="122905728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26636303730738037"/>
          <c:y val="0"/>
          <c:w val="0.60040724208836949"/>
          <c:h val="0.1136371589914897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1"/>
          <c:order val="0"/>
          <c:tx>
            <c:strRef>
              <c:f>גיליון1!$B$1</c:f>
              <c:strCache>
                <c:ptCount val="1"/>
                <c:pt idx="0">
                  <c:v>ז'-ט'</c:v>
                </c:pt>
              </c:strCache>
            </c:strRef>
          </c:tx>
          <c:spPr>
            <a:ln w="25400">
              <a:solidFill>
                <a:srgbClr val="FF6600"/>
              </a:solidFill>
            </a:ln>
          </c:spPr>
          <c:marker>
            <c:symbol val="square"/>
            <c:size val="4"/>
            <c:spPr>
              <a:solidFill>
                <a:srgbClr val="FF6600"/>
              </a:solidFill>
              <a:ln>
                <a:solidFill>
                  <a:srgbClr val="FF66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14</c:v>
                </c:pt>
                <c:pt idx="1">
                  <c:v>7</c:v>
                </c:pt>
                <c:pt idx="2">
                  <c:v>8</c:v>
                </c:pt>
                <c:pt idx="3">
                  <c:v>6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גיליון1!$C$1</c:f>
              <c:strCache>
                <c:ptCount val="1"/>
                <c:pt idx="0">
                  <c:v>י'-י"א</c:v>
                </c:pt>
              </c:strCache>
            </c:strRef>
          </c:tx>
          <c:spPr>
            <a:ln w="25400">
              <a:solidFill>
                <a:srgbClr val="FF2900"/>
              </a:solidFill>
            </a:ln>
          </c:spPr>
          <c:marker>
            <c:symbol val="x"/>
            <c:size val="4"/>
            <c:spPr>
              <a:ln w="22225">
                <a:solidFill>
                  <a:srgbClr val="FF290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35</c:v>
                </c:pt>
                <c:pt idx="1">
                  <c:v>29</c:v>
                </c:pt>
                <c:pt idx="2">
                  <c:v>28</c:v>
                </c:pt>
                <c:pt idx="3">
                  <c:v>25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5864832"/>
        <c:axId val="85866752"/>
      </c:lineChart>
      <c:catAx>
        <c:axId val="85864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85866752"/>
        <c:crosses val="autoZero"/>
        <c:auto val="1"/>
        <c:lblAlgn val="ctr"/>
        <c:lblOffset val="100"/>
        <c:noMultiLvlLbl val="0"/>
      </c:catAx>
      <c:valAx>
        <c:axId val="85866752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14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 sz="1400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z="1600" strike="noStrike"/>
            </a:pPr>
            <a:endParaRPr lang="he-IL"/>
          </a:p>
        </c:txPr>
        <c:crossAx val="85864832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19606246235798361"/>
          <c:y val="0"/>
          <c:w val="0.68445629579169576"/>
          <c:h val="0.10105509110098877"/>
        </c:manualLayout>
      </c:layout>
      <c:overlay val="0"/>
      <c:txPr>
        <a:bodyPr/>
        <a:lstStyle/>
        <a:p>
          <a:pPr>
            <a:defRPr sz="1400"/>
          </a:pPr>
          <a:endParaRPr lang="he-IL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1"/>
          <c:order val="0"/>
          <c:tx>
            <c:strRef>
              <c:f>גיליון1!$B$1</c:f>
              <c:strCache>
                <c:ptCount val="1"/>
                <c:pt idx="0">
                  <c:v>ז'-ט'</c:v>
                </c:pt>
              </c:strCache>
            </c:strRef>
          </c:tx>
          <c:spPr>
            <a:ln w="12695">
              <a:solidFill>
                <a:srgbClr val="3366FF"/>
              </a:solidFill>
            </a:ln>
          </c:spPr>
          <c:marker>
            <c:symbol val="square"/>
            <c:size val="4"/>
            <c:spPr>
              <a:solidFill>
                <a:srgbClr val="3366FF"/>
              </a:solidFill>
              <a:ln>
                <a:solidFill>
                  <a:srgbClr val="3366FF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16</c:v>
                </c:pt>
                <c:pt idx="1">
                  <c:v>7</c:v>
                </c:pt>
                <c:pt idx="2">
                  <c:v>9</c:v>
                </c:pt>
                <c:pt idx="3">
                  <c:v>6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גיליון1!$C$1</c:f>
              <c:strCache>
                <c:ptCount val="1"/>
                <c:pt idx="0">
                  <c:v>י'-י"א</c:v>
                </c:pt>
              </c:strCache>
            </c:strRef>
          </c:tx>
          <c:spPr>
            <a:ln w="12695">
              <a:solidFill>
                <a:srgbClr val="00CCFF"/>
              </a:solidFill>
            </a:ln>
          </c:spPr>
          <c:marker>
            <c:symbol val="x"/>
            <c:size val="4"/>
            <c:spPr>
              <a:ln w="22225">
                <a:solidFill>
                  <a:srgbClr val="00CCFF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41</c:v>
                </c:pt>
                <c:pt idx="1">
                  <c:v>37</c:v>
                </c:pt>
                <c:pt idx="2">
                  <c:v>34</c:v>
                </c:pt>
                <c:pt idx="3">
                  <c:v>31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5997056"/>
        <c:axId val="85998976"/>
      </c:lineChart>
      <c:catAx>
        <c:axId val="85997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5998976"/>
        <c:crosses val="autoZero"/>
        <c:auto val="1"/>
        <c:lblAlgn val="ctr"/>
        <c:lblOffset val="100"/>
        <c:noMultiLvlLbl val="0"/>
      </c:catAx>
      <c:valAx>
        <c:axId val="85998976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trike="noStrike"/>
            </a:pPr>
            <a:endParaRPr lang="he-IL"/>
          </a:p>
        </c:txPr>
        <c:crossAx val="85997056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23946616588444802"/>
          <c:y val="4.7753666553565152E-3"/>
          <c:w val="0.60040724208836949"/>
          <c:h val="0.1136371589914897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315512312553288"/>
          <c:y val="0.11348724629604307"/>
          <c:w val="0.8268448238015399"/>
          <c:h val="0.76106899468124756"/>
        </c:manualLayout>
      </c:layout>
      <c:lineChart>
        <c:grouping val="standard"/>
        <c:varyColors val="0"/>
        <c:ser>
          <c:idx val="1"/>
          <c:order val="0"/>
          <c:tx>
            <c:strRef>
              <c:f>גיליון1!$B$1</c:f>
              <c:strCache>
                <c:ptCount val="1"/>
                <c:pt idx="0">
                  <c:v>ז'-ט'</c:v>
                </c:pt>
              </c:strCache>
            </c:strRef>
          </c:tx>
          <c:spPr>
            <a:ln w="12695">
              <a:solidFill>
                <a:srgbClr val="008000"/>
              </a:solidFill>
            </a:ln>
          </c:spPr>
          <c:marker>
            <c:symbol val="square"/>
            <c:size val="4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9</c:v>
                </c:pt>
                <c:pt idx="1">
                  <c:v>5</c:v>
                </c:pt>
                <c:pt idx="2">
                  <c:v>6</c:v>
                </c:pt>
                <c:pt idx="3">
                  <c:v>5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גיליון1!$C$1</c:f>
              <c:strCache>
                <c:ptCount val="1"/>
                <c:pt idx="0">
                  <c:v>י'-י"א</c:v>
                </c:pt>
              </c:strCache>
            </c:strRef>
          </c:tx>
          <c:spPr>
            <a:ln w="12695">
              <a:solidFill>
                <a:srgbClr val="24F814"/>
              </a:solidFill>
            </a:ln>
          </c:spPr>
          <c:marker>
            <c:symbol val="x"/>
            <c:size val="4"/>
            <c:spPr>
              <a:ln w="22225">
                <a:solidFill>
                  <a:srgbClr val="24F814"/>
                </a:solidFill>
              </a:ln>
            </c:spPr>
          </c:marker>
          <c:cat>
            <c:strRef>
              <c:f>גיליון1!$A$2:$A$5</c:f>
              <c:strCache>
                <c:ptCount val="4"/>
                <c:pt idx="0">
                  <c:v>תשס"ט</c:v>
                </c:pt>
                <c:pt idx="1">
                  <c:v>תשע"א</c:v>
                </c:pt>
                <c:pt idx="2">
                  <c:v>תשע"ג</c:v>
                </c:pt>
                <c:pt idx="3">
                  <c:v>תשע"ה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13</c:v>
                </c:pt>
                <c:pt idx="1">
                  <c:v>8</c:v>
                </c:pt>
                <c:pt idx="2">
                  <c:v>9</c:v>
                </c:pt>
                <c:pt idx="3">
                  <c:v>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2651008"/>
        <c:axId val="122652928"/>
      </c:lineChart>
      <c:catAx>
        <c:axId val="122651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2652928"/>
        <c:crosses val="autoZero"/>
        <c:auto val="1"/>
        <c:lblAlgn val="ctr"/>
        <c:lblOffset val="100"/>
        <c:noMultiLvlLbl val="0"/>
      </c:catAx>
      <c:valAx>
        <c:axId val="122652928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  <a:prstDash val="sysDash"/>
            </a:ln>
          </c:spPr>
        </c:majorGridlines>
        <c:title>
          <c:tx>
            <c:rich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he-IL"/>
                  <a:t>שיעור המדווחים</a:t>
                </a:r>
              </a:p>
            </c:rich>
          </c:tx>
          <c:layout>
            <c:manualLayout>
              <c:xMode val="edge"/>
              <c:yMode val="edge"/>
              <c:x val="0"/>
              <c:y val="0.297326978864486"/>
            </c:manualLayout>
          </c:layout>
          <c:overlay val="0"/>
        </c:title>
        <c:numFmt formatCode="#0&quot;%&quot;;\-#,##0" sourceLinked="0"/>
        <c:majorTickMark val="out"/>
        <c:minorTickMark val="none"/>
        <c:tickLblPos val="nextTo"/>
        <c:txPr>
          <a:bodyPr/>
          <a:lstStyle/>
          <a:p>
            <a:pPr>
              <a:defRPr strike="noStrike"/>
            </a:pPr>
            <a:endParaRPr lang="he-IL"/>
          </a:p>
        </c:txPr>
        <c:crossAx val="122651008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26636303730738037"/>
          <c:y val="0"/>
          <c:w val="0.60040724208836949"/>
          <c:h val="0.11363715899148971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900"/>
      </a:pPr>
      <a:endParaRPr lang="he-IL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900488" y="0"/>
            <a:ext cx="2982912" cy="4953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82912" cy="4953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14FB04D-CA92-4465-BD58-9E7B91530693}" type="datetimeFigureOut">
              <a:rPr lang="he-IL" smtClean="0"/>
              <a:t>ד'/תמוז/תשע"ו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900488" y="9409113"/>
            <a:ext cx="2982912" cy="4953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409113"/>
            <a:ext cx="2982912" cy="4953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12160CA-BA7D-41A4-B642-D08F7D2AD5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320656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900593" y="0"/>
            <a:ext cx="2982807" cy="495300"/>
          </a:xfrm>
          <a:prstGeom prst="rect">
            <a:avLst/>
          </a:prstGeom>
        </p:spPr>
        <p:txBody>
          <a:bodyPr vert="horz" lIns="95939" tIns="47969" rIns="95939" bIns="47969" rtlCol="1"/>
          <a:lstStyle>
            <a:lvl1pPr algn="r">
              <a:defRPr sz="13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94" y="0"/>
            <a:ext cx="2982807" cy="495300"/>
          </a:xfrm>
          <a:prstGeom prst="rect">
            <a:avLst/>
          </a:prstGeom>
        </p:spPr>
        <p:txBody>
          <a:bodyPr vert="horz" lIns="95939" tIns="47969" rIns="95939" bIns="47969" rtlCol="1"/>
          <a:lstStyle>
            <a:lvl1pPr algn="l">
              <a:defRPr sz="1300"/>
            </a:lvl1pPr>
          </a:lstStyle>
          <a:p>
            <a:fld id="{42091D2F-F5CC-4C06-9D62-4D079F309713}" type="datetimeFigureOut">
              <a:rPr lang="he-IL" smtClean="0"/>
              <a:pPr/>
              <a:t>ד'/תמוז/תשע"ו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6520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939" tIns="47969" rIns="95939" bIns="47969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8340" y="4705350"/>
            <a:ext cx="5506720" cy="4457700"/>
          </a:xfrm>
          <a:prstGeom prst="rect">
            <a:avLst/>
          </a:prstGeom>
        </p:spPr>
        <p:txBody>
          <a:bodyPr vert="horz" lIns="95939" tIns="47969" rIns="95939" bIns="47969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900593" y="9408981"/>
            <a:ext cx="2982807" cy="495300"/>
          </a:xfrm>
          <a:prstGeom prst="rect">
            <a:avLst/>
          </a:prstGeom>
        </p:spPr>
        <p:txBody>
          <a:bodyPr vert="horz" lIns="95939" tIns="47969" rIns="95939" bIns="47969" rtlCol="1" anchor="b"/>
          <a:lstStyle>
            <a:lvl1pPr algn="r">
              <a:defRPr sz="13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94" y="9408981"/>
            <a:ext cx="2982807" cy="495300"/>
          </a:xfrm>
          <a:prstGeom prst="rect">
            <a:avLst/>
          </a:prstGeom>
        </p:spPr>
        <p:txBody>
          <a:bodyPr vert="horz" lIns="95939" tIns="47969" rIns="95939" bIns="47969" rtlCol="1" anchor="b"/>
          <a:lstStyle>
            <a:lvl1pPr algn="l">
              <a:defRPr sz="1300"/>
            </a:lvl1pPr>
          </a:lstStyle>
          <a:p>
            <a:fld id="{099168E0-2F67-4D8F-931D-7BAB839590D1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70323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79503" indent="-299809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0902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0596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1955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1650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1344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1038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0732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6DA6302-5148-4A07-BAFC-EA85C5390F57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</a:t>
            </a:fld>
            <a:endParaRPr lang="en-US" altLang="he-IL" dirty="0" smtClean="0">
              <a:solidFill>
                <a:prstClr val="black"/>
              </a:solidFill>
            </a:endParaRPr>
          </a:p>
        </p:txBody>
      </p:sp>
      <p:sp>
        <p:nvSpPr>
          <p:cNvPr id="57347" name="Rectangle 7"/>
          <p:cNvSpPr txBox="1">
            <a:spLocks noGrp="1" noChangeArrowheads="1"/>
          </p:cNvSpPr>
          <p:nvPr/>
        </p:nvSpPr>
        <p:spPr bwMode="auto">
          <a:xfrm>
            <a:off x="1603" y="9408801"/>
            <a:ext cx="2983448" cy="495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525" tIns="48763" rIns="97525" bIns="48763"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</a:pPr>
            <a:fld id="{64129F63-0365-4DE0-8250-FB0FFBDEC37D}" type="slidenum">
              <a:rPr lang="he-IL" altLang="he-IL">
                <a:solidFill>
                  <a:prstClr val="black"/>
                </a:solidFill>
              </a:rPr>
              <a:pPr algn="l"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he-IL" dirty="0">
              <a:solidFill>
                <a:prstClr val="black"/>
              </a:solidFill>
            </a:endParaRPr>
          </a:p>
        </p:txBody>
      </p:sp>
      <p:sp>
        <p:nvSpPr>
          <p:cNvPr id="57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dirty="0" smtClean="0"/>
          </a:p>
        </p:txBody>
      </p:sp>
      <p:sp>
        <p:nvSpPr>
          <p:cNvPr id="57350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79503" indent="-299809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0902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0596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1955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1650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1344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1038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0732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dirty="0" smtClean="0">
              <a:solidFill>
                <a:prstClr val="black"/>
              </a:solidFill>
            </a:endParaRPr>
          </a:p>
        </p:txBody>
      </p:sp>
      <p:sp>
        <p:nvSpPr>
          <p:cNvPr id="57351" name="מציין מיקום של כותרת עליונה 2"/>
          <p:cNvSpPr>
            <a:spLocks noGrp="1"/>
          </p:cNvSpPr>
          <p:nvPr>
            <p:ph type="hdr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79503" indent="-299809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0902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0596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1955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1650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1344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1038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0732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dirty="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79503" indent="-299809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0902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0596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1955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1650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1344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1038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0732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9230F92-2F48-4187-991B-503FB7CF1F8F}" type="slidenum">
              <a:rPr lang="he-IL" altLang="he-IL" smtClean="0"/>
              <a:pPr eaLnBrk="1" hangingPunct="1">
                <a:spcBef>
                  <a:spcPct val="0"/>
                </a:spcBef>
              </a:pPr>
              <a:t>2</a:t>
            </a:fld>
            <a:endParaRPr lang="en-US" altLang="he-IL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he-IL" altLang="he-IL" dirty="0" smtClean="0"/>
              <a:t>כותרת</a:t>
            </a:r>
            <a:r>
              <a:rPr lang="he-IL" altLang="he-IL" baseline="0" dirty="0" smtClean="0"/>
              <a:t> שונתה לעומת האקלים</a:t>
            </a:r>
            <a:endParaRPr lang="en-US" altLang="he-IL" dirty="0" smtClean="0"/>
          </a:p>
        </p:txBody>
      </p:sp>
      <p:sp>
        <p:nvSpPr>
          <p:cNvPr id="59397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79503" indent="-299809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0902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0596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1955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1650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1344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1038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0732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/>
          </a:p>
        </p:txBody>
      </p:sp>
      <p:sp>
        <p:nvSpPr>
          <p:cNvPr id="59398" name="מציין מיקום של כותרת עליונה 2"/>
          <p:cNvSpPr>
            <a:spLocks noGrp="1"/>
          </p:cNvSpPr>
          <p:nvPr>
            <p:ph type="hdr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79503" indent="-299809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0902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0596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1955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1650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1344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1038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0732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מציין מיקום של הערות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 altLang="he-IL" smtClean="0"/>
          </a:p>
        </p:txBody>
      </p:sp>
      <p:sp>
        <p:nvSpPr>
          <p:cNvPr id="111620" name="מציין מיקום של מספר שקופית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4139" indent="-286207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4829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760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0692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8623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6555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486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418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799CAC2-D9EA-4B85-8F6E-7FE0EB8D716D}" type="slidenum">
              <a:rPr lang="he-IL" altLang="he-IL" b="0" smtClean="0"/>
              <a:pPr eaLnBrk="1" hangingPunct="1"/>
              <a:t>3</a:t>
            </a:fld>
            <a:endParaRPr lang="en-US" altLang="he-IL" b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B330793D-A683-4F3B-AD7D-68DAADD9D694}" type="slidenum">
              <a:rPr lang="he-IL" altLang="he-IL" b="0"/>
              <a:pPr algn="l" eaLnBrk="1" hangingPunct="1"/>
              <a:t>4</a:t>
            </a:fld>
            <a:endParaRPr lang="en-US" altLang="he-IL" b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B330793D-A683-4F3B-AD7D-68DAADD9D694}" type="slidenum">
              <a:rPr lang="he-IL" altLang="he-IL" b="0"/>
              <a:pPr algn="l" eaLnBrk="1" hangingPunct="1"/>
              <a:t>5</a:t>
            </a:fld>
            <a:endParaRPr lang="en-US" altLang="he-IL" b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9811" name="מציין מיקום של הערות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 altLang="he-IL" smtClean="0"/>
          </a:p>
        </p:txBody>
      </p:sp>
      <p:sp>
        <p:nvSpPr>
          <p:cNvPr id="119812" name="מציין מיקום של מספר שקופית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4139" indent="-286207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4829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760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0692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8623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6555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486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418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DE48DA5-A4D6-483D-9E6D-08FB546377A4}" type="slidenum">
              <a:rPr lang="he-IL" altLang="he-IL" b="0" smtClean="0"/>
              <a:pPr eaLnBrk="1" hangingPunct="1"/>
              <a:t>6</a:t>
            </a:fld>
            <a:endParaRPr lang="en-US" altLang="he-IL" b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DEF542A9-D30F-4DC1-91CA-5A429727B96D}" type="slidenum">
              <a:rPr lang="he-IL" altLang="he-IL" b="0"/>
              <a:pPr algn="l" eaLnBrk="1" hangingPunct="1"/>
              <a:t>7</a:t>
            </a:fld>
            <a:endParaRPr lang="en-US" altLang="he-IL" b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B330793D-A683-4F3B-AD7D-68DAADD9D694}" type="slidenum">
              <a:rPr lang="he-IL" altLang="he-IL" b="0"/>
              <a:pPr algn="l" eaLnBrk="1" hangingPunct="1"/>
              <a:t>8</a:t>
            </a:fld>
            <a:endParaRPr lang="en-US" altLang="he-IL" b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9811" name="מציין מיקום של הערות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e-IL" altLang="he-IL" smtClean="0"/>
          </a:p>
        </p:txBody>
      </p:sp>
      <p:sp>
        <p:nvSpPr>
          <p:cNvPr id="119812" name="מציין מיקום של מספר שקופית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4139" indent="-286207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4829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760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0692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8623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6555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486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418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DE48DA5-A4D6-483D-9E6D-08FB546377A4}" type="slidenum">
              <a:rPr lang="he-IL" altLang="he-IL" b="0" smtClean="0"/>
              <a:pPr eaLnBrk="1" hangingPunct="1"/>
              <a:t>9</a:t>
            </a:fld>
            <a:endParaRPr lang="en-US" altLang="he-IL" b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8A2795DA-7B37-46B6-84CB-690B59CB1171}" type="slidenum">
              <a:rPr lang="he-IL" altLang="he-IL" b="0"/>
              <a:pPr algn="l" eaLnBrk="1" hangingPunct="1"/>
              <a:t>10</a:t>
            </a:fld>
            <a:endParaRPr lang="en-US" altLang="he-IL" b="0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B330793D-A683-4F3B-AD7D-68DAADD9D694}" type="slidenum">
              <a:rPr lang="he-IL" altLang="he-IL" b="0"/>
              <a:pPr algn="l" eaLnBrk="1" hangingPunct="1"/>
              <a:t>11</a:t>
            </a:fld>
            <a:endParaRPr lang="en-US" altLang="he-IL" b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8A2795DA-7B37-46B6-84CB-690B59CB1171}" type="slidenum">
              <a:rPr lang="he-IL" altLang="he-IL" b="0"/>
              <a:pPr algn="l" eaLnBrk="1" hangingPunct="1"/>
              <a:t>12</a:t>
            </a:fld>
            <a:endParaRPr lang="en-US" altLang="he-IL" b="0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B330793D-A683-4F3B-AD7D-68DAADD9D694}" type="slidenum">
              <a:rPr lang="he-IL" altLang="he-IL" b="0"/>
              <a:pPr algn="l" eaLnBrk="1" hangingPunct="1"/>
              <a:t>13</a:t>
            </a:fld>
            <a:endParaRPr lang="en-US" altLang="he-IL" b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C7CD7823-4133-4DAF-ABE8-8926919F7FD5}" type="slidenum">
              <a:rPr lang="he-IL" altLang="he-IL" b="0"/>
              <a:pPr algn="l" eaLnBrk="1" hangingPunct="1"/>
              <a:t>14</a:t>
            </a:fld>
            <a:endParaRPr lang="en-US" altLang="he-IL" b="0"/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B330793D-A683-4F3B-AD7D-68DAADD9D694}" type="slidenum">
              <a:rPr lang="he-IL" altLang="he-IL" b="0"/>
              <a:pPr algn="l" eaLnBrk="1" hangingPunct="1"/>
              <a:t>15</a:t>
            </a:fld>
            <a:endParaRPr lang="en-US" altLang="he-IL" b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6259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80751" indent="-300288" defTabSz="96259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1155" indent="-240231" defTabSz="96259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1616" indent="-240231" defTabSz="96259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2078" indent="-240231" defTabSz="96259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2539" indent="-240231" defTabSz="96259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3002" indent="-240231" defTabSz="96259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3463" indent="-240231" defTabSz="96259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3925" indent="-240231" defTabSz="96259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CA74FA3-E834-4398-A137-CCC422AA241A}" type="slidenum">
              <a:rPr lang="he-IL" altLang="he-IL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16</a:t>
            </a:fld>
            <a:endParaRPr lang="en-US" altLang="he-IL" smtClean="0">
              <a:solidFill>
                <a:prstClr val="black"/>
              </a:solidFill>
            </a:endParaRPr>
          </a:p>
        </p:txBody>
      </p:sp>
      <p:sp>
        <p:nvSpPr>
          <p:cNvPr id="131075" name="Rectangle 7"/>
          <p:cNvSpPr txBox="1">
            <a:spLocks noGrp="1" noChangeArrowheads="1"/>
          </p:cNvSpPr>
          <p:nvPr/>
        </p:nvSpPr>
        <p:spPr bwMode="auto">
          <a:xfrm>
            <a:off x="1609" y="9408563"/>
            <a:ext cx="2985163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110" tIns="48555" rIns="97110" bIns="48555" anchor="b"/>
          <a:lstStyle>
            <a:lvl1pPr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032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032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</a:pPr>
            <a:fld id="{3E8BCB78-521E-402D-B114-6EA018529631}" type="slidenum">
              <a:rPr lang="he-IL" altLang="he-IL" b="0">
                <a:solidFill>
                  <a:prstClr val="black"/>
                </a:solidFill>
              </a:rPr>
              <a:pPr algn="l" eaLnBrk="1" hangingPunct="1">
                <a:spcBef>
                  <a:spcPct val="0"/>
                </a:spcBef>
              </a:pPr>
              <a:t>16</a:t>
            </a:fld>
            <a:endParaRPr lang="en-US" altLang="he-IL" b="0">
              <a:solidFill>
                <a:prstClr val="black"/>
              </a:solidFill>
            </a:endParaRPr>
          </a:p>
        </p:txBody>
      </p:sp>
      <p:sp>
        <p:nvSpPr>
          <p:cNvPr id="1310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  <p:sp>
        <p:nvSpPr>
          <p:cNvPr id="131078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6259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80751" indent="-300288" defTabSz="96259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1155" indent="-240231" defTabSz="96259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1616" indent="-240231" defTabSz="96259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2078" indent="-240231" defTabSz="96259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2539" indent="-240231" defTabSz="96259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3002" indent="-240231" defTabSz="96259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3463" indent="-240231" defTabSz="96259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3925" indent="-240231" defTabSz="96259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he-IL" smtClean="0"/>
          </a:p>
        </p:txBody>
      </p:sp>
      <p:sp>
        <p:nvSpPr>
          <p:cNvPr id="97284" name="מציין מיקום של מספר שקופית 1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4139" indent="-286207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4829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760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0692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8623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6555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486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418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45C78CC-B7F5-4E7A-903A-8E7ADD03A5F7}" type="slidenum">
              <a:rPr lang="he-IL" altLang="he-IL" b="0" smtClean="0">
                <a:solidFill>
                  <a:srgbClr val="000000"/>
                </a:solidFill>
              </a:rPr>
              <a:pPr eaLnBrk="1" hangingPunct="1"/>
              <a:t>17</a:t>
            </a:fld>
            <a:endParaRPr lang="en-US" altLang="he-IL" b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he-IL" smtClean="0"/>
          </a:p>
        </p:txBody>
      </p:sp>
      <p:sp>
        <p:nvSpPr>
          <p:cNvPr id="97284" name="מציין מיקום של מספר שקופית 1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4139" indent="-286207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4829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2760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0692" indent="-228966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8623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6555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4486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92418" indent="-228966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45C78CC-B7F5-4E7A-903A-8E7ADD03A5F7}" type="slidenum">
              <a:rPr lang="he-IL" altLang="he-IL" b="0" smtClean="0">
                <a:solidFill>
                  <a:srgbClr val="000000"/>
                </a:solidFill>
              </a:rPr>
              <a:pPr eaLnBrk="1" hangingPunct="1"/>
              <a:t>18</a:t>
            </a:fld>
            <a:endParaRPr lang="en-US" altLang="he-IL" b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79503" indent="-299809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0902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0596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1955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1650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1344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1038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0732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1830704-9F6B-4FC4-A46E-0C5C65015CD7}" type="slidenum">
              <a:rPr lang="he-IL" altLang="he-IL" smtClean="0"/>
              <a:pPr eaLnBrk="1" hangingPunct="1">
                <a:spcBef>
                  <a:spcPct val="0"/>
                </a:spcBef>
              </a:pPr>
              <a:t>19</a:t>
            </a:fld>
            <a:endParaRPr lang="en-US" altLang="he-IL" dirty="0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he-IL" dirty="0" smtClean="0"/>
          </a:p>
        </p:txBody>
      </p:sp>
      <p:sp>
        <p:nvSpPr>
          <p:cNvPr id="66565" name="מציין מיקום של תאריך 1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79503" indent="-299809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0902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0596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1955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1650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1344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1038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0732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dirty="0" smtClean="0"/>
          </a:p>
        </p:txBody>
      </p:sp>
      <p:sp>
        <p:nvSpPr>
          <p:cNvPr id="66566" name="מציין מיקום של כותרת עליונה 2"/>
          <p:cNvSpPr>
            <a:spLocks noGrp="1"/>
          </p:cNvSpPr>
          <p:nvPr>
            <p:ph type="hdr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79503" indent="-299809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00902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80596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61955" indent="-239847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41650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21344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01038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80732" indent="-239847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he-IL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7"/>
          <p:cNvSpPr txBox="1">
            <a:spLocks noGrp="1" noChangeArrowheads="1"/>
          </p:cNvSpPr>
          <p:nvPr/>
        </p:nvSpPr>
        <p:spPr bwMode="auto">
          <a:xfrm>
            <a:off x="1608" y="9408563"/>
            <a:ext cx="2983557" cy="495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83" tIns="46492" rIns="92983" bIns="46492" anchor="b"/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/>
            <a:fld id="{293BE997-666B-4113-86F6-4C65054DFFB6}" type="slidenum">
              <a:rPr lang="he-IL" altLang="he-IL" b="0">
                <a:solidFill>
                  <a:srgbClr val="000000"/>
                </a:solidFill>
              </a:rPr>
              <a:pPr algn="l" eaLnBrk="1" hangingPunct="1"/>
              <a:t>20</a:t>
            </a:fld>
            <a:endParaRPr lang="en-US" altLang="he-IL" b="0">
              <a:solidFill>
                <a:srgbClr val="000000"/>
              </a:solidFill>
            </a:endParaRPr>
          </a:p>
        </p:txBody>
      </p:sp>
      <p:sp>
        <p:nvSpPr>
          <p:cNvPr id="177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8225643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469558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75" y="620713"/>
            <a:ext cx="4002088" cy="6269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0363" y="620713"/>
            <a:ext cx="4002087" cy="6269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0526846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2128559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605854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875" y="620713"/>
            <a:ext cx="8156575" cy="6269037"/>
          </a:xfrm>
        </p:spPr>
        <p:txBody>
          <a:bodyPr/>
          <a:lstStyle/>
          <a:p>
            <a:pPr lvl="0"/>
            <a:endParaRPr lang="he-IL" noProof="0" dirty="0" smtClean="0"/>
          </a:p>
        </p:txBody>
      </p:sp>
    </p:spTree>
    <p:extLst>
      <p:ext uri="{BB962C8B-B14F-4D97-AF65-F5344CB8AC3E}">
        <p14:creationId xmlns:p14="http://schemas.microsoft.com/office/powerpoint/2010/main" val="223071986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75" y="620713"/>
            <a:ext cx="4002088" cy="6269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170363" y="620713"/>
            <a:ext cx="4002087" cy="3057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170363" y="3830638"/>
            <a:ext cx="4002087" cy="3059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821089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4288"/>
            <a:ext cx="8243888" cy="654051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5875" y="620713"/>
            <a:ext cx="8156575" cy="6269037"/>
          </a:xfrm>
        </p:spPr>
        <p:txBody>
          <a:bodyPr/>
          <a:lstStyle/>
          <a:p>
            <a:pPr lvl="0"/>
            <a:endParaRPr lang="he-IL" noProof="0" dirty="0" smtClean="0"/>
          </a:p>
        </p:txBody>
      </p:sp>
    </p:spTree>
    <p:extLst>
      <p:ext uri="{BB962C8B-B14F-4D97-AF65-F5344CB8AC3E}">
        <p14:creationId xmlns:p14="http://schemas.microsoft.com/office/powerpoint/2010/main" val="314666369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6888962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8328025" y="5791200"/>
            <a:ext cx="822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35000"/>
              </a:spcBef>
              <a:spcAft>
                <a:spcPct val="0"/>
              </a:spcAft>
              <a:buFontTx/>
              <a:buChar char="•"/>
              <a:defRPr/>
            </a:pPr>
            <a:endParaRPr lang="he-IL" altLang="he-IL" sz="1800" smtClean="0">
              <a:solidFill>
                <a:srgbClr val="FFFFFF"/>
              </a:solidFill>
            </a:endParaRPr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8262938" y="6597650"/>
            <a:ext cx="8556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10800" bIns="10800"/>
          <a:lstStyle>
            <a:lvl1pPr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70000"/>
              </a:lnSpc>
              <a:spcBef>
                <a:spcPct val="75000"/>
              </a:spcBef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70000"/>
              </a:lnSpc>
              <a:spcBef>
                <a:spcPct val="75000"/>
              </a:spcBef>
              <a:spcAft>
                <a:spcPct val="0"/>
              </a:spcAft>
              <a:buFont typeface="Wingdings" pitchFamily="2" charset="2"/>
              <a:buChar char="§"/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1100" smtClean="0">
                <a:solidFill>
                  <a:srgbClr val="FFFFFF"/>
                </a:solidFill>
              </a:rPr>
              <a:t>© 2013 # </a:t>
            </a:r>
            <a:fld id="{6C595F5C-7478-4D9B-87BA-2BDC314E29B6}" type="slidenum">
              <a:rPr lang="he-IL" altLang="he-IL" sz="1100" smtClean="0">
                <a:solidFill>
                  <a:srgbClr val="FFFFFF"/>
                </a:solidFill>
              </a:rPr>
              <a:pPr algn="l" rtl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t>‹#›</a:t>
            </a:fld>
            <a:endParaRPr lang="en-US" altLang="he-IL" sz="1100" smtClean="0">
              <a:solidFill>
                <a:srgbClr val="FFFFFF"/>
              </a:solidFill>
            </a:endParaRPr>
          </a:p>
        </p:txBody>
      </p:sp>
      <p:sp>
        <p:nvSpPr>
          <p:cNvPr id="2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875" y="1052736"/>
            <a:ext cx="9102725" cy="5765006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he-IL" altLang="he-IL" dirty="0" smtClean="0"/>
          </a:p>
          <a:p>
            <a:pPr lvl="0"/>
            <a:r>
              <a:rPr lang="he-IL" altLang="he-IL" dirty="0" smtClean="0"/>
              <a:t>לחץ כדי לערוך סגנונות טקסט של תבנית בסיס</a:t>
            </a:r>
          </a:p>
          <a:p>
            <a:pPr lvl="1"/>
            <a:r>
              <a:rPr lang="he-IL" altLang="he-IL" dirty="0" smtClean="0"/>
              <a:t>רמה שנייה</a:t>
            </a:r>
          </a:p>
          <a:p>
            <a:pPr lvl="2"/>
            <a:r>
              <a:rPr lang="he-IL" altLang="he-IL" dirty="0" smtClean="0"/>
              <a:t>רמה שלישית</a:t>
            </a:r>
          </a:p>
          <a:p>
            <a:pPr lvl="0"/>
            <a:r>
              <a:rPr lang="he-IL" altLang="he-IL" dirty="0" smtClean="0"/>
              <a:t>רמה רביעית</a:t>
            </a:r>
          </a:p>
          <a:p>
            <a:pPr lvl="1"/>
            <a:r>
              <a:rPr lang="he-IL" altLang="he-IL" dirty="0" smtClean="0"/>
              <a:t>רמה חמישית</a:t>
            </a:r>
          </a:p>
        </p:txBody>
      </p:sp>
      <p:sp>
        <p:nvSpPr>
          <p:cNvPr id="1030" name="Rectangle 9"/>
          <p:cNvSpPr>
            <a:spLocks noChangeArrowheads="1"/>
          </p:cNvSpPr>
          <p:nvPr/>
        </p:nvSpPr>
        <p:spPr bwMode="auto">
          <a:xfrm>
            <a:off x="0" y="1589"/>
            <a:ext cx="9144000" cy="691107"/>
          </a:xfrm>
          <a:prstGeom prst="rect">
            <a:avLst/>
          </a:prstGeom>
          <a:solidFill>
            <a:srgbClr val="17375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rt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he-IL" sz="5400" b="0">
                <a:solidFill>
                  <a:srgbClr val="FFFFFF"/>
                </a:solidFill>
                <a:latin typeface="Calibri" pitchFamily="34" charset="0"/>
              </a:rPr>
              <a:t> </a:t>
            </a:r>
            <a:endParaRPr lang="en-CA" altLang="he-IL" sz="5400" b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1" name="Rectangle 16"/>
          <p:cNvSpPr>
            <a:spLocks noChangeArrowheads="1"/>
          </p:cNvSpPr>
          <p:nvPr/>
        </p:nvSpPr>
        <p:spPr bwMode="auto">
          <a:xfrm>
            <a:off x="7826375" y="-1588"/>
            <a:ext cx="46038" cy="1262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 eaLnBrk="0" hangingPunct="0"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rt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he-IL" sz="1800" b="0">
              <a:solidFill>
                <a:srgbClr val="000000"/>
              </a:solidFill>
            </a:endParaRPr>
          </a:p>
        </p:txBody>
      </p: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8172400" y="48775"/>
            <a:ext cx="685800" cy="643921"/>
            <a:chOff x="3045" y="2956"/>
            <a:chExt cx="588" cy="564"/>
          </a:xfrm>
        </p:grpSpPr>
        <p:sp>
          <p:nvSpPr>
            <p:cNvPr id="1033" name="Rectangle 47"/>
            <p:cNvSpPr>
              <a:spLocks noChangeArrowheads="1"/>
            </p:cNvSpPr>
            <p:nvPr/>
          </p:nvSpPr>
          <p:spPr bwMode="auto">
            <a:xfrm>
              <a:off x="3045" y="3119"/>
              <a:ext cx="564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57200" eaLnBrk="0" hangingPunct="0"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CC3300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he-IL" altLang="he-IL" sz="1400" b="0" dirty="0">
                  <a:solidFill>
                    <a:srgbClr val="FFFFFF"/>
                  </a:solidFill>
                  <a:latin typeface="Calibri" pitchFamily="34" charset="0"/>
                </a:rPr>
                <a:t>ראמ"ה</a:t>
              </a:r>
              <a:endParaRPr lang="en-US" altLang="he-IL" sz="1400" b="0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grpSp>
          <p:nvGrpSpPr>
            <p:cNvPr id="1034" name="Group 48"/>
            <p:cNvGrpSpPr>
              <a:grpSpLocks/>
            </p:cNvGrpSpPr>
            <p:nvPr/>
          </p:nvGrpSpPr>
          <p:grpSpPr bwMode="auto">
            <a:xfrm>
              <a:off x="3045" y="2956"/>
              <a:ext cx="588" cy="564"/>
              <a:chOff x="1810" y="1497"/>
              <a:chExt cx="1303" cy="1058"/>
            </a:xfrm>
          </p:grpSpPr>
          <p:sp>
            <p:nvSpPr>
              <p:cNvPr id="1035" name="AutoShape 49"/>
              <p:cNvSpPr>
                <a:spLocks noChangeArrowheads="1"/>
              </p:cNvSpPr>
              <p:nvPr/>
            </p:nvSpPr>
            <p:spPr bwMode="auto">
              <a:xfrm>
                <a:off x="2434" y="1559"/>
                <a:ext cx="679" cy="996"/>
              </a:xfrm>
              <a:prstGeom prst="curvedLeftArrow">
                <a:avLst>
                  <a:gd name="adj1" fmla="val 38222"/>
                  <a:gd name="adj2" fmla="val 76431"/>
                  <a:gd name="adj3" fmla="val 33333"/>
                </a:avLst>
              </a:prstGeom>
              <a:solidFill>
                <a:srgbClr val="FFFFFF"/>
              </a:solidFill>
              <a:ln w="25400" algn="ctr">
                <a:solidFill>
                  <a:srgbClr val="4F81BD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he-IL" altLang="he-IL" sz="1800" b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  <p:sp>
            <p:nvSpPr>
              <p:cNvPr id="1036" name="AutoShape 50"/>
              <p:cNvSpPr>
                <a:spLocks noChangeArrowheads="1"/>
              </p:cNvSpPr>
              <p:nvPr/>
            </p:nvSpPr>
            <p:spPr bwMode="auto">
              <a:xfrm rot="10633304">
                <a:off x="1810" y="1497"/>
                <a:ext cx="528" cy="980"/>
              </a:xfrm>
              <a:prstGeom prst="curvedLeftArrow">
                <a:avLst>
                  <a:gd name="adj1" fmla="val 38212"/>
                  <a:gd name="adj2" fmla="val 76432"/>
                  <a:gd name="adj3" fmla="val 33333"/>
                </a:avLst>
              </a:prstGeom>
              <a:solidFill>
                <a:srgbClr val="FFFFFF"/>
              </a:solidFill>
              <a:ln w="25400" algn="ctr">
                <a:solidFill>
                  <a:srgbClr val="4F81BD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defTabSz="457200" eaLnBrk="0" hangingPunct="0"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rgbClr val="CC3300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l" rtl="0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he-IL" altLang="he-IL" sz="1800" b="0">
                  <a:solidFill>
                    <a:srgbClr val="000000"/>
                  </a:solidFill>
                  <a:latin typeface="Calibri" pitchFamily="34" charset="0"/>
                </a:endParaRPr>
              </a:p>
            </p:txBody>
          </p:sp>
        </p:grpSp>
      </p:grp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8640960" y="44624"/>
            <a:ext cx="539552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0" tIns="10798" rIns="91429" bIns="10798"/>
          <a:lstStyle/>
          <a:p>
            <a:pPr algn="r" rtl="0" eaLnBrk="0" hangingPunct="0">
              <a:spcBef>
                <a:spcPct val="0"/>
              </a:spcBef>
              <a:defRPr/>
            </a:pPr>
            <a:fld id="{0B61E2A6-4DAE-4454-AEC0-97F44B9996BE}" type="slidenum">
              <a:rPr lang="he-IL" sz="1000" smtClean="0">
                <a:solidFill>
                  <a:schemeClr val="tx1"/>
                </a:solidFill>
              </a:rPr>
              <a:pPr algn="r" rtl="0"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662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ctr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514350" indent="-342900" algn="r" rtl="1" eaLnBrk="0" fontAlgn="base" hangingPunct="0">
        <a:lnSpc>
          <a:spcPct val="90000"/>
        </a:lnSpc>
        <a:spcBef>
          <a:spcPct val="75000"/>
        </a:spcBef>
        <a:spcAft>
          <a:spcPct val="0"/>
        </a:spcAft>
        <a:buFont typeface="Wingdings" pitchFamily="2" charset="2"/>
        <a:buChar char="§"/>
        <a:defRPr sz="2800" b="1">
          <a:solidFill>
            <a:schemeClr val="bg1"/>
          </a:solidFill>
          <a:latin typeface="+mn-lt"/>
          <a:ea typeface="+mn-ea"/>
          <a:cs typeface="+mn-cs"/>
        </a:defRPr>
      </a:lvl1pPr>
      <a:lvl2pPr marL="1143000" indent="-28575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ú"/>
        <a:defRPr sz="2400">
          <a:solidFill>
            <a:schemeClr val="bg1"/>
          </a:solidFill>
          <a:latin typeface="+mn-lt"/>
          <a:cs typeface="+mn-cs"/>
        </a:defRPr>
      </a:lvl2pPr>
      <a:lvl3pPr marL="14859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•"/>
        <a:defRPr sz="2000">
          <a:solidFill>
            <a:schemeClr val="bg1"/>
          </a:solidFill>
          <a:latin typeface="+mn-lt"/>
          <a:cs typeface="+mn-cs"/>
        </a:defRPr>
      </a:lvl3pPr>
      <a:lvl4pPr marL="18288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60000"/>
        <a:buChar char="o"/>
        <a:defRPr>
          <a:solidFill>
            <a:schemeClr val="bg1"/>
          </a:solidFill>
          <a:latin typeface="+mn-lt"/>
          <a:cs typeface="+mn-cs"/>
        </a:defRPr>
      </a:lvl4pPr>
      <a:lvl5pPr marL="21717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5pPr>
      <a:lvl6pPr marL="26289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6pPr>
      <a:lvl7pPr marL="30861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7pPr>
      <a:lvl8pPr marL="35433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8pPr>
      <a:lvl9pPr marL="4000500" indent="-228600" algn="r" rtl="1" eaLnBrk="0" fontAlgn="base" hangingPunct="0">
        <a:lnSpc>
          <a:spcPct val="90000"/>
        </a:lnSpc>
        <a:spcBef>
          <a:spcPct val="50000"/>
        </a:spcBef>
        <a:spcAft>
          <a:spcPct val="0"/>
        </a:spcAft>
        <a:buChar char="»"/>
        <a:defRPr>
          <a:solidFill>
            <a:schemeClr val="bg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chart" Target="../charts/chart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tags" Target="../tags/tag6.xml"/><Relationship Id="rId7" Type="http://schemas.openxmlformats.org/officeDocument/2006/relationships/chart" Target="../charts/char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5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chart" Target="../charts/chart4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tags" Target="../tags/tag12.xml"/><Relationship Id="rId7" Type="http://schemas.openxmlformats.org/officeDocument/2006/relationships/chart" Target="../charts/chart5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5.xml"/><Relationship Id="rId4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5" Type="http://schemas.openxmlformats.org/officeDocument/2006/relationships/chart" Target="../charts/chart7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9.xml"/><Relationship Id="rId3" Type="http://schemas.openxmlformats.org/officeDocument/2006/relationships/tags" Target="../tags/tag18.xml"/><Relationship Id="rId7" Type="http://schemas.openxmlformats.org/officeDocument/2006/relationships/chart" Target="../charts/chart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5.xml"/><Relationship Id="rId4" Type="http://schemas.openxmlformats.org/officeDocument/2006/relationships/tags" Target="../tags/tag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5" Type="http://schemas.openxmlformats.org/officeDocument/2006/relationships/chart" Target="../charts/chart10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2.xml"/><Relationship Id="rId3" Type="http://schemas.openxmlformats.org/officeDocument/2006/relationships/tags" Target="../tags/tag24.xml"/><Relationship Id="rId7" Type="http://schemas.openxmlformats.org/officeDocument/2006/relationships/chart" Target="../charts/chart1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5.xml"/><Relationship Id="rId4" Type="http://schemas.openxmlformats.org/officeDocument/2006/relationships/tags" Target="../tags/tag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5" Type="http://schemas.openxmlformats.org/officeDocument/2006/relationships/chart" Target="../charts/chart13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5.xml"/><Relationship Id="rId3" Type="http://schemas.openxmlformats.org/officeDocument/2006/relationships/tags" Target="../tags/tag30.xml"/><Relationship Id="rId7" Type="http://schemas.openxmlformats.org/officeDocument/2006/relationships/chart" Target="../charts/chart1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5.xml"/><Relationship Id="rId4" Type="http://schemas.openxmlformats.org/officeDocument/2006/relationships/tags" Target="../tags/tag3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32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9"/>
          <p:cNvSpPr>
            <a:spLocks noChangeArrowheads="1"/>
          </p:cNvSpPr>
          <p:nvPr/>
        </p:nvSpPr>
        <p:spPr bwMode="auto">
          <a:xfrm>
            <a:off x="0" y="5876925"/>
            <a:ext cx="824388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he-IL" sz="2400" dirty="0">
              <a:solidFill>
                <a:srgbClr val="000066"/>
              </a:solidFill>
            </a:endParaRPr>
          </a:p>
        </p:txBody>
      </p:sp>
      <p:sp>
        <p:nvSpPr>
          <p:cNvPr id="3075" name="WordArt 25"/>
          <p:cNvSpPr>
            <a:spLocks noChangeArrowheads="1" noChangeShapeType="1" noTextEdit="1"/>
          </p:cNvSpPr>
          <p:nvPr/>
        </p:nvSpPr>
        <p:spPr bwMode="auto">
          <a:xfrm>
            <a:off x="179512" y="0"/>
            <a:ext cx="7532688" cy="69269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3600" b="1" kern="10" dirty="0">
                <a:solidFill>
                  <a:srgbClr val="FFFFFF"/>
                </a:solidFill>
              </a:rPr>
              <a:t>ראמ"ה - הרשות הארצית למדידה והערכה בחינוך</a:t>
            </a:r>
          </a:p>
        </p:txBody>
      </p:sp>
      <p:sp>
        <p:nvSpPr>
          <p:cNvPr id="3076" name="WordArt 26"/>
          <p:cNvSpPr>
            <a:spLocks noChangeArrowheads="1" noChangeShapeType="1" noTextEdit="1"/>
          </p:cNvSpPr>
          <p:nvPr/>
        </p:nvSpPr>
        <p:spPr bwMode="auto">
          <a:xfrm>
            <a:off x="1914872" y="5834063"/>
            <a:ext cx="5105400" cy="619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Guttman Yad-Brush"/>
                <a:cs typeface="Guttman Yad-Brush"/>
              </a:rPr>
              <a:t>ראמ"ה: מדידה </a:t>
            </a:r>
            <a:r>
              <a:rPr lang="he-IL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Guttman Yad-Brush"/>
                <a:cs typeface="Guttman Yad-Brush"/>
              </a:rPr>
              <a:t>בשירות הלמידה</a:t>
            </a:r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539552" y="1340768"/>
            <a:ext cx="7920880" cy="4175125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8008"/>
            </a:solidFill>
            <a:round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4000" b="1" dirty="0">
                <a:solidFill>
                  <a:srgbClr val="003300"/>
                </a:solidFill>
              </a:rPr>
              <a:t>נתוני רמת האלימות והשימוש באלכוהול בקרב תלמידים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3600" b="1" dirty="0">
              <a:solidFill>
                <a:srgbClr val="008008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dirty="0">
                <a:solidFill>
                  <a:srgbClr val="008008"/>
                </a:solidFill>
              </a:rPr>
              <a:t>מתוך ממצאי סקר ניטור </a:t>
            </a:r>
            <a:r>
              <a:rPr lang="he-IL" sz="2800" b="1" dirty="0" smtClean="0">
                <a:solidFill>
                  <a:srgbClr val="008008"/>
                </a:solidFill>
              </a:rPr>
              <a:t>אלימות תשס"ט - תשע"ה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sz="2800" b="1" dirty="0">
              <a:solidFill>
                <a:srgbClr val="008008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dirty="0" smtClean="0">
                <a:solidFill>
                  <a:srgbClr val="008008"/>
                </a:solidFill>
              </a:rPr>
              <a:t>יולי 2016</a:t>
            </a:r>
            <a:endParaRPr lang="en-US" sz="2800" b="1" dirty="0">
              <a:solidFill>
                <a:srgbClr val="008008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6944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496" y="0"/>
            <a:ext cx="7776864" cy="692696"/>
          </a:xfrm>
          <a:noFill/>
          <a:ln>
            <a:noFill/>
            <a:miter lim="800000"/>
            <a:headEnd/>
            <a:tailEnd/>
          </a:ln>
        </p:spPr>
        <p:txBody>
          <a:bodyPr anchor="ctr"/>
          <a:lstStyle/>
          <a:p>
            <a:pPr rtl="1"/>
            <a:r>
              <a:rPr lang="he-IL" altLang="he-IL" sz="3200" dirty="0" smtClean="0"/>
              <a:t>רקע כללי</a:t>
            </a:r>
            <a:endParaRPr lang="en-US" altLang="he-IL" sz="32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052736"/>
            <a:ext cx="8424936" cy="5544344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</a:pPr>
            <a:r>
              <a:rPr lang="he-IL" altLang="he-IL" sz="2400" b="0" dirty="0" smtClean="0"/>
              <a:t>המצגת הנוכחית מתבססת על ממצאים מסקר ניטור אלימות שנערך אחת לשנתיים בין השנים תשס"ט (2009) </a:t>
            </a:r>
            <a:r>
              <a:rPr lang="he-IL" altLang="he-IL" sz="2400" b="0" dirty="0" err="1" smtClean="0"/>
              <a:t>ותשע"ה</a:t>
            </a:r>
            <a:r>
              <a:rPr lang="he-IL" altLang="he-IL" sz="2400" b="0" dirty="0" smtClean="0"/>
              <a:t> (2015)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he-IL" sz="2400" b="0" dirty="0"/>
              <a:t>הסקר מתבצע בקרב מדגם ארצי מייצג של תלמידי כיתות ד' – </a:t>
            </a:r>
            <a:r>
              <a:rPr lang="he-IL" sz="2400" b="0" dirty="0" smtClean="0"/>
              <a:t>י"א, כ – 26,000 נסקרים בכל העברה</a:t>
            </a:r>
            <a:endParaRPr lang="he-IL" sz="2400" b="0" dirty="0"/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he-IL" sz="2400" b="0" dirty="0" smtClean="0"/>
              <a:t>הסקר בודק חשיפה לסוגים שונים של אלימות והתנהגויות </a:t>
            </a:r>
            <a:r>
              <a:rPr lang="he-IL" sz="2400" b="0" dirty="0"/>
              <a:t>בסיכון בקרב </a:t>
            </a:r>
            <a:r>
              <a:rPr lang="he-IL" sz="2400" b="0" dirty="0" smtClean="0"/>
              <a:t>התלמידים: אלימות מילולית, אלימות קשה, אלימות חברתית, אלימות דיגיטלית, שתיית אלכוהול ועוד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he-IL" sz="2400" b="0" dirty="0" smtClean="0"/>
              <a:t>להלן ממצאים רב שנתיים במדדים מרכזיים ולאחר מכן תמונה מסכמת</a:t>
            </a:r>
            <a:endParaRPr lang="he-IL" sz="2400" b="0" dirty="0"/>
          </a:p>
        </p:txBody>
      </p:sp>
    </p:spTree>
    <p:extLst>
      <p:ext uri="{BB962C8B-B14F-4D97-AF65-F5344CB8AC3E}">
        <p14:creationId xmlns:p14="http://schemas.microsoft.com/office/powerpoint/2010/main" val="28726740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1085349" y="1412776"/>
            <a:ext cx="6984776" cy="17972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8DB3E2">
                  <a:alpha val="73000"/>
                </a:srgbClr>
              </a:gs>
            </a:gsLst>
            <a:lin ang="5400000" scaled="1"/>
          </a:gradFill>
          <a:ln>
            <a:noFill/>
          </a:ln>
          <a:effectLst>
            <a:prstShdw prst="shdw17" dist="71842" dir="2700000">
              <a:srgbClr val="7A8E99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he-IL" sz="4800" b="1" dirty="0">
                <a:solidFill>
                  <a:srgbClr val="00004D"/>
                </a:solidFill>
                <a:latin typeface="Arial" pitchFamily="34" charset="0"/>
                <a:cs typeface="Arial" pitchFamily="34" charset="0"/>
              </a:rPr>
              <a:t>אלימות </a:t>
            </a:r>
            <a:r>
              <a:rPr lang="he-IL" sz="4800" b="1" dirty="0" smtClean="0">
                <a:solidFill>
                  <a:srgbClr val="00004D"/>
                </a:solidFill>
                <a:latin typeface="Arial" pitchFamily="34" charset="0"/>
                <a:cs typeface="Arial" pitchFamily="34" charset="0"/>
              </a:rPr>
              <a:t>קשה</a:t>
            </a:r>
          </a:p>
        </p:txBody>
      </p:sp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25115"/>
              </p:ext>
            </p:extLst>
          </p:nvPr>
        </p:nvGraphicFramePr>
        <p:xfrm>
          <a:off x="609949" y="3789040"/>
          <a:ext cx="7920880" cy="2696448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920880"/>
              </a:tblGrid>
              <a:tr h="576064">
                <a:tc>
                  <a:txBody>
                    <a:bodyPr/>
                    <a:lstStyle/>
                    <a:p>
                      <a:pPr algn="just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he-IL" sz="1800" dirty="0">
                          <a:effectLst/>
                        </a:rPr>
                        <a:t>"האם במהלך החודש האחרון תלמיד נתן לך מכות חזקות מאוד</a:t>
                      </a:r>
                      <a:r>
                        <a:rPr lang="he-IL" sz="1800" dirty="0" smtClean="0">
                          <a:effectLst/>
                        </a:rPr>
                        <a:t>"</a:t>
                      </a:r>
                      <a:r>
                        <a:rPr lang="en-US" sz="1800" dirty="0" smtClean="0">
                          <a:effectLst/>
                        </a:rPr>
                        <a:t>?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6064">
                <a:tc>
                  <a:txBody>
                    <a:bodyPr/>
                    <a:lstStyle/>
                    <a:p>
                      <a:pPr algn="just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he-IL" sz="1800" dirty="0">
                          <a:effectLst/>
                        </a:rPr>
                        <a:t>"האם במהלך החודש האחרון היית מעורב במכות וכתוצאה מכך נפצעת והיית זקוק לטיפול רפואי</a:t>
                      </a:r>
                      <a:r>
                        <a:rPr lang="he-IL" sz="1800" dirty="0" smtClean="0">
                          <a:effectLst/>
                        </a:rPr>
                        <a:t>"</a:t>
                      </a:r>
                      <a:r>
                        <a:rPr lang="en-US" sz="1800" dirty="0" smtClean="0">
                          <a:effectLst/>
                        </a:rPr>
                        <a:t>?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6064">
                <a:tc>
                  <a:txBody>
                    <a:bodyPr/>
                    <a:lstStyle/>
                    <a:p>
                      <a:pPr algn="just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he-IL" sz="1800" dirty="0">
                          <a:effectLst/>
                        </a:rPr>
                        <a:t>"האם במהלך החודש האחרון תלמיד סחט ממך באיומים כסף, אוכל או דברי ערך</a:t>
                      </a:r>
                      <a:r>
                        <a:rPr lang="he-IL" sz="1800" dirty="0" smtClean="0">
                          <a:effectLst/>
                        </a:rPr>
                        <a:t>"</a:t>
                      </a:r>
                      <a:r>
                        <a:rPr lang="en-US" sz="1800" dirty="0" smtClean="0">
                          <a:effectLst/>
                        </a:rPr>
                        <a:t>?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6064">
                <a:tc>
                  <a:txBody>
                    <a:bodyPr/>
                    <a:lstStyle/>
                    <a:p>
                      <a:pPr algn="just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he-IL" sz="1800" dirty="0">
                          <a:effectLst/>
                        </a:rPr>
                        <a:t>"האם במהלך החודש האחרון תלמיד איים עלייך בסכין או באולר ואתה ראית את הסכין או האולר</a:t>
                      </a:r>
                      <a:r>
                        <a:rPr lang="he-IL" sz="1800" dirty="0" smtClean="0">
                          <a:effectLst/>
                        </a:rPr>
                        <a:t>"</a:t>
                      </a:r>
                      <a:r>
                        <a:rPr lang="en-US" sz="1800" dirty="0" smtClean="0">
                          <a:effectLst/>
                        </a:rPr>
                        <a:t>?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60074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-14288"/>
            <a:ext cx="7812360" cy="635001"/>
          </a:xfrm>
          <a:prstGeom prst="rect">
            <a:avLst/>
          </a:prstGeom>
          <a:noFill/>
          <a:extLst/>
        </p:spPr>
        <p:txBody>
          <a:bodyPr anchor="ctr"/>
          <a:lstStyle/>
          <a:p>
            <a:r>
              <a:rPr lang="he-IL" altLang="he-IL" sz="2400" dirty="0" smtClean="0"/>
              <a:t>קורבנות ל</a:t>
            </a:r>
            <a:r>
              <a:rPr lang="he-IL" altLang="he-IL" sz="2400" dirty="0" smtClean="0">
                <a:solidFill>
                  <a:srgbClr val="FF0000"/>
                </a:solidFill>
              </a:rPr>
              <a:t>אלימות קשה</a:t>
            </a:r>
            <a:r>
              <a:rPr lang="he-IL" altLang="he-IL" sz="2400" dirty="0" smtClean="0"/>
              <a:t>: תשס"ט - תשע"ה</a:t>
            </a:r>
            <a:endParaRPr lang="en-US" altLang="he-IL" sz="2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60560" y="5445224"/>
            <a:ext cx="8243888" cy="100027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>
                <a:solidFill>
                  <a:srgbClr val="00003D"/>
                </a:solidFill>
              </a:rPr>
              <a:t>כללי, על פי שלבי גיל: </a:t>
            </a:r>
            <a:r>
              <a:rPr lang="he-IL" sz="1800" b="0" dirty="0">
                <a:solidFill>
                  <a:srgbClr val="00003D"/>
                </a:solidFill>
              </a:rPr>
              <a:t>בין השנים </a:t>
            </a:r>
            <a:r>
              <a:rPr lang="he-IL" sz="1800" b="0" dirty="0" smtClean="0">
                <a:solidFill>
                  <a:srgbClr val="00003D"/>
                </a:solidFill>
              </a:rPr>
              <a:t>תשס"ט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נרשמה ירידה בכל שלבי הגיל. </a:t>
            </a:r>
            <a:r>
              <a:rPr lang="he-IL" sz="1800" b="0" dirty="0">
                <a:solidFill>
                  <a:srgbClr val="00003D"/>
                </a:solidFill>
              </a:rPr>
              <a:t>הירידה </a:t>
            </a:r>
            <a:r>
              <a:rPr lang="he-IL" sz="1800" b="0" dirty="0" smtClean="0">
                <a:solidFill>
                  <a:srgbClr val="00003D"/>
                </a:solidFill>
              </a:rPr>
              <a:t>ביסודיים חדה </a:t>
            </a:r>
            <a:r>
              <a:rPr lang="he-IL" sz="1800" b="0" dirty="0">
                <a:solidFill>
                  <a:srgbClr val="00003D"/>
                </a:solidFill>
              </a:rPr>
              <a:t>יותר מאשר </a:t>
            </a:r>
            <a:r>
              <a:rPr lang="he-IL" sz="1800" b="0" dirty="0" smtClean="0">
                <a:solidFill>
                  <a:srgbClr val="00003D"/>
                </a:solidFill>
              </a:rPr>
              <a:t>בחט"ב </a:t>
            </a:r>
            <a:r>
              <a:rPr lang="he-IL" sz="1800" b="0" dirty="0" err="1" smtClean="0">
                <a:solidFill>
                  <a:srgbClr val="00003D"/>
                </a:solidFill>
              </a:rPr>
              <a:t>ובחט"ע</a:t>
            </a:r>
            <a:r>
              <a:rPr lang="he-IL" sz="1800" b="0" dirty="0" smtClean="0">
                <a:solidFill>
                  <a:srgbClr val="00003D"/>
                </a:solidFill>
              </a:rPr>
              <a:t>.</a:t>
            </a:r>
            <a:endParaRPr lang="he-IL" sz="1800" b="0" dirty="0">
              <a:solidFill>
                <a:srgbClr val="00003D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003D"/>
                </a:solidFill>
              </a:rPr>
              <a:t>בין </a:t>
            </a:r>
            <a:r>
              <a:rPr lang="he-IL" sz="1800" b="0" dirty="0">
                <a:solidFill>
                  <a:srgbClr val="00003D"/>
                </a:solidFill>
              </a:rPr>
              <a:t>השנים תשע"ג </a:t>
            </a:r>
            <a:r>
              <a:rPr lang="he-IL" sz="1800" b="0" dirty="0" err="1">
                <a:solidFill>
                  <a:srgbClr val="00003D"/>
                </a:solidFill>
              </a:rPr>
              <a:t>לתשע"ה</a:t>
            </a:r>
            <a:r>
              <a:rPr lang="he-IL" sz="1800" b="0" dirty="0">
                <a:solidFill>
                  <a:srgbClr val="00003D"/>
                </a:solidFill>
              </a:rPr>
              <a:t> נרשמה יציבות בכל שלבי </a:t>
            </a:r>
            <a:r>
              <a:rPr lang="he-IL" sz="1800" b="0" dirty="0" smtClean="0">
                <a:solidFill>
                  <a:srgbClr val="00003D"/>
                </a:solidFill>
              </a:rPr>
              <a:t>הגיל</a:t>
            </a:r>
            <a:endParaRPr lang="he-IL" sz="1800" b="0" dirty="0">
              <a:solidFill>
                <a:srgbClr val="00003D"/>
              </a:solidFill>
            </a:endParaRPr>
          </a:p>
        </p:txBody>
      </p:sp>
      <p:graphicFrame>
        <p:nvGraphicFramePr>
          <p:cNvPr id="6" name="תרשים 6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31429124"/>
              </p:ext>
            </p:extLst>
          </p:nvPr>
        </p:nvGraphicFramePr>
        <p:xfrm>
          <a:off x="1763688" y="908721"/>
          <a:ext cx="5472608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58875047"/>
              </p:ext>
            </p:extLst>
          </p:nvPr>
        </p:nvGraphicFramePr>
        <p:xfrm>
          <a:off x="1619671" y="4005064"/>
          <a:ext cx="5616624" cy="864096"/>
        </p:xfrm>
        <a:graphic>
          <a:graphicData uri="http://schemas.openxmlformats.org/drawingml/2006/table">
            <a:tbl>
              <a:tblPr firstRow="1" firstCol="1" bandRow="1"/>
              <a:tblGrid>
                <a:gridCol w="1102408"/>
                <a:gridCol w="1128554"/>
                <a:gridCol w="1128554"/>
                <a:gridCol w="1128554"/>
                <a:gridCol w="1128554"/>
              </a:tblGrid>
              <a:tr h="288032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ד'-</a:t>
                      </a:r>
                      <a:r>
                        <a:rPr lang="he-IL" sz="14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ו</a:t>
                      </a:r>
                      <a:r>
                        <a:rPr lang="he-IL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'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19%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14%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11%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12%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11%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7%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6%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6%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25727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5755"/>
            <a:ext cx="7812360" cy="635001"/>
          </a:xfrm>
          <a:prstGeom prst="rect">
            <a:avLst/>
          </a:prstGeom>
          <a:noFill/>
          <a:extLst/>
        </p:spPr>
        <p:txBody>
          <a:bodyPr anchor="ctr"/>
          <a:lstStyle/>
          <a:p>
            <a:r>
              <a:rPr lang="he-IL" altLang="he-IL" sz="2400" dirty="0" smtClean="0"/>
              <a:t>קורבנות ל</a:t>
            </a:r>
            <a:r>
              <a:rPr lang="he-IL" altLang="he-IL" sz="2400" dirty="0" smtClean="0">
                <a:solidFill>
                  <a:srgbClr val="FF0000"/>
                </a:solidFill>
              </a:rPr>
              <a:t>אלימות קשה</a:t>
            </a:r>
            <a:r>
              <a:rPr lang="he-IL" altLang="he-IL" sz="2400" dirty="0" smtClean="0"/>
              <a:t>: </a:t>
            </a:r>
            <a:r>
              <a:rPr lang="he-IL" altLang="he-IL" sz="2400" dirty="0"/>
              <a:t>מגמות בין השנים </a:t>
            </a:r>
            <a:r>
              <a:rPr lang="he-IL" altLang="he-IL" sz="2400" dirty="0" smtClean="0"/>
              <a:t>על פי </a:t>
            </a:r>
            <a:r>
              <a:rPr lang="he-IL" altLang="he-IL" sz="2400" dirty="0"/>
              <a:t>מגזר שפה</a:t>
            </a:r>
            <a:endParaRPr lang="en-US" altLang="he-IL" sz="2400" dirty="0" smtClean="0"/>
          </a:p>
        </p:txBody>
      </p:sp>
      <p:sp>
        <p:nvSpPr>
          <p:cNvPr id="2" name="מלבן 1"/>
          <p:cNvSpPr/>
          <p:nvPr/>
        </p:nvSpPr>
        <p:spPr>
          <a:xfrm>
            <a:off x="5183022" y="692696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dirty="0" smtClean="0">
                <a:solidFill>
                  <a:schemeClr val="bg1"/>
                </a:solidFill>
              </a:rPr>
              <a:t>דוברי עברית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1619672" y="3090446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dirty="0" smtClean="0">
                <a:solidFill>
                  <a:schemeClr val="bg1"/>
                </a:solidFill>
              </a:rPr>
              <a:t>דוברי ערבית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35876633"/>
              </p:ext>
            </p:extLst>
          </p:nvPr>
        </p:nvGraphicFramePr>
        <p:xfrm>
          <a:off x="4139952" y="1031250"/>
          <a:ext cx="3943697" cy="2469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" name="טבלה 2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96352593"/>
              </p:ext>
            </p:extLst>
          </p:nvPr>
        </p:nvGraphicFramePr>
        <p:xfrm>
          <a:off x="4139953" y="3645025"/>
          <a:ext cx="3888433" cy="720081"/>
        </p:xfrm>
        <a:graphic>
          <a:graphicData uri="http://schemas.openxmlformats.org/drawingml/2006/table">
            <a:tbl>
              <a:tblPr firstRow="1" firstCol="1" bandRow="1"/>
              <a:tblGrid>
                <a:gridCol w="194503"/>
                <a:gridCol w="491978"/>
                <a:gridCol w="800488"/>
                <a:gridCol w="800488"/>
                <a:gridCol w="800488"/>
                <a:gridCol w="800488"/>
              </a:tblGrid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ד'-ו'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15%</a:t>
                      </a:r>
                      <a:endParaRPr lang="en-US" sz="12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10%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7%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10%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3690C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B4DE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4%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תרשים 13"/>
          <p:cNvGraphicFramePr>
            <a:graphicFrameLocks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88908908"/>
              </p:ext>
            </p:extLst>
          </p:nvPr>
        </p:nvGraphicFramePr>
        <p:xfrm>
          <a:off x="395536" y="3429000"/>
          <a:ext cx="3945600" cy="246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5" name="טבלה 4"/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118395649"/>
              </p:ext>
            </p:extLst>
          </p:nvPr>
        </p:nvGraphicFramePr>
        <p:xfrm>
          <a:off x="395538" y="5877272"/>
          <a:ext cx="3955528" cy="720000"/>
        </p:xfrm>
        <a:graphic>
          <a:graphicData uri="http://schemas.openxmlformats.org/drawingml/2006/table">
            <a:tbl>
              <a:tblPr firstRow="1" firstCol="1" bandRow="1"/>
              <a:tblGrid>
                <a:gridCol w="197860"/>
                <a:gridCol w="500468"/>
                <a:gridCol w="814300"/>
                <a:gridCol w="814300"/>
                <a:gridCol w="814300"/>
                <a:gridCol w="814300"/>
              </a:tblGrid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ד'-ו'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28%</a:t>
                      </a:r>
                      <a:endParaRPr lang="en-US" sz="12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22%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20%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18%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19%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13%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14%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13%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33CC33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12%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11%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12%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39552" y="669776"/>
            <a:ext cx="3275856" cy="238526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 smtClean="0">
                <a:solidFill>
                  <a:srgbClr val="00003D"/>
                </a:solidFill>
              </a:rPr>
              <a:t>דוברי עברית</a:t>
            </a:r>
            <a:r>
              <a:rPr lang="he-IL" sz="1800" b="0" dirty="0">
                <a:solidFill>
                  <a:srgbClr val="00003D"/>
                </a:solidFill>
              </a:rPr>
              <a:t>: בין השנים </a:t>
            </a:r>
            <a:r>
              <a:rPr lang="he-IL" sz="1800" b="0" dirty="0" smtClean="0">
                <a:solidFill>
                  <a:srgbClr val="00003D"/>
                </a:solidFill>
              </a:rPr>
              <a:t>תשס"ט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נרשמה ירידה בכיתות ד</a:t>
            </a:r>
            <a:r>
              <a:rPr lang="he-IL" sz="1800" b="0" dirty="0">
                <a:solidFill>
                  <a:srgbClr val="00003D"/>
                </a:solidFill>
              </a:rPr>
              <a:t>'-ו</a:t>
            </a:r>
            <a:r>
              <a:rPr lang="he-IL" sz="1800" b="0" dirty="0" smtClean="0">
                <a:solidFill>
                  <a:srgbClr val="00003D"/>
                </a:solidFill>
              </a:rPr>
              <a:t>' וז'-ט', ויציבות בי</a:t>
            </a:r>
            <a:r>
              <a:rPr lang="he-IL" sz="1800" b="0" dirty="0">
                <a:solidFill>
                  <a:srgbClr val="00003D"/>
                </a:solidFill>
              </a:rPr>
              <a:t>'-</a:t>
            </a:r>
            <a:r>
              <a:rPr lang="he-IL" sz="1800" b="0" dirty="0" smtClean="0">
                <a:solidFill>
                  <a:srgbClr val="00003D"/>
                </a:solidFill>
              </a:rPr>
              <a:t>י"א </a:t>
            </a:r>
            <a:endParaRPr lang="he-IL" sz="1800" b="0" dirty="0">
              <a:solidFill>
                <a:srgbClr val="00003D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003D"/>
                </a:solidFill>
              </a:rPr>
              <a:t>בין השנים תשע"ג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נרשמה עלייה (</a:t>
            </a:r>
            <a:r>
              <a:rPr lang="en-US" sz="1800" b="0" dirty="0" smtClean="0">
                <a:solidFill>
                  <a:srgbClr val="00003D"/>
                </a:solidFill>
              </a:rPr>
              <a:t>3%</a:t>
            </a:r>
            <a:r>
              <a:rPr lang="he-IL" sz="1800" b="0" dirty="0" smtClean="0">
                <a:solidFill>
                  <a:srgbClr val="00003D"/>
                </a:solidFill>
              </a:rPr>
              <a:t>+) בכיתות ד'-ו' ויציבות בשני שלבי הגיל האחרים</a:t>
            </a:r>
            <a:endParaRPr lang="he-IL" sz="1800" b="0" dirty="0">
              <a:solidFill>
                <a:srgbClr val="00003D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60032" y="4649345"/>
            <a:ext cx="3094808" cy="210826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>
                <a:solidFill>
                  <a:srgbClr val="00B050"/>
                </a:solidFill>
              </a:rPr>
              <a:t>דוברי </a:t>
            </a:r>
            <a:r>
              <a:rPr lang="he-IL" sz="1800" dirty="0" smtClean="0">
                <a:solidFill>
                  <a:srgbClr val="00B050"/>
                </a:solidFill>
              </a:rPr>
              <a:t>ערבית</a:t>
            </a:r>
            <a:r>
              <a:rPr lang="he-IL" sz="1800" b="0" dirty="0" smtClean="0">
                <a:solidFill>
                  <a:srgbClr val="00B050"/>
                </a:solidFill>
              </a:rPr>
              <a:t>: </a:t>
            </a:r>
            <a:r>
              <a:rPr lang="he-IL" sz="1800" b="0" dirty="0">
                <a:solidFill>
                  <a:srgbClr val="00B050"/>
                </a:solidFill>
              </a:rPr>
              <a:t>בין השנים </a:t>
            </a:r>
            <a:r>
              <a:rPr lang="he-IL" sz="1800" b="0" dirty="0" smtClean="0">
                <a:solidFill>
                  <a:srgbClr val="00B050"/>
                </a:solidFill>
              </a:rPr>
              <a:t>תשס"ט </a:t>
            </a:r>
            <a:r>
              <a:rPr lang="he-IL" sz="1800" b="0" dirty="0" err="1" smtClean="0">
                <a:solidFill>
                  <a:srgbClr val="00B050"/>
                </a:solidFill>
              </a:rPr>
              <a:t>לתשע"ה</a:t>
            </a:r>
            <a:r>
              <a:rPr lang="he-IL" sz="1800" b="0" dirty="0" smtClean="0">
                <a:solidFill>
                  <a:srgbClr val="00B050"/>
                </a:solidFill>
              </a:rPr>
              <a:t> נרשמה </a:t>
            </a:r>
            <a:r>
              <a:rPr lang="he-IL" sz="1800" b="0" dirty="0">
                <a:solidFill>
                  <a:srgbClr val="00B050"/>
                </a:solidFill>
              </a:rPr>
              <a:t>ירידה </a:t>
            </a:r>
            <a:r>
              <a:rPr lang="he-IL" sz="1800" b="0" dirty="0" smtClean="0">
                <a:solidFill>
                  <a:srgbClr val="00B050"/>
                </a:solidFill>
              </a:rPr>
              <a:t>בכל שלבי הגיל </a:t>
            </a:r>
            <a:endParaRPr lang="he-IL" sz="1800" b="0" dirty="0">
              <a:solidFill>
                <a:srgbClr val="00B05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B050"/>
                </a:solidFill>
              </a:rPr>
              <a:t>בין השנים תשע"ג </a:t>
            </a:r>
            <a:r>
              <a:rPr lang="he-IL" sz="1800" b="0" dirty="0" err="1" smtClean="0">
                <a:solidFill>
                  <a:srgbClr val="00B050"/>
                </a:solidFill>
              </a:rPr>
              <a:t>לתשע"ה</a:t>
            </a:r>
            <a:r>
              <a:rPr lang="he-IL" sz="1800" b="0" dirty="0" smtClean="0">
                <a:solidFill>
                  <a:srgbClr val="00B050"/>
                </a:solidFill>
              </a:rPr>
              <a:t> נרשמ</a:t>
            </a:r>
            <a:r>
              <a:rPr lang="he-IL" sz="1800" b="0" dirty="0">
                <a:solidFill>
                  <a:srgbClr val="00B050"/>
                </a:solidFill>
              </a:rPr>
              <a:t>ה</a:t>
            </a:r>
            <a:r>
              <a:rPr lang="he-IL" sz="1800" b="0" dirty="0" smtClean="0">
                <a:solidFill>
                  <a:srgbClr val="00B050"/>
                </a:solidFill>
              </a:rPr>
              <a:t> ירידה בכיתות ד'-ו' (</a:t>
            </a:r>
            <a:r>
              <a:rPr lang="en-US" sz="1800" b="0" dirty="0" smtClean="0">
                <a:solidFill>
                  <a:srgbClr val="00B050"/>
                </a:solidFill>
              </a:rPr>
              <a:t>2%</a:t>
            </a:r>
            <a:r>
              <a:rPr lang="he-IL" sz="1800" b="0" dirty="0" smtClean="0">
                <a:solidFill>
                  <a:srgbClr val="00B050"/>
                </a:solidFill>
              </a:rPr>
              <a:t>-) ויציבות בשני שלבי הגיל האחרים</a:t>
            </a:r>
            <a:endParaRPr lang="he-IL" sz="1800" b="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5551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899592" y="1290429"/>
            <a:ext cx="6984776" cy="17972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8DB3E2">
                  <a:alpha val="73000"/>
                </a:srgbClr>
              </a:gs>
            </a:gsLst>
            <a:lin ang="5400000" scaled="1"/>
          </a:gradFill>
          <a:ln>
            <a:noFill/>
          </a:ln>
          <a:effectLst>
            <a:prstShdw prst="shdw17" dist="71842" dir="2700000">
              <a:srgbClr val="7A8E99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he-IL" sz="4800" b="1" dirty="0">
                <a:solidFill>
                  <a:srgbClr val="00004D"/>
                </a:solidFill>
                <a:latin typeface="Arial" pitchFamily="34" charset="0"/>
                <a:cs typeface="Arial" pitchFamily="34" charset="0"/>
              </a:rPr>
              <a:t>אלימות חברתית</a:t>
            </a:r>
            <a:endParaRPr lang="en-US" sz="4800" b="1" dirty="0">
              <a:solidFill>
                <a:srgbClr val="00004D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264399"/>
              </p:ext>
            </p:extLst>
          </p:nvPr>
        </p:nvGraphicFramePr>
        <p:xfrm>
          <a:off x="755576" y="3933056"/>
          <a:ext cx="7920880" cy="231648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920880"/>
              </a:tblGrid>
              <a:tr h="576064">
                <a:tc>
                  <a:txBody>
                    <a:bodyPr/>
                    <a:lstStyle/>
                    <a:p>
                      <a:pPr marL="0" algn="just" defTabSz="914400" rtl="1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"האם במהלך החודש האחרון תלמיד ניסה לשכנע תלמידים אחרים לא לדבר </a:t>
                      </a:r>
                      <a:r>
                        <a:rPr lang="he-IL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איתך</a:t>
                      </a: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או לא להיות חבר שלך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576064">
                <a:tc>
                  <a:txBody>
                    <a:bodyPr/>
                    <a:lstStyle/>
                    <a:p>
                      <a:pPr marL="0" algn="just" defTabSz="914400" rtl="1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"האם במהלך החודש האחרון הטילו עליך חרם, קבוצת תלמידים לא רצתה לדבר או לשחק </a:t>
                      </a:r>
                      <a:r>
                        <a:rPr lang="he-IL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איתך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576064">
                <a:tc>
                  <a:txBody>
                    <a:bodyPr/>
                    <a:lstStyle/>
                    <a:p>
                      <a:pPr marL="0" algn="just" defTabSz="914400" rtl="1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"האם במהלך החודש האחרון תלמיד הפיץ עליך שמועות כדי לפגוע בך (למשל באינטרנט או ברכילות מאחורי הגב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)"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26082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67544" y="5248071"/>
            <a:ext cx="8243888" cy="127727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>
                <a:solidFill>
                  <a:srgbClr val="00003D"/>
                </a:solidFill>
              </a:rPr>
              <a:t>כללי, על פי שלבי גיל: </a:t>
            </a:r>
            <a:r>
              <a:rPr lang="he-IL" sz="1800" b="0" dirty="0">
                <a:solidFill>
                  <a:srgbClr val="00003D"/>
                </a:solidFill>
              </a:rPr>
              <a:t>בין השנים </a:t>
            </a:r>
            <a:r>
              <a:rPr lang="he-IL" sz="1800" b="0" dirty="0" smtClean="0">
                <a:solidFill>
                  <a:srgbClr val="00003D"/>
                </a:solidFill>
              </a:rPr>
              <a:t>תשס"ט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נרשמה ירידה בכל שלבי </a:t>
            </a:r>
            <a:r>
              <a:rPr lang="he-IL" sz="1800" b="0" dirty="0">
                <a:solidFill>
                  <a:srgbClr val="00003D"/>
                </a:solidFill>
              </a:rPr>
              <a:t>הגיל </a:t>
            </a:r>
            <a:r>
              <a:rPr lang="he-IL" sz="1800" b="0" dirty="0" smtClean="0">
                <a:solidFill>
                  <a:srgbClr val="00003D"/>
                </a:solidFill>
              </a:rPr>
              <a:t>(בולטת בעיקר ביסודי ובחט"ב)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003D"/>
                </a:solidFill>
              </a:rPr>
              <a:t>הירידות העיקריות הן בין תשס"ט </a:t>
            </a:r>
            <a:r>
              <a:rPr lang="he-IL" sz="1800" b="0" dirty="0" err="1">
                <a:solidFill>
                  <a:srgbClr val="00003D"/>
                </a:solidFill>
              </a:rPr>
              <a:t>לתשע"א</a:t>
            </a:r>
            <a:r>
              <a:rPr lang="he-IL" sz="1800" b="0" dirty="0">
                <a:solidFill>
                  <a:srgbClr val="00003D"/>
                </a:solidFill>
              </a:rPr>
              <a:t> </a:t>
            </a:r>
            <a:r>
              <a:rPr lang="he-IL" sz="1800" b="0" dirty="0" smtClean="0">
                <a:solidFill>
                  <a:srgbClr val="00003D"/>
                </a:solidFill>
              </a:rPr>
              <a:t>ולאחר </a:t>
            </a:r>
            <a:r>
              <a:rPr lang="he-IL" sz="1800" b="0" dirty="0">
                <a:solidFill>
                  <a:srgbClr val="00003D"/>
                </a:solidFill>
              </a:rPr>
              <a:t>מכן מגמת הירידה </a:t>
            </a:r>
            <a:r>
              <a:rPr lang="he-IL" sz="1800" b="0" dirty="0" smtClean="0">
                <a:solidFill>
                  <a:srgbClr val="00003D"/>
                </a:solidFill>
              </a:rPr>
              <a:t>מתונה </a:t>
            </a:r>
            <a:r>
              <a:rPr lang="he-IL" sz="1800" b="0" dirty="0">
                <a:solidFill>
                  <a:srgbClr val="00003D"/>
                </a:solidFill>
              </a:rPr>
              <a:t>יותר. בין השנים תשע"ג </a:t>
            </a:r>
            <a:r>
              <a:rPr lang="he-IL" sz="1800" b="0" dirty="0" err="1">
                <a:solidFill>
                  <a:srgbClr val="00003D"/>
                </a:solidFill>
              </a:rPr>
              <a:t>לתשע"ה</a:t>
            </a:r>
            <a:r>
              <a:rPr lang="he-IL" sz="1800" b="0" dirty="0">
                <a:solidFill>
                  <a:srgbClr val="00003D"/>
                </a:solidFill>
              </a:rPr>
              <a:t> נרשמה יציבות בקרב התלמידים בכל שלבי הגיל.</a:t>
            </a:r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-14288"/>
            <a:ext cx="7812360" cy="635001"/>
          </a:xfrm>
          <a:prstGeom prst="rect">
            <a:avLst/>
          </a:prstGeom>
          <a:noFill/>
          <a:extLst/>
        </p:spPr>
        <p:txBody>
          <a:bodyPr anchor="ctr"/>
          <a:lstStyle/>
          <a:p>
            <a:r>
              <a:rPr lang="he-IL" altLang="he-IL" sz="2400" dirty="0" smtClean="0"/>
              <a:t>קורבנות ל</a:t>
            </a:r>
            <a:r>
              <a:rPr lang="he-IL" altLang="he-IL" sz="2400" dirty="0" smtClean="0">
                <a:solidFill>
                  <a:srgbClr val="FF0000"/>
                </a:solidFill>
              </a:rPr>
              <a:t>אלימות חברתית</a:t>
            </a:r>
            <a:r>
              <a:rPr lang="he-IL" altLang="he-IL" sz="2400" dirty="0" smtClean="0"/>
              <a:t>: תשס"ט – תשע"ה</a:t>
            </a:r>
            <a:endParaRPr lang="en-US" altLang="he-IL" sz="2400" dirty="0" smtClean="0"/>
          </a:p>
        </p:txBody>
      </p:sp>
      <p:graphicFrame>
        <p:nvGraphicFramePr>
          <p:cNvPr id="6" name="תרשים 6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54924663"/>
              </p:ext>
            </p:extLst>
          </p:nvPr>
        </p:nvGraphicFramePr>
        <p:xfrm>
          <a:off x="1763688" y="908721"/>
          <a:ext cx="5472608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184516776"/>
              </p:ext>
            </p:extLst>
          </p:nvPr>
        </p:nvGraphicFramePr>
        <p:xfrm>
          <a:off x="1619671" y="3861048"/>
          <a:ext cx="5616624" cy="864096"/>
        </p:xfrm>
        <a:graphic>
          <a:graphicData uri="http://schemas.openxmlformats.org/drawingml/2006/table">
            <a:tbl>
              <a:tblPr firstRow="1" firstCol="1" bandRow="1"/>
              <a:tblGrid>
                <a:gridCol w="1102408"/>
                <a:gridCol w="1128554"/>
                <a:gridCol w="1128554"/>
                <a:gridCol w="1128554"/>
                <a:gridCol w="1128554"/>
              </a:tblGrid>
              <a:tr h="288032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ד'-</a:t>
                      </a:r>
                      <a:r>
                        <a:rPr lang="he-IL" sz="14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ו</a:t>
                      </a:r>
                      <a:r>
                        <a:rPr lang="he-IL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'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38%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28%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24%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23%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26%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22%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20%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19%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19%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17%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15%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15%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90227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-14288"/>
            <a:ext cx="7812360" cy="635001"/>
          </a:xfrm>
          <a:prstGeom prst="rect">
            <a:avLst/>
          </a:prstGeom>
          <a:noFill/>
          <a:extLst/>
        </p:spPr>
        <p:txBody>
          <a:bodyPr anchor="ctr"/>
          <a:lstStyle/>
          <a:p>
            <a:r>
              <a:rPr lang="he-IL" altLang="he-IL" sz="2400" dirty="0" smtClean="0"/>
              <a:t>קורבנות </a:t>
            </a:r>
            <a:r>
              <a:rPr lang="he-IL" altLang="he-IL" sz="2400" dirty="0"/>
              <a:t>ל</a:t>
            </a:r>
            <a:r>
              <a:rPr lang="he-IL" altLang="he-IL" sz="2400" dirty="0">
                <a:solidFill>
                  <a:srgbClr val="FF0000"/>
                </a:solidFill>
              </a:rPr>
              <a:t>אלימות </a:t>
            </a:r>
            <a:r>
              <a:rPr lang="he-IL" altLang="he-IL" sz="2400" dirty="0" smtClean="0">
                <a:solidFill>
                  <a:srgbClr val="FF0000"/>
                </a:solidFill>
              </a:rPr>
              <a:t>חברתית</a:t>
            </a:r>
            <a:r>
              <a:rPr lang="he-IL" altLang="he-IL" sz="2400" dirty="0" smtClean="0"/>
              <a:t>: </a:t>
            </a:r>
            <a:r>
              <a:rPr lang="he-IL" altLang="he-IL" sz="2400" dirty="0"/>
              <a:t>מגמות בין השנים </a:t>
            </a:r>
            <a:r>
              <a:rPr lang="he-IL" altLang="he-IL" sz="2400" dirty="0" smtClean="0"/>
              <a:t>עפ"י מגזר </a:t>
            </a:r>
            <a:r>
              <a:rPr lang="he-IL" altLang="he-IL" sz="2400" dirty="0"/>
              <a:t>שפה</a:t>
            </a:r>
            <a:endParaRPr lang="en-US" altLang="he-IL" sz="2400" dirty="0" smtClean="0"/>
          </a:p>
        </p:txBody>
      </p:sp>
      <p:sp>
        <p:nvSpPr>
          <p:cNvPr id="2" name="מלבן 1"/>
          <p:cNvSpPr/>
          <p:nvPr/>
        </p:nvSpPr>
        <p:spPr>
          <a:xfrm>
            <a:off x="5183022" y="692696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dirty="0" smtClean="0">
                <a:solidFill>
                  <a:schemeClr val="bg1"/>
                </a:solidFill>
              </a:rPr>
              <a:t>דוברי עברית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1619672" y="3090446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dirty="0" smtClean="0">
                <a:solidFill>
                  <a:schemeClr val="bg1"/>
                </a:solidFill>
              </a:rPr>
              <a:t>דוברי ערבית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21768152"/>
              </p:ext>
            </p:extLst>
          </p:nvPr>
        </p:nvGraphicFramePr>
        <p:xfrm>
          <a:off x="4139952" y="1031250"/>
          <a:ext cx="3943697" cy="2469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" name="טבלה 2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266119736"/>
              </p:ext>
            </p:extLst>
          </p:nvPr>
        </p:nvGraphicFramePr>
        <p:xfrm>
          <a:off x="4139953" y="3645025"/>
          <a:ext cx="3888433" cy="720081"/>
        </p:xfrm>
        <a:graphic>
          <a:graphicData uri="http://schemas.openxmlformats.org/drawingml/2006/table">
            <a:tbl>
              <a:tblPr firstRow="1" firstCol="1" bandRow="1"/>
              <a:tblGrid>
                <a:gridCol w="194503"/>
                <a:gridCol w="491978"/>
                <a:gridCol w="800488"/>
                <a:gridCol w="800488"/>
                <a:gridCol w="800488"/>
                <a:gridCol w="800488"/>
              </a:tblGrid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ד'-ו'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36%</a:t>
                      </a:r>
                      <a:endParaRPr lang="en-US" sz="12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25%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20%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20%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3690C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23%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20%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17%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16%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B4DE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15%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14%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12%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12%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תרשים 13"/>
          <p:cNvGraphicFramePr>
            <a:graphicFrameLocks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633452154"/>
              </p:ext>
            </p:extLst>
          </p:nvPr>
        </p:nvGraphicFramePr>
        <p:xfrm>
          <a:off x="395536" y="3429000"/>
          <a:ext cx="3945600" cy="246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5" name="טבלה 4"/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2729196"/>
              </p:ext>
            </p:extLst>
          </p:nvPr>
        </p:nvGraphicFramePr>
        <p:xfrm>
          <a:off x="395538" y="5877272"/>
          <a:ext cx="3955528" cy="720000"/>
        </p:xfrm>
        <a:graphic>
          <a:graphicData uri="http://schemas.openxmlformats.org/drawingml/2006/table">
            <a:tbl>
              <a:tblPr firstRow="1" firstCol="1" bandRow="1"/>
              <a:tblGrid>
                <a:gridCol w="197860"/>
                <a:gridCol w="500468"/>
                <a:gridCol w="814300"/>
                <a:gridCol w="814300"/>
                <a:gridCol w="814300"/>
                <a:gridCol w="814300"/>
              </a:tblGrid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ד'-ו'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42%</a:t>
                      </a:r>
                      <a:endParaRPr lang="en-US" sz="12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35%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31%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29%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32%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27%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28%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25%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33CC33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29%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25%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25%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23%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39552" y="1010632"/>
            <a:ext cx="3275856" cy="155427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 smtClean="0">
                <a:solidFill>
                  <a:srgbClr val="00003D"/>
                </a:solidFill>
              </a:rPr>
              <a:t>דוברי עברית</a:t>
            </a:r>
            <a:r>
              <a:rPr lang="he-IL" sz="1800" b="0" dirty="0">
                <a:solidFill>
                  <a:srgbClr val="00003D"/>
                </a:solidFill>
              </a:rPr>
              <a:t>: בין השנים </a:t>
            </a:r>
            <a:r>
              <a:rPr lang="he-IL" sz="1800" b="0" dirty="0" smtClean="0">
                <a:solidFill>
                  <a:srgbClr val="00003D"/>
                </a:solidFill>
              </a:rPr>
              <a:t>תשס"ט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נרשמה ירידה בכל שלבי הגיל. </a:t>
            </a:r>
            <a:endParaRPr lang="he-IL" sz="1800" b="0" dirty="0">
              <a:solidFill>
                <a:srgbClr val="00003D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003D"/>
                </a:solidFill>
              </a:rPr>
              <a:t>בין השנים תשע"ג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</a:t>
            </a:r>
            <a:r>
              <a:rPr lang="he-IL" sz="1800" b="0" dirty="0">
                <a:solidFill>
                  <a:srgbClr val="00003D"/>
                </a:solidFill>
              </a:rPr>
              <a:t>ניכרת </a:t>
            </a:r>
            <a:r>
              <a:rPr lang="he-IL" sz="1800" b="0" dirty="0" smtClean="0">
                <a:solidFill>
                  <a:srgbClr val="00003D"/>
                </a:solidFill>
              </a:rPr>
              <a:t>יציבות בכל שלבי הגיל.</a:t>
            </a:r>
            <a:endParaRPr lang="he-IL" sz="1800" b="0" dirty="0">
              <a:solidFill>
                <a:srgbClr val="00003D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60032" y="4660667"/>
            <a:ext cx="3094808" cy="210826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>
                <a:solidFill>
                  <a:srgbClr val="00B050"/>
                </a:solidFill>
              </a:rPr>
              <a:t>דוברי </a:t>
            </a:r>
            <a:r>
              <a:rPr lang="he-IL" sz="1800" dirty="0" smtClean="0">
                <a:solidFill>
                  <a:srgbClr val="00B050"/>
                </a:solidFill>
              </a:rPr>
              <a:t>ערבית</a:t>
            </a:r>
            <a:r>
              <a:rPr lang="he-IL" sz="1800" b="0" dirty="0" smtClean="0">
                <a:solidFill>
                  <a:srgbClr val="00B050"/>
                </a:solidFill>
              </a:rPr>
              <a:t>: </a:t>
            </a:r>
            <a:r>
              <a:rPr lang="he-IL" sz="1800" b="0" dirty="0">
                <a:solidFill>
                  <a:srgbClr val="00B050"/>
                </a:solidFill>
              </a:rPr>
              <a:t>בין השנים </a:t>
            </a:r>
            <a:r>
              <a:rPr lang="he-IL" sz="1800" b="0" dirty="0" smtClean="0">
                <a:solidFill>
                  <a:srgbClr val="00B050"/>
                </a:solidFill>
              </a:rPr>
              <a:t>תשס"ט </a:t>
            </a:r>
            <a:r>
              <a:rPr lang="he-IL" sz="1800" b="0" dirty="0" err="1" smtClean="0">
                <a:solidFill>
                  <a:srgbClr val="00B050"/>
                </a:solidFill>
              </a:rPr>
              <a:t>לתשע"ה</a:t>
            </a:r>
            <a:r>
              <a:rPr lang="he-IL" sz="1800" b="0" dirty="0" smtClean="0">
                <a:solidFill>
                  <a:srgbClr val="00B050"/>
                </a:solidFill>
              </a:rPr>
              <a:t> </a:t>
            </a:r>
            <a:r>
              <a:rPr lang="he-IL" sz="1800" b="0" dirty="0">
                <a:solidFill>
                  <a:srgbClr val="00B050"/>
                </a:solidFill>
              </a:rPr>
              <a:t>ירידה </a:t>
            </a:r>
            <a:r>
              <a:rPr lang="he-IL" sz="1800" b="0" dirty="0" smtClean="0">
                <a:solidFill>
                  <a:srgbClr val="00B050"/>
                </a:solidFill>
              </a:rPr>
              <a:t>בכל שלבי הגיל. </a:t>
            </a:r>
            <a:endParaRPr lang="he-IL" sz="1800" b="0" dirty="0">
              <a:solidFill>
                <a:srgbClr val="00B05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B050"/>
                </a:solidFill>
              </a:rPr>
              <a:t>בין השנים תשע"ג </a:t>
            </a:r>
            <a:r>
              <a:rPr lang="he-IL" sz="1800" b="0" dirty="0" err="1" smtClean="0">
                <a:solidFill>
                  <a:srgbClr val="00B050"/>
                </a:solidFill>
              </a:rPr>
              <a:t>לתשע"ה</a:t>
            </a:r>
            <a:r>
              <a:rPr lang="he-IL" sz="1800" b="0" dirty="0" smtClean="0">
                <a:solidFill>
                  <a:srgbClr val="00B050"/>
                </a:solidFill>
              </a:rPr>
              <a:t> נרשמה ירידה בכיתות ז'-ט' (</a:t>
            </a:r>
            <a:r>
              <a:rPr lang="en-US" sz="1800" b="0" dirty="0" smtClean="0">
                <a:solidFill>
                  <a:srgbClr val="00B050"/>
                </a:solidFill>
              </a:rPr>
              <a:t>3%</a:t>
            </a:r>
            <a:r>
              <a:rPr lang="he-IL" sz="1800" b="0" dirty="0" smtClean="0">
                <a:solidFill>
                  <a:srgbClr val="00B050"/>
                </a:solidFill>
              </a:rPr>
              <a:t>-) לעומת יציבות בכיתות ד'-ו' וי'-י"א.</a:t>
            </a:r>
            <a:endParaRPr lang="he-IL" sz="1800" b="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4094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899592" y="1306251"/>
            <a:ext cx="6984776" cy="17972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8DB3E2">
                  <a:alpha val="73000"/>
                </a:srgbClr>
              </a:gs>
            </a:gsLst>
            <a:lin ang="5400000" scaled="1"/>
          </a:gradFill>
          <a:ln>
            <a:noFill/>
          </a:ln>
          <a:effectLst>
            <a:prstShdw prst="shdw17" dist="71842" dir="2700000">
              <a:srgbClr val="7A8E99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he-IL" sz="4800" b="1" dirty="0">
                <a:solidFill>
                  <a:srgbClr val="00004D"/>
                </a:solidFill>
                <a:latin typeface="Arial" pitchFamily="34" charset="0"/>
                <a:cs typeface="Arial" pitchFamily="34" charset="0"/>
              </a:rPr>
              <a:t>שימוש באלכוהול</a:t>
            </a:r>
            <a:endParaRPr lang="en-US" sz="4800" b="1" dirty="0">
              <a:solidFill>
                <a:srgbClr val="00004D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7205287"/>
              </p:ext>
            </p:extLst>
          </p:nvPr>
        </p:nvGraphicFramePr>
        <p:xfrm>
          <a:off x="755576" y="3933056"/>
          <a:ext cx="7920880" cy="1728192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920880"/>
              </a:tblGrid>
              <a:tr h="576064">
                <a:tc>
                  <a:txBody>
                    <a:bodyPr/>
                    <a:lstStyle/>
                    <a:p>
                      <a:pPr marL="0" algn="just" defTabSz="914400" rtl="1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"האם אי פעם בחייך שתית בירה, </a:t>
                      </a:r>
                      <a:r>
                        <a:rPr lang="he-IL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בריזר</a:t>
                      </a: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או </a:t>
                      </a:r>
                      <a:r>
                        <a:rPr lang="he-IL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סמירנוף-אייס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576064">
                <a:tc>
                  <a:txBody>
                    <a:bodyPr/>
                    <a:lstStyle/>
                    <a:p>
                      <a:pPr marL="0" algn="just" defTabSz="914400" rtl="1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"האם אי פעם בחייך שתית משקה חריף כגון: ויסקי, קוניאק, עראק או וודקה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576064">
                <a:tc>
                  <a:txBody>
                    <a:bodyPr/>
                    <a:lstStyle/>
                    <a:p>
                      <a:pPr marL="0" algn="just" defTabSz="914400" rtl="1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he-IL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"האם אי פעם בחייך שתית אלכוהול עד שהשתכרת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"*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2606862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7884368" cy="620713"/>
          </a:xfrm>
          <a:prstGeom prst="rect">
            <a:avLst/>
          </a:prstGeom>
          <a:noFill/>
          <a:extLst/>
        </p:spPr>
        <p:txBody>
          <a:bodyPr anchor="ctr"/>
          <a:lstStyle/>
          <a:p>
            <a:pPr rtl="1"/>
            <a:r>
              <a:rPr lang="he-IL" altLang="he-IL" sz="2400" dirty="0" smtClean="0"/>
              <a:t>שתיית </a:t>
            </a:r>
            <a:r>
              <a:rPr lang="he-IL" altLang="he-IL" sz="2400" dirty="0" smtClean="0">
                <a:solidFill>
                  <a:srgbClr val="FF0000"/>
                </a:solidFill>
              </a:rPr>
              <a:t>משקאות בעלי ריכוז אלכוהול נמוך </a:t>
            </a:r>
            <a:r>
              <a:rPr lang="he-IL" altLang="he-IL" sz="2400" dirty="0" smtClean="0"/>
              <a:t>(בירה, </a:t>
            </a:r>
            <a:r>
              <a:rPr lang="he-IL" altLang="he-IL" sz="2400" dirty="0" err="1" smtClean="0"/>
              <a:t>בריזר</a:t>
            </a:r>
            <a:r>
              <a:rPr lang="he-IL" altLang="he-IL" sz="2400" dirty="0" smtClean="0"/>
              <a:t> וכו') במהלך החיים: תשס"ט - תשע"ה</a:t>
            </a:r>
            <a:endParaRPr lang="en-US" altLang="he-IL" sz="2400" dirty="0" smtClean="0"/>
          </a:p>
        </p:txBody>
      </p:sp>
      <p:graphicFrame>
        <p:nvGraphicFramePr>
          <p:cNvPr id="12" name="תרשים 6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91592643"/>
              </p:ext>
            </p:extLst>
          </p:nvPr>
        </p:nvGraphicFramePr>
        <p:xfrm>
          <a:off x="1835696" y="980728"/>
          <a:ext cx="5976664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59922711"/>
              </p:ext>
            </p:extLst>
          </p:nvPr>
        </p:nvGraphicFramePr>
        <p:xfrm>
          <a:off x="1979715" y="4077072"/>
          <a:ext cx="5688629" cy="720081"/>
        </p:xfrm>
        <a:graphic>
          <a:graphicData uri="http://schemas.openxmlformats.org/drawingml/2006/table">
            <a:tbl>
              <a:tblPr firstRow="1" firstCol="1" bandRow="1"/>
              <a:tblGrid>
                <a:gridCol w="1116541"/>
                <a:gridCol w="1143022"/>
                <a:gridCol w="1143022"/>
                <a:gridCol w="1143022"/>
                <a:gridCol w="1143022"/>
              </a:tblGrid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ד'-</a:t>
                      </a:r>
                      <a:r>
                        <a:rPr lang="he-IL" sz="14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ו</a:t>
                      </a:r>
                      <a:r>
                        <a:rPr lang="he-IL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'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20%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11%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9%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10%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34%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24%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22%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20%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59%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52%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47%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47%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81236" y="5495969"/>
            <a:ext cx="8243888" cy="100027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 smtClean="0">
                <a:solidFill>
                  <a:srgbClr val="00003D"/>
                </a:solidFill>
              </a:rPr>
              <a:t>כללי: </a:t>
            </a:r>
            <a:r>
              <a:rPr lang="he-IL" sz="1800" b="0" dirty="0">
                <a:solidFill>
                  <a:srgbClr val="00003D"/>
                </a:solidFill>
              </a:rPr>
              <a:t>לאורך השנים ירידה בשיעורי </a:t>
            </a:r>
            <a:r>
              <a:rPr lang="he-IL" sz="1800" b="0" dirty="0" smtClean="0">
                <a:solidFill>
                  <a:srgbClr val="00003D"/>
                </a:solidFill>
              </a:rPr>
              <a:t>המדווחים על שתיית משקאות בעלי ריכוז אלכוהולי נמוך. ניכר בכל שלבי הגיל ובשני </a:t>
            </a:r>
            <a:r>
              <a:rPr lang="he-IL" sz="1800" b="0" dirty="0" smtClean="0">
                <a:solidFill>
                  <a:srgbClr val="00003D"/>
                </a:solidFill>
              </a:rPr>
              <a:t>מגזרי </a:t>
            </a:r>
            <a:r>
              <a:rPr lang="he-IL" sz="1800" b="0" dirty="0" smtClean="0">
                <a:solidFill>
                  <a:srgbClr val="00003D"/>
                </a:solidFill>
              </a:rPr>
              <a:t>השפה</a:t>
            </a:r>
            <a:endParaRPr lang="he-IL" sz="1800" b="0" dirty="0">
              <a:solidFill>
                <a:srgbClr val="00003D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003D"/>
                </a:solidFill>
              </a:rPr>
              <a:t>בשנתיים האחרונות (תשע"ג – תשע"ה): בעיקר יציבות.</a:t>
            </a:r>
            <a:endParaRPr lang="he-IL" sz="1800" b="0" dirty="0">
              <a:solidFill>
                <a:srgbClr val="00003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2645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-14288"/>
            <a:ext cx="7812360" cy="635001"/>
          </a:xfrm>
          <a:prstGeom prst="rect">
            <a:avLst/>
          </a:prstGeom>
          <a:noFill/>
          <a:extLst/>
        </p:spPr>
        <p:txBody>
          <a:bodyPr anchor="ctr"/>
          <a:lstStyle/>
          <a:p>
            <a:pPr rtl="1"/>
            <a:r>
              <a:rPr lang="he-IL" altLang="he-IL" sz="2400" dirty="0">
                <a:solidFill>
                  <a:srgbClr val="FFFFFF"/>
                </a:solidFill>
              </a:rPr>
              <a:t>שתיית </a:t>
            </a:r>
            <a:r>
              <a:rPr lang="he-IL" altLang="he-IL" sz="2400" dirty="0">
                <a:solidFill>
                  <a:srgbClr val="FF0000"/>
                </a:solidFill>
              </a:rPr>
              <a:t>משקאות </a:t>
            </a:r>
            <a:r>
              <a:rPr lang="he-IL" altLang="he-IL" sz="2400" dirty="0" smtClean="0">
                <a:solidFill>
                  <a:srgbClr val="FF0000"/>
                </a:solidFill>
              </a:rPr>
              <a:t>בעלי ריכוז </a:t>
            </a:r>
            <a:r>
              <a:rPr lang="he-IL" altLang="he-IL" sz="2400" dirty="0">
                <a:solidFill>
                  <a:srgbClr val="FF0000"/>
                </a:solidFill>
              </a:rPr>
              <a:t>אלכוהול </a:t>
            </a:r>
            <a:r>
              <a:rPr lang="he-IL" altLang="he-IL" sz="2400" dirty="0" smtClean="0">
                <a:solidFill>
                  <a:srgbClr val="FF0000"/>
                </a:solidFill>
              </a:rPr>
              <a:t>נמוך</a:t>
            </a:r>
            <a:r>
              <a:rPr lang="he-IL" altLang="he-IL" sz="2400" dirty="0" smtClean="0"/>
              <a:t>: </a:t>
            </a:r>
            <a:r>
              <a:rPr lang="he-IL" altLang="he-IL" sz="2400" dirty="0"/>
              <a:t/>
            </a:r>
            <a:br>
              <a:rPr lang="he-IL" altLang="he-IL" sz="2400" dirty="0"/>
            </a:br>
            <a:r>
              <a:rPr lang="he-IL" altLang="he-IL" sz="2400" dirty="0"/>
              <a:t>מגמות בין השנים </a:t>
            </a:r>
            <a:r>
              <a:rPr lang="he-IL" altLang="he-IL" sz="2400" dirty="0" smtClean="0"/>
              <a:t>על פי </a:t>
            </a:r>
            <a:r>
              <a:rPr lang="he-IL" altLang="he-IL" sz="2400" dirty="0"/>
              <a:t>מגזר שפה</a:t>
            </a:r>
            <a:endParaRPr lang="en-US" altLang="he-IL" sz="2400" dirty="0" smtClean="0"/>
          </a:p>
        </p:txBody>
      </p:sp>
      <p:sp>
        <p:nvSpPr>
          <p:cNvPr id="2" name="מלבן 1"/>
          <p:cNvSpPr/>
          <p:nvPr/>
        </p:nvSpPr>
        <p:spPr>
          <a:xfrm>
            <a:off x="5183022" y="692696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dirty="0" smtClean="0">
                <a:solidFill>
                  <a:schemeClr val="bg1"/>
                </a:solidFill>
              </a:rPr>
              <a:t>דוברי עברית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1619672" y="3090446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dirty="0" smtClean="0">
                <a:solidFill>
                  <a:schemeClr val="bg1"/>
                </a:solidFill>
              </a:rPr>
              <a:t>דוברי ערבית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31465154"/>
              </p:ext>
            </p:extLst>
          </p:nvPr>
        </p:nvGraphicFramePr>
        <p:xfrm>
          <a:off x="4139952" y="1031250"/>
          <a:ext cx="3943697" cy="2469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" name="טבלה 2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59022664"/>
              </p:ext>
            </p:extLst>
          </p:nvPr>
        </p:nvGraphicFramePr>
        <p:xfrm>
          <a:off x="4139953" y="3645025"/>
          <a:ext cx="3888433" cy="720081"/>
        </p:xfrm>
        <a:graphic>
          <a:graphicData uri="http://schemas.openxmlformats.org/drawingml/2006/table">
            <a:tbl>
              <a:tblPr firstRow="1" firstCol="1" bandRow="1"/>
              <a:tblGrid>
                <a:gridCol w="194503"/>
                <a:gridCol w="491978"/>
                <a:gridCol w="800488"/>
                <a:gridCol w="800488"/>
                <a:gridCol w="800488"/>
                <a:gridCol w="800488"/>
              </a:tblGrid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ד'-ו'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25%</a:t>
                      </a:r>
                      <a:endParaRPr lang="en-US" sz="12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13%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11%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13%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3690C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40%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29%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26%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26%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B4DE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71%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66%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59%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58%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תרשים 13"/>
          <p:cNvGraphicFramePr>
            <a:graphicFrameLocks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668433"/>
              </p:ext>
            </p:extLst>
          </p:nvPr>
        </p:nvGraphicFramePr>
        <p:xfrm>
          <a:off x="395536" y="3429000"/>
          <a:ext cx="3945600" cy="246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5" name="טבלה 4"/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446691431"/>
              </p:ext>
            </p:extLst>
          </p:nvPr>
        </p:nvGraphicFramePr>
        <p:xfrm>
          <a:off x="395538" y="5877272"/>
          <a:ext cx="3955528" cy="720000"/>
        </p:xfrm>
        <a:graphic>
          <a:graphicData uri="http://schemas.openxmlformats.org/drawingml/2006/table">
            <a:tbl>
              <a:tblPr firstRow="1" firstCol="1" bandRow="1"/>
              <a:tblGrid>
                <a:gridCol w="197860"/>
                <a:gridCol w="500468"/>
                <a:gridCol w="814300"/>
                <a:gridCol w="814300"/>
                <a:gridCol w="814300"/>
                <a:gridCol w="814300"/>
              </a:tblGrid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ד'-ו'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2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17%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9%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11%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33CC33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24%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14%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39552" y="866616"/>
            <a:ext cx="3275856" cy="155427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 smtClean="0">
                <a:solidFill>
                  <a:srgbClr val="00003D"/>
                </a:solidFill>
              </a:rPr>
              <a:t>דוברי עברית</a:t>
            </a:r>
            <a:r>
              <a:rPr lang="he-IL" sz="1800" b="0" dirty="0">
                <a:solidFill>
                  <a:srgbClr val="00003D"/>
                </a:solidFill>
              </a:rPr>
              <a:t>: בין השנים </a:t>
            </a:r>
            <a:r>
              <a:rPr lang="he-IL" sz="1800" b="0" dirty="0" smtClean="0">
                <a:solidFill>
                  <a:srgbClr val="00003D"/>
                </a:solidFill>
              </a:rPr>
              <a:t>תשס"ט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נרשמה </a:t>
            </a:r>
            <a:r>
              <a:rPr lang="he-IL" sz="1800" b="0" dirty="0">
                <a:solidFill>
                  <a:srgbClr val="00003D"/>
                </a:solidFill>
              </a:rPr>
              <a:t>ירידה </a:t>
            </a:r>
            <a:r>
              <a:rPr lang="he-IL" sz="1800" b="0" dirty="0" smtClean="0">
                <a:solidFill>
                  <a:srgbClr val="00003D"/>
                </a:solidFill>
              </a:rPr>
              <a:t>בכל שלבי הגיל.</a:t>
            </a:r>
            <a:endParaRPr lang="he-IL" sz="1800" b="0" dirty="0">
              <a:solidFill>
                <a:srgbClr val="00003D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003D"/>
                </a:solidFill>
              </a:rPr>
              <a:t>בין השנים תשע"ג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ניכרת יציבות בכל שלבי הגיל.</a:t>
            </a:r>
            <a:endParaRPr lang="he-IL" sz="1800" b="0" dirty="0">
              <a:solidFill>
                <a:srgbClr val="00003D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60032" y="4660667"/>
            <a:ext cx="3094808" cy="210826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>
                <a:solidFill>
                  <a:srgbClr val="00B050"/>
                </a:solidFill>
              </a:rPr>
              <a:t>דוברי </a:t>
            </a:r>
            <a:r>
              <a:rPr lang="he-IL" sz="1800" dirty="0" smtClean="0">
                <a:solidFill>
                  <a:srgbClr val="00B050"/>
                </a:solidFill>
              </a:rPr>
              <a:t>ערבית</a:t>
            </a:r>
            <a:r>
              <a:rPr lang="he-IL" sz="1800" b="0" dirty="0" smtClean="0">
                <a:solidFill>
                  <a:srgbClr val="00B050"/>
                </a:solidFill>
              </a:rPr>
              <a:t>: </a:t>
            </a:r>
            <a:r>
              <a:rPr lang="he-IL" sz="1800" b="0" dirty="0">
                <a:solidFill>
                  <a:srgbClr val="00B050"/>
                </a:solidFill>
              </a:rPr>
              <a:t>בין השנים </a:t>
            </a:r>
            <a:r>
              <a:rPr lang="he-IL" sz="1800" b="0" dirty="0" smtClean="0">
                <a:solidFill>
                  <a:srgbClr val="00B050"/>
                </a:solidFill>
              </a:rPr>
              <a:t>תשס"ט </a:t>
            </a:r>
            <a:r>
              <a:rPr lang="he-IL" sz="1800" b="0" dirty="0" err="1" smtClean="0">
                <a:solidFill>
                  <a:srgbClr val="00B050"/>
                </a:solidFill>
              </a:rPr>
              <a:t>לתשע"ה</a:t>
            </a:r>
            <a:r>
              <a:rPr lang="he-IL" sz="1800" b="0" dirty="0" smtClean="0">
                <a:solidFill>
                  <a:srgbClr val="00B050"/>
                </a:solidFill>
              </a:rPr>
              <a:t> נרשמה ירידה בכל שלבי הגיל. </a:t>
            </a:r>
            <a:endParaRPr lang="he-IL" sz="1800" b="0" dirty="0">
              <a:solidFill>
                <a:srgbClr val="00B05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B050"/>
                </a:solidFill>
              </a:rPr>
              <a:t>בין השנים תשע"ג </a:t>
            </a:r>
            <a:r>
              <a:rPr lang="he-IL" sz="1800" b="0" dirty="0" err="1" smtClean="0">
                <a:solidFill>
                  <a:srgbClr val="00B050"/>
                </a:solidFill>
              </a:rPr>
              <a:t>לתשע"ה</a:t>
            </a:r>
            <a:r>
              <a:rPr lang="he-IL" sz="1800" b="0" dirty="0" smtClean="0">
                <a:solidFill>
                  <a:srgbClr val="00B050"/>
                </a:solidFill>
              </a:rPr>
              <a:t> נרשמה ירידה בכיתות ז'-ט' לעומת יציבות בשני שלבי הגיל האחרים.</a:t>
            </a:r>
            <a:endParaRPr lang="he-IL" sz="1800" b="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0984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7812360" cy="620713"/>
          </a:xfrm>
          <a:prstGeom prst="rect">
            <a:avLst/>
          </a:prstGeom>
          <a:noFill/>
          <a:extLst/>
        </p:spPr>
        <p:txBody>
          <a:bodyPr anchor="ctr"/>
          <a:lstStyle/>
          <a:p>
            <a:pPr rtl="1"/>
            <a:r>
              <a:rPr lang="he-IL" altLang="he-IL" sz="2400" dirty="0"/>
              <a:t>שתיית </a:t>
            </a:r>
            <a:r>
              <a:rPr lang="he-IL" altLang="he-IL" sz="2400" dirty="0">
                <a:solidFill>
                  <a:srgbClr val="FF0000"/>
                </a:solidFill>
              </a:rPr>
              <a:t>משקאות </a:t>
            </a:r>
            <a:r>
              <a:rPr lang="he-IL" altLang="he-IL" sz="2400" dirty="0" smtClean="0">
                <a:solidFill>
                  <a:srgbClr val="FF0000"/>
                </a:solidFill>
              </a:rPr>
              <a:t>בעלי ריכוז </a:t>
            </a:r>
            <a:r>
              <a:rPr lang="he-IL" altLang="he-IL" sz="2400" dirty="0">
                <a:solidFill>
                  <a:srgbClr val="FF0000"/>
                </a:solidFill>
              </a:rPr>
              <a:t>אלכוהול </a:t>
            </a:r>
            <a:r>
              <a:rPr lang="he-IL" altLang="he-IL" sz="2400" dirty="0" smtClean="0">
                <a:solidFill>
                  <a:srgbClr val="FF0000"/>
                </a:solidFill>
              </a:rPr>
              <a:t>גבוה </a:t>
            </a:r>
            <a:r>
              <a:rPr lang="he-IL" altLang="he-IL" sz="2400" dirty="0" smtClean="0"/>
              <a:t>(וויסקי, וודקה </a:t>
            </a:r>
            <a:r>
              <a:rPr lang="he-IL" altLang="he-IL" sz="2400" dirty="0"/>
              <a:t>וכו') במהלך החיים: תשס"ט - תשע"ה</a:t>
            </a:r>
            <a:endParaRPr lang="en-US" altLang="he-IL" sz="2400" dirty="0" smtClean="0"/>
          </a:p>
        </p:txBody>
      </p:sp>
      <p:graphicFrame>
        <p:nvGraphicFramePr>
          <p:cNvPr id="11" name="תרשים 6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87261129"/>
              </p:ext>
            </p:extLst>
          </p:nvPr>
        </p:nvGraphicFramePr>
        <p:xfrm>
          <a:off x="1403648" y="836712"/>
          <a:ext cx="6408712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7948604"/>
              </p:ext>
            </p:extLst>
          </p:nvPr>
        </p:nvGraphicFramePr>
        <p:xfrm>
          <a:off x="1979715" y="4365184"/>
          <a:ext cx="5616620" cy="720000"/>
        </p:xfrm>
        <a:graphic>
          <a:graphicData uri="http://schemas.openxmlformats.org/drawingml/2006/table">
            <a:tbl>
              <a:tblPr firstRow="1" firstCol="1" bandRow="1"/>
              <a:tblGrid>
                <a:gridCol w="1102408"/>
                <a:gridCol w="1128553"/>
                <a:gridCol w="1128553"/>
                <a:gridCol w="1128553"/>
                <a:gridCol w="1128553"/>
              </a:tblGrid>
              <a:tr h="240000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ד'-</a:t>
                      </a:r>
                      <a:r>
                        <a:rPr lang="he-IL" sz="14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ו</a:t>
                      </a:r>
                      <a:r>
                        <a:rPr lang="he-IL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'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14%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9%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6%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6%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30%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18%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18%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14%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55%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47%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45%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41%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95536" y="5495969"/>
            <a:ext cx="8377821" cy="127727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 smtClean="0">
                <a:solidFill>
                  <a:srgbClr val="00003D"/>
                </a:solidFill>
              </a:rPr>
              <a:t>כללי: לאורך השנים </a:t>
            </a:r>
            <a:r>
              <a:rPr lang="he-IL" sz="1800" b="0" dirty="0" smtClean="0">
                <a:solidFill>
                  <a:srgbClr val="00003D"/>
                </a:solidFill>
              </a:rPr>
              <a:t>ירידה בשיעורי המדווחים על שתיית משקאות בעלי ריכוז אלכוהולי גבוה. ניכר בכל שלבי הגיל ובשני מגזי השפה</a:t>
            </a:r>
            <a:endParaRPr lang="he-IL" sz="1800" b="0" dirty="0">
              <a:solidFill>
                <a:srgbClr val="00003D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003D"/>
                </a:solidFill>
              </a:rPr>
              <a:t>בשנתיים האחרונות (תשע"ג – תשע"ה): המשך ירידות בחט"ב </a:t>
            </a:r>
            <a:r>
              <a:rPr lang="he-IL" sz="1800" b="0" dirty="0" err="1" smtClean="0">
                <a:solidFill>
                  <a:srgbClr val="00003D"/>
                </a:solidFill>
              </a:rPr>
              <a:t>ובחט"ע</a:t>
            </a:r>
            <a:r>
              <a:rPr lang="he-IL" sz="1800" b="0" dirty="0" smtClean="0">
                <a:solidFill>
                  <a:srgbClr val="00003D"/>
                </a:solidFill>
              </a:rPr>
              <a:t> בבתי ספר דוברי עברית. יציבות בקרב כל השאר.</a:t>
            </a:r>
            <a:endParaRPr lang="he-IL" sz="1800" b="0" dirty="0">
              <a:solidFill>
                <a:srgbClr val="00003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3804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-14288"/>
            <a:ext cx="7812360" cy="635001"/>
          </a:xfrm>
          <a:prstGeom prst="rect">
            <a:avLst/>
          </a:prstGeom>
          <a:noFill/>
          <a:extLst/>
        </p:spPr>
        <p:txBody>
          <a:bodyPr anchor="ctr"/>
          <a:lstStyle/>
          <a:p>
            <a:r>
              <a:rPr lang="he-IL" altLang="he-IL" sz="2400" dirty="0">
                <a:solidFill>
                  <a:srgbClr val="FFFFFF"/>
                </a:solidFill>
              </a:rPr>
              <a:t>שתיית </a:t>
            </a:r>
            <a:r>
              <a:rPr lang="he-IL" altLang="he-IL" sz="2400" dirty="0">
                <a:solidFill>
                  <a:srgbClr val="FF0000"/>
                </a:solidFill>
              </a:rPr>
              <a:t>משקאות </a:t>
            </a:r>
            <a:r>
              <a:rPr lang="he-IL" altLang="he-IL" sz="2400" dirty="0" smtClean="0">
                <a:solidFill>
                  <a:srgbClr val="FF0000"/>
                </a:solidFill>
              </a:rPr>
              <a:t>בעלי ריכוז </a:t>
            </a:r>
            <a:r>
              <a:rPr lang="he-IL" altLang="he-IL" sz="2400" dirty="0">
                <a:solidFill>
                  <a:srgbClr val="FF0000"/>
                </a:solidFill>
              </a:rPr>
              <a:t>אלכוהול </a:t>
            </a:r>
            <a:r>
              <a:rPr lang="he-IL" altLang="he-IL" sz="2400" dirty="0" smtClean="0">
                <a:solidFill>
                  <a:srgbClr val="FF0000"/>
                </a:solidFill>
              </a:rPr>
              <a:t>גבוה</a:t>
            </a:r>
            <a:r>
              <a:rPr lang="he-IL" altLang="he-IL" sz="2400" dirty="0" smtClean="0"/>
              <a:t>: </a:t>
            </a:r>
            <a:r>
              <a:rPr lang="he-IL" altLang="he-IL" sz="2400" dirty="0"/>
              <a:t/>
            </a:r>
            <a:br>
              <a:rPr lang="he-IL" altLang="he-IL" sz="2400" dirty="0"/>
            </a:br>
            <a:r>
              <a:rPr lang="he-IL" altLang="he-IL" sz="2400" dirty="0"/>
              <a:t>מגמות בין השנים </a:t>
            </a:r>
            <a:r>
              <a:rPr lang="he-IL" altLang="he-IL" sz="2400" dirty="0" smtClean="0"/>
              <a:t>על פי </a:t>
            </a:r>
            <a:r>
              <a:rPr lang="he-IL" altLang="he-IL" sz="2400" dirty="0"/>
              <a:t>מגזר שפה</a:t>
            </a:r>
            <a:endParaRPr lang="en-US" altLang="he-IL" sz="2400" dirty="0" smtClean="0"/>
          </a:p>
        </p:txBody>
      </p:sp>
      <p:sp>
        <p:nvSpPr>
          <p:cNvPr id="2" name="מלבן 1"/>
          <p:cNvSpPr/>
          <p:nvPr/>
        </p:nvSpPr>
        <p:spPr>
          <a:xfrm>
            <a:off x="5183022" y="692696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dirty="0" smtClean="0">
                <a:solidFill>
                  <a:schemeClr val="bg1"/>
                </a:solidFill>
              </a:rPr>
              <a:t>דוברי עברית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1619672" y="3090446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dirty="0" smtClean="0">
                <a:solidFill>
                  <a:schemeClr val="bg1"/>
                </a:solidFill>
              </a:rPr>
              <a:t>דוברי ערבית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30400341"/>
              </p:ext>
            </p:extLst>
          </p:nvPr>
        </p:nvGraphicFramePr>
        <p:xfrm>
          <a:off x="4139952" y="1031250"/>
          <a:ext cx="3943697" cy="2469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" name="טבלה 2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49238447"/>
              </p:ext>
            </p:extLst>
          </p:nvPr>
        </p:nvGraphicFramePr>
        <p:xfrm>
          <a:off x="4139953" y="3645025"/>
          <a:ext cx="3888433" cy="720081"/>
        </p:xfrm>
        <a:graphic>
          <a:graphicData uri="http://schemas.openxmlformats.org/drawingml/2006/table">
            <a:tbl>
              <a:tblPr firstRow="1" firstCol="1" bandRow="1"/>
              <a:tblGrid>
                <a:gridCol w="194503"/>
                <a:gridCol w="491978"/>
                <a:gridCol w="800488"/>
                <a:gridCol w="800488"/>
                <a:gridCol w="800488"/>
                <a:gridCol w="800488"/>
              </a:tblGrid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ד'-ו'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17%</a:t>
                      </a:r>
                      <a:endParaRPr lang="en-US" sz="12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11%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7%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66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3690C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35%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22%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22%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16%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B4DE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65%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59%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56%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51%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תרשים 13"/>
          <p:cNvGraphicFramePr>
            <a:graphicFrameLocks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824710938"/>
              </p:ext>
            </p:extLst>
          </p:nvPr>
        </p:nvGraphicFramePr>
        <p:xfrm>
          <a:off x="395536" y="3429000"/>
          <a:ext cx="3945600" cy="246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5" name="טבלה 4"/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4159535730"/>
              </p:ext>
            </p:extLst>
          </p:nvPr>
        </p:nvGraphicFramePr>
        <p:xfrm>
          <a:off x="395538" y="5877272"/>
          <a:ext cx="3955528" cy="720000"/>
        </p:xfrm>
        <a:graphic>
          <a:graphicData uri="http://schemas.openxmlformats.org/drawingml/2006/table">
            <a:tbl>
              <a:tblPr firstRow="1" firstCol="1" bandRow="1"/>
              <a:tblGrid>
                <a:gridCol w="197860"/>
                <a:gridCol w="500468"/>
                <a:gridCol w="814300"/>
                <a:gridCol w="814300"/>
                <a:gridCol w="814300"/>
                <a:gridCol w="814300"/>
              </a:tblGrid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9933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ד'-ו'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2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4%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3300"/>
                          </a:solidFill>
                          <a:effectLst/>
                          <a:latin typeface="Arial"/>
                          <a:ea typeface="Times New Roman"/>
                        </a:rPr>
                        <a:t>4%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16%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9%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10%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33CC33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23%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14%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39552" y="669776"/>
            <a:ext cx="3275856" cy="18312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 smtClean="0">
                <a:solidFill>
                  <a:srgbClr val="00003D"/>
                </a:solidFill>
              </a:rPr>
              <a:t>דוברי עברית</a:t>
            </a:r>
            <a:r>
              <a:rPr lang="he-IL" sz="1800" b="0" dirty="0">
                <a:solidFill>
                  <a:srgbClr val="00003D"/>
                </a:solidFill>
              </a:rPr>
              <a:t>: בין השנים </a:t>
            </a:r>
            <a:r>
              <a:rPr lang="he-IL" sz="1800" b="0" dirty="0" smtClean="0">
                <a:solidFill>
                  <a:srgbClr val="00003D"/>
                </a:solidFill>
              </a:rPr>
              <a:t>תשס"ט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נרשמה </a:t>
            </a:r>
            <a:r>
              <a:rPr lang="he-IL" sz="1800" b="0" dirty="0">
                <a:solidFill>
                  <a:srgbClr val="00003D"/>
                </a:solidFill>
              </a:rPr>
              <a:t>ירידה </a:t>
            </a:r>
            <a:r>
              <a:rPr lang="he-IL" sz="1800" b="0" dirty="0" smtClean="0">
                <a:solidFill>
                  <a:srgbClr val="00003D"/>
                </a:solidFill>
              </a:rPr>
              <a:t>בכל שלבי הגיל.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003D"/>
                </a:solidFill>
              </a:rPr>
              <a:t>בין השנים תשע"ג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נרשמה יציבות בכיתות ד'-ו' וירידה בכיתות </a:t>
            </a:r>
            <a:r>
              <a:rPr lang="he-IL" sz="1800" b="0" dirty="0">
                <a:solidFill>
                  <a:srgbClr val="00003D"/>
                </a:solidFill>
              </a:rPr>
              <a:t>ז'-ט' וי'-</a:t>
            </a:r>
            <a:r>
              <a:rPr lang="he-IL" sz="1800" b="0" dirty="0" smtClean="0">
                <a:solidFill>
                  <a:srgbClr val="00003D"/>
                </a:solidFill>
              </a:rPr>
              <a:t>י"א.</a:t>
            </a:r>
            <a:endParaRPr lang="he-IL" sz="1800" b="0" dirty="0">
              <a:solidFill>
                <a:srgbClr val="00003D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60032" y="4766081"/>
            <a:ext cx="3094808" cy="1831271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>
                <a:solidFill>
                  <a:srgbClr val="00B050"/>
                </a:solidFill>
              </a:rPr>
              <a:t>דוברי </a:t>
            </a:r>
            <a:r>
              <a:rPr lang="he-IL" sz="1800" dirty="0" smtClean="0">
                <a:solidFill>
                  <a:srgbClr val="00B050"/>
                </a:solidFill>
              </a:rPr>
              <a:t>ערבית</a:t>
            </a:r>
            <a:r>
              <a:rPr lang="he-IL" sz="1800" b="0" dirty="0" smtClean="0">
                <a:solidFill>
                  <a:srgbClr val="00B050"/>
                </a:solidFill>
              </a:rPr>
              <a:t>: </a:t>
            </a:r>
            <a:r>
              <a:rPr lang="he-IL" sz="1800" b="0" dirty="0">
                <a:solidFill>
                  <a:srgbClr val="00B050"/>
                </a:solidFill>
              </a:rPr>
              <a:t>בין השנים </a:t>
            </a:r>
            <a:r>
              <a:rPr lang="he-IL" sz="1800" b="0" dirty="0" smtClean="0">
                <a:solidFill>
                  <a:srgbClr val="00B050"/>
                </a:solidFill>
              </a:rPr>
              <a:t>תשס"ט </a:t>
            </a:r>
            <a:r>
              <a:rPr lang="he-IL" sz="1800" b="0" dirty="0" err="1" smtClean="0">
                <a:solidFill>
                  <a:srgbClr val="00B050"/>
                </a:solidFill>
              </a:rPr>
              <a:t>לתשע"ה</a:t>
            </a:r>
            <a:r>
              <a:rPr lang="he-IL" sz="1800" b="0" dirty="0" smtClean="0">
                <a:solidFill>
                  <a:srgbClr val="00B050"/>
                </a:solidFill>
              </a:rPr>
              <a:t> נרשמה </a:t>
            </a:r>
            <a:r>
              <a:rPr lang="he-IL" sz="1800" b="0" dirty="0">
                <a:solidFill>
                  <a:srgbClr val="00B050"/>
                </a:solidFill>
              </a:rPr>
              <a:t>ירידה </a:t>
            </a:r>
            <a:r>
              <a:rPr lang="he-IL" sz="1800" b="0" dirty="0" smtClean="0">
                <a:solidFill>
                  <a:srgbClr val="00B050"/>
                </a:solidFill>
              </a:rPr>
              <a:t>בכל שלבי הגיל. </a:t>
            </a:r>
            <a:endParaRPr lang="he-IL" sz="1800" b="0" dirty="0">
              <a:solidFill>
                <a:srgbClr val="00B05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B050"/>
                </a:solidFill>
              </a:rPr>
              <a:t>בין השנים תשע"ג </a:t>
            </a:r>
            <a:r>
              <a:rPr lang="he-IL" sz="1800" b="0" dirty="0" err="1">
                <a:solidFill>
                  <a:srgbClr val="00B050"/>
                </a:solidFill>
              </a:rPr>
              <a:t>ל</a:t>
            </a:r>
            <a:r>
              <a:rPr lang="he-IL" sz="1800" b="0" dirty="0" err="1" smtClean="0">
                <a:solidFill>
                  <a:srgbClr val="00B050"/>
                </a:solidFill>
              </a:rPr>
              <a:t>תשע"ה</a:t>
            </a:r>
            <a:r>
              <a:rPr lang="he-IL" sz="1800" b="0" dirty="0" smtClean="0">
                <a:solidFill>
                  <a:srgbClr val="00B050"/>
                </a:solidFill>
              </a:rPr>
              <a:t> נרשמה יציבות בכל שלבי הגיל.</a:t>
            </a:r>
            <a:endParaRPr lang="he-IL" sz="1800" b="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445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-14288"/>
            <a:ext cx="7812360" cy="635001"/>
          </a:xfrm>
          <a:prstGeom prst="rect">
            <a:avLst/>
          </a:prstGeom>
          <a:noFill/>
          <a:extLst/>
        </p:spPr>
        <p:txBody>
          <a:bodyPr anchor="ctr"/>
          <a:lstStyle/>
          <a:p>
            <a:pPr rtl="1"/>
            <a:r>
              <a:rPr lang="he-IL" altLang="he-IL" sz="2400" dirty="0" smtClean="0"/>
              <a:t>שתיית </a:t>
            </a:r>
            <a:r>
              <a:rPr lang="he-IL" altLang="he-IL" sz="2400" dirty="0" smtClean="0">
                <a:solidFill>
                  <a:srgbClr val="FF0000"/>
                </a:solidFill>
              </a:rPr>
              <a:t>אלכוהול עד כדי השתכרות</a:t>
            </a:r>
            <a:r>
              <a:rPr lang="he-IL" altLang="he-IL" sz="2400" dirty="0" smtClean="0"/>
              <a:t> במשך החיים: </a:t>
            </a:r>
            <a:br>
              <a:rPr lang="he-IL" altLang="he-IL" sz="2400" dirty="0" smtClean="0"/>
            </a:br>
            <a:r>
              <a:rPr lang="he-IL" altLang="he-IL" sz="2400" dirty="0" smtClean="0"/>
              <a:t>תשס"ט - תשע"ה</a:t>
            </a:r>
            <a:endParaRPr lang="en-US" altLang="he-IL" sz="2400" dirty="0" smtClean="0"/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33831176"/>
              </p:ext>
            </p:extLst>
          </p:nvPr>
        </p:nvGraphicFramePr>
        <p:xfrm>
          <a:off x="1763688" y="1002088"/>
          <a:ext cx="5472608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95588372"/>
              </p:ext>
            </p:extLst>
          </p:nvPr>
        </p:nvGraphicFramePr>
        <p:xfrm>
          <a:off x="1583729" y="3954415"/>
          <a:ext cx="5616624" cy="576064"/>
        </p:xfrm>
        <a:graphic>
          <a:graphicData uri="http://schemas.openxmlformats.org/drawingml/2006/table">
            <a:tbl>
              <a:tblPr firstRow="1" firstCol="1" bandRow="1"/>
              <a:tblGrid>
                <a:gridCol w="1102408"/>
                <a:gridCol w="1128554"/>
                <a:gridCol w="1128554"/>
                <a:gridCol w="1128554"/>
                <a:gridCol w="1128554"/>
              </a:tblGrid>
              <a:tr h="288032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14%</a:t>
                      </a:r>
                      <a:endParaRPr lang="en-US" sz="18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7%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6%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400" b="1" dirty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35%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29%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28%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400" b="1" dirty="0" smtClean="0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25%</a:t>
                      </a:r>
                      <a:endParaRPr lang="en-US" sz="18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07231" y="5373216"/>
            <a:ext cx="7953201" cy="127727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>
                <a:solidFill>
                  <a:srgbClr val="00003D"/>
                </a:solidFill>
              </a:rPr>
              <a:t>כללי, על פי שלבי גיל: </a:t>
            </a:r>
            <a:r>
              <a:rPr lang="he-IL" sz="1800" b="0" dirty="0">
                <a:solidFill>
                  <a:srgbClr val="00003D"/>
                </a:solidFill>
              </a:rPr>
              <a:t>בין השנים </a:t>
            </a:r>
            <a:r>
              <a:rPr lang="he-IL" sz="1800" b="0" dirty="0" smtClean="0">
                <a:solidFill>
                  <a:srgbClr val="00003D"/>
                </a:solidFill>
              </a:rPr>
              <a:t>תשס"ט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נרשמו ירידות בשיעורי המדווחים על שתייה עד להשתכרות.</a:t>
            </a: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003D"/>
                </a:solidFill>
              </a:rPr>
              <a:t>יש לציין כי הירידות העיקריות נרשמו בין תשס"ט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לתשע"א</a:t>
            </a:r>
            <a:r>
              <a:rPr lang="he-IL" sz="1800" b="0" dirty="0" smtClean="0">
                <a:solidFill>
                  <a:srgbClr val="00003D"/>
                </a:solidFill>
              </a:rPr>
              <a:t>, ובהמשך בעיקר מדובר ביציבות (פרט לירידה בשיעורי המדווחים על שתייה עד להשתכרות בכיתות </a:t>
            </a:r>
            <a:r>
              <a:rPr lang="he-IL" sz="1800" b="0" dirty="0">
                <a:solidFill>
                  <a:srgbClr val="00003D"/>
                </a:solidFill>
              </a:rPr>
              <a:t>י'-</a:t>
            </a:r>
            <a:r>
              <a:rPr lang="he-IL" sz="1800" b="0" dirty="0" smtClean="0">
                <a:solidFill>
                  <a:srgbClr val="00003D"/>
                </a:solidFill>
              </a:rPr>
              <a:t>י"א).</a:t>
            </a:r>
            <a:endParaRPr lang="he-IL" sz="1800" b="0" dirty="0">
              <a:solidFill>
                <a:srgbClr val="00003D"/>
              </a:solidFill>
            </a:endParaRPr>
          </a:p>
        </p:txBody>
      </p:sp>
      <p:sp>
        <p:nvSpPr>
          <p:cNvPr id="12" name="Rectangle 123"/>
          <p:cNvSpPr>
            <a:spLocks noChangeArrowheads="1"/>
          </p:cNvSpPr>
          <p:nvPr/>
        </p:nvSpPr>
        <p:spPr bwMode="auto">
          <a:xfrm>
            <a:off x="4008508" y="755321"/>
            <a:ext cx="178093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1600" dirty="0">
                <a:solidFill>
                  <a:srgbClr val="000000"/>
                </a:solidFill>
              </a:rPr>
              <a:t>שתייה עד להשתכרות</a:t>
            </a:r>
            <a:endParaRPr lang="he-IL" altLang="he-IL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1558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-14288"/>
            <a:ext cx="8243888" cy="635001"/>
          </a:xfrm>
          <a:prstGeom prst="rect">
            <a:avLst/>
          </a:prstGeom>
          <a:noFill/>
          <a:extLst/>
        </p:spPr>
        <p:txBody>
          <a:bodyPr anchor="ctr"/>
          <a:lstStyle/>
          <a:p>
            <a:pPr rtl="1"/>
            <a:r>
              <a:rPr lang="he-IL" altLang="he-IL" sz="2400" dirty="0">
                <a:solidFill>
                  <a:srgbClr val="FFFFFF"/>
                </a:solidFill>
              </a:rPr>
              <a:t>שתיית </a:t>
            </a:r>
            <a:r>
              <a:rPr lang="he-IL" altLang="he-IL" sz="2400" dirty="0">
                <a:solidFill>
                  <a:srgbClr val="FF0000"/>
                </a:solidFill>
              </a:rPr>
              <a:t>אלכוהול עד כדי השתכרות</a:t>
            </a:r>
            <a:r>
              <a:rPr lang="he-IL" altLang="he-IL" sz="2400" dirty="0"/>
              <a:t>: </a:t>
            </a:r>
            <a:br>
              <a:rPr lang="he-IL" altLang="he-IL" sz="2400" dirty="0"/>
            </a:br>
            <a:r>
              <a:rPr lang="he-IL" altLang="he-IL" sz="2400" dirty="0"/>
              <a:t>מגמות בין השנים </a:t>
            </a:r>
            <a:r>
              <a:rPr lang="he-IL" altLang="he-IL" sz="2400" dirty="0" smtClean="0"/>
              <a:t>על פי </a:t>
            </a:r>
            <a:r>
              <a:rPr lang="he-IL" altLang="he-IL" sz="2400" dirty="0"/>
              <a:t>מגזר </a:t>
            </a:r>
            <a:r>
              <a:rPr lang="he-IL" altLang="he-IL" sz="2400" dirty="0" smtClean="0"/>
              <a:t>שפה</a:t>
            </a:r>
            <a:endParaRPr lang="en-US" altLang="he-IL" sz="2400" dirty="0" smtClean="0"/>
          </a:p>
        </p:txBody>
      </p:sp>
      <p:sp>
        <p:nvSpPr>
          <p:cNvPr id="2" name="מלבן 1"/>
          <p:cNvSpPr/>
          <p:nvPr/>
        </p:nvSpPr>
        <p:spPr>
          <a:xfrm>
            <a:off x="5183022" y="692696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dirty="0" smtClean="0">
                <a:solidFill>
                  <a:schemeClr val="bg1"/>
                </a:solidFill>
              </a:rPr>
              <a:t>דוברי עברית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1619672" y="3090446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600" dirty="0" smtClean="0">
                <a:solidFill>
                  <a:schemeClr val="bg1"/>
                </a:solidFill>
              </a:rPr>
              <a:t>דוברי ערבית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63603140"/>
              </p:ext>
            </p:extLst>
          </p:nvPr>
        </p:nvGraphicFramePr>
        <p:xfrm>
          <a:off x="4139952" y="1031250"/>
          <a:ext cx="3943697" cy="2469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" name="טבלה 2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7205650"/>
              </p:ext>
            </p:extLst>
          </p:nvPr>
        </p:nvGraphicFramePr>
        <p:xfrm>
          <a:off x="4139953" y="3645025"/>
          <a:ext cx="3888433" cy="480054"/>
        </p:xfrm>
        <a:graphic>
          <a:graphicData uri="http://schemas.openxmlformats.org/drawingml/2006/table">
            <a:tbl>
              <a:tblPr firstRow="1" firstCol="1" bandRow="1"/>
              <a:tblGrid>
                <a:gridCol w="194503"/>
                <a:gridCol w="491978"/>
                <a:gridCol w="800488"/>
                <a:gridCol w="800488"/>
                <a:gridCol w="800488"/>
                <a:gridCol w="800488"/>
              </a:tblGrid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3690C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16%</a:t>
                      </a:r>
                      <a:endParaRPr lang="en-US" sz="12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7%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9%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338FF5"/>
                          </a:solidFill>
                          <a:effectLst/>
                          <a:latin typeface="Arial"/>
                          <a:ea typeface="Times New Roman"/>
                        </a:rPr>
                        <a:t>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B4DE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41%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37%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34%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54DCFF"/>
                          </a:solidFill>
                          <a:effectLst/>
                          <a:latin typeface="Arial"/>
                          <a:ea typeface="Times New Roman"/>
                        </a:rPr>
                        <a:t>31%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תרשים 13"/>
          <p:cNvGraphicFramePr>
            <a:graphicFrameLocks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98930833"/>
              </p:ext>
            </p:extLst>
          </p:nvPr>
        </p:nvGraphicFramePr>
        <p:xfrm>
          <a:off x="395536" y="3429000"/>
          <a:ext cx="3945600" cy="246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5" name="טבלה 4"/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380553477"/>
              </p:ext>
            </p:extLst>
          </p:nvPr>
        </p:nvGraphicFramePr>
        <p:xfrm>
          <a:off x="395538" y="5877272"/>
          <a:ext cx="3955528" cy="480000"/>
        </p:xfrm>
        <a:graphic>
          <a:graphicData uri="http://schemas.openxmlformats.org/drawingml/2006/table">
            <a:tbl>
              <a:tblPr firstRow="1" firstCol="1" bandRow="1"/>
              <a:tblGrid>
                <a:gridCol w="197860"/>
                <a:gridCol w="500468"/>
                <a:gridCol w="814300"/>
                <a:gridCol w="814300"/>
                <a:gridCol w="814300"/>
                <a:gridCol w="814300"/>
              </a:tblGrid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 dirty="0">
                          <a:solidFill>
                            <a:srgbClr val="FF66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ז'-ט'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9%</a:t>
                      </a:r>
                      <a:endParaRPr lang="en-US" sz="1200" b="0" u="none" dirty="0">
                        <a:solidFill>
                          <a:srgbClr val="C0C0C0"/>
                        </a:solidFill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6%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5%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00">
                <a:tc>
                  <a:txBody>
                    <a:bodyPr/>
                    <a:lstStyle/>
                    <a:p>
                      <a:pPr algn="l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FF29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17780" marR="177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he-IL" sz="1200" b="1">
                          <a:solidFill>
                            <a:srgbClr val="33CC33"/>
                          </a:solidFill>
                          <a:effectLst/>
                          <a:latin typeface="Arial"/>
                          <a:ea typeface="Times New Roman"/>
                        </a:rPr>
                        <a:t>י'-י"א</a:t>
                      </a:r>
                      <a:endParaRPr lang="en-US" sz="120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13%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8%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9%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ts val="15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200" b="1" dirty="0" smtClean="0">
                          <a:solidFill>
                            <a:srgbClr val="24F814"/>
                          </a:solidFill>
                          <a:effectLst/>
                          <a:latin typeface="Arial"/>
                          <a:ea typeface="Times New Roman"/>
                        </a:rPr>
                        <a:t>10%</a:t>
                      </a:r>
                      <a:endParaRPr lang="en-US" sz="1200" dirty="0">
                        <a:effectLst/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39552" y="669776"/>
            <a:ext cx="3275856" cy="18312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 smtClean="0">
                <a:solidFill>
                  <a:srgbClr val="00003D"/>
                </a:solidFill>
              </a:rPr>
              <a:t>דוברי עברית</a:t>
            </a:r>
            <a:r>
              <a:rPr lang="he-IL" sz="1800" b="0" dirty="0">
                <a:solidFill>
                  <a:srgbClr val="00003D"/>
                </a:solidFill>
              </a:rPr>
              <a:t>: בין השנים </a:t>
            </a:r>
            <a:r>
              <a:rPr lang="he-IL" sz="1800" b="0" dirty="0" smtClean="0">
                <a:solidFill>
                  <a:srgbClr val="00003D"/>
                </a:solidFill>
              </a:rPr>
              <a:t>תשס"ט </a:t>
            </a:r>
            <a:r>
              <a:rPr lang="he-IL" sz="1800" b="0" dirty="0" err="1" smtClean="0">
                <a:solidFill>
                  <a:srgbClr val="00003D"/>
                </a:solidFill>
              </a:rPr>
              <a:t>לתשע"ה</a:t>
            </a:r>
            <a:r>
              <a:rPr lang="he-IL" sz="1800" b="0" dirty="0" smtClean="0">
                <a:solidFill>
                  <a:srgbClr val="00003D"/>
                </a:solidFill>
              </a:rPr>
              <a:t>  נרשמה ירידה בשני שלבי הגיל.</a:t>
            </a:r>
            <a:endParaRPr lang="he-IL" sz="1800" b="0" dirty="0">
              <a:solidFill>
                <a:srgbClr val="00003D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003D"/>
                </a:solidFill>
              </a:rPr>
              <a:t>הירידה מאפיינת גם את השנים תשע"ג </a:t>
            </a:r>
            <a:r>
              <a:rPr lang="he-IL" sz="1800" b="0" dirty="0" err="1" smtClean="0">
                <a:solidFill>
                  <a:srgbClr val="00003D"/>
                </a:solidFill>
              </a:rPr>
              <a:t>ותשע"ה</a:t>
            </a:r>
            <a:r>
              <a:rPr lang="he-IL" sz="1800" b="0" dirty="0" smtClean="0">
                <a:solidFill>
                  <a:srgbClr val="00003D"/>
                </a:solidFill>
              </a:rPr>
              <a:t> בשני שלבי הגיל.</a:t>
            </a:r>
            <a:endParaRPr lang="he-IL" sz="1800" b="0" dirty="0">
              <a:solidFill>
                <a:srgbClr val="00003D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60032" y="4766081"/>
            <a:ext cx="3094808" cy="1831271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dirty="0">
                <a:solidFill>
                  <a:srgbClr val="00B050"/>
                </a:solidFill>
              </a:rPr>
              <a:t>דוברי </a:t>
            </a:r>
            <a:r>
              <a:rPr lang="he-IL" sz="1800" dirty="0" smtClean="0">
                <a:solidFill>
                  <a:srgbClr val="00B050"/>
                </a:solidFill>
              </a:rPr>
              <a:t>ערבית</a:t>
            </a:r>
            <a:r>
              <a:rPr lang="he-IL" sz="1800" b="0" dirty="0" smtClean="0">
                <a:solidFill>
                  <a:srgbClr val="00B050"/>
                </a:solidFill>
              </a:rPr>
              <a:t>: </a:t>
            </a:r>
            <a:r>
              <a:rPr lang="he-IL" sz="1800" b="0" dirty="0">
                <a:solidFill>
                  <a:srgbClr val="00B050"/>
                </a:solidFill>
              </a:rPr>
              <a:t>בין השנים </a:t>
            </a:r>
            <a:r>
              <a:rPr lang="he-IL" sz="1800" b="0" dirty="0" smtClean="0">
                <a:solidFill>
                  <a:srgbClr val="00B050"/>
                </a:solidFill>
              </a:rPr>
              <a:t>תשס"ט </a:t>
            </a:r>
            <a:r>
              <a:rPr lang="he-IL" sz="1800" b="0" dirty="0" err="1" smtClean="0">
                <a:solidFill>
                  <a:srgbClr val="00B050"/>
                </a:solidFill>
              </a:rPr>
              <a:t>לתשע"ה</a:t>
            </a:r>
            <a:r>
              <a:rPr lang="he-IL" sz="1800" b="0" dirty="0" smtClean="0">
                <a:solidFill>
                  <a:srgbClr val="00B050"/>
                </a:solidFill>
              </a:rPr>
              <a:t> נרשמה ירידה בשני שלבי הגיל. </a:t>
            </a:r>
            <a:endParaRPr lang="he-IL" sz="1800" b="0" dirty="0">
              <a:solidFill>
                <a:srgbClr val="00B050"/>
              </a:solidFill>
            </a:endParaRPr>
          </a:p>
          <a:p>
            <a:pPr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  <a:defRPr/>
            </a:pPr>
            <a:r>
              <a:rPr lang="he-IL" sz="1800" b="0" dirty="0" smtClean="0">
                <a:solidFill>
                  <a:srgbClr val="00B050"/>
                </a:solidFill>
              </a:rPr>
              <a:t>בין השנים תשע"ג </a:t>
            </a:r>
            <a:r>
              <a:rPr lang="he-IL" sz="1800" b="0" dirty="0" err="1" smtClean="0">
                <a:solidFill>
                  <a:srgbClr val="00B050"/>
                </a:solidFill>
              </a:rPr>
              <a:t>לתשע"ה</a:t>
            </a:r>
            <a:r>
              <a:rPr lang="he-IL" sz="1800" b="0" dirty="0" smtClean="0">
                <a:solidFill>
                  <a:srgbClr val="00B050"/>
                </a:solidFill>
              </a:rPr>
              <a:t> נרשמה יציבות בשני שלבי הגיל.</a:t>
            </a:r>
            <a:endParaRPr lang="he-IL" sz="1800" b="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8577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150" y="196850"/>
            <a:ext cx="7683500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e-IL" altLang="he-IL" smtClean="0"/>
              <a:t> </a:t>
            </a:r>
            <a:endParaRPr lang="en-US" altLang="he-IL" smtClean="0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274888" y="1047750"/>
            <a:ext cx="4595812" cy="0"/>
          </a:xfrm>
          <a:prstGeom prst="rect">
            <a:avLst/>
          </a:prstGeom>
          <a:solidFill>
            <a:srgbClr val="ECE7F2"/>
          </a:solidFill>
          <a:ln>
            <a:noFill/>
          </a:ln>
          <a:extLs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35000"/>
              </a:spcBef>
              <a:buFontTx/>
              <a:buChar char="•"/>
            </a:pPr>
            <a:endParaRPr lang="he-IL" altLang="he-IL" sz="1800">
              <a:solidFill>
                <a:srgbClr val="FFFFFF"/>
              </a:solidFill>
            </a:endParaRPr>
          </a:p>
        </p:txBody>
      </p:sp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0" y="2100263"/>
            <a:ext cx="462438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35000"/>
              </a:spcBef>
              <a:buFontTx/>
              <a:buChar char="•"/>
            </a:pPr>
            <a:endParaRPr lang="he-IL" altLang="he-IL" sz="1800">
              <a:solidFill>
                <a:srgbClr val="FFFFFF"/>
              </a:solidFill>
            </a:endParaRPr>
          </a:p>
        </p:txBody>
      </p:sp>
      <p:sp>
        <p:nvSpPr>
          <p:cNvPr id="13317" name="Rectangle 6"/>
          <p:cNvSpPr>
            <a:spLocks noChangeArrowheads="1"/>
          </p:cNvSpPr>
          <p:nvPr/>
        </p:nvSpPr>
        <p:spPr bwMode="auto">
          <a:xfrm>
            <a:off x="0" y="2100263"/>
            <a:ext cx="4519613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lnSpc>
                <a:spcPct val="90000"/>
              </a:lnSpc>
              <a:spcBef>
                <a:spcPct val="75000"/>
              </a:spcBef>
              <a:buFont typeface="Wingdings" pitchFamily="2" charset="2"/>
              <a:buChar char="§"/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ú"/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ct val="50000"/>
              </a:spcBef>
              <a:buChar char="•"/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ct val="50000"/>
              </a:spcBef>
              <a:buSzPct val="60000"/>
              <a:buChar char="o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ct val="50000"/>
              </a:spcBef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har char="»"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35000"/>
              </a:spcBef>
              <a:buFontTx/>
              <a:buChar char="•"/>
            </a:pPr>
            <a:endParaRPr lang="he-IL" altLang="he-IL" sz="1800">
              <a:solidFill>
                <a:srgbClr val="FFFFFF"/>
              </a:solidFill>
            </a:endParaRPr>
          </a:p>
        </p:txBody>
      </p:sp>
      <p:sp>
        <p:nvSpPr>
          <p:cNvPr id="13318" name="Line 123"/>
          <p:cNvSpPr>
            <a:spLocks noChangeShapeType="1"/>
          </p:cNvSpPr>
          <p:nvPr/>
        </p:nvSpPr>
        <p:spPr bwMode="auto">
          <a:xfrm>
            <a:off x="3927475" y="2028825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19" name="Line 130"/>
          <p:cNvSpPr>
            <a:spLocks noChangeShapeType="1"/>
          </p:cNvSpPr>
          <p:nvPr/>
        </p:nvSpPr>
        <p:spPr bwMode="auto">
          <a:xfrm>
            <a:off x="3927475" y="2028825"/>
            <a:ext cx="0" cy="0"/>
          </a:xfrm>
          <a:prstGeom prst="line">
            <a:avLst/>
          </a:prstGeom>
          <a:noFill/>
          <a:ln w="127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20" name="Line 131"/>
          <p:cNvSpPr>
            <a:spLocks noChangeShapeType="1"/>
          </p:cNvSpPr>
          <p:nvPr/>
        </p:nvSpPr>
        <p:spPr bwMode="auto">
          <a:xfrm>
            <a:off x="5367338" y="2028825"/>
            <a:ext cx="0" cy="0"/>
          </a:xfrm>
          <a:prstGeom prst="line">
            <a:avLst/>
          </a:prstGeom>
          <a:noFill/>
          <a:ln w="254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21" name="Line 138"/>
          <p:cNvSpPr>
            <a:spLocks noChangeShapeType="1"/>
          </p:cNvSpPr>
          <p:nvPr/>
        </p:nvSpPr>
        <p:spPr bwMode="auto">
          <a:xfrm>
            <a:off x="5367338" y="2028825"/>
            <a:ext cx="0" cy="0"/>
          </a:xfrm>
          <a:prstGeom prst="line">
            <a:avLst/>
          </a:prstGeom>
          <a:noFill/>
          <a:ln w="127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22" name="Line 139"/>
          <p:cNvSpPr>
            <a:spLocks noChangeShapeType="1"/>
          </p:cNvSpPr>
          <p:nvPr/>
        </p:nvSpPr>
        <p:spPr bwMode="auto">
          <a:xfrm>
            <a:off x="6697663" y="2028825"/>
            <a:ext cx="0" cy="0"/>
          </a:xfrm>
          <a:prstGeom prst="line">
            <a:avLst/>
          </a:prstGeom>
          <a:noFill/>
          <a:ln w="127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23" name="Line 144"/>
          <p:cNvSpPr>
            <a:spLocks noChangeShapeType="1"/>
          </p:cNvSpPr>
          <p:nvPr/>
        </p:nvSpPr>
        <p:spPr bwMode="auto">
          <a:xfrm>
            <a:off x="7586663" y="2281238"/>
            <a:ext cx="0" cy="0"/>
          </a:xfrm>
          <a:prstGeom prst="line">
            <a:avLst/>
          </a:prstGeom>
          <a:noFill/>
          <a:ln w="12700" cap="rnd">
            <a:solidFill>
              <a:srgbClr val="BDC9E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24" name="Line 145"/>
          <p:cNvSpPr>
            <a:spLocks noChangeShapeType="1"/>
          </p:cNvSpPr>
          <p:nvPr/>
        </p:nvSpPr>
        <p:spPr bwMode="auto">
          <a:xfrm>
            <a:off x="6697663" y="2028825"/>
            <a:ext cx="0" cy="0"/>
          </a:xfrm>
          <a:prstGeom prst="line">
            <a:avLst/>
          </a:prstGeom>
          <a:noFill/>
          <a:ln w="254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25" name="Line 176"/>
          <p:cNvSpPr>
            <a:spLocks noChangeShapeType="1"/>
          </p:cNvSpPr>
          <p:nvPr/>
        </p:nvSpPr>
        <p:spPr bwMode="auto">
          <a:xfrm>
            <a:off x="7586663" y="2281238"/>
            <a:ext cx="0" cy="0"/>
          </a:xfrm>
          <a:prstGeom prst="line">
            <a:avLst/>
          </a:prstGeom>
          <a:noFill/>
          <a:ln w="12700" cap="rnd">
            <a:solidFill>
              <a:srgbClr val="BDC9E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26" name="Line 411"/>
          <p:cNvSpPr>
            <a:spLocks noChangeShapeType="1"/>
          </p:cNvSpPr>
          <p:nvPr/>
        </p:nvSpPr>
        <p:spPr bwMode="auto">
          <a:xfrm>
            <a:off x="3538538" y="2455863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27" name="Line 418"/>
          <p:cNvSpPr>
            <a:spLocks noChangeShapeType="1"/>
          </p:cNvSpPr>
          <p:nvPr/>
        </p:nvSpPr>
        <p:spPr bwMode="auto">
          <a:xfrm>
            <a:off x="3538538" y="2455863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28" name="Line 419"/>
          <p:cNvSpPr>
            <a:spLocks noChangeShapeType="1"/>
          </p:cNvSpPr>
          <p:nvPr/>
        </p:nvSpPr>
        <p:spPr bwMode="auto">
          <a:xfrm>
            <a:off x="5170488" y="2455863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29" name="Line 426"/>
          <p:cNvSpPr>
            <a:spLocks noChangeShapeType="1"/>
          </p:cNvSpPr>
          <p:nvPr/>
        </p:nvSpPr>
        <p:spPr bwMode="auto">
          <a:xfrm>
            <a:off x="5170488" y="2455863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30" name="Line 427"/>
          <p:cNvSpPr>
            <a:spLocks noChangeShapeType="1"/>
          </p:cNvSpPr>
          <p:nvPr/>
        </p:nvSpPr>
        <p:spPr bwMode="auto">
          <a:xfrm>
            <a:off x="6677025" y="2455863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31" name="Line 432"/>
          <p:cNvSpPr>
            <a:spLocks noChangeShapeType="1"/>
          </p:cNvSpPr>
          <p:nvPr/>
        </p:nvSpPr>
        <p:spPr bwMode="auto">
          <a:xfrm>
            <a:off x="7683500" y="2708275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32" name="Line 433"/>
          <p:cNvSpPr>
            <a:spLocks noChangeShapeType="1"/>
          </p:cNvSpPr>
          <p:nvPr/>
        </p:nvSpPr>
        <p:spPr bwMode="auto">
          <a:xfrm>
            <a:off x="6677025" y="2455863"/>
            <a:ext cx="0" cy="0"/>
          </a:xfrm>
          <a:prstGeom prst="line">
            <a:avLst/>
          </a:prstGeom>
          <a:noFill/>
          <a:ln w="12700" cap="rnd">
            <a:solidFill>
              <a:srgbClr val="9999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33" name="Line 464"/>
          <p:cNvSpPr>
            <a:spLocks noChangeShapeType="1"/>
          </p:cNvSpPr>
          <p:nvPr/>
        </p:nvSpPr>
        <p:spPr bwMode="auto">
          <a:xfrm>
            <a:off x="7683500" y="2708275"/>
            <a:ext cx="0" cy="0"/>
          </a:xfrm>
          <a:prstGeom prst="line">
            <a:avLst/>
          </a:prstGeom>
          <a:noFill/>
          <a:ln w="12700" cap="rnd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tIns="10800" bIns="10800" anchor="ctr"/>
          <a:lstStyle/>
          <a:p>
            <a:endParaRPr lang="he-IL" sz="2400">
              <a:solidFill>
                <a:srgbClr val="CC3300"/>
              </a:solidFill>
            </a:endParaRPr>
          </a:p>
        </p:txBody>
      </p:sp>
      <p:sp>
        <p:nvSpPr>
          <p:cNvPr id="13334" name="AutoShape 4"/>
          <p:cNvSpPr>
            <a:spLocks noChangeArrowheads="1"/>
          </p:cNvSpPr>
          <p:nvPr/>
        </p:nvSpPr>
        <p:spPr bwMode="auto">
          <a:xfrm>
            <a:off x="1476375" y="2028825"/>
            <a:ext cx="5832475" cy="25923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8DB3E2">
                  <a:alpha val="73000"/>
                </a:srgbClr>
              </a:gs>
            </a:gsLst>
            <a:lin ang="5400000" scaled="1"/>
          </a:gradFill>
          <a:ln>
            <a:noFill/>
          </a:ln>
          <a:effectLst>
            <a:prstShdw prst="shdw17" dist="71842" dir="2700000">
              <a:srgbClr val="7A8E99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he-IL" altLang="he-IL" sz="4800" b="1" dirty="0" smtClean="0">
                <a:solidFill>
                  <a:srgbClr val="00004D"/>
                </a:solidFill>
                <a:latin typeface="Arial" pitchFamily="34" charset="0"/>
                <a:cs typeface="Arial" pitchFamily="34" charset="0"/>
              </a:rPr>
              <a:t>תמונת מצב כללית לאורך השנים</a:t>
            </a:r>
            <a:endParaRPr lang="en-US" altLang="he-IL" sz="4800" b="1" dirty="0">
              <a:solidFill>
                <a:srgbClr val="00004D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863280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09538" y="6484938"/>
            <a:ext cx="8134350" cy="307975"/>
          </a:xfrm>
          <a:prstGeom prst="rect">
            <a:avLst/>
          </a:prstGeom>
          <a:ln w="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indent="0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he-IL" sz="1400" b="0" dirty="0" smtClean="0">
              <a:solidFill>
                <a:srgbClr val="00003D"/>
              </a:solidFill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4443" y="116632"/>
            <a:ext cx="7812360" cy="608013"/>
          </a:xfrm>
          <a:prstGeom prst="rect">
            <a:avLst/>
          </a:prstGeom>
          <a:noFill/>
          <a:extLst/>
        </p:spPr>
        <p:txBody>
          <a:bodyPr anchor="ctr"/>
          <a:lstStyle/>
          <a:p>
            <a:pPr rtl="1"/>
            <a:r>
              <a:rPr lang="he-IL" altLang="he-IL" sz="2400" dirty="0" smtClean="0"/>
              <a:t>השוואה בין </a:t>
            </a:r>
            <a:r>
              <a:rPr lang="he-IL" altLang="he-IL" sz="2400" dirty="0" smtClean="0">
                <a:solidFill>
                  <a:srgbClr val="FFFF00"/>
                </a:solidFill>
              </a:rPr>
              <a:t>תשס"ט </a:t>
            </a:r>
            <a:r>
              <a:rPr lang="he-IL" altLang="he-IL" sz="2400" dirty="0" err="1" smtClean="0">
                <a:solidFill>
                  <a:srgbClr val="FFFF00"/>
                </a:solidFill>
              </a:rPr>
              <a:t>לתשע"ה</a:t>
            </a:r>
            <a:r>
              <a:rPr lang="he-IL" altLang="he-IL" sz="2400" dirty="0" smtClean="0"/>
              <a:t>: על פי שלבי גיל</a:t>
            </a:r>
            <a:endParaRPr lang="en-US" altLang="he-IL" sz="2400" dirty="0" smtClean="0"/>
          </a:p>
        </p:txBody>
      </p:sp>
      <p:graphicFrame>
        <p:nvGraphicFramePr>
          <p:cNvPr id="94279" name="Group 7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96827393"/>
              </p:ext>
            </p:extLst>
          </p:nvPr>
        </p:nvGraphicFramePr>
        <p:xfrm>
          <a:off x="145821" y="1043702"/>
          <a:ext cx="8818667" cy="5049594"/>
        </p:xfrm>
        <a:graphic>
          <a:graphicData uri="http://schemas.openxmlformats.org/drawingml/2006/table">
            <a:tbl>
              <a:tblPr rtl="1">
                <a:tableStyleId>{D7AC3CCA-C797-4891-BE02-D94E43425B78}</a:tableStyleId>
              </a:tblPr>
              <a:tblGrid>
                <a:gridCol w="3421753"/>
                <a:gridCol w="621223"/>
                <a:gridCol w="607989"/>
                <a:gridCol w="555684"/>
                <a:gridCol w="635090"/>
                <a:gridCol w="595386"/>
                <a:gridCol w="595386"/>
                <a:gridCol w="595385"/>
                <a:gridCol w="595386"/>
                <a:gridCol w="595385"/>
              </a:tblGrid>
              <a:tr h="265293">
                <a:tc>
                  <a:txBody>
                    <a:bodyPr/>
                    <a:lstStyle/>
                    <a:p>
                      <a:pPr marL="171450" marR="0" lvl="0" indent="0" algn="ct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he-IL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horzOverflow="overflow"/>
                </a:tc>
                <a:tc gridSpan="3">
                  <a:txBody>
                    <a:bodyPr/>
                    <a:lstStyle/>
                    <a:p>
                      <a:pPr marL="17145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ד' – ו'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7145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ז' – ט'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anchor="ctr" horzOverflow="overflow">
                    <a:solidFill>
                      <a:schemeClr val="tx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7145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י' – י"א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265293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  אלימות קשה***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7%-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2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אלימות מתונה</a:t>
                      </a:r>
                      <a:endParaRPr kumimoji="0" lang="he-IL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35%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25%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10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%-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22%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18%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אלימות חברתית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38%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23%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15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%-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26%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7%</a:t>
                      </a:r>
                      <a:endParaRPr lang="he-IL" sz="1200" b="1" i="0" u="none" strike="noStrike" kern="1200" dirty="0">
                        <a:solidFill>
                          <a:srgbClr val="00B05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4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אלימות - תקשורת דיגיטלית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אלימות מילולית</a:t>
                      </a:r>
                      <a:endParaRPr kumimoji="0" 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52%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38%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14%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42%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90000"/>
                        </a:lnSpc>
                        <a:spcBef>
                          <a:spcPts val="14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חבורות אלימות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6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16%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3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מעשי בריונות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7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20%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15%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4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אלימות מינית***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4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20%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17%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2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שימוש </a:t>
                      </a: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באלכוהול</a:t>
                      </a:r>
                      <a:r>
                        <a:rPr kumimoji="0" lang="en-US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(שתייה לשכרה)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***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smtClean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***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***</a:t>
                      </a:r>
                      <a:endParaRPr lang="he-IL" sz="12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14%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10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שימוש בסמים (שימוש במריחואנה)***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***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smtClean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***</a:t>
                      </a:r>
                      <a:endParaRPr lang="he-IL" sz="11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***</a:t>
                      </a:r>
                      <a:endParaRPr lang="he-IL" sz="1200" b="1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90000"/>
                        </a:lnSpc>
                        <a:spcBef>
                          <a:spcPts val="14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אלימות מצד הצוות***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4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12%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90000"/>
                        </a:lnSpc>
                        <a:spcBef>
                          <a:spcPts val="14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אלימות כלפי הצוות***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5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14%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5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הבאת נשק קר לביה"ס***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2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2%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2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אלימות מילולית בהסעות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21%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8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12%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90000"/>
                        </a:lnSpc>
                        <a:spcBef>
                          <a:spcPts val="14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אלימות פיזית בהסעות***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3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-</a:t>
                      </a:r>
                      <a:r>
                        <a:rPr lang="he-IL" sz="1200" b="1" i="0" u="none" strike="noStrike" kern="1200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</a:t>
                      </a:r>
                      <a:r>
                        <a:rPr lang="he-IL" sz="1200" b="1" i="0" u="none" strike="noStrike" kern="1200" dirty="0">
                          <a:solidFill>
                            <a:srgbClr val="00B05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90000"/>
                        </a:lnSpc>
                        <a:spcBef>
                          <a:spcPts val="14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הימנעות מהגעה לביה"ס***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2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he-IL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90000"/>
                        </a:lnSpc>
                        <a:spcBef>
                          <a:spcPts val="14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תחושת מוגנות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74%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</a:rPr>
                        <a:t>80%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6%+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75%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81%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6%+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90000"/>
                        </a:lnSpc>
                        <a:spcBef>
                          <a:spcPts val="14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5293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he-IL" sz="15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מאמצי בית הספר במניעת אלימות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r>
                        <a:rPr lang="he-IL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61%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67%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6%+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+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7</a:t>
                      </a:r>
                      <a:r>
                        <a:rPr lang="he-IL" sz="1200" b="1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Text Box 99"/>
          <p:cNvSpPr txBox="1">
            <a:spLocks noChangeArrowheads="1"/>
          </p:cNvSpPr>
          <p:nvPr/>
        </p:nvSpPr>
        <p:spPr bwMode="auto">
          <a:xfrm>
            <a:off x="96838" y="6524625"/>
            <a:ext cx="8075612" cy="3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ts val="0"/>
              </a:spcBef>
              <a:defRPr/>
            </a:pPr>
            <a:r>
              <a:rPr lang="he-IL" sz="1800" dirty="0">
                <a:solidFill>
                  <a:srgbClr val="00003D"/>
                </a:solidFill>
                <a:sym typeface="Wingdings" pitchFamily="2" charset="2"/>
              </a:rPr>
              <a:t>*</a:t>
            </a:r>
            <a:r>
              <a:rPr lang="he-IL" sz="1200" dirty="0">
                <a:solidFill>
                  <a:srgbClr val="00003D"/>
                </a:solidFill>
                <a:sym typeface="Wingdings" pitchFamily="2" charset="2"/>
              </a:rPr>
              <a:t> כיתות ו' בלבד</a:t>
            </a:r>
            <a:r>
              <a:rPr lang="he-IL" sz="1800" dirty="0">
                <a:solidFill>
                  <a:srgbClr val="000066"/>
                </a:solidFill>
              </a:rPr>
              <a:t>       </a:t>
            </a:r>
            <a:r>
              <a:rPr lang="he-IL" sz="1800" dirty="0">
                <a:solidFill>
                  <a:srgbClr val="00003D"/>
                </a:solidFill>
              </a:rPr>
              <a:t>** </a:t>
            </a:r>
            <a:r>
              <a:rPr lang="he-IL" sz="1200" dirty="0">
                <a:solidFill>
                  <a:srgbClr val="00003D"/>
                </a:solidFill>
              </a:rPr>
              <a:t>נושאים אלו לא נכללו בשאלוני כיתות ד'-ו' </a:t>
            </a:r>
            <a:r>
              <a:rPr lang="he-IL" sz="1200" dirty="0" smtClean="0">
                <a:solidFill>
                  <a:srgbClr val="00003D"/>
                </a:solidFill>
              </a:rPr>
              <a:t>	</a:t>
            </a:r>
            <a:r>
              <a:rPr lang="he-IL" sz="1800" dirty="0" smtClean="0">
                <a:solidFill>
                  <a:srgbClr val="00003D"/>
                </a:solidFill>
              </a:rPr>
              <a:t>***</a:t>
            </a:r>
            <a:r>
              <a:rPr lang="he-IL" sz="1200" dirty="0" smtClean="0">
                <a:solidFill>
                  <a:srgbClr val="00003D"/>
                </a:solidFill>
              </a:rPr>
              <a:t> </a:t>
            </a:r>
            <a:r>
              <a:rPr lang="he-IL" sz="1200" dirty="0">
                <a:solidFill>
                  <a:srgbClr val="00003D"/>
                </a:solidFill>
              </a:rPr>
              <a:t>שינוי של 2% ומעלה בלבד</a:t>
            </a:r>
          </a:p>
        </p:txBody>
      </p:sp>
      <p:sp>
        <p:nvSpPr>
          <p:cNvPr id="10" name="Text Box 99"/>
          <p:cNvSpPr txBox="1">
            <a:spLocks noChangeArrowheads="1"/>
          </p:cNvSpPr>
          <p:nvPr/>
        </p:nvSpPr>
        <p:spPr bwMode="auto">
          <a:xfrm>
            <a:off x="130077" y="6187206"/>
            <a:ext cx="7877968" cy="3381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lvl1pPr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en-US" sz="1600" dirty="0" smtClean="0">
                <a:solidFill>
                  <a:srgbClr val="5F5F5F"/>
                </a:solidFill>
                <a:sym typeface="Wingdings" pitchFamily="2" charset="2"/>
              </a:rPr>
              <a:t> </a:t>
            </a:r>
            <a:r>
              <a:rPr lang="he-IL" sz="1600" dirty="0" smtClean="0">
                <a:solidFill>
                  <a:srgbClr val="5F5F5F"/>
                </a:solidFill>
                <a:sym typeface="Wingdings" pitchFamily="2" charset="2"/>
              </a:rPr>
              <a:t> </a:t>
            </a:r>
            <a:r>
              <a:rPr lang="he-IL" sz="1600" dirty="0">
                <a:solidFill>
                  <a:srgbClr val="000000">
                    <a:lumMod val="95000"/>
                    <a:lumOff val="5000"/>
                  </a:srgbClr>
                </a:solidFill>
                <a:sym typeface="Wingdings" pitchFamily="2" charset="2"/>
              </a:rPr>
              <a:t>יציבות</a:t>
            </a:r>
            <a:r>
              <a:rPr lang="he-IL" sz="1600" dirty="0" smtClean="0">
                <a:solidFill>
                  <a:srgbClr val="000000">
                    <a:lumMod val="95000"/>
                    <a:lumOff val="5000"/>
                  </a:srgbClr>
                </a:solidFill>
              </a:rPr>
              <a:t>      </a:t>
            </a:r>
            <a:r>
              <a:rPr lang="en-US" sz="1600" dirty="0" smtClean="0">
                <a:solidFill>
                  <a:srgbClr val="000000">
                    <a:lumMod val="95000"/>
                    <a:lumOff val="5000"/>
                  </a:srgbClr>
                </a:solidFill>
              </a:rPr>
              <a:t> </a:t>
            </a:r>
            <a:r>
              <a:rPr lang="en-US" sz="2000" dirty="0">
                <a:solidFill>
                  <a:srgbClr val="009900"/>
                </a:solidFill>
                <a:sym typeface="Wingdings"/>
              </a:rPr>
              <a:t>-</a:t>
            </a:r>
            <a:r>
              <a:rPr lang="he-IL" sz="1600" dirty="0">
                <a:solidFill>
                  <a:srgbClr val="000000">
                    <a:lumMod val="95000"/>
                    <a:lumOff val="5000"/>
                  </a:srgbClr>
                </a:solidFill>
              </a:rPr>
              <a:t>שיפור</a:t>
            </a:r>
            <a:r>
              <a:rPr lang="he-IL" sz="1600" dirty="0">
                <a:solidFill>
                  <a:srgbClr val="000066"/>
                </a:solidFill>
              </a:rPr>
              <a:t>         </a:t>
            </a:r>
            <a:r>
              <a:rPr lang="he-IL" sz="2000" dirty="0">
                <a:solidFill>
                  <a:srgbClr val="FF0000"/>
                </a:solidFill>
                <a:sym typeface="Wingdings"/>
              </a:rPr>
              <a:t>-</a:t>
            </a:r>
            <a:r>
              <a:rPr lang="he-IL" sz="1600" dirty="0">
                <a:solidFill>
                  <a:srgbClr val="FF0000"/>
                </a:solidFill>
                <a:sym typeface="Wingdings"/>
              </a:rPr>
              <a:t> </a:t>
            </a:r>
            <a:r>
              <a:rPr lang="he-IL" sz="1600" dirty="0">
                <a:solidFill>
                  <a:srgbClr val="000000">
                    <a:lumMod val="95000"/>
                    <a:lumOff val="5000"/>
                  </a:srgbClr>
                </a:solidFill>
              </a:rPr>
              <a:t>הרעה</a:t>
            </a:r>
          </a:p>
        </p:txBody>
      </p:sp>
    </p:spTree>
    <p:extLst>
      <p:ext uri="{BB962C8B-B14F-4D97-AF65-F5344CB8AC3E}">
        <p14:creationId xmlns:p14="http://schemas.microsoft.com/office/powerpoint/2010/main" val="19305932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09538" y="6484938"/>
            <a:ext cx="8134350" cy="307975"/>
          </a:xfrm>
          <a:prstGeom prst="rect">
            <a:avLst/>
          </a:prstGeom>
          <a:ln w="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2857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eaLnBrk="0" hangingPunct="0"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indent="0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he-IL" sz="1400" b="0" dirty="0" smtClean="0">
              <a:solidFill>
                <a:srgbClr val="00003D"/>
              </a:solidFill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8243888" cy="608013"/>
          </a:xfrm>
          <a:prstGeom prst="rect">
            <a:avLst/>
          </a:prstGeom>
          <a:noFill/>
          <a:extLst/>
        </p:spPr>
        <p:txBody>
          <a:bodyPr anchor="ctr"/>
          <a:lstStyle/>
          <a:p>
            <a:r>
              <a:rPr lang="he-IL" altLang="he-IL" sz="2400" dirty="0"/>
              <a:t>השוואה בין </a:t>
            </a:r>
            <a:r>
              <a:rPr lang="he-IL" altLang="he-IL" sz="2400" dirty="0">
                <a:solidFill>
                  <a:srgbClr val="FFFF00"/>
                </a:solidFill>
              </a:rPr>
              <a:t>תשע"ג </a:t>
            </a:r>
            <a:r>
              <a:rPr lang="he-IL" altLang="he-IL" sz="2400" dirty="0" err="1">
                <a:solidFill>
                  <a:srgbClr val="FFFF00"/>
                </a:solidFill>
              </a:rPr>
              <a:t>ותשע"ה</a:t>
            </a:r>
            <a:r>
              <a:rPr lang="he-IL" altLang="he-IL" sz="2400" dirty="0"/>
              <a:t>: על פי שלבי גיל</a:t>
            </a:r>
            <a:endParaRPr lang="en-US" altLang="he-IL" sz="2400" dirty="0" smtClean="0"/>
          </a:p>
        </p:txBody>
      </p:sp>
      <p:graphicFrame>
        <p:nvGraphicFramePr>
          <p:cNvPr id="94279" name="Group 7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04592449"/>
              </p:ext>
            </p:extLst>
          </p:nvPr>
        </p:nvGraphicFramePr>
        <p:xfrm>
          <a:off x="145819" y="836711"/>
          <a:ext cx="8602645" cy="5090130"/>
        </p:xfrm>
        <a:graphic>
          <a:graphicData uri="http://schemas.openxmlformats.org/drawingml/2006/table">
            <a:tbl>
              <a:tblPr rtl="1">
                <a:tableStyleId>{D7AC3CCA-C797-4891-BE02-D94E43425B78}</a:tableStyleId>
              </a:tblPr>
              <a:tblGrid>
                <a:gridCol w="3337933"/>
                <a:gridCol w="606005"/>
                <a:gridCol w="593095"/>
                <a:gridCol w="542072"/>
                <a:gridCol w="619532"/>
                <a:gridCol w="580802"/>
                <a:gridCol w="580802"/>
                <a:gridCol w="580801"/>
                <a:gridCol w="580802"/>
                <a:gridCol w="580801"/>
              </a:tblGrid>
              <a:tr h="267545">
                <a:tc>
                  <a:txBody>
                    <a:bodyPr/>
                    <a:lstStyle/>
                    <a:p>
                      <a:pPr marL="171450" marR="0" lvl="0" indent="0" algn="ct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he-IL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horzOverflow="overflow"/>
                </a:tc>
                <a:tc gridSpan="3">
                  <a:txBody>
                    <a:bodyPr/>
                    <a:lstStyle/>
                    <a:p>
                      <a:pPr marL="17145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ד' – ו'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7145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ז' – ט'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anchor="ctr" horzOverflow="overflow">
                    <a:solidFill>
                      <a:schemeClr val="tx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7145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8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י' – י"א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267545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  אלימות קשה***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אלימות מתונה</a:t>
                      </a:r>
                      <a:endParaRPr kumimoji="0" lang="he-IL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16%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18%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endParaRPr lang="en-US" sz="14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אלימות חברתית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20%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אלימות - תקשורת דיגיטלית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endParaRPr lang="en-US" sz="14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אלימות מילולית</a:t>
                      </a:r>
                      <a:endParaRPr kumimoji="0" 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34%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90000"/>
                        </a:lnSpc>
                        <a:spcBef>
                          <a:spcPts val="144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5%</a:t>
                      </a:r>
                      <a:r>
                        <a:rPr lang="en-US" sz="1200" b="0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+</a:t>
                      </a:r>
                      <a:endParaRPr lang="he-IL" sz="1200" b="0" i="0" u="none" strike="noStrike" kern="1200" dirty="0" smtClean="0">
                        <a:solidFill>
                          <a:srgbClr val="FF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endParaRPr lang="en-US" sz="14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חבורות אלימות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12%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endParaRPr lang="en-US" sz="14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מעשי בריונות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17%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15%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endParaRPr lang="en-US" sz="14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אלימות מינית***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16%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17%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שימוש </a:t>
                      </a: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באלכוהול</a:t>
                      </a:r>
                      <a:r>
                        <a:rPr kumimoji="0" lang="en-US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(שתייה לשכרה)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kumimoji="0" lang="he-IL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3D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  <a:sym typeface="Wingdings" pitchFamily="2" charset="2"/>
                        </a:rPr>
                        <a:t>**</a:t>
                      </a:r>
                      <a:endParaRPr lang="en-US" sz="1200" b="1" i="0" u="none" strike="noStrike" dirty="0">
                        <a:solidFill>
                          <a:srgbClr val="009900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kumimoji="0" lang="he-IL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3D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  <a:sym typeface="Wingdings" pitchFamily="2" charset="2"/>
                        </a:rPr>
                        <a:t>**</a:t>
                      </a:r>
                      <a:endParaRPr lang="en-US" sz="1200" b="1" i="0" u="none" strike="noStrike" dirty="0">
                        <a:solidFill>
                          <a:srgbClr val="009900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kumimoji="0" lang="he-IL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3D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  <a:sym typeface="Wingdings" pitchFamily="2" charset="2"/>
                        </a:rPr>
                        <a:t>**</a:t>
                      </a:r>
                      <a:endParaRPr lang="en-US" sz="1200" b="1" i="0" u="none" strike="noStrike" dirty="0">
                        <a:solidFill>
                          <a:srgbClr val="009900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endParaRPr lang="en-US" sz="14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-3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%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שימוש בסמים (שימוש במריחואנה)***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kumimoji="0" lang="he-IL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3D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  <a:sym typeface="Wingdings" pitchFamily="2" charset="2"/>
                        </a:rPr>
                        <a:t>**</a:t>
                      </a:r>
                      <a:endParaRPr lang="en-US" sz="1200" b="1" i="0" u="none" strike="noStrike" dirty="0">
                        <a:solidFill>
                          <a:srgbClr val="009900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kumimoji="0" lang="he-IL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3D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  <a:sym typeface="Wingdings" pitchFamily="2" charset="2"/>
                        </a:rPr>
                        <a:t>**</a:t>
                      </a:r>
                      <a:endParaRPr lang="en-US" sz="1200" b="1" i="0" u="none" strike="noStrike" dirty="0">
                        <a:solidFill>
                          <a:srgbClr val="009900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kumimoji="0" lang="he-IL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3D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  <a:sym typeface="Wingdings" pitchFamily="2" charset="2"/>
                        </a:rPr>
                        <a:t>**</a:t>
                      </a:r>
                      <a:endParaRPr lang="en-US" sz="1200" b="1" i="0" u="none" strike="noStrike" dirty="0">
                        <a:solidFill>
                          <a:srgbClr val="009900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endParaRPr lang="en-US" sz="14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endParaRPr lang="en-US" sz="14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אלימות מצד הצוות***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-</a:t>
                      </a:r>
                      <a:r>
                        <a:rPr lang="he-IL" sz="12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2%</a:t>
                      </a:r>
                      <a:endParaRPr lang="he-IL" sz="12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אלימות כלפי הצוות***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הבאת נשק קר לביה"ס***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אלימות מילולית בהסעות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13%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אלימות פיזית בהסעות***</a:t>
                      </a:r>
                      <a:endParaRPr kumimoji="0" lang="en-US" sz="15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הימנעות מהגעה לביה"ס***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he-IL" sz="15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תחושת מוגנות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endParaRPr lang="en-US" sz="12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81%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81%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 smtClean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  <a:endParaRPr lang="en-US" sz="1400" b="1" i="0" u="none" strike="noStrike" dirty="0">
                        <a:solidFill>
                          <a:srgbClr val="5F5F5F"/>
                        </a:solidFill>
                        <a:effectLst/>
                        <a:latin typeface="Wingdings"/>
                      </a:endParaRPr>
                    </a:p>
                  </a:txBody>
                  <a:tcPr marL="9525" marR="9525" marT="9525" marB="0" anchor="ctr"/>
                </a:tc>
              </a:tr>
              <a:tr h="267545">
                <a:tc>
                  <a:txBody>
                    <a:bodyPr/>
                    <a:lstStyle/>
                    <a:p>
                      <a:pPr marL="171450" marR="0" lvl="0" indent="0" algn="r" defTabSz="914400" rtl="1" eaLnBrk="0" fontAlgn="base" latinLnBrk="0" hangingPunct="0">
                        <a:lnSpc>
                          <a:spcPct val="90000"/>
                        </a:lnSpc>
                        <a:spcBef>
                          <a:spcPct val="75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he-IL" sz="15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מאמצי בית הספר במניעת אלימות</a:t>
                      </a:r>
                      <a:endParaRPr kumimoji="0" lang="en-US" sz="15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2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66%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67%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90000"/>
                        </a:lnSpc>
                        <a:spcBef>
                          <a:spcPts val="1440"/>
                        </a:spcBef>
                      </a:pPr>
                      <a:r>
                        <a:rPr lang="en-US" sz="1400" b="1" i="0" u="none" strike="noStrike" dirty="0">
                          <a:solidFill>
                            <a:srgbClr val="5F5F5F"/>
                          </a:solidFill>
                          <a:effectLst/>
                          <a:latin typeface="Wingdings"/>
                        </a:rPr>
                        <a:t>t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Text Box 99"/>
          <p:cNvSpPr txBox="1">
            <a:spLocks noChangeArrowheads="1"/>
          </p:cNvSpPr>
          <p:nvPr/>
        </p:nvSpPr>
        <p:spPr bwMode="auto">
          <a:xfrm>
            <a:off x="179512" y="6524625"/>
            <a:ext cx="8075612" cy="3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>
            <a:lvl1pPr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ts val="0"/>
              </a:spcBef>
              <a:defRPr/>
            </a:pPr>
            <a:r>
              <a:rPr lang="he-IL" sz="1800" dirty="0">
                <a:solidFill>
                  <a:srgbClr val="00003D"/>
                </a:solidFill>
                <a:sym typeface="Wingdings" pitchFamily="2" charset="2"/>
              </a:rPr>
              <a:t>*</a:t>
            </a:r>
            <a:r>
              <a:rPr lang="he-IL" sz="1200" dirty="0">
                <a:solidFill>
                  <a:srgbClr val="00003D"/>
                </a:solidFill>
                <a:sym typeface="Wingdings" pitchFamily="2" charset="2"/>
              </a:rPr>
              <a:t> כיתות ו' בלבד</a:t>
            </a:r>
            <a:r>
              <a:rPr lang="he-IL" sz="1800" dirty="0">
                <a:solidFill>
                  <a:srgbClr val="000066"/>
                </a:solidFill>
              </a:rPr>
              <a:t>       </a:t>
            </a:r>
            <a:r>
              <a:rPr lang="he-IL" sz="1800" dirty="0">
                <a:solidFill>
                  <a:srgbClr val="00003D"/>
                </a:solidFill>
              </a:rPr>
              <a:t>** </a:t>
            </a:r>
            <a:r>
              <a:rPr lang="he-IL" sz="1200" dirty="0">
                <a:solidFill>
                  <a:srgbClr val="00003D"/>
                </a:solidFill>
              </a:rPr>
              <a:t>נושאים אלו לא נכללו בשאלוני כיתות ד'-ו' </a:t>
            </a:r>
            <a:r>
              <a:rPr lang="he-IL" sz="1200" dirty="0" smtClean="0">
                <a:solidFill>
                  <a:srgbClr val="00003D"/>
                </a:solidFill>
              </a:rPr>
              <a:t>	</a:t>
            </a:r>
            <a:r>
              <a:rPr lang="he-IL" sz="1800" dirty="0" smtClean="0">
                <a:solidFill>
                  <a:srgbClr val="00003D"/>
                </a:solidFill>
              </a:rPr>
              <a:t>***</a:t>
            </a:r>
            <a:r>
              <a:rPr lang="he-IL" sz="1200" dirty="0" smtClean="0">
                <a:solidFill>
                  <a:srgbClr val="00003D"/>
                </a:solidFill>
              </a:rPr>
              <a:t> </a:t>
            </a:r>
            <a:r>
              <a:rPr lang="he-IL" sz="1200" dirty="0">
                <a:solidFill>
                  <a:srgbClr val="00003D"/>
                </a:solidFill>
              </a:rPr>
              <a:t>שינוי של 2% ומעלה בלבד</a:t>
            </a:r>
          </a:p>
        </p:txBody>
      </p:sp>
      <p:sp>
        <p:nvSpPr>
          <p:cNvPr id="10" name="Text Box 99"/>
          <p:cNvSpPr txBox="1">
            <a:spLocks noChangeArrowheads="1"/>
          </p:cNvSpPr>
          <p:nvPr/>
        </p:nvSpPr>
        <p:spPr bwMode="auto">
          <a:xfrm>
            <a:off x="467544" y="6152557"/>
            <a:ext cx="7918846" cy="3381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lvl1pPr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40000"/>
              </a:spcBef>
              <a:defRPr/>
            </a:pPr>
            <a:r>
              <a:rPr lang="en-US" sz="1600" dirty="0" smtClean="0">
                <a:solidFill>
                  <a:srgbClr val="5F5F5F"/>
                </a:solidFill>
                <a:sym typeface="Wingdings" pitchFamily="2" charset="2"/>
              </a:rPr>
              <a:t> </a:t>
            </a:r>
            <a:r>
              <a:rPr lang="he-IL" sz="1600" dirty="0" smtClean="0">
                <a:solidFill>
                  <a:srgbClr val="5F5F5F"/>
                </a:solidFill>
                <a:sym typeface="Wingdings" pitchFamily="2" charset="2"/>
              </a:rPr>
              <a:t> </a:t>
            </a:r>
            <a:r>
              <a:rPr lang="he-IL" sz="1600" dirty="0">
                <a:solidFill>
                  <a:srgbClr val="000000">
                    <a:lumMod val="95000"/>
                    <a:lumOff val="5000"/>
                  </a:srgbClr>
                </a:solidFill>
                <a:sym typeface="Wingdings" pitchFamily="2" charset="2"/>
              </a:rPr>
              <a:t>יציבות</a:t>
            </a:r>
            <a:r>
              <a:rPr lang="he-IL" sz="1600" dirty="0" smtClean="0">
                <a:solidFill>
                  <a:srgbClr val="000000">
                    <a:lumMod val="95000"/>
                    <a:lumOff val="5000"/>
                  </a:srgbClr>
                </a:solidFill>
              </a:rPr>
              <a:t>      </a:t>
            </a:r>
            <a:r>
              <a:rPr lang="en-US" sz="1600" dirty="0" smtClean="0">
                <a:solidFill>
                  <a:srgbClr val="000000">
                    <a:lumMod val="95000"/>
                    <a:lumOff val="5000"/>
                  </a:srgbClr>
                </a:solidFill>
              </a:rPr>
              <a:t> </a:t>
            </a:r>
            <a:r>
              <a:rPr lang="en-US" sz="2000" dirty="0">
                <a:solidFill>
                  <a:srgbClr val="009900"/>
                </a:solidFill>
                <a:sym typeface="Wingdings"/>
              </a:rPr>
              <a:t>-</a:t>
            </a:r>
            <a:r>
              <a:rPr lang="he-IL" sz="1600" dirty="0">
                <a:solidFill>
                  <a:srgbClr val="000000">
                    <a:lumMod val="95000"/>
                    <a:lumOff val="5000"/>
                  </a:srgbClr>
                </a:solidFill>
              </a:rPr>
              <a:t>שיפור</a:t>
            </a:r>
            <a:r>
              <a:rPr lang="he-IL" sz="1600" dirty="0">
                <a:solidFill>
                  <a:srgbClr val="000066"/>
                </a:solidFill>
              </a:rPr>
              <a:t>         </a:t>
            </a:r>
            <a:r>
              <a:rPr lang="he-IL" sz="2000" dirty="0">
                <a:solidFill>
                  <a:srgbClr val="FF0000"/>
                </a:solidFill>
                <a:sym typeface="Wingdings"/>
              </a:rPr>
              <a:t>-</a:t>
            </a:r>
            <a:r>
              <a:rPr lang="he-IL" sz="1600" dirty="0">
                <a:solidFill>
                  <a:srgbClr val="FF0000"/>
                </a:solidFill>
                <a:sym typeface="Wingdings"/>
              </a:rPr>
              <a:t> </a:t>
            </a:r>
            <a:r>
              <a:rPr lang="he-IL" sz="1600" dirty="0">
                <a:solidFill>
                  <a:srgbClr val="000000">
                    <a:lumMod val="95000"/>
                    <a:lumOff val="5000"/>
                  </a:srgbClr>
                </a:solidFill>
              </a:rPr>
              <a:t>הרעה</a:t>
            </a:r>
          </a:p>
        </p:txBody>
      </p:sp>
    </p:spTree>
    <p:extLst>
      <p:ext uri="{BB962C8B-B14F-4D97-AF65-F5344CB8AC3E}">
        <p14:creationId xmlns:p14="http://schemas.microsoft.com/office/powerpoint/2010/main" val="25941131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31886" y="958416"/>
            <a:ext cx="8926125" cy="5733256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e-IL" altLang="he-IL" sz="2400" dirty="0" smtClean="0"/>
              <a:t>לאורך השנים (תשס"ט – תשע"ה) </a:t>
            </a:r>
            <a:r>
              <a:rPr lang="he-IL" altLang="he-IL" sz="2400" dirty="0" smtClean="0"/>
              <a:t>מסתמנת מגמה </a:t>
            </a:r>
            <a:r>
              <a:rPr lang="he-IL" altLang="he-IL" sz="2400" dirty="0" smtClean="0"/>
              <a:t>כללית של ירידה, דהיינו של שיפור, במרבית המדדים</a:t>
            </a:r>
            <a:r>
              <a:rPr lang="he-IL" altLang="he-IL" sz="2400" b="0" dirty="0" smtClean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e-IL" altLang="he-IL" sz="2400" b="0" dirty="0" smtClean="0"/>
              <a:t>המגמה מאפיינת את כל שלבי הגיל (יסודי, חט"ב, </a:t>
            </a:r>
            <a:r>
              <a:rPr lang="he-IL" altLang="he-IL" sz="2400" b="0" dirty="0" err="1" smtClean="0"/>
              <a:t>חט"ע</a:t>
            </a:r>
            <a:r>
              <a:rPr lang="he-IL" altLang="he-IL" sz="2400" b="0" dirty="0" smtClean="0"/>
              <a:t>) ואת שני המגזרים (דוברי עברית ודוברי ערבית)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e-IL" altLang="he-IL" sz="2400" dirty="0" smtClean="0"/>
              <a:t>בשנתיים האחרונות לביצוע הסקירה (תשע"ג – תשע"ה): בעיקר יציבות בנתונים. </a:t>
            </a:r>
            <a:r>
              <a:rPr lang="he-IL" altLang="he-IL" sz="2400" b="0" dirty="0" smtClean="0"/>
              <a:t>דהיינו: שימור הרמות הנמוכות שהמערכת הגיעה אליהן בשנים קודמות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e-IL" altLang="he-IL" sz="2400" b="0" dirty="0" smtClean="0"/>
              <a:t>בשנתיים האחרונות </a:t>
            </a:r>
            <a:r>
              <a:rPr lang="he-IL" altLang="he-IL" sz="2400" b="0" smtClean="0"/>
              <a:t>אפשר לזהות </a:t>
            </a:r>
            <a:r>
              <a:rPr lang="he-IL" altLang="he-IL" sz="2400" b="0" dirty="0" smtClean="0"/>
              <a:t>במדד אחד (אלימות מילולית) הרעה קלה ובשני מדדים (שתיית אלכוהול ואלימות מצד הצוות) שיפור קל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e-IL" altLang="he-IL" sz="2400" b="0" dirty="0" smtClean="0"/>
              <a:t>יש להמשיך ולעקוב אחר הנתונים בשנים העוקבות כדי לאמוד את המשך המגמה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31887" y="116632"/>
            <a:ext cx="7608465" cy="504056"/>
          </a:xfrm>
          <a:prstGeom prst="rect">
            <a:avLst/>
          </a:prstGeom>
          <a:noFill/>
          <a:extLst/>
        </p:spPr>
        <p:txBody>
          <a:bodyPr>
            <a:noAutofit/>
          </a:bodyPr>
          <a:lstStyle>
            <a:lvl1pPr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rtl="1"/>
            <a:r>
              <a:rPr lang="he-IL" altLang="he-IL" sz="2800" kern="0" dirty="0" smtClean="0"/>
              <a:t>סיכום</a:t>
            </a:r>
            <a:endParaRPr lang="en-US" altLang="he-IL" sz="1800" kern="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6771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/>
          <p:cNvSpPr>
            <a:spLocks noChangeArrowheads="1"/>
          </p:cNvSpPr>
          <p:nvPr/>
        </p:nvSpPr>
        <p:spPr bwMode="auto">
          <a:xfrm>
            <a:off x="1043608" y="2276872"/>
            <a:ext cx="6624736" cy="2376116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8DB3E2">
                  <a:alpha val="73000"/>
                </a:srgbClr>
              </a:gs>
            </a:gsLst>
            <a:lin ang="5400000" scaled="1"/>
          </a:gradFill>
          <a:ln>
            <a:noFill/>
          </a:ln>
          <a:effectLst>
            <a:prstShdw prst="shdw17" dist="71842" dir="2700000">
              <a:srgbClr val="7A8E99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he-IL" sz="5400" b="1" dirty="0">
                <a:solidFill>
                  <a:srgbClr val="00004D"/>
                </a:solidFill>
                <a:latin typeface="Arial" pitchFamily="34" charset="0"/>
                <a:cs typeface="Arial" pitchFamily="34" charset="0"/>
              </a:rPr>
              <a:t>תודה רבה!</a:t>
            </a:r>
            <a:endParaRPr lang="en-US" sz="5400" b="1" dirty="0">
              <a:solidFill>
                <a:srgbClr val="00004D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715883911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WI" val="1"/>
  <p:tag name="BSN" val="1"/>
  <p:tag name="SVT" val="FALSE"/>
  <p:tag name="NBP" val="1"/>
  <p:tag name="CVB" val="1"/>
  <p:tag name="SPT" val="FALSE"/>
  <p:tag name="CII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0_KHARD" val="-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0_KHARD__F__2" val="[99%]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1_KHARD" val="-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1_KHARD__F" val="[99%]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2_KHARD" val="-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2_KHARD__F" val="[99%]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0_KSOCI" val="-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0_KSOCI__F" val="[99%]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1_KSOCI" val="-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1_KSOCI__F" val="[99%]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2_KSOCI" val="-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2_KSOCI__F" val="[99%]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0_PACTIVI_BIRA" val="-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0_PACTIVI_BIRA__F" val="[99%]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1_PACTIVI_BIRA" val="-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1_PACTIVI_BIRA__F" val="[99%]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2_PACTIVI_BIRA" val="-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2_PACTIVI_BIRA__F" val="[99%]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0_PACTIVI_WHISKY" val="-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0_PACTIVI_WHISKY__F" val="[99%]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1_PACTIVI_WHISKY" val="-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1_PACTIVI_WHISKY__F" val="[99%]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2_PACTIVI_WHISKY" val="-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2_PACTIVI_WHISKY__F" val="[99%]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0_PACTIVI_HISHTAKRUT" val="-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0_PACTIVI_HISHTAKRUT__F" val="[88%]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1_PACTIVI_HISHTAKRUT" val="-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1_PACTIVI_HISHTAKRUT__F" val="[88%]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GRAPH_GC2_PACTIVI_HISHTAKRUT" val="-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P_TABLE_TC2_PACTIVI_HISHTAKRUT__F" val="[88%]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WI" val="51"/>
  <p:tag name="NBP" val="1"/>
  <p:tag name="BSN" val="51"/>
  <p:tag name="SVT" val="TRUE"/>
  <p:tag name="CVB" val="51"/>
  <p:tag name="SPT" val="FALSE"/>
  <p:tag name="CII" val="51"/>
</p:tagLst>
</file>

<file path=ppt/theme/theme1.xml><?xml version="1.0" encoding="utf-8"?>
<a:theme xmlns:a="http://schemas.openxmlformats.org/drawingml/2006/main" name="1_Online New">
  <a:themeElements>
    <a:clrScheme name="">
      <a:dk1>
        <a:srgbClr val="000000"/>
      </a:dk1>
      <a:lt1>
        <a:srgbClr val="FFFFFF"/>
      </a:lt1>
      <a:dk2>
        <a:srgbClr val="000066"/>
      </a:dk2>
      <a:lt2>
        <a:srgbClr val="FFCC66"/>
      </a:lt2>
      <a:accent1>
        <a:srgbClr val="0033CC"/>
      </a:accent1>
      <a:accent2>
        <a:srgbClr val="000044"/>
      </a:accent2>
      <a:accent3>
        <a:srgbClr val="AAAAB8"/>
      </a:accent3>
      <a:accent4>
        <a:srgbClr val="DADADA"/>
      </a:accent4>
      <a:accent5>
        <a:srgbClr val="AAADE2"/>
      </a:accent5>
      <a:accent6>
        <a:srgbClr val="00003D"/>
      </a:accent6>
      <a:hlink>
        <a:srgbClr val="3366FF"/>
      </a:hlink>
      <a:folHlink>
        <a:srgbClr val="FFFF00"/>
      </a:folHlink>
    </a:clrScheme>
    <a:fontScheme name="Online New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7F6FF"/>
        </a:solidFill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35921" dir="2700000">
            <a:srgbClr val="A50021"/>
          </a:prstShdw>
        </a:effectLst>
      </a:spPr>
      <a:bodyPr vert="horz" wrap="square" lIns="91440" tIns="10800" rIns="91440" bIns="10800" numCol="1" anchor="ctr" anchorCtr="0" compatLnSpc="1">
        <a:prstTxWarp prst="textNoShape">
          <a:avLst/>
        </a:prstTxWarp>
      </a:bodyPr>
      <a:lstStyle>
        <a:defPPr marL="0" marR="0" indent="0" algn="r" defTabSz="719138" rtl="1" eaLnBrk="1" fontAlgn="base" latinLnBrk="0" hangingPunct="1">
          <a:lnSpc>
            <a:spcPct val="80000"/>
          </a:lnSpc>
          <a:spcBef>
            <a:spcPct val="35000"/>
          </a:spcBef>
          <a:spcAft>
            <a:spcPct val="0"/>
          </a:spcAft>
          <a:buClrTx/>
          <a:buSzTx/>
          <a:buFontTx/>
          <a:buChar char="•"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7F6FF"/>
        </a:solidFill>
        <a:ln w="2857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35921" dir="2700000">
            <a:srgbClr val="A50021"/>
          </a:prstShdw>
        </a:effectLst>
      </a:spPr>
      <a:bodyPr vert="horz" wrap="square" lIns="91440" tIns="10800" rIns="91440" bIns="10800" numCol="1" anchor="ctr" anchorCtr="0" compatLnSpc="1">
        <a:prstTxWarp prst="textNoShape">
          <a:avLst/>
        </a:prstTxWarp>
      </a:bodyPr>
      <a:lstStyle>
        <a:defPPr marL="0" marR="0" indent="0" algn="r" defTabSz="719138" rtl="1" eaLnBrk="1" fontAlgn="base" latinLnBrk="0" hangingPunct="1">
          <a:lnSpc>
            <a:spcPct val="80000"/>
          </a:lnSpc>
          <a:spcBef>
            <a:spcPct val="35000"/>
          </a:spcBef>
          <a:spcAft>
            <a:spcPct val="0"/>
          </a:spcAft>
          <a:buClrTx/>
          <a:buSzTx/>
          <a:buFontTx/>
          <a:buChar char="•"/>
          <a:tabLst/>
          <a:defRPr kumimoji="0" lang="he-I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Online New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line New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line New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line New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66"/>
    </a:dk2>
    <a:lt2>
      <a:srgbClr val="FFCC66"/>
    </a:lt2>
    <a:accent1>
      <a:srgbClr val="0033CC"/>
    </a:accent1>
    <a:accent2>
      <a:srgbClr val="000044"/>
    </a:accent2>
    <a:accent3>
      <a:srgbClr val="AAAAB8"/>
    </a:accent3>
    <a:accent4>
      <a:srgbClr val="DADADA"/>
    </a:accent4>
    <a:accent5>
      <a:srgbClr val="AAADE2"/>
    </a:accent5>
    <a:accent6>
      <a:srgbClr val="00003D"/>
    </a:accent6>
    <a:hlink>
      <a:srgbClr val="3366FF"/>
    </a:hlink>
    <a:folHlink>
      <a:srgbClr val="FFFF0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66"/>
    </a:dk2>
    <a:lt2>
      <a:srgbClr val="FFCC66"/>
    </a:lt2>
    <a:accent1>
      <a:srgbClr val="0033CC"/>
    </a:accent1>
    <a:accent2>
      <a:srgbClr val="000044"/>
    </a:accent2>
    <a:accent3>
      <a:srgbClr val="AAAAB8"/>
    </a:accent3>
    <a:accent4>
      <a:srgbClr val="DADADA"/>
    </a:accent4>
    <a:accent5>
      <a:srgbClr val="AAADE2"/>
    </a:accent5>
    <a:accent6>
      <a:srgbClr val="00003D"/>
    </a:accent6>
    <a:hlink>
      <a:srgbClr val="3366FF"/>
    </a:hlink>
    <a:folHlink>
      <a:srgbClr val="FFFF00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66"/>
    </a:dk2>
    <a:lt2>
      <a:srgbClr val="FFCC66"/>
    </a:lt2>
    <a:accent1>
      <a:srgbClr val="0033CC"/>
    </a:accent1>
    <a:accent2>
      <a:srgbClr val="000044"/>
    </a:accent2>
    <a:accent3>
      <a:srgbClr val="AAAAB8"/>
    </a:accent3>
    <a:accent4>
      <a:srgbClr val="DADADA"/>
    </a:accent4>
    <a:accent5>
      <a:srgbClr val="AAADE2"/>
    </a:accent5>
    <a:accent6>
      <a:srgbClr val="00003D"/>
    </a:accent6>
    <a:hlink>
      <a:srgbClr val="3366FF"/>
    </a:hlink>
    <a:folHlink>
      <a:srgbClr val="FFFF0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78D86DF-90F6-4FF5-8338-5B75FB264FA8}"/>
</file>

<file path=customXml/itemProps2.xml><?xml version="1.0" encoding="utf-8"?>
<ds:datastoreItem xmlns:ds="http://schemas.openxmlformats.org/officeDocument/2006/customXml" ds:itemID="{D0B2ED97-992C-47F8-8309-B362BF7730FF}"/>
</file>

<file path=customXml/itemProps3.xml><?xml version="1.0" encoding="utf-8"?>
<ds:datastoreItem xmlns:ds="http://schemas.openxmlformats.org/officeDocument/2006/customXml" ds:itemID="{7F451911-FF49-48CB-8334-D94D78BC096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3302</TotalTime>
  <Words>2383</Words>
  <Application>Microsoft Office PowerPoint</Application>
  <PresentationFormat>‫הצגה על המסך (4:3)</PresentationFormat>
  <Paragraphs>733</Paragraphs>
  <Slides>20</Slides>
  <Notes>20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20</vt:i4>
      </vt:variant>
    </vt:vector>
  </HeadingPairs>
  <TitlesOfParts>
    <vt:vector size="21" baseType="lpstr">
      <vt:lpstr>1_Online New</vt:lpstr>
      <vt:lpstr>מצגת של PowerPoint</vt:lpstr>
      <vt:lpstr>רקע כללי</vt:lpstr>
      <vt:lpstr>מצגת של PowerPoint</vt:lpstr>
      <vt:lpstr>קורבנות לאלימות קשה: תשס"ט - תשע"ה</vt:lpstr>
      <vt:lpstr>קורבנות לאלימות קשה: מגמות בין השנים על פי מגזר שפה</vt:lpstr>
      <vt:lpstr>מצגת של PowerPoint</vt:lpstr>
      <vt:lpstr>קורבנות לאלימות חברתית: תשס"ט – תשע"ה</vt:lpstr>
      <vt:lpstr>קורבנות לאלימות חברתית: מגמות בין השנים עפ"י מגזר שפה</vt:lpstr>
      <vt:lpstr>מצגת של PowerPoint</vt:lpstr>
      <vt:lpstr>שתיית משקאות בעלי ריכוז אלכוהול נמוך (בירה, בריזר וכו') במהלך החיים: תשס"ט - תשע"ה</vt:lpstr>
      <vt:lpstr>שתיית משקאות בעלי ריכוז אלכוהול נמוך:  מגמות בין השנים על פי מגזר שפה</vt:lpstr>
      <vt:lpstr>שתיית משקאות בעלי ריכוז אלכוהול גבוה (וויסקי, וודקה וכו') במהלך החיים: תשס"ט - תשע"ה</vt:lpstr>
      <vt:lpstr>שתיית משקאות בעלי ריכוז אלכוהול גבוה:  מגמות בין השנים על פי מגזר שפה</vt:lpstr>
      <vt:lpstr>שתיית אלכוהול עד כדי השתכרות במשך החיים:  תשס"ט - תשע"ה</vt:lpstr>
      <vt:lpstr>שתיית אלכוהול עד כדי השתכרות:  מגמות בין השנים על פי מגזר שפה</vt:lpstr>
      <vt:lpstr> </vt:lpstr>
      <vt:lpstr>השוואה בין תשס"ט לתשע"ה: על פי שלבי גיל</vt:lpstr>
      <vt:lpstr>השוואה בין תשע"ג ותשע"ה: על פי שלבי גיל</vt:lpstr>
      <vt:lpstr>מצגת של PowerPoint</vt:lpstr>
      <vt:lpstr>מצגת של PowerPoint</vt:lpstr>
    </vt:vector>
  </TitlesOfParts>
  <Company>Ministry of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lap11720</dc:creator>
  <cp:lastModifiedBy>כוכב יעקב</cp:lastModifiedBy>
  <cp:revision>280</cp:revision>
  <cp:lastPrinted>2015-12-06T12:07:42Z</cp:lastPrinted>
  <dcterms:created xsi:type="dcterms:W3CDTF">2015-10-30T12:43:01Z</dcterms:created>
  <dcterms:modified xsi:type="dcterms:W3CDTF">2016-07-10T07:17:17Z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2004448</vt:r8>
  </property>
</Properties>
</file>