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diagrams/data1.xml" ContentType="application/vnd.openxmlformats-officedocument.drawingml.diagramData+xml"/>
  <Override PartName="/ppt/diagrams/data2.xml" ContentType="application/vnd.openxmlformats-officedocument.drawingml.diagramData+xml"/>
  <Override PartName="/ppt/presentation.xml" ContentType="application/vnd.openxmlformats-officedocument.presentationml.presentation.main+xml"/>
  <Override PartName="/ppt/slides/slide1.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26.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Masters/slideMaster1.xml" ContentType="application/vnd.openxmlformats-officedocument.presentationml.slideMaster+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4.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5.xml" ContentType="application/vnd.openxmlformats-officedocument.presentationml.slideLayout+xml"/>
  <Override PartName="/ppt/slideLayouts/slideLayout3.xml" ContentType="application/vnd.openxmlformats-officedocument.presentationml.slideLayout+xml"/>
  <Override PartName="/ppt/notesMasters/notesMaster1.xml" ContentType="application/vnd.openxmlformats-officedocument.presentationml.notesMaster+xml"/>
  <Override PartName="/ppt/theme/theme2.xml" ContentType="application/vnd.openxmlformats-officedocument.theme+xml"/>
  <Override PartName="/ppt/diagrams/layout1.xml" ContentType="application/vnd.openxmlformats-officedocument.drawingml.diagramLayout+xml"/>
  <Override PartName="/ppt/theme/theme1.xml" ContentType="application/vnd.openxmlformats-officedocument.theme+xml"/>
  <Override PartName="/ppt/diagrams/drawing2.xml" ContentType="application/vnd.ms-office.drawingml.diagramDrawing+xml"/>
  <Override PartName="/ppt/commentAuthors.xml" ContentType="application/vnd.openxmlformats-officedocument.presentationml.commentAuthors+xml"/>
  <Override PartName="/ppt/diagrams/quickStyle2.xml" ContentType="application/vnd.openxmlformats-officedocument.drawingml.diagramStyle+xml"/>
  <Override PartName="/ppt/diagrams/colors2.xml" ContentType="application/vnd.openxmlformats-officedocument.drawingml.diagramColors+xml"/>
  <Override PartName="/ppt/diagrams/quickStyle1.xml" ContentType="application/vnd.openxmlformats-officedocument.drawingml.diagramStyle+xml"/>
  <Override PartName="/ppt/diagrams/layout2.xml" ContentType="application/vnd.openxmlformats-officedocument.drawingml.diagramLayout+xml"/>
  <Override PartName="/ppt/diagrams/colors1.xml" ContentType="application/vnd.openxmlformats-officedocument.drawingml.diagramColors+xml"/>
  <Override PartName="/ppt/diagrams/drawing1.xml" ContentType="application/vnd.ms-office.drawingml.diagramDrawing+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2" r:id="rId1"/>
  </p:sldMasterIdLst>
  <p:notesMasterIdLst>
    <p:notesMasterId r:id="rId30"/>
  </p:notesMasterIdLst>
  <p:sldIdLst>
    <p:sldId id="266" r:id="rId2"/>
    <p:sldId id="261" r:id="rId3"/>
    <p:sldId id="296" r:id="rId4"/>
    <p:sldId id="269" r:id="rId5"/>
    <p:sldId id="292" r:id="rId6"/>
    <p:sldId id="293" r:id="rId7"/>
    <p:sldId id="290" r:id="rId8"/>
    <p:sldId id="263" r:id="rId9"/>
    <p:sldId id="297" r:id="rId10"/>
    <p:sldId id="272" r:id="rId11"/>
    <p:sldId id="273" r:id="rId12"/>
    <p:sldId id="274" r:id="rId13"/>
    <p:sldId id="275" r:id="rId14"/>
    <p:sldId id="276" r:id="rId15"/>
    <p:sldId id="277" r:id="rId16"/>
    <p:sldId id="278" r:id="rId17"/>
    <p:sldId id="279" r:id="rId18"/>
    <p:sldId id="298" r:id="rId19"/>
    <p:sldId id="299" r:id="rId20"/>
    <p:sldId id="280" r:id="rId21"/>
    <p:sldId id="281" r:id="rId22"/>
    <p:sldId id="282" r:id="rId23"/>
    <p:sldId id="283" r:id="rId24"/>
    <p:sldId id="284" r:id="rId25"/>
    <p:sldId id="285" r:id="rId26"/>
    <p:sldId id="286" r:id="rId27"/>
    <p:sldId id="287" r:id="rId28"/>
    <p:sldId id="288" r:id="rId29"/>
  </p:sldIdLst>
  <p:sldSz cx="9144000" cy="6858000" type="screen4x3"/>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נורית ויסברג" initials="נו"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87E6"/>
    <a:srgbClr val="953B55"/>
    <a:srgbClr val="5C745E"/>
    <a:srgbClr val="4D8283"/>
    <a:srgbClr val="2AA680"/>
    <a:srgbClr val="B41C89"/>
    <a:srgbClr val="912A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סגנון ביניים 2 - הדגשה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70" d="100"/>
          <a:sy n="70" d="100"/>
        </p:scale>
        <p:origin x="1368" y="72"/>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38"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37"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s>
</file>

<file path=ppt/diagrams/_rels/data2.xml.rels><?xml version="1.0" encoding="UTF-8" standalone="yes"?>
<Relationships xmlns="http://schemas.openxmlformats.org/package/2006/relationships"><Relationship Id="rId1"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882DD81-7D70-43EE-A6A2-EF630E44178F}" type="doc">
      <dgm:prSet loTypeId="urn:microsoft.com/office/officeart/2005/8/layout/hProcess6" loCatId="process" qsTypeId="urn:microsoft.com/office/officeart/2005/8/quickstyle/3d2" qsCatId="3D" csTypeId="urn:microsoft.com/office/officeart/2005/8/colors/colorful1" csCatId="colorful" phldr="1"/>
      <dgm:spPr/>
      <dgm:t>
        <a:bodyPr/>
        <a:lstStyle/>
        <a:p>
          <a:pPr rtl="1"/>
          <a:endParaRPr lang="he-IL"/>
        </a:p>
      </dgm:t>
    </dgm:pt>
    <dgm:pt modelId="{F126F3C5-6B1D-4701-8FE0-B8A8FC556D3E}">
      <dgm:prSet phldrT="[טקסט]" custT="1"/>
      <dgm:spPr/>
      <dgm:t>
        <a:bodyPr/>
        <a:lstStyle/>
        <a:p>
          <a:pPr rtl="1"/>
          <a:r>
            <a:rPr lang="he-IL" sz="2000" b="1" dirty="0" smtClean="0">
              <a:ln>
                <a:solidFill>
                  <a:schemeClr val="accent2"/>
                </a:solidFill>
              </a:ln>
              <a:solidFill>
                <a:schemeClr val="tx2">
                  <a:lumMod val="50000"/>
                </a:schemeClr>
              </a:solidFill>
            </a:rPr>
            <a:t>עד 1980</a:t>
          </a:r>
          <a:endParaRPr lang="he-IL" sz="2000" b="1" dirty="0">
            <a:ln>
              <a:solidFill>
                <a:schemeClr val="accent2"/>
              </a:solidFill>
            </a:ln>
            <a:solidFill>
              <a:schemeClr val="tx2">
                <a:lumMod val="50000"/>
              </a:schemeClr>
            </a:solidFill>
          </a:endParaRPr>
        </a:p>
      </dgm:t>
    </dgm:pt>
    <dgm:pt modelId="{E56C9721-C453-4B6D-8510-456B6ABE36DC}" type="parTrans" cxnId="{3758BCCD-D868-4F85-A4F0-8C9E15CA2C7E}">
      <dgm:prSet/>
      <dgm:spPr/>
      <dgm:t>
        <a:bodyPr/>
        <a:lstStyle/>
        <a:p>
          <a:pPr rtl="1"/>
          <a:endParaRPr lang="he-IL"/>
        </a:p>
      </dgm:t>
    </dgm:pt>
    <dgm:pt modelId="{F76F8D1E-70F2-44AF-B7D1-C5FD8958FF6C}" type="sibTrans" cxnId="{3758BCCD-D868-4F85-A4F0-8C9E15CA2C7E}">
      <dgm:prSet/>
      <dgm:spPr/>
      <dgm:t>
        <a:bodyPr/>
        <a:lstStyle/>
        <a:p>
          <a:pPr rtl="1"/>
          <a:endParaRPr lang="he-IL"/>
        </a:p>
      </dgm:t>
    </dgm:pt>
    <dgm:pt modelId="{B3691377-5DAE-4C03-95FF-697F930D1E56}">
      <dgm:prSet phldrT="[טקסט]" custT="1"/>
      <dgm:spPr/>
      <dgm:t>
        <a:bodyPr/>
        <a:lstStyle/>
        <a:p>
          <a:pPr rtl="1"/>
          <a:r>
            <a:rPr lang="he-IL" sz="2000" b="1" dirty="0" smtClean="0">
              <a:ln>
                <a:solidFill>
                  <a:schemeClr val="accent2"/>
                </a:solidFill>
              </a:ln>
              <a:solidFill>
                <a:schemeClr val="tx2">
                  <a:lumMod val="50000"/>
                </a:schemeClr>
              </a:solidFill>
            </a:rPr>
            <a:t>1980</a:t>
          </a:r>
          <a:endParaRPr lang="he-IL" sz="2000" b="1" dirty="0">
            <a:ln>
              <a:solidFill>
                <a:schemeClr val="accent2"/>
              </a:solidFill>
            </a:ln>
            <a:solidFill>
              <a:schemeClr val="tx2">
                <a:lumMod val="50000"/>
              </a:schemeClr>
            </a:solidFill>
          </a:endParaRPr>
        </a:p>
      </dgm:t>
    </dgm:pt>
    <dgm:pt modelId="{87B6DA83-C098-45F2-A027-BC6CD0C03B3F}" type="parTrans" cxnId="{015B0DFB-F5CB-47FC-A6CC-2FD8AB33BE8C}">
      <dgm:prSet/>
      <dgm:spPr/>
      <dgm:t>
        <a:bodyPr/>
        <a:lstStyle/>
        <a:p>
          <a:pPr rtl="1"/>
          <a:endParaRPr lang="he-IL"/>
        </a:p>
      </dgm:t>
    </dgm:pt>
    <dgm:pt modelId="{112815A4-8BF5-44EF-B838-AD59CAB17EAE}" type="sibTrans" cxnId="{015B0DFB-F5CB-47FC-A6CC-2FD8AB33BE8C}">
      <dgm:prSet/>
      <dgm:spPr/>
      <dgm:t>
        <a:bodyPr/>
        <a:lstStyle/>
        <a:p>
          <a:pPr rtl="1"/>
          <a:endParaRPr lang="he-IL"/>
        </a:p>
      </dgm:t>
    </dgm:pt>
    <dgm:pt modelId="{25E15173-514E-4395-8135-AA03C5B06775}">
      <dgm:prSet phldrT="[טקסט]" custT="1"/>
      <dgm:spPr/>
      <dgm:t>
        <a:bodyPr/>
        <a:lstStyle/>
        <a:p>
          <a:pPr rtl="1"/>
          <a:r>
            <a:rPr lang="he-IL" sz="2000" b="1" dirty="0" smtClean="0">
              <a:ln>
                <a:solidFill>
                  <a:schemeClr val="accent2"/>
                </a:solidFill>
              </a:ln>
              <a:solidFill>
                <a:schemeClr val="tx2">
                  <a:lumMod val="50000"/>
                </a:schemeClr>
              </a:solidFill>
            </a:rPr>
            <a:t>2006</a:t>
          </a:r>
          <a:endParaRPr lang="he-IL" sz="2000" b="1" dirty="0">
            <a:ln>
              <a:solidFill>
                <a:schemeClr val="accent2"/>
              </a:solidFill>
            </a:ln>
            <a:solidFill>
              <a:schemeClr val="tx2">
                <a:lumMod val="50000"/>
              </a:schemeClr>
            </a:solidFill>
          </a:endParaRPr>
        </a:p>
      </dgm:t>
    </dgm:pt>
    <dgm:pt modelId="{2E399D00-A9B3-49A6-B771-29A26104CAA6}" type="parTrans" cxnId="{56B355D2-F8BC-4683-BD97-1CCCF24257FC}">
      <dgm:prSet/>
      <dgm:spPr/>
      <dgm:t>
        <a:bodyPr/>
        <a:lstStyle/>
        <a:p>
          <a:pPr rtl="1"/>
          <a:endParaRPr lang="he-IL"/>
        </a:p>
      </dgm:t>
    </dgm:pt>
    <dgm:pt modelId="{57AE2183-4CDF-40C1-AD33-5988E8BAF1AF}" type="sibTrans" cxnId="{56B355D2-F8BC-4683-BD97-1CCCF24257FC}">
      <dgm:prSet/>
      <dgm:spPr/>
      <dgm:t>
        <a:bodyPr/>
        <a:lstStyle/>
        <a:p>
          <a:pPr rtl="1"/>
          <a:endParaRPr lang="he-IL"/>
        </a:p>
      </dgm:t>
    </dgm:pt>
    <dgm:pt modelId="{A7351E80-FAD0-4AC9-ADEB-8DE8BFD48405}">
      <dgm:prSet phldrT="[טקסט]" custT="1"/>
      <dgm:spPr/>
      <dgm:t>
        <a:bodyPr/>
        <a:lstStyle/>
        <a:p>
          <a:pPr rtl="1"/>
          <a:r>
            <a:rPr lang="he-IL" sz="1800" b="1" dirty="0" smtClean="0">
              <a:ln>
                <a:solidFill>
                  <a:schemeClr val="accent2"/>
                </a:solidFill>
              </a:ln>
              <a:solidFill>
                <a:schemeClr val="bg1"/>
              </a:solidFill>
            </a:rPr>
            <a:t>2008-2016</a:t>
          </a:r>
          <a:endParaRPr lang="he-IL" sz="1800" b="1" dirty="0">
            <a:ln>
              <a:solidFill>
                <a:schemeClr val="accent2"/>
              </a:solidFill>
            </a:ln>
            <a:solidFill>
              <a:schemeClr val="bg1"/>
            </a:solidFill>
          </a:endParaRPr>
        </a:p>
      </dgm:t>
    </dgm:pt>
    <dgm:pt modelId="{CA6F33DE-CF0E-449F-8FF2-C7CAFD605313}" type="parTrans" cxnId="{CC848EED-B76A-4D64-A0B7-26A6B63F0EDF}">
      <dgm:prSet/>
      <dgm:spPr/>
      <dgm:t>
        <a:bodyPr/>
        <a:lstStyle/>
        <a:p>
          <a:pPr rtl="1"/>
          <a:endParaRPr lang="he-IL"/>
        </a:p>
      </dgm:t>
    </dgm:pt>
    <dgm:pt modelId="{2FE7EF4B-81E0-418B-9F20-308C12BF14F2}" type="sibTrans" cxnId="{CC848EED-B76A-4D64-A0B7-26A6B63F0EDF}">
      <dgm:prSet/>
      <dgm:spPr/>
      <dgm:t>
        <a:bodyPr/>
        <a:lstStyle/>
        <a:p>
          <a:pPr rtl="1"/>
          <a:endParaRPr lang="he-IL"/>
        </a:p>
      </dgm:t>
    </dgm:pt>
    <dgm:pt modelId="{B648CC9A-E5F1-4FB4-ADD2-AEE40A51D1DA}">
      <dgm:prSet phldrT="[טקסט]" custT="1"/>
      <dgm:spPr/>
      <dgm:t>
        <a:bodyPr/>
        <a:lstStyle/>
        <a:p>
          <a:pPr rtl="1"/>
          <a:r>
            <a:rPr lang="he-IL" sz="2000" b="1" dirty="0" smtClean="0">
              <a:ln>
                <a:solidFill>
                  <a:schemeClr val="accent2"/>
                </a:solidFill>
              </a:ln>
              <a:solidFill>
                <a:schemeClr val="bg1"/>
              </a:solidFill>
            </a:rPr>
            <a:t>2008</a:t>
          </a:r>
          <a:endParaRPr lang="he-IL" sz="2000" b="1" dirty="0">
            <a:ln>
              <a:solidFill>
                <a:schemeClr val="accent2"/>
              </a:solidFill>
            </a:ln>
            <a:solidFill>
              <a:schemeClr val="bg1"/>
            </a:solidFill>
          </a:endParaRPr>
        </a:p>
      </dgm:t>
    </dgm:pt>
    <dgm:pt modelId="{3913D913-95F1-4F2B-972A-A85ED05AB3D8}" type="parTrans" cxnId="{6E892E17-5AF7-402D-8F1D-A697CA393D6B}">
      <dgm:prSet/>
      <dgm:spPr/>
      <dgm:t>
        <a:bodyPr/>
        <a:lstStyle/>
        <a:p>
          <a:pPr rtl="1"/>
          <a:endParaRPr lang="he-IL"/>
        </a:p>
      </dgm:t>
    </dgm:pt>
    <dgm:pt modelId="{A55A4971-9E8E-44F2-AC77-96981113EB3F}" type="sibTrans" cxnId="{6E892E17-5AF7-402D-8F1D-A697CA393D6B}">
      <dgm:prSet/>
      <dgm:spPr/>
      <dgm:t>
        <a:bodyPr/>
        <a:lstStyle/>
        <a:p>
          <a:pPr rtl="1"/>
          <a:endParaRPr lang="he-IL"/>
        </a:p>
      </dgm:t>
    </dgm:pt>
    <dgm:pt modelId="{745E3D13-75EF-4238-8E2F-1E0825D67789}" type="pres">
      <dgm:prSet presAssocID="{2882DD81-7D70-43EE-A6A2-EF630E44178F}" presName="theList" presStyleCnt="0">
        <dgm:presLayoutVars>
          <dgm:dir/>
          <dgm:animLvl val="lvl"/>
          <dgm:resizeHandles val="exact"/>
        </dgm:presLayoutVars>
      </dgm:prSet>
      <dgm:spPr/>
      <dgm:t>
        <a:bodyPr/>
        <a:lstStyle/>
        <a:p>
          <a:pPr rtl="1"/>
          <a:endParaRPr lang="he-IL"/>
        </a:p>
      </dgm:t>
    </dgm:pt>
    <dgm:pt modelId="{565FA98F-1F97-47B7-81D2-3F787B8B0F3C}" type="pres">
      <dgm:prSet presAssocID="{F126F3C5-6B1D-4701-8FE0-B8A8FC556D3E}" presName="compNode" presStyleCnt="0"/>
      <dgm:spPr/>
    </dgm:pt>
    <dgm:pt modelId="{E7D0E378-F92D-4C6D-A5B0-BCEBE64A307C}" type="pres">
      <dgm:prSet presAssocID="{F126F3C5-6B1D-4701-8FE0-B8A8FC556D3E}" presName="noGeometry" presStyleCnt="0"/>
      <dgm:spPr/>
    </dgm:pt>
    <dgm:pt modelId="{0CDACB26-BFF8-42BD-829A-D309997B54F3}" type="pres">
      <dgm:prSet presAssocID="{F126F3C5-6B1D-4701-8FE0-B8A8FC556D3E}" presName="childTextVisible" presStyleLbl="bgAccFollowNode1" presStyleIdx="0" presStyleCnt="5">
        <dgm:presLayoutVars>
          <dgm:bulletEnabled val="1"/>
        </dgm:presLayoutVars>
      </dgm:prSet>
      <dgm:spPr/>
      <dgm:t>
        <a:bodyPr/>
        <a:lstStyle/>
        <a:p>
          <a:pPr rtl="1"/>
          <a:endParaRPr lang="he-IL"/>
        </a:p>
      </dgm:t>
    </dgm:pt>
    <dgm:pt modelId="{39A5CBAC-8442-4031-BBED-E4DC6E234779}" type="pres">
      <dgm:prSet presAssocID="{F126F3C5-6B1D-4701-8FE0-B8A8FC556D3E}" presName="childTextHidden" presStyleLbl="bgAccFollowNode1" presStyleIdx="0" presStyleCnt="5"/>
      <dgm:spPr/>
      <dgm:t>
        <a:bodyPr/>
        <a:lstStyle/>
        <a:p>
          <a:pPr rtl="1"/>
          <a:endParaRPr lang="he-IL"/>
        </a:p>
      </dgm:t>
    </dgm:pt>
    <dgm:pt modelId="{006BDE47-9F43-456F-9278-96072E3C84AD}" type="pres">
      <dgm:prSet presAssocID="{F126F3C5-6B1D-4701-8FE0-B8A8FC556D3E}" presName="parentText" presStyleLbl="node1" presStyleIdx="0" presStyleCnt="5" custScaleX="144020" custScaleY="142346">
        <dgm:presLayoutVars>
          <dgm:chMax val="1"/>
          <dgm:bulletEnabled val="1"/>
        </dgm:presLayoutVars>
      </dgm:prSet>
      <dgm:spPr/>
      <dgm:t>
        <a:bodyPr/>
        <a:lstStyle/>
        <a:p>
          <a:pPr rtl="1"/>
          <a:endParaRPr lang="he-IL"/>
        </a:p>
      </dgm:t>
    </dgm:pt>
    <dgm:pt modelId="{4E0FD95E-BABD-407D-8216-8E362F30AA66}" type="pres">
      <dgm:prSet presAssocID="{F126F3C5-6B1D-4701-8FE0-B8A8FC556D3E}" presName="aSpace" presStyleCnt="0"/>
      <dgm:spPr/>
    </dgm:pt>
    <dgm:pt modelId="{8CAF05EA-6F45-4850-93C8-A5C02904F5E9}" type="pres">
      <dgm:prSet presAssocID="{B3691377-5DAE-4C03-95FF-697F930D1E56}" presName="compNode" presStyleCnt="0"/>
      <dgm:spPr/>
    </dgm:pt>
    <dgm:pt modelId="{467C7675-16EF-422B-985F-79C2D0756F81}" type="pres">
      <dgm:prSet presAssocID="{B3691377-5DAE-4C03-95FF-697F930D1E56}" presName="noGeometry" presStyleCnt="0"/>
      <dgm:spPr/>
    </dgm:pt>
    <dgm:pt modelId="{D4D2BDC2-8B9D-482A-A7A4-A105ECE9B9C2}" type="pres">
      <dgm:prSet presAssocID="{B3691377-5DAE-4C03-95FF-697F930D1E56}" presName="childTextVisible" presStyleLbl="bgAccFollowNode1" presStyleIdx="1" presStyleCnt="5">
        <dgm:presLayoutVars>
          <dgm:bulletEnabled val="1"/>
        </dgm:presLayoutVars>
      </dgm:prSet>
      <dgm:spPr/>
      <dgm:t>
        <a:bodyPr/>
        <a:lstStyle/>
        <a:p>
          <a:pPr rtl="1"/>
          <a:endParaRPr lang="he-IL"/>
        </a:p>
      </dgm:t>
    </dgm:pt>
    <dgm:pt modelId="{927440E2-7C99-4D28-AE94-DF8A222548DF}" type="pres">
      <dgm:prSet presAssocID="{B3691377-5DAE-4C03-95FF-697F930D1E56}" presName="childTextHidden" presStyleLbl="bgAccFollowNode1" presStyleIdx="1" presStyleCnt="5"/>
      <dgm:spPr/>
      <dgm:t>
        <a:bodyPr/>
        <a:lstStyle/>
        <a:p>
          <a:pPr rtl="1"/>
          <a:endParaRPr lang="he-IL"/>
        </a:p>
      </dgm:t>
    </dgm:pt>
    <dgm:pt modelId="{7630B6E8-9005-489B-9480-91FA5411B445}" type="pres">
      <dgm:prSet presAssocID="{B3691377-5DAE-4C03-95FF-697F930D1E56}" presName="parentText" presStyleLbl="node1" presStyleIdx="1" presStyleCnt="5" custScaleX="144020" custScaleY="142346">
        <dgm:presLayoutVars>
          <dgm:chMax val="1"/>
          <dgm:bulletEnabled val="1"/>
        </dgm:presLayoutVars>
      </dgm:prSet>
      <dgm:spPr/>
      <dgm:t>
        <a:bodyPr/>
        <a:lstStyle/>
        <a:p>
          <a:pPr rtl="1"/>
          <a:endParaRPr lang="he-IL"/>
        </a:p>
      </dgm:t>
    </dgm:pt>
    <dgm:pt modelId="{2DFE72FE-E1A1-47A6-8C13-DC726B968862}" type="pres">
      <dgm:prSet presAssocID="{B3691377-5DAE-4C03-95FF-697F930D1E56}" presName="aSpace" presStyleCnt="0"/>
      <dgm:spPr/>
    </dgm:pt>
    <dgm:pt modelId="{9DD290CB-8424-464E-92A9-B083BB9D2B16}" type="pres">
      <dgm:prSet presAssocID="{25E15173-514E-4395-8135-AA03C5B06775}" presName="compNode" presStyleCnt="0"/>
      <dgm:spPr/>
    </dgm:pt>
    <dgm:pt modelId="{00468AF1-E114-468D-AF9E-B3134B850901}" type="pres">
      <dgm:prSet presAssocID="{25E15173-514E-4395-8135-AA03C5B06775}" presName="noGeometry" presStyleCnt="0"/>
      <dgm:spPr/>
    </dgm:pt>
    <dgm:pt modelId="{4DF2A796-6267-411D-8DBC-B43D70C761BD}" type="pres">
      <dgm:prSet presAssocID="{25E15173-514E-4395-8135-AA03C5B06775}" presName="childTextVisible" presStyleLbl="bgAccFollowNode1" presStyleIdx="2" presStyleCnt="5">
        <dgm:presLayoutVars>
          <dgm:bulletEnabled val="1"/>
        </dgm:presLayoutVars>
      </dgm:prSet>
      <dgm:spPr/>
    </dgm:pt>
    <dgm:pt modelId="{0F93C763-7F79-4230-B078-1D5DDDAA5BEC}" type="pres">
      <dgm:prSet presAssocID="{25E15173-514E-4395-8135-AA03C5B06775}" presName="childTextHidden" presStyleLbl="bgAccFollowNode1" presStyleIdx="2" presStyleCnt="5"/>
      <dgm:spPr/>
    </dgm:pt>
    <dgm:pt modelId="{9BF44B0B-4B2D-49D8-80B1-C4721977FB9D}" type="pres">
      <dgm:prSet presAssocID="{25E15173-514E-4395-8135-AA03C5B06775}" presName="parentText" presStyleLbl="node1" presStyleIdx="2" presStyleCnt="5" custScaleX="144020" custScaleY="142346">
        <dgm:presLayoutVars>
          <dgm:chMax val="1"/>
          <dgm:bulletEnabled val="1"/>
        </dgm:presLayoutVars>
      </dgm:prSet>
      <dgm:spPr/>
      <dgm:t>
        <a:bodyPr/>
        <a:lstStyle/>
        <a:p>
          <a:pPr rtl="1"/>
          <a:endParaRPr lang="he-IL"/>
        </a:p>
      </dgm:t>
    </dgm:pt>
    <dgm:pt modelId="{D29B2B38-DEA6-468C-AD05-98807D69E36B}" type="pres">
      <dgm:prSet presAssocID="{25E15173-514E-4395-8135-AA03C5B06775}" presName="aSpace" presStyleCnt="0"/>
      <dgm:spPr/>
    </dgm:pt>
    <dgm:pt modelId="{D1092CB9-9D61-40DD-85B1-410AD15773B3}" type="pres">
      <dgm:prSet presAssocID="{B648CC9A-E5F1-4FB4-ADD2-AEE40A51D1DA}" presName="compNode" presStyleCnt="0"/>
      <dgm:spPr/>
    </dgm:pt>
    <dgm:pt modelId="{13E2BE3D-3776-4786-B47D-99AAA0F8075F}" type="pres">
      <dgm:prSet presAssocID="{B648CC9A-E5F1-4FB4-ADD2-AEE40A51D1DA}" presName="noGeometry" presStyleCnt="0"/>
      <dgm:spPr/>
    </dgm:pt>
    <dgm:pt modelId="{D31DB133-598D-4E97-9D9D-91D386DDA22B}" type="pres">
      <dgm:prSet presAssocID="{B648CC9A-E5F1-4FB4-ADD2-AEE40A51D1DA}" presName="childTextVisible" presStyleLbl="bgAccFollowNode1" presStyleIdx="3" presStyleCnt="5">
        <dgm:presLayoutVars>
          <dgm:bulletEnabled val="1"/>
        </dgm:presLayoutVars>
      </dgm:prSet>
      <dgm:spPr/>
    </dgm:pt>
    <dgm:pt modelId="{C4843221-9E21-43B2-8776-009C331B70D2}" type="pres">
      <dgm:prSet presAssocID="{B648CC9A-E5F1-4FB4-ADD2-AEE40A51D1DA}" presName="childTextHidden" presStyleLbl="bgAccFollowNode1" presStyleIdx="3" presStyleCnt="5"/>
      <dgm:spPr/>
    </dgm:pt>
    <dgm:pt modelId="{46827E0E-82C5-42B9-A40D-0174F15CEE4B}" type="pres">
      <dgm:prSet presAssocID="{B648CC9A-E5F1-4FB4-ADD2-AEE40A51D1DA}" presName="parentText" presStyleLbl="node1" presStyleIdx="3" presStyleCnt="5" custScaleX="144020" custScaleY="142346">
        <dgm:presLayoutVars>
          <dgm:chMax val="1"/>
          <dgm:bulletEnabled val="1"/>
        </dgm:presLayoutVars>
      </dgm:prSet>
      <dgm:spPr/>
      <dgm:t>
        <a:bodyPr/>
        <a:lstStyle/>
        <a:p>
          <a:pPr rtl="1"/>
          <a:endParaRPr lang="he-IL"/>
        </a:p>
      </dgm:t>
    </dgm:pt>
    <dgm:pt modelId="{FE54F00C-558D-438A-8F78-85A35B0D69E2}" type="pres">
      <dgm:prSet presAssocID="{B648CC9A-E5F1-4FB4-ADD2-AEE40A51D1DA}" presName="aSpace" presStyleCnt="0"/>
      <dgm:spPr/>
    </dgm:pt>
    <dgm:pt modelId="{BC650DEE-917B-4B3F-A768-9235E0F1BEED}" type="pres">
      <dgm:prSet presAssocID="{A7351E80-FAD0-4AC9-ADEB-8DE8BFD48405}" presName="compNode" presStyleCnt="0"/>
      <dgm:spPr/>
    </dgm:pt>
    <dgm:pt modelId="{876E2978-68F8-4FE1-AE41-0762A5C1C3D4}" type="pres">
      <dgm:prSet presAssocID="{A7351E80-FAD0-4AC9-ADEB-8DE8BFD48405}" presName="noGeometry" presStyleCnt="0"/>
      <dgm:spPr/>
    </dgm:pt>
    <dgm:pt modelId="{2004A2D8-084C-4B22-B0F3-B065A80C7D48}" type="pres">
      <dgm:prSet presAssocID="{A7351E80-FAD0-4AC9-ADEB-8DE8BFD48405}" presName="childTextVisible" presStyleLbl="bgAccFollowNode1" presStyleIdx="4" presStyleCnt="5">
        <dgm:presLayoutVars>
          <dgm:bulletEnabled val="1"/>
        </dgm:presLayoutVars>
      </dgm:prSet>
      <dgm:spPr/>
      <dgm:t>
        <a:bodyPr/>
        <a:lstStyle/>
        <a:p>
          <a:pPr rtl="1"/>
          <a:endParaRPr lang="he-IL"/>
        </a:p>
      </dgm:t>
    </dgm:pt>
    <dgm:pt modelId="{0082CBAD-82EA-49DF-8CD1-1E5FC06F6C39}" type="pres">
      <dgm:prSet presAssocID="{A7351E80-FAD0-4AC9-ADEB-8DE8BFD48405}" presName="childTextHidden" presStyleLbl="bgAccFollowNode1" presStyleIdx="4" presStyleCnt="5"/>
      <dgm:spPr/>
      <dgm:t>
        <a:bodyPr/>
        <a:lstStyle/>
        <a:p>
          <a:pPr rtl="1"/>
          <a:endParaRPr lang="he-IL"/>
        </a:p>
      </dgm:t>
    </dgm:pt>
    <dgm:pt modelId="{8D70E37A-4663-43CB-B654-324A8C49691F}" type="pres">
      <dgm:prSet presAssocID="{A7351E80-FAD0-4AC9-ADEB-8DE8BFD48405}" presName="parentText" presStyleLbl="node1" presStyleIdx="4" presStyleCnt="5" custScaleX="144020" custScaleY="142346">
        <dgm:presLayoutVars>
          <dgm:chMax val="1"/>
          <dgm:bulletEnabled val="1"/>
        </dgm:presLayoutVars>
      </dgm:prSet>
      <dgm:spPr/>
      <dgm:t>
        <a:bodyPr/>
        <a:lstStyle/>
        <a:p>
          <a:pPr rtl="1"/>
          <a:endParaRPr lang="he-IL"/>
        </a:p>
      </dgm:t>
    </dgm:pt>
  </dgm:ptLst>
  <dgm:cxnLst>
    <dgm:cxn modelId="{BFBBAC0B-F23C-4669-BB86-F0423DFE5F81}" type="presOf" srcId="{2882DD81-7D70-43EE-A6A2-EF630E44178F}" destId="{745E3D13-75EF-4238-8E2F-1E0825D67789}" srcOrd="0" destOrd="0" presId="urn:microsoft.com/office/officeart/2005/8/layout/hProcess6"/>
    <dgm:cxn modelId="{7EF4AFD9-5290-44D0-885A-BB805B26E53A}" type="presOf" srcId="{B648CC9A-E5F1-4FB4-ADD2-AEE40A51D1DA}" destId="{46827E0E-82C5-42B9-A40D-0174F15CEE4B}" srcOrd="0" destOrd="0" presId="urn:microsoft.com/office/officeart/2005/8/layout/hProcess6"/>
    <dgm:cxn modelId="{CC848EED-B76A-4D64-A0B7-26A6B63F0EDF}" srcId="{2882DD81-7D70-43EE-A6A2-EF630E44178F}" destId="{A7351E80-FAD0-4AC9-ADEB-8DE8BFD48405}" srcOrd="4" destOrd="0" parTransId="{CA6F33DE-CF0E-449F-8FF2-C7CAFD605313}" sibTransId="{2FE7EF4B-81E0-418B-9F20-308C12BF14F2}"/>
    <dgm:cxn modelId="{C382BD91-3C48-4533-B4A8-1964DF8512E4}" type="presOf" srcId="{F126F3C5-6B1D-4701-8FE0-B8A8FC556D3E}" destId="{006BDE47-9F43-456F-9278-96072E3C84AD}" srcOrd="0" destOrd="0" presId="urn:microsoft.com/office/officeart/2005/8/layout/hProcess6"/>
    <dgm:cxn modelId="{015B0DFB-F5CB-47FC-A6CC-2FD8AB33BE8C}" srcId="{2882DD81-7D70-43EE-A6A2-EF630E44178F}" destId="{B3691377-5DAE-4C03-95FF-697F930D1E56}" srcOrd="1" destOrd="0" parTransId="{87B6DA83-C098-45F2-A027-BC6CD0C03B3F}" sibTransId="{112815A4-8BF5-44EF-B838-AD59CAB17EAE}"/>
    <dgm:cxn modelId="{56B355D2-F8BC-4683-BD97-1CCCF24257FC}" srcId="{2882DD81-7D70-43EE-A6A2-EF630E44178F}" destId="{25E15173-514E-4395-8135-AA03C5B06775}" srcOrd="2" destOrd="0" parTransId="{2E399D00-A9B3-49A6-B771-29A26104CAA6}" sibTransId="{57AE2183-4CDF-40C1-AD33-5988E8BAF1AF}"/>
    <dgm:cxn modelId="{C6CB9395-AAA0-4980-BD57-7378715EC410}" type="presOf" srcId="{B3691377-5DAE-4C03-95FF-697F930D1E56}" destId="{7630B6E8-9005-489B-9480-91FA5411B445}" srcOrd="0" destOrd="0" presId="urn:microsoft.com/office/officeart/2005/8/layout/hProcess6"/>
    <dgm:cxn modelId="{6E892E17-5AF7-402D-8F1D-A697CA393D6B}" srcId="{2882DD81-7D70-43EE-A6A2-EF630E44178F}" destId="{B648CC9A-E5F1-4FB4-ADD2-AEE40A51D1DA}" srcOrd="3" destOrd="0" parTransId="{3913D913-95F1-4F2B-972A-A85ED05AB3D8}" sibTransId="{A55A4971-9E8E-44F2-AC77-96981113EB3F}"/>
    <dgm:cxn modelId="{4C4C404B-227F-49D6-873A-EE6B000134C3}" type="presOf" srcId="{25E15173-514E-4395-8135-AA03C5B06775}" destId="{9BF44B0B-4B2D-49D8-80B1-C4721977FB9D}" srcOrd="0" destOrd="0" presId="urn:microsoft.com/office/officeart/2005/8/layout/hProcess6"/>
    <dgm:cxn modelId="{A5BE360F-F9A8-4D8D-8482-CB2E6192BFF7}" type="presOf" srcId="{A7351E80-FAD0-4AC9-ADEB-8DE8BFD48405}" destId="{8D70E37A-4663-43CB-B654-324A8C49691F}" srcOrd="0" destOrd="0" presId="urn:microsoft.com/office/officeart/2005/8/layout/hProcess6"/>
    <dgm:cxn modelId="{3758BCCD-D868-4F85-A4F0-8C9E15CA2C7E}" srcId="{2882DD81-7D70-43EE-A6A2-EF630E44178F}" destId="{F126F3C5-6B1D-4701-8FE0-B8A8FC556D3E}" srcOrd="0" destOrd="0" parTransId="{E56C9721-C453-4B6D-8510-456B6ABE36DC}" sibTransId="{F76F8D1E-70F2-44AF-B7D1-C5FD8958FF6C}"/>
    <dgm:cxn modelId="{AD843704-4948-4F55-ACB9-9A3E7145E9B6}" type="presParOf" srcId="{745E3D13-75EF-4238-8E2F-1E0825D67789}" destId="{565FA98F-1F97-47B7-81D2-3F787B8B0F3C}" srcOrd="0" destOrd="0" presId="urn:microsoft.com/office/officeart/2005/8/layout/hProcess6"/>
    <dgm:cxn modelId="{24E9714C-7E6F-4098-A73F-B7611C7BCF7A}" type="presParOf" srcId="{565FA98F-1F97-47B7-81D2-3F787B8B0F3C}" destId="{E7D0E378-F92D-4C6D-A5B0-BCEBE64A307C}" srcOrd="0" destOrd="0" presId="urn:microsoft.com/office/officeart/2005/8/layout/hProcess6"/>
    <dgm:cxn modelId="{D6FB5A16-C929-44F2-860C-C4DA085E938D}" type="presParOf" srcId="{565FA98F-1F97-47B7-81D2-3F787B8B0F3C}" destId="{0CDACB26-BFF8-42BD-829A-D309997B54F3}" srcOrd="1" destOrd="0" presId="urn:microsoft.com/office/officeart/2005/8/layout/hProcess6"/>
    <dgm:cxn modelId="{55FFFE5A-F333-49FD-A627-9A6B042DF164}" type="presParOf" srcId="{565FA98F-1F97-47B7-81D2-3F787B8B0F3C}" destId="{39A5CBAC-8442-4031-BBED-E4DC6E234779}" srcOrd="2" destOrd="0" presId="urn:microsoft.com/office/officeart/2005/8/layout/hProcess6"/>
    <dgm:cxn modelId="{61D63422-0805-45AB-A4BA-23B1AF91CB87}" type="presParOf" srcId="{565FA98F-1F97-47B7-81D2-3F787B8B0F3C}" destId="{006BDE47-9F43-456F-9278-96072E3C84AD}" srcOrd="3" destOrd="0" presId="urn:microsoft.com/office/officeart/2005/8/layout/hProcess6"/>
    <dgm:cxn modelId="{49E43E9B-BBD8-4708-B3B8-6164F2CD0A4F}" type="presParOf" srcId="{745E3D13-75EF-4238-8E2F-1E0825D67789}" destId="{4E0FD95E-BABD-407D-8216-8E362F30AA66}" srcOrd="1" destOrd="0" presId="urn:microsoft.com/office/officeart/2005/8/layout/hProcess6"/>
    <dgm:cxn modelId="{710C45C3-4FDA-404A-A714-AFF383202139}" type="presParOf" srcId="{745E3D13-75EF-4238-8E2F-1E0825D67789}" destId="{8CAF05EA-6F45-4850-93C8-A5C02904F5E9}" srcOrd="2" destOrd="0" presId="urn:microsoft.com/office/officeart/2005/8/layout/hProcess6"/>
    <dgm:cxn modelId="{22826C6C-E2A4-464A-B613-30017FC63D1E}" type="presParOf" srcId="{8CAF05EA-6F45-4850-93C8-A5C02904F5E9}" destId="{467C7675-16EF-422B-985F-79C2D0756F81}" srcOrd="0" destOrd="0" presId="urn:microsoft.com/office/officeart/2005/8/layout/hProcess6"/>
    <dgm:cxn modelId="{AFCF9BD4-9117-4DBE-9228-C0E1CF71B706}" type="presParOf" srcId="{8CAF05EA-6F45-4850-93C8-A5C02904F5E9}" destId="{D4D2BDC2-8B9D-482A-A7A4-A105ECE9B9C2}" srcOrd="1" destOrd="0" presId="urn:microsoft.com/office/officeart/2005/8/layout/hProcess6"/>
    <dgm:cxn modelId="{0F78626F-EA91-45E8-9D0D-B3D93D78118B}" type="presParOf" srcId="{8CAF05EA-6F45-4850-93C8-A5C02904F5E9}" destId="{927440E2-7C99-4D28-AE94-DF8A222548DF}" srcOrd="2" destOrd="0" presId="urn:microsoft.com/office/officeart/2005/8/layout/hProcess6"/>
    <dgm:cxn modelId="{8F78314F-C32F-474B-A170-CF4912F672AE}" type="presParOf" srcId="{8CAF05EA-6F45-4850-93C8-A5C02904F5E9}" destId="{7630B6E8-9005-489B-9480-91FA5411B445}" srcOrd="3" destOrd="0" presId="urn:microsoft.com/office/officeart/2005/8/layout/hProcess6"/>
    <dgm:cxn modelId="{19F04ACC-7CF0-432B-8537-5367C3F73E2F}" type="presParOf" srcId="{745E3D13-75EF-4238-8E2F-1E0825D67789}" destId="{2DFE72FE-E1A1-47A6-8C13-DC726B968862}" srcOrd="3" destOrd="0" presId="urn:microsoft.com/office/officeart/2005/8/layout/hProcess6"/>
    <dgm:cxn modelId="{4F8C04F9-A770-40F1-959F-4B00A97DAF50}" type="presParOf" srcId="{745E3D13-75EF-4238-8E2F-1E0825D67789}" destId="{9DD290CB-8424-464E-92A9-B083BB9D2B16}" srcOrd="4" destOrd="0" presId="urn:microsoft.com/office/officeart/2005/8/layout/hProcess6"/>
    <dgm:cxn modelId="{4BE1EB75-E81A-43C1-9B75-ABD42917A004}" type="presParOf" srcId="{9DD290CB-8424-464E-92A9-B083BB9D2B16}" destId="{00468AF1-E114-468D-AF9E-B3134B850901}" srcOrd="0" destOrd="0" presId="urn:microsoft.com/office/officeart/2005/8/layout/hProcess6"/>
    <dgm:cxn modelId="{B3246655-D68E-41C4-B3AF-4FE0EE0933EA}" type="presParOf" srcId="{9DD290CB-8424-464E-92A9-B083BB9D2B16}" destId="{4DF2A796-6267-411D-8DBC-B43D70C761BD}" srcOrd="1" destOrd="0" presId="urn:microsoft.com/office/officeart/2005/8/layout/hProcess6"/>
    <dgm:cxn modelId="{0388D1AB-9A4F-458C-A449-F03E42E0983E}" type="presParOf" srcId="{9DD290CB-8424-464E-92A9-B083BB9D2B16}" destId="{0F93C763-7F79-4230-B078-1D5DDDAA5BEC}" srcOrd="2" destOrd="0" presId="urn:microsoft.com/office/officeart/2005/8/layout/hProcess6"/>
    <dgm:cxn modelId="{411A7C20-CCE5-4312-80F3-6E9059D133E2}" type="presParOf" srcId="{9DD290CB-8424-464E-92A9-B083BB9D2B16}" destId="{9BF44B0B-4B2D-49D8-80B1-C4721977FB9D}" srcOrd="3" destOrd="0" presId="urn:microsoft.com/office/officeart/2005/8/layout/hProcess6"/>
    <dgm:cxn modelId="{5C2FF4F8-BE12-411F-B617-7292BC5DD624}" type="presParOf" srcId="{745E3D13-75EF-4238-8E2F-1E0825D67789}" destId="{D29B2B38-DEA6-468C-AD05-98807D69E36B}" srcOrd="5" destOrd="0" presId="urn:microsoft.com/office/officeart/2005/8/layout/hProcess6"/>
    <dgm:cxn modelId="{5B7785C3-3F6D-4963-B856-2468EA612BB7}" type="presParOf" srcId="{745E3D13-75EF-4238-8E2F-1E0825D67789}" destId="{D1092CB9-9D61-40DD-85B1-410AD15773B3}" srcOrd="6" destOrd="0" presId="urn:microsoft.com/office/officeart/2005/8/layout/hProcess6"/>
    <dgm:cxn modelId="{7D9E140C-1F72-406D-BE19-A8D693948D79}" type="presParOf" srcId="{D1092CB9-9D61-40DD-85B1-410AD15773B3}" destId="{13E2BE3D-3776-4786-B47D-99AAA0F8075F}" srcOrd="0" destOrd="0" presId="urn:microsoft.com/office/officeart/2005/8/layout/hProcess6"/>
    <dgm:cxn modelId="{D8D9546A-4A3C-45AF-8080-19C08F61B4DE}" type="presParOf" srcId="{D1092CB9-9D61-40DD-85B1-410AD15773B3}" destId="{D31DB133-598D-4E97-9D9D-91D386DDA22B}" srcOrd="1" destOrd="0" presId="urn:microsoft.com/office/officeart/2005/8/layout/hProcess6"/>
    <dgm:cxn modelId="{52CC3488-9E6A-4034-8C85-B70F0431B11D}" type="presParOf" srcId="{D1092CB9-9D61-40DD-85B1-410AD15773B3}" destId="{C4843221-9E21-43B2-8776-009C331B70D2}" srcOrd="2" destOrd="0" presId="urn:microsoft.com/office/officeart/2005/8/layout/hProcess6"/>
    <dgm:cxn modelId="{FBA82F2E-009F-4711-AF47-71950A8BF566}" type="presParOf" srcId="{D1092CB9-9D61-40DD-85B1-410AD15773B3}" destId="{46827E0E-82C5-42B9-A40D-0174F15CEE4B}" srcOrd="3" destOrd="0" presId="urn:microsoft.com/office/officeart/2005/8/layout/hProcess6"/>
    <dgm:cxn modelId="{E32352BF-8985-4D47-9B74-C9C3D4933D57}" type="presParOf" srcId="{745E3D13-75EF-4238-8E2F-1E0825D67789}" destId="{FE54F00C-558D-438A-8F78-85A35B0D69E2}" srcOrd="7" destOrd="0" presId="urn:microsoft.com/office/officeart/2005/8/layout/hProcess6"/>
    <dgm:cxn modelId="{5F20C15A-8AB5-4A57-AEB2-00D1535BF19A}" type="presParOf" srcId="{745E3D13-75EF-4238-8E2F-1E0825D67789}" destId="{BC650DEE-917B-4B3F-A768-9235E0F1BEED}" srcOrd="8" destOrd="0" presId="urn:microsoft.com/office/officeart/2005/8/layout/hProcess6"/>
    <dgm:cxn modelId="{2C4C1347-230C-4EBE-ADB3-A4E20E1FA890}" type="presParOf" srcId="{BC650DEE-917B-4B3F-A768-9235E0F1BEED}" destId="{876E2978-68F8-4FE1-AE41-0762A5C1C3D4}" srcOrd="0" destOrd="0" presId="urn:microsoft.com/office/officeart/2005/8/layout/hProcess6"/>
    <dgm:cxn modelId="{46A099C4-8D14-4953-8968-F5E62B189512}" type="presParOf" srcId="{BC650DEE-917B-4B3F-A768-9235E0F1BEED}" destId="{2004A2D8-084C-4B22-B0F3-B065A80C7D48}" srcOrd="1" destOrd="0" presId="urn:microsoft.com/office/officeart/2005/8/layout/hProcess6"/>
    <dgm:cxn modelId="{A0F44CA5-F043-4E8D-AACF-2454A1A9EF7C}" type="presParOf" srcId="{BC650DEE-917B-4B3F-A768-9235E0F1BEED}" destId="{0082CBAD-82EA-49DF-8CD1-1E5FC06F6C39}" srcOrd="2" destOrd="0" presId="urn:microsoft.com/office/officeart/2005/8/layout/hProcess6"/>
    <dgm:cxn modelId="{7D3002BC-D98D-4754-BDC2-F0CD07A4B499}" type="presParOf" srcId="{BC650DEE-917B-4B3F-A768-9235E0F1BEED}" destId="{8D70E37A-4663-43CB-B654-324A8C49691F}" srcOrd="3" destOrd="0" presId="urn:microsoft.com/office/officeart/2005/8/layout/hProcess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0F340F3-9CF2-4C6E-94B5-2357D69B1CC0}" type="doc">
      <dgm:prSet loTypeId="urn:microsoft.com/office/officeart/2005/8/layout/target1" loCatId="relationship" qsTypeId="urn:microsoft.com/office/officeart/2005/8/quickstyle/simple1" qsCatId="simple" csTypeId="urn:microsoft.com/office/officeart/2005/8/colors/accent1_2" csCatId="accent1" phldr="1"/>
      <dgm:spPr/>
    </dgm:pt>
    <dgm:pt modelId="{F99B5D6C-4A2F-4287-8974-C1C95CC5F047}">
      <dgm:prSet phldrT="[Text]" custT="1"/>
      <dgm:spPr/>
      <dgm:t>
        <a:bodyPr/>
        <a:lstStyle/>
        <a:p>
          <a:pPr algn="r" rtl="1"/>
          <a:r>
            <a:rPr lang="he-IL" sz="3200" b="1" smtClean="0">
              <a:solidFill>
                <a:srgbClr val="92D050"/>
              </a:solidFill>
              <a:effectLst>
                <a:outerShdw blurRad="38100" dist="38100" dir="2700000" algn="tl">
                  <a:srgbClr val="000000">
                    <a:alpha val="43137"/>
                  </a:srgbClr>
                </a:outerShdw>
              </a:effectLst>
            </a:rPr>
            <a:t>חסך בהזדמנויות</a:t>
          </a:r>
        </a:p>
        <a:p>
          <a:pPr algn="r" rtl="1"/>
          <a:r>
            <a:rPr lang="he-IL" sz="1600" b="1" smtClean="0">
              <a:solidFill>
                <a:srgbClr val="92D050"/>
              </a:solidFill>
              <a:effectLst/>
            </a:rPr>
            <a:t>(חינוך, השכלה, תעסוקה, דיור, בריאות)</a:t>
          </a:r>
          <a:endParaRPr lang="en-US" sz="1600" b="1" dirty="0">
            <a:solidFill>
              <a:srgbClr val="92D050"/>
            </a:solidFill>
            <a:effectLst/>
          </a:endParaRPr>
        </a:p>
      </dgm:t>
    </dgm:pt>
    <dgm:pt modelId="{120F40AC-498F-4E9B-92E8-321BFEB1FFCD}" type="parTrans" cxnId="{409DD1A2-20F4-4545-8D98-C676ABFE0A95}">
      <dgm:prSet/>
      <dgm:spPr/>
      <dgm:t>
        <a:bodyPr/>
        <a:lstStyle/>
        <a:p>
          <a:endParaRPr lang="en-US"/>
        </a:p>
      </dgm:t>
    </dgm:pt>
    <dgm:pt modelId="{1AD2861E-9EC5-4B13-A9E2-4BFC9E947D43}" type="sibTrans" cxnId="{409DD1A2-20F4-4545-8D98-C676ABFE0A95}">
      <dgm:prSet/>
      <dgm:spPr/>
      <dgm:t>
        <a:bodyPr/>
        <a:lstStyle/>
        <a:p>
          <a:endParaRPr lang="en-US"/>
        </a:p>
      </dgm:t>
    </dgm:pt>
    <dgm:pt modelId="{5C18C3C4-B417-48EF-ACE2-72818771442C}">
      <dgm:prSet phldrT="[Text]" custT="1"/>
      <dgm:spPr/>
      <dgm:t>
        <a:bodyPr/>
        <a:lstStyle/>
        <a:p>
          <a:pPr algn="r" rtl="1"/>
          <a:r>
            <a:rPr lang="he-IL" sz="3200" b="1" smtClean="0">
              <a:solidFill>
                <a:srgbClr val="00B0F0"/>
              </a:solidFill>
              <a:effectLst>
                <a:outerShdw blurRad="38100" dist="38100" dir="2700000" algn="tl">
                  <a:srgbClr val="000000">
                    <a:alpha val="43137"/>
                  </a:srgbClr>
                </a:outerShdw>
              </a:effectLst>
            </a:rPr>
            <a:t>חסך בהון סימבולי</a:t>
          </a:r>
        </a:p>
        <a:p>
          <a:pPr algn="r" rtl="1"/>
          <a:r>
            <a:rPr lang="he-IL" sz="1800" b="1" smtClean="0">
              <a:solidFill>
                <a:srgbClr val="00B0F0"/>
              </a:solidFill>
              <a:effectLst/>
            </a:rPr>
            <a:t>(</a:t>
          </a:r>
          <a:r>
            <a:rPr lang="he-IL" sz="1600" b="1" smtClean="0">
              <a:solidFill>
                <a:srgbClr val="00B0F0"/>
              </a:solidFill>
              <a:effectLst/>
            </a:rPr>
            <a:t>מידת הכבוד והערך שיש לאדם </a:t>
          </a:r>
        </a:p>
        <a:p>
          <a:pPr algn="r" rtl="1"/>
          <a:r>
            <a:rPr lang="he-IL" sz="1600" b="1" smtClean="0">
              <a:solidFill>
                <a:srgbClr val="00B0F0"/>
              </a:solidFill>
              <a:effectLst/>
            </a:rPr>
            <a:t>בחברה, ערך עצמי, בושה, אשמה )</a:t>
          </a:r>
          <a:endParaRPr lang="en-US" sz="1600" b="1" dirty="0">
            <a:solidFill>
              <a:srgbClr val="00B0F0"/>
            </a:solidFill>
            <a:effectLst/>
          </a:endParaRPr>
        </a:p>
      </dgm:t>
    </dgm:pt>
    <dgm:pt modelId="{902F4E58-6962-4D58-A026-9BE802AE4F1D}" type="parTrans" cxnId="{7FEBCEA0-15F2-410A-8052-2160CF68D7CD}">
      <dgm:prSet/>
      <dgm:spPr/>
      <dgm:t>
        <a:bodyPr/>
        <a:lstStyle/>
        <a:p>
          <a:endParaRPr lang="en-US"/>
        </a:p>
      </dgm:t>
    </dgm:pt>
    <dgm:pt modelId="{9210FDB3-C720-467F-AEE4-E1B819FFF57F}" type="sibTrans" cxnId="{7FEBCEA0-15F2-410A-8052-2160CF68D7CD}">
      <dgm:prSet/>
      <dgm:spPr/>
      <dgm:t>
        <a:bodyPr/>
        <a:lstStyle/>
        <a:p>
          <a:endParaRPr lang="en-US"/>
        </a:p>
      </dgm:t>
    </dgm:pt>
    <dgm:pt modelId="{ABF46F5F-85E3-4C9E-ACF5-4B9A4F3B4AEC}">
      <dgm:prSet phldrT="[Text]" custT="1"/>
      <dgm:spPr/>
      <dgm:t>
        <a:bodyPr/>
        <a:lstStyle/>
        <a:p>
          <a:pPr algn="r" rtl="1"/>
          <a:r>
            <a:rPr lang="he-IL" sz="3200" b="1" dirty="0" smtClean="0">
              <a:solidFill>
                <a:srgbClr val="FF0000"/>
              </a:solidFill>
              <a:effectLst>
                <a:outerShdw blurRad="38100" dist="38100" dir="2700000" algn="tl">
                  <a:srgbClr val="000000">
                    <a:alpha val="43137"/>
                  </a:srgbClr>
                </a:outerShdw>
              </a:effectLst>
            </a:rPr>
            <a:t>חסך כלכלי</a:t>
          </a:r>
        </a:p>
      </dgm:t>
    </dgm:pt>
    <dgm:pt modelId="{D4CA48C9-1A5C-438B-BF8D-E266BEB49548}" type="sibTrans" cxnId="{AC9052BD-09E3-480F-BBC0-14F56AEEC1F0}">
      <dgm:prSet/>
      <dgm:spPr/>
      <dgm:t>
        <a:bodyPr/>
        <a:lstStyle/>
        <a:p>
          <a:endParaRPr lang="en-US"/>
        </a:p>
      </dgm:t>
    </dgm:pt>
    <dgm:pt modelId="{A6BBA3A8-9FD8-486F-9D7E-A278EBB7F0A1}" type="parTrans" cxnId="{AC9052BD-09E3-480F-BBC0-14F56AEEC1F0}">
      <dgm:prSet/>
      <dgm:spPr/>
      <dgm:t>
        <a:bodyPr/>
        <a:lstStyle/>
        <a:p>
          <a:endParaRPr lang="en-US"/>
        </a:p>
      </dgm:t>
    </dgm:pt>
    <dgm:pt modelId="{78BD9946-3264-465E-B5D2-FB839D69D1C7}" type="pres">
      <dgm:prSet presAssocID="{10F340F3-9CF2-4C6E-94B5-2357D69B1CC0}" presName="composite" presStyleCnt="0">
        <dgm:presLayoutVars>
          <dgm:chMax val="5"/>
          <dgm:dir/>
          <dgm:resizeHandles val="exact"/>
        </dgm:presLayoutVars>
      </dgm:prSet>
      <dgm:spPr/>
    </dgm:pt>
    <dgm:pt modelId="{6FF78249-52B3-4663-86BC-60ABE10C6FC4}" type="pres">
      <dgm:prSet presAssocID="{ABF46F5F-85E3-4C9E-ACF5-4B9A4F3B4AEC}" presName="circle1" presStyleLbl="lnNode1" presStyleIdx="0" presStyleCnt="3" custLinFactNeighborX="-53908" custLinFactNeighborY="-22222"/>
      <dgm:spPr>
        <a:solidFill>
          <a:srgbClr val="FF0000"/>
        </a:solidFill>
      </dgm:spPr>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5D7C8E67-A984-489F-9C2B-48DE61FAD2C3}" type="pres">
      <dgm:prSet presAssocID="{ABF46F5F-85E3-4C9E-ACF5-4B9A4F3B4AEC}" presName="text1" presStyleLbl="revTx" presStyleIdx="0" presStyleCnt="3" custScaleX="279798" custLinFactNeighborX="-37737">
        <dgm:presLayoutVars>
          <dgm:bulletEnabled val="1"/>
        </dgm:presLayoutVars>
      </dgm:prSet>
      <dgm:spPr/>
      <dgm:t>
        <a:bodyPr/>
        <a:lstStyle/>
        <a:p>
          <a:endParaRPr lang="en-US"/>
        </a:p>
      </dgm:t>
    </dgm:pt>
    <dgm:pt modelId="{BB99CD78-F2C7-48B2-9403-CDAFADCC9D77}" type="pres">
      <dgm:prSet presAssocID="{ABF46F5F-85E3-4C9E-ACF5-4B9A4F3B4AEC}" presName="line1" presStyleLbl="callout" presStyleIdx="0" presStyleCnt="6" custLinFactNeighborX="93747" custLinFactNeighborY="87511"/>
      <dgm:spPr/>
    </dgm:pt>
    <dgm:pt modelId="{08344E6D-1CCD-41A3-83BE-687E366AD409}" type="pres">
      <dgm:prSet presAssocID="{ABF46F5F-85E3-4C9E-ACF5-4B9A4F3B4AEC}" presName="d1" presStyleLbl="callout" presStyleIdx="1" presStyleCnt="6" custScaleX="143493" custScaleY="97219"/>
      <dgm:spPr/>
    </dgm:pt>
    <dgm:pt modelId="{CD0CF526-0C5F-46A3-961C-5D0C6484E6E7}" type="pres">
      <dgm:prSet presAssocID="{F99B5D6C-4A2F-4287-8974-C1C95CC5F047}" presName="circle2" presStyleLbl="lnNode1" presStyleIdx="1" presStyleCnt="3" custLinFactNeighborX="-17969" custLinFactNeighborY="-7407"/>
      <dgm:spPr>
        <a:solidFill>
          <a:srgbClr val="92D050"/>
        </a:solidFill>
      </dgm:spPr>
      <dgm:extLst>
        <a:ext uri="{E40237B7-FDA0-4F09-8148-C483321AD2D9}">
          <dgm14:cNvPr xmlns:dgm14="http://schemas.microsoft.com/office/drawing/2010/diagram" id="0" name="">
            <a:hlinkClick xmlns:r="http://schemas.openxmlformats.org/officeDocument/2006/relationships" r:id="" action="ppaction://noaction"/>
          </dgm14:cNvPr>
        </a:ext>
      </dgm:extLst>
    </dgm:pt>
    <dgm:pt modelId="{57CF1A42-3953-41B9-B300-E0B8F2D5F96C}" type="pres">
      <dgm:prSet presAssocID="{F99B5D6C-4A2F-4287-8974-C1C95CC5F047}" presName="text2" presStyleLbl="revTx" presStyleIdx="1" presStyleCnt="3" custScaleX="280414" custLinFactNeighborX="25226" custLinFactNeighborY="7410">
        <dgm:presLayoutVars>
          <dgm:bulletEnabled val="1"/>
        </dgm:presLayoutVars>
      </dgm:prSet>
      <dgm:spPr/>
      <dgm:t>
        <a:bodyPr/>
        <a:lstStyle/>
        <a:p>
          <a:endParaRPr lang="en-US"/>
        </a:p>
      </dgm:t>
    </dgm:pt>
    <dgm:pt modelId="{2DF0F8DF-F991-47E0-A055-9709B8E66A7B}" type="pres">
      <dgm:prSet presAssocID="{F99B5D6C-4A2F-4287-8974-C1C95CC5F047}" presName="line2" presStyleLbl="callout" presStyleIdx="2" presStyleCnt="6" custLinFactY="600000" custLinFactNeighborX="4858" custLinFactNeighborY="662642"/>
      <dgm:spPr/>
    </dgm:pt>
    <dgm:pt modelId="{D93782A4-59DE-4F67-A76E-D1766357DF26}" type="pres">
      <dgm:prSet presAssocID="{F99B5D6C-4A2F-4287-8974-C1C95CC5F047}" presName="d2" presStyleLbl="callout" presStyleIdx="3" presStyleCnt="6" custScaleX="103304" custScaleY="47550"/>
      <dgm:spPr/>
    </dgm:pt>
    <dgm:pt modelId="{78685056-8F38-404D-A560-665AF96A1893}" type="pres">
      <dgm:prSet presAssocID="{5C18C3C4-B417-48EF-ACE2-72818771442C}" presName="circle3" presStyleLbl="lnNode1" presStyleIdx="2" presStyleCnt="3" custLinFactNeighborX="-10782" custLinFactNeighborY="-4444"/>
      <dgm:spPr/>
    </dgm:pt>
    <dgm:pt modelId="{0C7FCC37-643C-4C5F-97F9-43B09A64D25E}" type="pres">
      <dgm:prSet presAssocID="{5C18C3C4-B417-48EF-ACE2-72818771442C}" presName="text3" presStyleLbl="revTx" presStyleIdx="2" presStyleCnt="3" custScaleX="251152" custLinFactNeighborX="22861" custLinFactNeighborY="51429">
        <dgm:presLayoutVars>
          <dgm:bulletEnabled val="1"/>
        </dgm:presLayoutVars>
      </dgm:prSet>
      <dgm:spPr/>
      <dgm:t>
        <a:bodyPr/>
        <a:lstStyle/>
        <a:p>
          <a:endParaRPr lang="en-US"/>
        </a:p>
      </dgm:t>
    </dgm:pt>
    <dgm:pt modelId="{FEF57ADA-7B5B-4ABE-AB54-68E779722F09}" type="pres">
      <dgm:prSet presAssocID="{5C18C3C4-B417-48EF-ACE2-72818771442C}" presName="line3" presStyleLbl="callout" presStyleIdx="4" presStyleCnt="6" custLinFactY="500000" custLinFactNeighborX="58192" custLinFactNeighborY="537617"/>
      <dgm:spPr/>
    </dgm:pt>
    <dgm:pt modelId="{4207D659-440B-4CDC-909A-29D4886205E4}" type="pres">
      <dgm:prSet presAssocID="{5C18C3C4-B417-48EF-ACE2-72818771442C}" presName="d3" presStyleLbl="callout" presStyleIdx="5" presStyleCnt="6" custScaleX="101753" custScaleY="28048" custLinFactNeighborX="25038" custLinFactNeighborY="-5808"/>
      <dgm:spPr/>
    </dgm:pt>
  </dgm:ptLst>
  <dgm:cxnLst>
    <dgm:cxn modelId="{409DD1A2-20F4-4545-8D98-C676ABFE0A95}" srcId="{10F340F3-9CF2-4C6E-94B5-2357D69B1CC0}" destId="{F99B5D6C-4A2F-4287-8974-C1C95CC5F047}" srcOrd="1" destOrd="0" parTransId="{120F40AC-498F-4E9B-92E8-321BFEB1FFCD}" sibTransId="{1AD2861E-9EC5-4B13-A9E2-4BFC9E947D43}"/>
    <dgm:cxn modelId="{AC9052BD-09E3-480F-BBC0-14F56AEEC1F0}" srcId="{10F340F3-9CF2-4C6E-94B5-2357D69B1CC0}" destId="{ABF46F5F-85E3-4C9E-ACF5-4B9A4F3B4AEC}" srcOrd="0" destOrd="0" parTransId="{A6BBA3A8-9FD8-486F-9D7E-A278EBB7F0A1}" sibTransId="{D4CA48C9-1A5C-438B-BF8D-E266BEB49548}"/>
    <dgm:cxn modelId="{7FEBCEA0-15F2-410A-8052-2160CF68D7CD}" srcId="{10F340F3-9CF2-4C6E-94B5-2357D69B1CC0}" destId="{5C18C3C4-B417-48EF-ACE2-72818771442C}" srcOrd="2" destOrd="0" parTransId="{902F4E58-6962-4D58-A026-9BE802AE4F1D}" sibTransId="{9210FDB3-C720-467F-AEE4-E1B819FFF57F}"/>
    <dgm:cxn modelId="{7D4B632C-E0D5-4FB0-8097-EDE8E307C2BB}" type="presOf" srcId="{10F340F3-9CF2-4C6E-94B5-2357D69B1CC0}" destId="{78BD9946-3264-465E-B5D2-FB839D69D1C7}" srcOrd="0" destOrd="0" presId="urn:microsoft.com/office/officeart/2005/8/layout/target1"/>
    <dgm:cxn modelId="{63465800-C43C-4EF0-8529-BC2170C57638}" type="presOf" srcId="{ABF46F5F-85E3-4C9E-ACF5-4B9A4F3B4AEC}" destId="{5D7C8E67-A984-489F-9C2B-48DE61FAD2C3}" srcOrd="0" destOrd="0" presId="urn:microsoft.com/office/officeart/2005/8/layout/target1"/>
    <dgm:cxn modelId="{DB8D2B26-6BD2-45D5-A75F-F57B004AF404}" type="presOf" srcId="{F99B5D6C-4A2F-4287-8974-C1C95CC5F047}" destId="{57CF1A42-3953-41B9-B300-E0B8F2D5F96C}" srcOrd="0" destOrd="0" presId="urn:microsoft.com/office/officeart/2005/8/layout/target1"/>
    <dgm:cxn modelId="{9822B796-AFF0-4BF8-8CC5-C4CC417EC366}" type="presOf" srcId="{5C18C3C4-B417-48EF-ACE2-72818771442C}" destId="{0C7FCC37-643C-4C5F-97F9-43B09A64D25E}" srcOrd="0" destOrd="0" presId="urn:microsoft.com/office/officeart/2005/8/layout/target1"/>
    <dgm:cxn modelId="{48681101-B2B5-4CCC-A08E-10F8F5E5C7B6}" type="presParOf" srcId="{78BD9946-3264-465E-B5D2-FB839D69D1C7}" destId="{6FF78249-52B3-4663-86BC-60ABE10C6FC4}" srcOrd="0" destOrd="0" presId="urn:microsoft.com/office/officeart/2005/8/layout/target1"/>
    <dgm:cxn modelId="{C99FE7A4-A30E-4487-80FE-755B7D7BAA93}" type="presParOf" srcId="{78BD9946-3264-465E-B5D2-FB839D69D1C7}" destId="{5D7C8E67-A984-489F-9C2B-48DE61FAD2C3}" srcOrd="1" destOrd="0" presId="urn:microsoft.com/office/officeart/2005/8/layout/target1"/>
    <dgm:cxn modelId="{E97BA93A-5B3A-47D2-A833-647C391BA8EF}" type="presParOf" srcId="{78BD9946-3264-465E-B5D2-FB839D69D1C7}" destId="{BB99CD78-F2C7-48B2-9403-CDAFADCC9D77}" srcOrd="2" destOrd="0" presId="urn:microsoft.com/office/officeart/2005/8/layout/target1"/>
    <dgm:cxn modelId="{6E3F80CE-191E-43BC-971E-CF3150BC5F3E}" type="presParOf" srcId="{78BD9946-3264-465E-B5D2-FB839D69D1C7}" destId="{08344E6D-1CCD-41A3-83BE-687E366AD409}" srcOrd="3" destOrd="0" presId="urn:microsoft.com/office/officeart/2005/8/layout/target1"/>
    <dgm:cxn modelId="{E1FCB054-B4AB-4445-88F6-5963C02CF229}" type="presParOf" srcId="{78BD9946-3264-465E-B5D2-FB839D69D1C7}" destId="{CD0CF526-0C5F-46A3-961C-5D0C6484E6E7}" srcOrd="4" destOrd="0" presId="urn:microsoft.com/office/officeart/2005/8/layout/target1"/>
    <dgm:cxn modelId="{22968907-1B86-4D56-9955-80EDC9CBC42E}" type="presParOf" srcId="{78BD9946-3264-465E-B5D2-FB839D69D1C7}" destId="{57CF1A42-3953-41B9-B300-E0B8F2D5F96C}" srcOrd="5" destOrd="0" presId="urn:microsoft.com/office/officeart/2005/8/layout/target1"/>
    <dgm:cxn modelId="{A24C86C4-DFC2-45B1-B9F1-FA55D66083CC}" type="presParOf" srcId="{78BD9946-3264-465E-B5D2-FB839D69D1C7}" destId="{2DF0F8DF-F991-47E0-A055-9709B8E66A7B}" srcOrd="6" destOrd="0" presId="urn:microsoft.com/office/officeart/2005/8/layout/target1"/>
    <dgm:cxn modelId="{7D996F65-AA76-4B75-B2CB-71159EAE00FB}" type="presParOf" srcId="{78BD9946-3264-465E-B5D2-FB839D69D1C7}" destId="{D93782A4-59DE-4F67-A76E-D1766357DF26}" srcOrd="7" destOrd="0" presId="urn:microsoft.com/office/officeart/2005/8/layout/target1"/>
    <dgm:cxn modelId="{947B00D7-9C0D-45E9-A80F-EC9FCC0508B8}" type="presParOf" srcId="{78BD9946-3264-465E-B5D2-FB839D69D1C7}" destId="{78685056-8F38-404D-A560-665AF96A1893}" srcOrd="8" destOrd="0" presId="urn:microsoft.com/office/officeart/2005/8/layout/target1"/>
    <dgm:cxn modelId="{5AB6D4D7-0A07-49EA-A766-0358E92AD29A}" type="presParOf" srcId="{78BD9946-3264-465E-B5D2-FB839D69D1C7}" destId="{0C7FCC37-643C-4C5F-97F9-43B09A64D25E}" srcOrd="9" destOrd="0" presId="urn:microsoft.com/office/officeart/2005/8/layout/target1"/>
    <dgm:cxn modelId="{0B6BFAFD-F8B7-4642-B560-F85CFC3D01E3}" type="presParOf" srcId="{78BD9946-3264-465E-B5D2-FB839D69D1C7}" destId="{FEF57ADA-7B5B-4ABE-AB54-68E779722F09}" srcOrd="10" destOrd="0" presId="urn:microsoft.com/office/officeart/2005/8/layout/target1"/>
    <dgm:cxn modelId="{79C7D6D0-A08B-40AC-8FA6-A45FAEDF7358}" type="presParOf" srcId="{78BD9946-3264-465E-B5D2-FB839D69D1C7}" destId="{4207D659-440B-4CDC-909A-29D4886205E4}" srcOrd="11" destOrd="0" presId="urn:microsoft.com/office/officeart/2005/8/layout/targe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Process6">
  <dgm:title val=""/>
  <dgm:desc val=""/>
  <dgm:catLst>
    <dgm:cat type="process"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theList">
    <dgm:varLst>
      <dgm:dir/>
      <dgm:animLvl val="lvl"/>
      <dgm:resizeHandles val="exact"/>
    </dgm:varLst>
    <dgm:choose name="Name0">
      <dgm:if name="Name1" func="var" arg="dir" op="equ" val="norm">
        <dgm:alg type="lin">
          <dgm:param type="linDir" val="fromL"/>
          <dgm:param type="nodeHorzAlign" val="l"/>
        </dgm:alg>
      </dgm:if>
      <dgm:else name="Name2">
        <dgm:alg type="lin">
          <dgm:param type="linDir" val="fromR"/>
          <dgm:param type="nodeHorzAlign" val="r"/>
        </dgm:alg>
      </dgm:else>
    </dgm:choose>
    <dgm:shape xmlns:r="http://schemas.openxmlformats.org/officeDocument/2006/relationships" r:blip="">
      <dgm:adjLst/>
    </dgm:shape>
    <dgm:presOf/>
    <dgm:constrLst>
      <dgm:constr type="w" for="ch" forName="compNode" refType="w"/>
      <dgm:constr type="h" for="ch" forName="compNode" refType="w" refFor="ch" refForName="compNode" fact="0.7"/>
      <dgm:constr type="ctrY" for="ch" forName="compNode" refType="h" fact="0.5"/>
      <dgm:constr type="w" for="ch" forName="aSpace" refType="w" fact="0.05"/>
      <dgm:constr type="primFontSz" for="des" forName="childTextHidden" op="equ" val="65"/>
      <dgm:constr type="primFontSz" for="des" forName="parentText" op="equ"/>
    </dgm:constrLst>
    <dgm:ruleLst/>
    <dgm:forEach name="aNodeForEach" axis="ch" ptType="node">
      <dgm:layoutNode name="compNode">
        <dgm:alg type="composite">
          <dgm:param type="ar" val="1.43"/>
        </dgm:alg>
        <dgm:shape xmlns:r="http://schemas.openxmlformats.org/officeDocument/2006/relationships" r:blip="">
          <dgm:adjLst/>
        </dgm:shape>
        <dgm:presOf/>
        <dgm:choose name="Name3">
          <dgm:if name="Name4" func="var" arg="dir" op="equ" val="norm">
            <dgm:constrLst>
              <dgm:constr type="w" for="ch" forName="childTextVisible" refType="w" fact="0.8"/>
              <dgm:constr type="h" for="ch" forName="childTextVisible" refType="h"/>
              <dgm:constr type="r" for="ch" forName="childTextVisible" refType="w"/>
              <dgm:constr type="w" for="ch" forName="childTextHidden" refType="w" fact="0.6"/>
              <dgm:constr type="h" for="ch" forName="childTextHidden" refType="h"/>
              <dgm:constr type="r" for="ch" forName="childTextHidden" refType="w"/>
              <dgm:constr type="l" for="ch" forName="parentText"/>
              <dgm:constr type="w" for="ch" forName="parentText" refType="w" fact="0.4"/>
              <dgm:constr type="h" for="ch" forName="parentText" refType="w" refFor="ch" refForName="parentText" op="equ"/>
              <dgm:constr type="ctrY" for="ch" forName="parentText" refType="h" fact="0.5"/>
            </dgm:constrLst>
          </dgm:if>
          <dgm:else name="Name5">
            <dgm:constrLst>
              <dgm:constr type="w" for="ch" forName="childTextVisible" refType="w" fact="0.8"/>
              <dgm:constr type="h" for="ch" forName="childTextVisible" refType="h"/>
              <dgm:constr type="l" for="ch" forName="childTextVisible"/>
              <dgm:constr type="w" for="ch" forName="childTextHidden" refType="w" fact="0.6"/>
              <dgm:constr type="h" for="ch" forName="childTextHidden" refType="h"/>
              <dgm:constr type="l" for="ch" forName="childTextHidden"/>
              <dgm:constr type="r" for="ch" forName="parentText" refType="w"/>
              <dgm:constr type="w" for="ch" forName="parentText" refType="w" fact="0.4"/>
              <dgm:constr type="h" for="ch" forName="parentText" refType="w" refFor="ch" refForName="parentText" op="equ"/>
              <dgm:constr type="ctrY" for="ch" forName="parentText" refType="h" fact="0.5"/>
            </dgm:constrLst>
          </dgm:else>
        </dgm:choose>
        <dgm:ruleLst/>
        <dgm:layoutNode name="noGeometry">
          <dgm:alg type="sp"/>
          <dgm:shape xmlns:r="http://schemas.openxmlformats.org/officeDocument/2006/relationships" r:blip="">
            <dgm:adjLst/>
          </dgm:shape>
          <dgm:presOf/>
          <dgm:constrLst/>
          <dgm:ruleLst/>
        </dgm:layoutNode>
        <dgm:layoutNode name="childTextVisible" styleLbl="bgAccFollowNode1">
          <dgm:varLst>
            <dgm:bulletEnabled val="1"/>
          </dgm:varLst>
          <dgm:alg type="sp"/>
          <dgm:choose name="Name6">
            <dgm:if name="Name7" func="var" arg="dir" op="equ" val="norm">
              <dgm:shape xmlns:r="http://schemas.openxmlformats.org/officeDocument/2006/relationships" type="rightArrow" r:blip="">
                <dgm:adjLst>
                  <dgm:adj idx="1" val="0.7"/>
                  <dgm:adj idx="2" val="0.5"/>
                </dgm:adjLst>
              </dgm:shape>
            </dgm:if>
            <dgm:else name="Name8">
              <dgm:shape xmlns:r="http://schemas.openxmlformats.org/officeDocument/2006/relationships" type="leftArrow" r:blip="">
                <dgm:adjLst>
                  <dgm:adj idx="1" val="0.7"/>
                  <dgm:adj idx="2" val="0.5"/>
                </dgm:adjLst>
              </dgm:shape>
            </dgm:else>
          </dgm:choose>
          <dgm:presOf axis="des" ptType="node"/>
          <dgm:constrLst/>
          <dgm:ruleLst/>
        </dgm:layoutNode>
        <dgm:layoutNode name="childTextHidden" styleLbl="bgAccFollowNode1">
          <dgm:choose name="Name9">
            <dgm:if name="Name10" axis="des followSib" ptType="node node" st="1 1" cnt="1 0" func="cnt" op="gte" val="1">
              <dgm:alg type="tx">
                <dgm:param type="stBulletLvl" val="1"/>
                <dgm:param type="txAnchorVertCh" val="mid"/>
              </dgm:alg>
            </dgm:if>
            <dgm:else name="Name11">
              <dgm:alg type="tx">
                <dgm:param type="stBulletLvl" val="2"/>
                <dgm:param type="txAnchorVertCh" val="mid"/>
              </dgm:alg>
            </dgm:else>
          </dgm:choose>
          <dgm:choose name="Name12">
            <dgm:if name="Name13" func="var" arg="dir" op="equ" val="norm">
              <dgm:shape xmlns:r="http://schemas.openxmlformats.org/officeDocument/2006/relationships" type="rightArrow" r:blip="" hideGeom="1">
                <dgm:adjLst>
                  <dgm:adj idx="1" val="0.7"/>
                  <dgm:adj idx="2" val="0.5"/>
                </dgm:adjLst>
              </dgm:shape>
            </dgm:if>
            <dgm:else name="Name14">
              <dgm:shape xmlns:r="http://schemas.openxmlformats.org/officeDocument/2006/relationships" type="leftArrow" r:blip="" hideGeom="1">
                <dgm:adjLst>
                  <dgm:adj idx="1" val="0.7"/>
                  <dgm:adj idx="2" val="0.5"/>
                </dgm:adjLst>
              </dgm:shape>
            </dgm:else>
          </dgm:choose>
          <dgm:presOf axis="des" ptType="node"/>
          <dgm:constrLst>
            <dgm:constr type="secFontSz" refType="primFontSz"/>
            <dgm:constr type="tMarg" refType="primFontSz" fact="0.05"/>
            <dgm:constr type="bMarg" refType="primFontSz" fact="0.05"/>
            <dgm:constr type="rMarg" refType="primFontSz" fact="0.1"/>
            <dgm:constr type="lMarg" refType="primFontSz" fact="0.2"/>
          </dgm:constrLst>
          <dgm:ruleLst>
            <dgm:rule type="primFontSz" val="5" fact="NaN" max="NaN"/>
          </dgm:ruleLst>
        </dgm:layoutNode>
        <dgm:layoutNode name="parentText" styleLbl="node1">
          <dgm:varLst>
            <dgm:chMax val="1"/>
            <dgm:bulletEnabled val="1"/>
          </dgm:varLst>
          <dgm:alg type="tx"/>
          <dgm:shape xmlns:r="http://schemas.openxmlformats.org/officeDocument/2006/relationships" type="ellipse" r:blip="">
            <dgm:adjLst/>
          </dgm:shape>
          <dgm:presOf axis="self"/>
          <dgm:constrLst>
            <dgm:constr type="primFontSz" val="65"/>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choose name="Name15">
        <dgm:if name="Name16" axis="self" ptType="node" func="revPos" op="gte" val="2">
          <dgm:layoutNode name="aSpace">
            <dgm:alg type="sp"/>
            <dgm:shape xmlns:r="http://schemas.openxmlformats.org/officeDocument/2006/relationships" r:blip="">
              <dgm:adjLst/>
            </dgm:shape>
            <dgm:presOf/>
            <dgm:constrLst/>
            <dgm:ruleLst/>
          </dgm:layoutNode>
        </dgm:if>
        <dgm:else name="Name17"/>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target1">
  <dgm:title val=""/>
  <dgm:desc val=""/>
  <dgm:catLst>
    <dgm:cat type="relationship" pri="25000"/>
    <dgm:cat type="convert" pri="2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resizeHandles val="exact"/>
    </dgm:varLst>
    <dgm:alg type="composite">
      <dgm:param type="ar" val="1.25"/>
    </dgm:alg>
    <dgm:shape xmlns:r="http://schemas.openxmlformats.org/officeDocument/2006/relationships" r:blip="">
      <dgm:adjLst/>
    </dgm:shape>
    <dgm:presOf/>
    <dgm:choose name="Name0">
      <dgm:if name="Name1" func="var" arg="dir" op="equ" val="norm">
        <dgm:choose name="Name2">
          <dgm:if name="Name3" axis="ch" ptType="node" func="cnt" op="equ" val="0">
            <dgm:constrLst/>
          </dgm:if>
          <dgm:if name="Name4" axis="ch" ptType="node" func="cnt" op="equ" val="1">
            <dgm:constrLst>
              <dgm:constr type="primFontSz" for="des" ptType="node" op="equ" val="65"/>
              <dgm:constr type="w" for="ch" forName="circle1" refType="w" fact="0.6"/>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3125"/>
              <dgm:constr type="r" for="ch" forName="text1" refType="w"/>
              <dgm:constr type="t" for="ch" forName="text1"/>
              <dgm:constr type="l" for="ch" forName="line1" refType="w" fact="0.625"/>
              <dgm:constr type="ctrY" for="ch" forName="line1" refType="ctrY" refFor="ch" refForName="text1"/>
              <dgm:constr type="r" for="ch" forName="line1" refType="l" refFor="ch" refForName="text1"/>
              <dgm:constr type="h" for="ch" forName="line1"/>
              <dgm:constr type="l" for="ch" forName="d1" refType="w" fact="0.3"/>
              <dgm:constr type="b" for="ch" forName="d1" refType="h" fact="0.625"/>
              <dgm:constr type="w" for="ch" forName="d1" refType="w" fact="0.32475"/>
              <dgm:constr type="h" for="ch" forName="d1" refType="h" fact="0.469"/>
            </dgm:constrLst>
          </dgm:if>
          <dgm:if name="Name5" axis="ch" ptType="node" func="cnt" op="equ" val="2">
            <dgm:constrLst>
              <dgm:constr type="primFontSz" for="des" ptType="node" op="equ" val="65"/>
              <dgm:constr type="w" for="ch" forName="circle1" refType="w" fact="0.2"/>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3125"/>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75"/>
              <dgm:constr type="h" for="ch" forName="d1" refType="h" fact="0.469"/>
              <dgm:constr type="w" for="ch" forName="circle2" refType="w" fact="0.6"/>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3125"/>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44325"/>
              <dgm:constr type="b" for="ch" forName="d2" refType="h" fact="0.7975"/>
              <dgm:constr type="w" for="ch" forName="d2" refType="w" fact="0.1815"/>
              <dgm:constr type="h" for="ch" forName="d2" refType="h" fact="0.3283"/>
            </dgm:constrLst>
          </dgm:if>
          <dgm:if name="Name6" axis="ch" ptType="node" func="cnt" op="equ" val="3">
            <dgm:constrLst>
              <dgm:constr type="primFontSz" for="des" ptType="node" op="equ" val="65"/>
              <dgm:constr type="w" for="ch" forName="circle1" refType="w" fact="0.12"/>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21875"/>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7"/>
              <dgm:constr type="h" for="ch" forName="d1" refType="h" fact="0.5155"/>
              <dgm:constr type="w" for="ch" forName="circle2" refType="w" fact="0.36"/>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21875"/>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386"/>
              <dgm:constr type="b" for="ch" forName="d2" refType="h" fact="0.72969"/>
              <dgm:constr type="w" for="ch" forName="d2" refType="w" fact="0.2387"/>
              <dgm:constr type="h" for="ch" forName="d2" refType="h" fact="0.4017"/>
              <dgm:constr type="w" for="ch" forName="circle3" refType="w" fact="0.6"/>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21875"/>
              <dgm:constr type="r" for="ch" forName="text3" refType="w"/>
              <dgm:constr type="t" for="ch" forName="text3" refType="b" refFor="ch" refForName="text2"/>
              <dgm:constr type="l" for="ch" forName="line3" refType="w" fact="0.625"/>
              <dgm:constr type="ctrY" for="ch" forName="line3" refType="ctrY" refFor="ch" refForName="text3"/>
              <dgm:constr type="w" for="ch" forName="line3" refType="w" fact="0.075"/>
              <dgm:constr type="h" for="ch" forName="line3"/>
              <dgm:constr type="l" for="ch" forName="d3" refType="w" fact="0.47175"/>
              <dgm:constr type="b" for="ch" forName="d3" refType="h" fact="0.83375"/>
              <dgm:constr type="w" for="ch" forName="d3" refType="w" fact="0.1527"/>
              <dgm:constr type="h" for="ch" forName="d3" refType="h" fact="0.287"/>
            </dgm:constrLst>
          </dgm:if>
          <dgm:if name="Name7" axis="ch" ptType="node" func="cnt" op="equ" val="4">
            <dgm:constrLst>
              <dgm:constr type="primFontSz" for="des" ptType="node" op="equ" val="65"/>
              <dgm:constr type="w" for="ch" forName="circle1" refType="w" fact="0.0857"/>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17938"/>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295"/>
              <dgm:constr type="b" for="ch" forName="d1" refType="h" fact="0.62"/>
              <dgm:constr type="w" for="ch" forName="d1" refType="w" fact="0.33"/>
              <dgm:constr type="h" for="ch" forName="d1" refType="h" fact="0.53"/>
              <dgm:constr type="w" for="ch" forName="circle2" refType="w" fact="0.2571"/>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17938"/>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36625"/>
              <dgm:constr type="b" for="ch" forName="d2" refType="h" fact="0.70438"/>
              <dgm:constr type="w" for="ch" forName="d2" refType="w" fact="0.2585"/>
              <dgm:constr type="h" for="ch" forName="d2" refType="h" fact="0.43525"/>
              <dgm:constr type="w" for="ch" forName="circle3" refType="w" fact="0.4285"/>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7938"/>
              <dgm:constr type="r" for="ch" forName="text3" refType="w"/>
              <dgm:constr type="t" for="ch" forName="text3" refType="b" refFor="ch" refForName="text2"/>
              <dgm:constr type="l" for="ch" forName="line3" refType="w" fact="0.625"/>
              <dgm:constr type="ctrY" for="ch" forName="line3" refType="ctrY" refFor="ch" refForName="text3"/>
              <dgm:constr type="w" for="ch" forName="line3" refType="w" fact="0.075"/>
              <dgm:constr type="h" for="ch" forName="line3"/>
              <dgm:constr type="l" for="ch" forName="d3" refType="w" fact="0.4255"/>
              <dgm:constr type="b" for="ch" forName="d3" refType="h" fact="0.78031"/>
              <dgm:constr type="w" for="ch" forName="d3" refType="w" fact="0.1995"/>
              <dgm:constr type="h" for="ch" forName="d3" refType="h" fact="0.332"/>
              <dgm:constr type="w" for="ch" forName="circle4" refType="w" fact="0.6"/>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7938"/>
              <dgm:constr type="r" for="ch" forName="text4" refType="w"/>
              <dgm:constr type="t" for="ch" forName="text4" refType="b" refFor="ch" refForName="text3"/>
              <dgm:constr type="l" for="ch" forName="line4" refType="w" fact="0.625"/>
              <dgm:constr type="ctrY" for="ch" forName="line4" refType="ctrY" refFor="ch" refForName="text4"/>
              <dgm:constr type="w" for="ch" forName="line4" refType="w" fact="0.075"/>
              <dgm:constr type="h" for="ch" forName="line4"/>
              <dgm:constr type="l" for="ch" forName="d4" refType="w" fact="0.48525"/>
              <dgm:constr type="b" for="ch" forName="d4" refType="h" fact="0.85594"/>
              <dgm:constr type="w" for="ch" forName="d4" refType="w" fact="0.1394"/>
              <dgm:constr type="h" for="ch" forName="d4" refType="h" fact="0.2282"/>
            </dgm:constrLst>
          </dgm:if>
          <dgm:if name="Name8" axis="ch" ptType="node" func="cnt" op="gte" val="5">
            <dgm:constrLst>
              <dgm:constr type="primFontSz" for="des" ptType="node" op="equ" val="65"/>
              <dgm:constr type="w" for="ch" forName="circle1" refType="w" fact="0.0667"/>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1324"/>
              <dgm:constr type="r" for="ch" forName="text1" refType="w"/>
              <dgm:constr type="ctrY" for="ch" forName="text1" refType="h" fact="0.13"/>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5"/>
              <dgm:constr type="h" for="ch" forName="d1" refType="h" fact="0.495"/>
              <dgm:constr type="w" for="ch" forName="circle2" refType="w" fact="0.2"/>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1324"/>
              <dgm:constr type="r" for="ch" forName="text2" refType="w"/>
              <dgm:constr type="ctrY" for="ch" forName="text2" refType="h" fact="0.27"/>
              <dgm:constr type="l" for="ch" forName="line2" refType="w" fact="0.625"/>
              <dgm:constr type="ctrY" for="ch" forName="line2" refType="ctrY" refFor="ch" refForName="text2"/>
              <dgm:constr type="w" for="ch" forName="line2" refType="w" fact="0.075"/>
              <dgm:constr type="h" for="ch" forName="line2"/>
              <dgm:constr type="l" for="ch" forName="d2" refType="w" fact="0.3498"/>
              <dgm:constr type="b" for="ch" forName="d2" refType="h" fact="0.682"/>
              <dgm:constr type="w" for="ch" forName="d2" refType="w" fact="0.275"/>
              <dgm:constr type="h" for="ch" forName="d2" refType="h" fact="0.41215"/>
              <dgm:constr type="w" for="ch" forName="circle3" refType="w" fact="0.3334"/>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324"/>
              <dgm:constr type="r" for="ch" forName="text3" refType="w"/>
              <dgm:constr type="ctrY" for="ch" forName="text3" refType="h" fact="0.41"/>
              <dgm:constr type="l" for="ch" forName="line3" refType="w" fact="0.625"/>
              <dgm:constr type="ctrY" for="ch" forName="line3" refType="ctrY" refFor="ch" refForName="text3"/>
              <dgm:constr type="w" for="ch" forName="line3" refType="w" fact="0.075"/>
              <dgm:constr type="h" for="ch" forName="line3"/>
              <dgm:constr type="l" for="ch" forName="d3" refType="w" fact="0.394"/>
              <dgm:constr type="b" for="ch" forName="d3" refType="h" fact="0.735"/>
              <dgm:constr type="w" for="ch" forName="d3" refType="w" fact="0.231"/>
              <dgm:constr type="h" for="ch" forName="d3" refType="h" fact="0.325"/>
              <dgm:constr type="w" for="ch" forName="circle4" refType="w" fact="0.4667"/>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324"/>
              <dgm:constr type="r" for="ch" forName="text4" refType="w"/>
              <dgm:constr type="ctrY" for="ch" forName="text4" refType="h" fact="0.547"/>
              <dgm:constr type="l" for="ch" forName="line4" refType="w" fact="0.625"/>
              <dgm:constr type="ctrY" for="ch" forName="line4" refType="ctrY" refFor="ch" refForName="text4"/>
              <dgm:constr type="w" for="ch" forName="line4" refType="w" fact="0.075"/>
              <dgm:constr type="h" for="ch" forName="line4"/>
              <dgm:constr type="l" for="ch" forName="d4" refType="w" fact="0.446"/>
              <dgm:constr type="b" for="ch" forName="d4" refType="h" fact="0.795"/>
              <dgm:constr type="w" for="ch" forName="d4" refType="w" fact="0.179"/>
              <dgm:constr type="h" for="ch" forName="d4" refType="h" fact="0.248"/>
              <dgm:constr type="w" for="ch" forName="circle5" refType="w" fact="0.6"/>
              <dgm:constr type="h" for="ch" forName="circle5" refType="w" refFor="ch" refForName="circle5"/>
              <dgm:constr type="ctrX" for="ch" forName="circle5" refType="ctrX" refFor="ch" refForName="circle1"/>
              <dgm:constr type="ctrY" for="ch" forName="circle5" refType="ctrY" refFor="ch" refForName="circle1"/>
              <dgm:constr type="w" for="ch" forName="text5" refType="w" fact="0.3"/>
              <dgm:constr type="h" for="ch" forName="text5" refType="h" fact="0.1324"/>
              <dgm:constr type="r" for="ch" forName="text5" refType="w"/>
              <dgm:constr type="ctrY" for="ch" forName="text5" refType="h" fact="0.68"/>
              <dgm:constr type="l" for="ch" forName="line5" refType="w" fact="0.625"/>
              <dgm:constr type="ctrY" for="ch" forName="line5" refType="ctrY" refFor="ch" refForName="text5"/>
              <dgm:constr type="w" for="ch" forName="line5" refType="w" fact="0.075"/>
              <dgm:constr type="h" for="ch" forName="line5"/>
              <dgm:constr type="l" for="ch" forName="d5" refType="w" fact="0.495"/>
              <dgm:constr type="b" for="ch" forName="d5" refType="h" fact="0.855"/>
              <dgm:constr type="w" for="ch" forName="d5" refType="w" fact="0.13"/>
              <dgm:constr type="h" for="ch" forName="d5" refType="h" fact="0.175"/>
            </dgm:constrLst>
          </dgm:if>
          <dgm:else name="Name9"/>
        </dgm:choose>
      </dgm:if>
      <dgm:else name="Name10">
        <dgm:choose name="Name11">
          <dgm:if name="Name12" axis="ch" ptType="node" func="cnt" op="equ" val="0">
            <dgm:constrLst/>
          </dgm:if>
          <dgm:if name="Name13" axis="ch" ptType="node" func="cnt" op="equ" val="1">
            <dgm:constrLst>
              <dgm:constr type="primFontSz" for="des" ptType="node" op="equ" val="65"/>
              <dgm:constr type="w" for="ch" forName="circle1" refType="w" fact="0.6"/>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312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5"/>
              <dgm:constr type="h" for="ch" forName="d1" refType="h" fact="0.469"/>
            </dgm:constrLst>
          </dgm:if>
          <dgm:if name="Name14" axis="ch" ptType="node" func="cnt" op="equ" val="2">
            <dgm:constrLst>
              <dgm:constr type="primFontSz" for="des" ptType="node" op="equ" val="65"/>
              <dgm:constr type="w" for="ch" forName="circle1" refType="w" fact="0.2"/>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312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5"/>
              <dgm:constr type="h" for="ch" forName="d1" refType="h" fact="0.469"/>
              <dgm:constr type="w" for="ch" forName="circle2" refType="w" fact="0.6"/>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3125"/>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55675"/>
              <dgm:constr type="b" for="ch" forName="d2" refType="h" fact="0.7975"/>
              <dgm:constr type="w" for="ch" forName="d2" refType="w" fact="0.1815"/>
              <dgm:constr type="h" for="ch" forName="d2" refType="h" fact="0.3283"/>
            </dgm:constrLst>
          </dgm:if>
          <dgm:if name="Name15" axis="ch" ptType="node" func="cnt" op="equ" val="3">
            <dgm:constrLst>
              <dgm:constr type="primFontSz" for="des" ptType="node" op="equ" val="65"/>
              <dgm:constr type="w" for="ch" forName="circle1" refType="w" fact="0.12"/>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2187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
              <dgm:constr type="h" for="ch" forName="d1" refType="h" fact="0.5155"/>
              <dgm:constr type="w" for="ch" forName="circle2" refType="w" fact="0.36"/>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21875"/>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14"/>
              <dgm:constr type="b" for="ch" forName="d2" refType="h" fact="0.72969"/>
              <dgm:constr type="w" for="ch" forName="d2" refType="w" fact="0.2387"/>
              <dgm:constr type="h" for="ch" forName="d2" refType="h" fact="0.4017"/>
              <dgm:constr type="w" for="ch" forName="circle3" refType="w" fact="0.6"/>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21875"/>
              <dgm:constr type="l" for="ch" forName="text3"/>
              <dgm:constr type="t" for="ch" forName="text3" refType="b" refFor="ch" refForName="text2"/>
              <dgm:constr type="l" for="ch" forName="line3" refType="r" refFor="ch" refForName="text3"/>
              <dgm:constr type="ctrY" for="ch" forName="line3" refType="ctrY" refFor="ch" refForName="text3"/>
              <dgm:constr type="r" for="ch" forName="line3" refType="w" fact="0.375"/>
              <dgm:constr type="h" for="ch" forName="line3"/>
              <dgm:constr type="r" for="ch" forName="d3" refType="w" fact="0.52825"/>
              <dgm:constr type="b" for="ch" forName="d3" refType="h" fact="0.83375"/>
              <dgm:constr type="w" for="ch" forName="d3" refType="w" fact="0.1527"/>
              <dgm:constr type="h" for="ch" forName="d3" refType="h" fact="0.287"/>
            </dgm:constrLst>
          </dgm:if>
          <dgm:if name="Name16" axis="ch" ptType="node" func="cnt" op="equ" val="4">
            <dgm:constrLst>
              <dgm:constr type="primFontSz" for="des" ptType="node" op="equ" val="65"/>
              <dgm:constr type="w" for="ch" forName="circle1" refType="w" fact="0.0857"/>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17938"/>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05"/>
              <dgm:constr type="b" for="ch" forName="d1" refType="h" fact="0.62"/>
              <dgm:constr type="w" for="ch" forName="d1" refType="w" fact="0.33"/>
              <dgm:constr type="h" for="ch" forName="d1" refType="h" fact="0.53"/>
              <dgm:constr type="w" for="ch" forName="circle2" refType="w" fact="0.2571"/>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17938"/>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3375"/>
              <dgm:constr type="b" for="ch" forName="d2" refType="h" fact="0.70438"/>
              <dgm:constr type="w" for="ch" forName="d2" refType="w" fact="0.2585"/>
              <dgm:constr type="h" for="ch" forName="d2" refType="h" fact="0.43525"/>
              <dgm:constr type="w" for="ch" forName="circle3" refType="w" fact="0.4285"/>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7938"/>
              <dgm:constr type="l" for="ch" forName="text3"/>
              <dgm:constr type="t" for="ch" forName="text3" refType="b" refFor="ch" refForName="text2"/>
              <dgm:constr type="l" for="ch" forName="line3" refType="r" refFor="ch" refForName="text3"/>
              <dgm:constr type="ctrY" for="ch" forName="line3" refType="ctrY" refFor="ch" refForName="text3"/>
              <dgm:constr type="r" for="ch" forName="line3" refType="w" fact="0.375"/>
              <dgm:constr type="h" for="ch" forName="line3"/>
              <dgm:constr type="r" for="ch" forName="d3" refType="w" fact="0.5745"/>
              <dgm:constr type="b" for="ch" forName="d3" refType="h" fact="0.78031"/>
              <dgm:constr type="w" for="ch" forName="d3" refType="w" fact="0.1995"/>
              <dgm:constr type="h" for="ch" forName="d3" refType="h" fact="0.332"/>
              <dgm:constr type="w" for="ch" forName="circle4" refType="w" fact="0.6"/>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7938"/>
              <dgm:constr type="l" for="ch" forName="text4"/>
              <dgm:constr type="t" for="ch" forName="text4" refType="b" refFor="ch" refForName="text3"/>
              <dgm:constr type="l" for="ch" forName="line4" refType="r" refFor="ch" refForName="text4"/>
              <dgm:constr type="ctrY" for="ch" forName="line4" refType="ctrY" refFor="ch" refForName="text4"/>
              <dgm:constr type="r" for="ch" forName="line4" refType="w" fact="0.375"/>
              <dgm:constr type="h" for="ch" forName="line4"/>
              <dgm:constr type="r" for="ch" forName="d4" refType="w" fact="0.51475"/>
              <dgm:constr type="b" for="ch" forName="d4" refType="h" fact="0.85594"/>
              <dgm:constr type="w" for="ch" forName="d4" refType="w" fact="0.1394"/>
              <dgm:constr type="h" for="ch" forName="d4" refType="h" fact="0.2282"/>
            </dgm:constrLst>
          </dgm:if>
          <dgm:if name="Name17" axis="ch" ptType="node" func="cnt" op="gte" val="5">
            <dgm:constrLst>
              <dgm:constr type="primFontSz" for="des" ptType="node" op="equ" val="65"/>
              <dgm:constr type="w" for="ch" forName="circle1" refType="w" fact="0.0667"/>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1324"/>
              <dgm:constr type="l" for="ch" forName="text1"/>
              <dgm:constr type="ctrY" for="ch" forName="text1" refType="h" fact="0.13"/>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5"/>
              <dgm:constr type="h" for="ch" forName="d1" refType="h" fact="0.495"/>
              <dgm:constr type="w" for="ch" forName="circle2" refType="w" fact="0.2"/>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1324"/>
              <dgm:constr type="l" for="ch" forName="text2"/>
              <dgm:constr type="ctrY" for="ch" forName="text2" refType="h" fact="0.27"/>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502"/>
              <dgm:constr type="b" for="ch" forName="d2" refType="h" fact="0.682"/>
              <dgm:constr type="w" for="ch" forName="d2" refType="w" fact="0.275"/>
              <dgm:constr type="h" for="ch" forName="d2" refType="h" fact="0.41215"/>
              <dgm:constr type="w" for="ch" forName="circle3" refType="w" fact="0.3334"/>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324"/>
              <dgm:constr type="l" for="ch" forName="text3"/>
              <dgm:constr type="ctrY" for="ch" forName="text3" refType="h" fact="0.41"/>
              <dgm:constr type="l" for="ch" forName="line3" refType="r" refFor="ch" refForName="text3"/>
              <dgm:constr type="ctrY" for="ch" forName="line3" refType="ctrY" refFor="ch" refForName="text3"/>
              <dgm:constr type="r" for="ch" forName="line3" refType="w" fact="0.375"/>
              <dgm:constr type="h" for="ch" forName="line3"/>
              <dgm:constr type="r" for="ch" forName="d3" refType="w" fact="0.606"/>
              <dgm:constr type="b" for="ch" forName="d3" refType="h" fact="0.735"/>
              <dgm:constr type="w" for="ch" forName="d3" refType="w" fact="0.231"/>
              <dgm:constr type="h" for="ch" forName="d3" refType="h" fact="0.325"/>
              <dgm:constr type="w" for="ch" forName="circle4" refType="w" fact="0.4667"/>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324"/>
              <dgm:constr type="l" for="ch" forName="text4"/>
              <dgm:constr type="ctrY" for="ch" forName="text4" refType="h" fact="0.547"/>
              <dgm:constr type="l" for="ch" forName="line4" refType="r" refFor="ch" refForName="text4"/>
              <dgm:constr type="ctrY" for="ch" forName="line4" refType="ctrY" refFor="ch" refForName="text4"/>
              <dgm:constr type="r" for="ch" forName="line4" refType="w" fact="0.375"/>
              <dgm:constr type="h" for="ch" forName="line4"/>
              <dgm:constr type="r" for="ch" forName="d4" refType="w" fact="0.554"/>
              <dgm:constr type="b" for="ch" forName="d4" refType="h" fact="0.795"/>
              <dgm:constr type="w" for="ch" forName="d4" refType="w" fact="0.179"/>
              <dgm:constr type="h" for="ch" forName="d4" refType="h" fact="0.248"/>
              <dgm:constr type="w" for="ch" forName="circle5" refType="w" fact="0.6"/>
              <dgm:constr type="h" for="ch" forName="circle5" refType="w" refFor="ch" refForName="circle5"/>
              <dgm:constr type="ctrX" for="ch" forName="circle5" refType="ctrX" refFor="ch" refForName="circle1"/>
              <dgm:constr type="ctrY" for="ch" forName="circle5" refType="ctrY" refFor="ch" refForName="circle1"/>
              <dgm:constr type="w" for="ch" forName="text5" refType="w" fact="0.3"/>
              <dgm:constr type="h" for="ch" forName="text5" refType="h" fact="0.1324"/>
              <dgm:constr type="l" for="ch" forName="text5"/>
              <dgm:constr type="ctrY" for="ch" forName="text5" refType="h" fact="0.68"/>
              <dgm:constr type="l" for="ch" forName="line5" refType="r" refFor="ch" refForName="text5"/>
              <dgm:constr type="ctrY" for="ch" forName="line5" refType="ctrY" refFor="ch" refForName="text5"/>
              <dgm:constr type="r" for="ch" forName="line5" refType="w" fact="0.375"/>
              <dgm:constr type="h" for="ch" forName="line5"/>
              <dgm:constr type="r" for="ch" forName="d5" refType="w" fact="0.505"/>
              <dgm:constr type="b" for="ch" forName="d5" refType="h" fact="0.855"/>
              <dgm:constr type="w" for="ch" forName="d5" refType="w" fact="0.13"/>
              <dgm:constr type="h" for="ch" forName="d5" refType="h" fact="0.175"/>
            </dgm:constrLst>
          </dgm:if>
          <dgm:else name="Name18"/>
        </dgm:choose>
      </dgm:else>
    </dgm:choose>
    <dgm:ruleLst/>
    <dgm:forEach name="Name19" axis="ch" ptType="node" cnt="1">
      <dgm:layoutNode name="circle1" styleLbl="lnNode1">
        <dgm:alg type="sp"/>
        <dgm:shape xmlns:r="http://schemas.openxmlformats.org/officeDocument/2006/relationships" type="ellipse" r:blip="">
          <dgm:adjLst/>
        </dgm:shape>
        <dgm:presOf/>
        <dgm:constrLst/>
        <dgm:ruleLst/>
      </dgm:layoutNode>
      <dgm:layoutNode name="text1" styleLbl="revTx">
        <dgm:varLst>
          <dgm:bulletEnabled val="1"/>
        </dgm:varLst>
        <dgm:choose name="Name20">
          <dgm:if name="Name21" func="var" arg="dir" op="equ" val="norm">
            <dgm:choose name="Name22">
              <dgm:if name="Name23" axis="root des" ptType="all node" func="maxDepth" op="gt" val="1">
                <dgm:alg type="tx">
                  <dgm:param type="parTxLTRAlign" val="l"/>
                  <dgm:param type="parTxRTLAlign" val="r"/>
                </dgm:alg>
              </dgm:if>
              <dgm:else name="Name24">
                <dgm:alg type="tx">
                  <dgm:param type="parTxLTRAlign" val="l"/>
                  <dgm:param type="parTxRTLAlign" val="l"/>
                </dgm:alg>
              </dgm:else>
            </dgm:choose>
          </dgm:if>
          <dgm:else name="Name25">
            <dgm:choose name="Name26">
              <dgm:if name="Name27" axis="root des" ptType="all node" func="maxDepth" op="gt" val="1">
                <dgm:alg type="tx">
                  <dgm:param type="parTxLTRAlign" val="l"/>
                  <dgm:param type="parTxRTLAlign" val="r"/>
                </dgm:alg>
              </dgm:if>
              <dgm:else name="Name28">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29">
          <dgm:if name="Name30" func="var" arg="dir" op="equ" val="norm">
            <dgm:constrLst>
              <dgm:constr type="tMarg" refType="primFontSz" fact="0.1"/>
              <dgm:constr type="bMarg" refType="primFontSz" fact="0.1"/>
              <dgm:constr type="rMarg" refType="primFontSz" fact="0.1"/>
            </dgm:constrLst>
          </dgm:if>
          <dgm:else name="Name31">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1" styleLbl="callout">
        <dgm:alg type="sp"/>
        <dgm:shape xmlns:r="http://schemas.openxmlformats.org/officeDocument/2006/relationships" type="line" r:blip="">
          <dgm:adjLst/>
        </dgm:shape>
        <dgm:presOf/>
        <dgm:constrLst/>
        <dgm:ruleLst/>
      </dgm:layoutNode>
      <dgm:layoutNode name="d1" styleLbl="callout">
        <dgm:alg type="sp"/>
        <dgm:choose name="Name32">
          <dgm:if name="Name33" func="var" arg="dir" op="equ" val="norm">
            <dgm:shape xmlns:r="http://schemas.openxmlformats.org/officeDocument/2006/relationships" rot="90" type="line" r:blip="">
              <dgm:adjLst/>
            </dgm:shape>
          </dgm:if>
          <dgm:else name="Name34">
            <dgm:shape xmlns:r="http://schemas.openxmlformats.org/officeDocument/2006/relationships" rot="180" type="line" r:blip="">
              <dgm:adjLst/>
            </dgm:shape>
          </dgm:else>
        </dgm:choose>
        <dgm:presOf/>
        <dgm:constrLst/>
        <dgm:ruleLst/>
      </dgm:layoutNode>
    </dgm:forEach>
    <dgm:forEach name="Name35" axis="ch" ptType="node" st="2" cnt="1">
      <dgm:layoutNode name="circle2" styleLbl="lnNode1">
        <dgm:alg type="sp"/>
        <dgm:shape xmlns:r="http://schemas.openxmlformats.org/officeDocument/2006/relationships" type="ellipse" r:blip="" zOrderOff="-5">
          <dgm:adjLst/>
        </dgm:shape>
        <dgm:presOf/>
        <dgm:constrLst/>
        <dgm:ruleLst/>
      </dgm:layoutNode>
      <dgm:layoutNode name="text2" styleLbl="revTx">
        <dgm:varLst>
          <dgm:bulletEnabled val="1"/>
        </dgm:varLst>
        <dgm:choose name="Name36">
          <dgm:if name="Name37" func="var" arg="dir" op="equ" val="norm">
            <dgm:choose name="Name38">
              <dgm:if name="Name39" axis="root des" ptType="all node" func="maxDepth" op="gt" val="1">
                <dgm:alg type="tx">
                  <dgm:param type="parTxLTRAlign" val="l"/>
                  <dgm:param type="parTxRTLAlign" val="r"/>
                </dgm:alg>
              </dgm:if>
              <dgm:else name="Name40">
                <dgm:alg type="tx">
                  <dgm:param type="parTxLTRAlign" val="l"/>
                  <dgm:param type="parTxRTLAlign" val="l"/>
                </dgm:alg>
              </dgm:else>
            </dgm:choose>
          </dgm:if>
          <dgm:else name="Name41">
            <dgm:choose name="Name42">
              <dgm:if name="Name43" axis="root des" ptType="all node" func="maxDepth" op="gt" val="1">
                <dgm:alg type="tx">
                  <dgm:param type="parTxLTRAlign" val="l"/>
                  <dgm:param type="parTxRTLAlign" val="r"/>
                </dgm:alg>
              </dgm:if>
              <dgm:else name="Name44">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45">
          <dgm:if name="Name46" func="var" arg="dir" op="equ" val="norm">
            <dgm:constrLst>
              <dgm:constr type="tMarg" refType="primFontSz" fact="0.1"/>
              <dgm:constr type="bMarg" refType="primFontSz" fact="0.1"/>
              <dgm:constr type="rMarg" refType="primFontSz" fact="0.1"/>
            </dgm:constrLst>
          </dgm:if>
          <dgm:else name="Name47">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2" styleLbl="callout">
        <dgm:alg type="sp"/>
        <dgm:shape xmlns:r="http://schemas.openxmlformats.org/officeDocument/2006/relationships" type="line" r:blip="">
          <dgm:adjLst/>
        </dgm:shape>
        <dgm:presOf/>
        <dgm:constrLst/>
        <dgm:ruleLst/>
      </dgm:layoutNode>
      <dgm:layoutNode name="d2" styleLbl="callout">
        <dgm:alg type="sp"/>
        <dgm:choose name="Name48">
          <dgm:if name="Name49" func="var" arg="dir" op="equ" val="norm">
            <dgm:shape xmlns:r="http://schemas.openxmlformats.org/officeDocument/2006/relationships" rot="90" type="line" r:blip="">
              <dgm:adjLst/>
            </dgm:shape>
          </dgm:if>
          <dgm:else name="Name50">
            <dgm:shape xmlns:r="http://schemas.openxmlformats.org/officeDocument/2006/relationships" rot="180" type="line" r:blip="">
              <dgm:adjLst/>
            </dgm:shape>
          </dgm:else>
        </dgm:choose>
        <dgm:presOf/>
        <dgm:constrLst/>
        <dgm:ruleLst/>
      </dgm:layoutNode>
    </dgm:forEach>
    <dgm:forEach name="Name51" axis="ch" ptType="node" st="3" cnt="1">
      <dgm:layoutNode name="circle3" styleLbl="lnNode1">
        <dgm:alg type="sp"/>
        <dgm:shape xmlns:r="http://schemas.openxmlformats.org/officeDocument/2006/relationships" type="ellipse" r:blip="" zOrderOff="-10">
          <dgm:adjLst/>
        </dgm:shape>
        <dgm:presOf/>
        <dgm:constrLst/>
        <dgm:ruleLst/>
      </dgm:layoutNode>
      <dgm:layoutNode name="text3" styleLbl="revTx">
        <dgm:varLst>
          <dgm:bulletEnabled val="1"/>
        </dgm:varLst>
        <dgm:choose name="Name52">
          <dgm:if name="Name53" func="var" arg="dir" op="equ" val="norm">
            <dgm:choose name="Name54">
              <dgm:if name="Name55" axis="root des" ptType="all node" func="maxDepth" op="gt" val="1">
                <dgm:alg type="tx">
                  <dgm:param type="parTxLTRAlign" val="l"/>
                  <dgm:param type="parTxRTLAlign" val="r"/>
                </dgm:alg>
              </dgm:if>
              <dgm:else name="Name56">
                <dgm:alg type="tx">
                  <dgm:param type="parTxLTRAlign" val="l"/>
                  <dgm:param type="parTxRTLAlign" val="l"/>
                </dgm:alg>
              </dgm:else>
            </dgm:choose>
          </dgm:if>
          <dgm:else name="Name57">
            <dgm:choose name="Name58">
              <dgm:if name="Name59" axis="root des" ptType="all node" func="maxDepth" op="gt" val="1">
                <dgm:alg type="tx">
                  <dgm:param type="parTxLTRAlign" val="l"/>
                  <dgm:param type="parTxRTLAlign" val="r"/>
                </dgm:alg>
              </dgm:if>
              <dgm:else name="Name60">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61">
          <dgm:if name="Name62" func="var" arg="dir" op="equ" val="norm">
            <dgm:constrLst>
              <dgm:constr type="tMarg" refType="primFontSz" fact="0.1"/>
              <dgm:constr type="bMarg" refType="primFontSz" fact="0.1"/>
              <dgm:constr type="rMarg" refType="primFontSz" fact="0.1"/>
            </dgm:constrLst>
          </dgm:if>
          <dgm:else name="Name63">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3" styleLbl="callout">
        <dgm:alg type="sp"/>
        <dgm:shape xmlns:r="http://schemas.openxmlformats.org/officeDocument/2006/relationships" type="line" r:blip="">
          <dgm:adjLst/>
        </dgm:shape>
        <dgm:presOf/>
        <dgm:constrLst/>
        <dgm:ruleLst/>
      </dgm:layoutNode>
      <dgm:layoutNode name="d3" styleLbl="callout">
        <dgm:alg type="sp"/>
        <dgm:choose name="Name64">
          <dgm:if name="Name65" func="var" arg="dir" op="equ" val="norm">
            <dgm:shape xmlns:r="http://schemas.openxmlformats.org/officeDocument/2006/relationships" rot="90" type="line" r:blip="">
              <dgm:adjLst/>
            </dgm:shape>
          </dgm:if>
          <dgm:else name="Name66">
            <dgm:shape xmlns:r="http://schemas.openxmlformats.org/officeDocument/2006/relationships" rot="180" type="line" r:blip="">
              <dgm:adjLst/>
            </dgm:shape>
          </dgm:else>
        </dgm:choose>
        <dgm:presOf/>
        <dgm:constrLst/>
        <dgm:ruleLst/>
      </dgm:layoutNode>
    </dgm:forEach>
    <dgm:forEach name="Name67" axis="ch" ptType="node" st="4" cnt="1">
      <dgm:layoutNode name="circle4" styleLbl="lnNode1">
        <dgm:alg type="sp"/>
        <dgm:shape xmlns:r="http://schemas.openxmlformats.org/officeDocument/2006/relationships" type="ellipse" r:blip="" zOrderOff="-15">
          <dgm:adjLst/>
        </dgm:shape>
        <dgm:presOf/>
        <dgm:constrLst/>
        <dgm:ruleLst/>
      </dgm:layoutNode>
      <dgm:layoutNode name="text4" styleLbl="revTx">
        <dgm:varLst>
          <dgm:bulletEnabled val="1"/>
        </dgm:varLst>
        <dgm:choose name="Name68">
          <dgm:if name="Name69" func="var" arg="dir" op="equ" val="norm">
            <dgm:choose name="Name70">
              <dgm:if name="Name71" axis="root des" ptType="all node" func="maxDepth" op="gt" val="1">
                <dgm:alg type="tx">
                  <dgm:param type="parTxLTRAlign" val="l"/>
                  <dgm:param type="parTxRTLAlign" val="r"/>
                </dgm:alg>
              </dgm:if>
              <dgm:else name="Name72">
                <dgm:alg type="tx">
                  <dgm:param type="parTxLTRAlign" val="l"/>
                  <dgm:param type="parTxRTLAlign" val="l"/>
                </dgm:alg>
              </dgm:else>
            </dgm:choose>
          </dgm:if>
          <dgm:else name="Name73">
            <dgm:choose name="Name74">
              <dgm:if name="Name75" axis="root des" ptType="all node" func="maxDepth" op="gt" val="1">
                <dgm:alg type="tx">
                  <dgm:param type="parTxLTRAlign" val="l"/>
                  <dgm:param type="parTxRTLAlign" val="r"/>
                </dgm:alg>
              </dgm:if>
              <dgm:else name="Name76">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77">
          <dgm:if name="Name78" func="var" arg="dir" op="equ" val="norm">
            <dgm:constrLst>
              <dgm:constr type="tMarg" refType="primFontSz" fact="0.1"/>
              <dgm:constr type="bMarg" refType="primFontSz" fact="0.1"/>
              <dgm:constr type="rMarg" refType="primFontSz" fact="0.1"/>
            </dgm:constrLst>
          </dgm:if>
          <dgm:else name="Name79">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4" styleLbl="callout">
        <dgm:alg type="sp"/>
        <dgm:shape xmlns:r="http://schemas.openxmlformats.org/officeDocument/2006/relationships" type="line" r:blip="">
          <dgm:adjLst/>
        </dgm:shape>
        <dgm:presOf/>
        <dgm:constrLst/>
        <dgm:ruleLst/>
      </dgm:layoutNode>
      <dgm:layoutNode name="d4" styleLbl="callout">
        <dgm:alg type="sp"/>
        <dgm:choose name="Name80">
          <dgm:if name="Name81" func="var" arg="dir" op="equ" val="norm">
            <dgm:shape xmlns:r="http://schemas.openxmlformats.org/officeDocument/2006/relationships" rot="90" type="line" r:blip="">
              <dgm:adjLst/>
            </dgm:shape>
          </dgm:if>
          <dgm:else name="Name82">
            <dgm:shape xmlns:r="http://schemas.openxmlformats.org/officeDocument/2006/relationships" rot="180" type="line" r:blip="">
              <dgm:adjLst/>
            </dgm:shape>
          </dgm:else>
        </dgm:choose>
        <dgm:presOf/>
        <dgm:constrLst/>
        <dgm:ruleLst/>
      </dgm:layoutNode>
    </dgm:forEach>
    <dgm:forEach name="Name83" axis="ch" ptType="node" st="5" cnt="1">
      <dgm:layoutNode name="circle5" styleLbl="lnNode1">
        <dgm:alg type="sp"/>
        <dgm:shape xmlns:r="http://schemas.openxmlformats.org/officeDocument/2006/relationships" type="ellipse" r:blip="" zOrderOff="-20">
          <dgm:adjLst/>
        </dgm:shape>
        <dgm:presOf/>
        <dgm:constrLst/>
        <dgm:ruleLst/>
      </dgm:layoutNode>
      <dgm:layoutNode name="text5" styleLbl="revTx">
        <dgm:varLst>
          <dgm:bulletEnabled val="1"/>
        </dgm:varLst>
        <dgm:choose name="Name84">
          <dgm:if name="Name85" func="var" arg="dir" op="equ" val="norm">
            <dgm:choose name="Name86">
              <dgm:if name="Name87" axis="root des" ptType="all node" func="maxDepth" op="gt" val="1">
                <dgm:alg type="tx">
                  <dgm:param type="parTxLTRAlign" val="l"/>
                  <dgm:param type="parTxRTLAlign" val="r"/>
                </dgm:alg>
              </dgm:if>
              <dgm:else name="Name88">
                <dgm:alg type="tx">
                  <dgm:param type="parTxLTRAlign" val="l"/>
                  <dgm:param type="parTxRTLAlign" val="l"/>
                </dgm:alg>
              </dgm:else>
            </dgm:choose>
          </dgm:if>
          <dgm:else name="Name89">
            <dgm:choose name="Name90">
              <dgm:if name="Name91" axis="root des" ptType="all node" func="maxDepth" op="gt" val="1">
                <dgm:alg type="tx">
                  <dgm:param type="parTxLTRAlign" val="l"/>
                  <dgm:param type="parTxRTLAlign" val="r"/>
                </dgm:alg>
              </dgm:if>
              <dgm:else name="Name92">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tMarg" refType="primFontSz" fact="0.1"/>
              <dgm:constr type="bMarg" refType="primFontSz" fact="0.1"/>
              <dgm:constr type="rMarg" refType="primFontSz" fact="0.1"/>
            </dgm:constrLst>
          </dgm:if>
          <dgm:else name="Name95">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5" styleLbl="callout">
        <dgm:alg type="sp"/>
        <dgm:shape xmlns:r="http://schemas.openxmlformats.org/officeDocument/2006/relationships" type="line" r:blip="">
          <dgm:adjLst/>
        </dgm:shape>
        <dgm:presOf/>
        <dgm:constrLst/>
        <dgm:ruleLst/>
      </dgm:layoutNode>
      <dgm:layoutNode name="d5" styleLbl="callout">
        <dgm:alg type="sp"/>
        <dgm:choose name="Name96">
          <dgm:if name="Name97" func="var" arg="dir" op="equ" val="norm">
            <dgm:shape xmlns:r="http://schemas.openxmlformats.org/officeDocument/2006/relationships" rot="90" type="line" r:blip="">
              <dgm:adjLst/>
            </dgm:shape>
          </dgm:if>
          <dgm:else name="Name98">
            <dgm:shape xmlns:r="http://schemas.openxmlformats.org/officeDocument/2006/relationships" rot="180" type="line" r:blip="">
              <dgm:adjLst/>
            </dgm:shape>
          </dgm:else>
        </dgm:choose>
        <dgm:presOf/>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he-IL"/>
          </a:p>
        </p:txBody>
      </p:sp>
      <p:sp>
        <p:nvSpPr>
          <p:cNvPr id="3" name="מציין מיקום של תאריך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0096F8AC-7803-401F-85AF-E93106564640}" type="datetimeFigureOut">
              <a:rPr lang="he-IL" smtClean="0"/>
              <a:t>ה'/תמוז/תשע"ו</a:t>
            </a:fld>
            <a:endParaRPr lang="he-IL"/>
          </a:p>
        </p:txBody>
      </p:sp>
      <p:sp>
        <p:nvSpPr>
          <p:cNvPr id="4" name="מציין מיקום של תמונת שקופית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he-IL"/>
          </a:p>
        </p:txBody>
      </p:sp>
      <p:sp>
        <p:nvSpPr>
          <p:cNvPr id="5" name="מציין מיקום של הערו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6" name="מציין מיקום של כותרת תחתונה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he-IL"/>
          </a:p>
        </p:txBody>
      </p:sp>
      <p:sp>
        <p:nvSpPr>
          <p:cNvPr id="7" name="מציין מיקום של מספר שקופית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AE35D85E-27CC-46BF-BD72-82E68BF08DB8}" type="slidenum">
              <a:rPr lang="he-IL" smtClean="0"/>
              <a:t>‹#›</a:t>
            </a:fld>
            <a:endParaRPr lang="he-IL"/>
          </a:p>
        </p:txBody>
      </p:sp>
    </p:spTree>
    <p:extLst>
      <p:ext uri="{BB962C8B-B14F-4D97-AF65-F5344CB8AC3E}">
        <p14:creationId xmlns:p14="http://schemas.microsoft.com/office/powerpoint/2010/main" val="1572579803"/>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שקופית כותרת">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en-US" dirty="0"/>
          </a:p>
        </p:txBody>
      </p:sp>
      <p:sp>
        <p:nvSpPr>
          <p:cNvPr id="4" name="Date Placeholder 3"/>
          <p:cNvSpPr>
            <a:spLocks noGrp="1"/>
          </p:cNvSpPr>
          <p:nvPr>
            <p:ph type="dt" sz="half" idx="10"/>
          </p:nvPr>
        </p:nvSpPr>
        <p:spPr/>
        <p:txBody>
          <a:bodyPr/>
          <a:lstStyle/>
          <a:p>
            <a:fld id="{3585847E-4998-45A4-BE5A-8709C142CAC8}" type="datetime10">
              <a:rPr lang="he-IL" smtClean="0"/>
              <a:t>יולי 16</a:t>
            </a:fld>
            <a:endParaRPr lang="he-IL"/>
          </a:p>
        </p:txBody>
      </p:sp>
      <p:sp>
        <p:nvSpPr>
          <p:cNvPr id="5" name="Footer Placeholder 4"/>
          <p:cNvSpPr>
            <a:spLocks noGrp="1"/>
          </p:cNvSpPr>
          <p:nvPr>
            <p:ph type="ftr" sz="quarter" idx="11"/>
          </p:nvPr>
        </p:nvSpPr>
        <p:spPr/>
        <p:txBody>
          <a:bodyPr/>
          <a:lstStyle/>
          <a:p>
            <a:r>
              <a:rPr lang="he-IL" smtClean="0"/>
              <a:t>השרות לרווחת הפרט והמשפחה</a:t>
            </a:r>
            <a:endParaRPr lang="he-IL"/>
          </a:p>
        </p:txBody>
      </p:sp>
      <p:sp>
        <p:nvSpPr>
          <p:cNvPr id="6" name="Slide Number Placeholder 5"/>
          <p:cNvSpPr>
            <a:spLocks noGrp="1"/>
          </p:cNvSpPr>
          <p:nvPr>
            <p:ph type="sldNum" sz="quarter" idx="12"/>
          </p:nvPr>
        </p:nvSpPr>
        <p:spPr/>
        <p:txBody>
          <a:bodyPr/>
          <a:lstStyle/>
          <a:p>
            <a:fld id="{FFEAF636-E5E8-41E5-9308-44E18A863F8D}" type="slidenum">
              <a:rPr lang="he-IL" smtClean="0"/>
              <a:t>‹#›</a:t>
            </a:fld>
            <a:endParaRPr lang="he-IL"/>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he-IL" smtClean="0"/>
              <a:t>לחץ כדי לערוך סגנון כותרת של תבנית בסיס</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2F76B7F-E5EA-401E-964F-FD3A34216069}" type="datetime10">
              <a:rPr lang="he-IL" smtClean="0"/>
              <a:t>יולי 16</a:t>
            </a:fld>
            <a:endParaRPr lang="he-IL"/>
          </a:p>
        </p:txBody>
      </p:sp>
      <p:sp>
        <p:nvSpPr>
          <p:cNvPr id="5" name="Footer Placeholder 4"/>
          <p:cNvSpPr>
            <a:spLocks noGrp="1"/>
          </p:cNvSpPr>
          <p:nvPr>
            <p:ph type="ftr" sz="quarter" idx="11"/>
          </p:nvPr>
        </p:nvSpPr>
        <p:spPr/>
        <p:txBody>
          <a:bodyPr/>
          <a:lstStyle/>
          <a:p>
            <a:r>
              <a:rPr lang="he-IL" smtClean="0"/>
              <a:t>השרות לרווחת הפרט והמשפחה</a:t>
            </a:r>
            <a:endParaRPr lang="he-IL"/>
          </a:p>
        </p:txBody>
      </p:sp>
      <p:sp>
        <p:nvSpPr>
          <p:cNvPr id="6" name="Slide Number Placeholder 5"/>
          <p:cNvSpPr>
            <a:spLocks noGrp="1"/>
          </p:cNvSpPr>
          <p:nvPr>
            <p:ph type="sldNum" sz="quarter" idx="12"/>
          </p:nvPr>
        </p:nvSpPr>
        <p:spPr/>
        <p:txBody>
          <a:bodyPr/>
          <a:lstStyle/>
          <a:p>
            <a:fld id="{FFEAF636-E5E8-41E5-9308-44E18A863F8D}" type="slidenum">
              <a:rPr lang="he-IL" smtClean="0"/>
              <a:t>‹#›</a:t>
            </a:fld>
            <a:endParaRPr lang="he-IL"/>
          </a:p>
        </p:txBody>
      </p:sp>
      <p:sp>
        <p:nvSpPr>
          <p:cNvPr id="8" name="Title 7"/>
          <p:cNvSpPr>
            <a:spLocks noGrp="1"/>
          </p:cNvSpPr>
          <p:nvPr>
            <p:ph type="title"/>
          </p:nvPr>
        </p:nvSpPr>
        <p:spPr/>
        <p:txBody>
          <a:bodyPr/>
          <a:lstStyle/>
          <a:p>
            <a:r>
              <a:rPr lang="he-IL" smtClean="0"/>
              <a:t>לחץ כדי לערוך סגנון כותרת של תבנית בסיס</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Date Placeholder 3"/>
          <p:cNvSpPr>
            <a:spLocks noGrp="1"/>
          </p:cNvSpPr>
          <p:nvPr>
            <p:ph type="dt" sz="half" idx="10"/>
          </p:nvPr>
        </p:nvSpPr>
        <p:spPr/>
        <p:txBody>
          <a:bodyPr/>
          <a:lstStyle/>
          <a:p>
            <a:fld id="{322243A0-0E33-4674-AC7B-1B07E6884FC1}" type="datetime10">
              <a:rPr lang="he-IL" smtClean="0"/>
              <a:t>יולי 16</a:t>
            </a:fld>
            <a:endParaRPr lang="he-IL"/>
          </a:p>
        </p:txBody>
      </p:sp>
      <p:sp>
        <p:nvSpPr>
          <p:cNvPr id="5" name="Footer Placeholder 4"/>
          <p:cNvSpPr>
            <a:spLocks noGrp="1"/>
          </p:cNvSpPr>
          <p:nvPr>
            <p:ph type="ftr" sz="quarter" idx="11"/>
          </p:nvPr>
        </p:nvSpPr>
        <p:spPr/>
        <p:txBody>
          <a:bodyPr/>
          <a:lstStyle/>
          <a:p>
            <a:r>
              <a:rPr lang="he-IL" smtClean="0"/>
              <a:t>השרות לרווחת הפרט והמשפחה</a:t>
            </a:r>
            <a:endParaRPr lang="he-IL"/>
          </a:p>
        </p:txBody>
      </p:sp>
      <p:sp>
        <p:nvSpPr>
          <p:cNvPr id="6" name="Slide Number Placeholder 5"/>
          <p:cNvSpPr>
            <a:spLocks noGrp="1"/>
          </p:cNvSpPr>
          <p:nvPr>
            <p:ph type="sldNum" sz="quarter" idx="12"/>
          </p:nvPr>
        </p:nvSpPr>
        <p:spPr/>
        <p:txBody>
          <a:bodyPr/>
          <a:lstStyle/>
          <a:p>
            <a:fld id="{FFEAF636-E5E8-41E5-9308-44E18A863F8D}" type="slidenum">
              <a:rPr lang="he-IL" smtClean="0"/>
              <a:t>‹#›</a:t>
            </a:fld>
            <a:endParaRPr lang="he-IL"/>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27C7F874-04FC-404D-8698-DED756862139}" type="datetime10">
              <a:rPr lang="he-IL" smtClean="0"/>
              <a:t>יולי 16</a:t>
            </a:fld>
            <a:endParaRPr lang="he-IL"/>
          </a:p>
        </p:txBody>
      </p:sp>
      <p:sp>
        <p:nvSpPr>
          <p:cNvPr id="6" name="Footer Placeholder 5"/>
          <p:cNvSpPr>
            <a:spLocks noGrp="1"/>
          </p:cNvSpPr>
          <p:nvPr>
            <p:ph type="ftr" sz="quarter" idx="11"/>
          </p:nvPr>
        </p:nvSpPr>
        <p:spPr/>
        <p:txBody>
          <a:bodyPr/>
          <a:lstStyle/>
          <a:p>
            <a:r>
              <a:rPr lang="he-IL" smtClean="0"/>
              <a:t>השרות לרווחת הפרט והמשפחה</a:t>
            </a:r>
            <a:endParaRPr lang="he-IL"/>
          </a:p>
        </p:txBody>
      </p:sp>
      <p:sp>
        <p:nvSpPr>
          <p:cNvPr id="7" name="Slide Number Placeholder 6"/>
          <p:cNvSpPr>
            <a:spLocks noGrp="1"/>
          </p:cNvSpPr>
          <p:nvPr>
            <p:ph type="sldNum" sz="quarter" idx="12"/>
          </p:nvPr>
        </p:nvSpPr>
        <p:spPr/>
        <p:txBody>
          <a:bodyPr/>
          <a:lstStyle/>
          <a:p>
            <a:fld id="{FFEAF636-E5E8-41E5-9308-44E18A863F8D}" type="slidenum">
              <a:rPr lang="he-IL" smtClean="0"/>
              <a:t>‹#›</a:t>
            </a:fld>
            <a:endParaRPr lang="he-IL"/>
          </a:p>
        </p:txBody>
      </p:sp>
      <p:sp>
        <p:nvSpPr>
          <p:cNvPr id="8" name="Title 7"/>
          <p:cNvSpPr>
            <a:spLocks noGrp="1"/>
          </p:cNvSpPr>
          <p:nvPr>
            <p:ph type="title"/>
          </p:nvPr>
        </p:nvSpPr>
        <p:spPr/>
        <p:txBody>
          <a:bodyPr/>
          <a:lstStyle/>
          <a:p>
            <a:r>
              <a:rPr lang="he-IL" smtClean="0"/>
              <a:t>לחץ כדי לערוך סגנון כותרת של תבנית בסיס</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he-IL" smtClean="0"/>
              <a:t>לחץ כדי לערוך סגנונות טקסט של תבנית בסיס</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7" name="Date Placeholder 6"/>
          <p:cNvSpPr>
            <a:spLocks noGrp="1"/>
          </p:cNvSpPr>
          <p:nvPr>
            <p:ph type="dt" sz="half" idx="10"/>
          </p:nvPr>
        </p:nvSpPr>
        <p:spPr/>
        <p:txBody>
          <a:bodyPr/>
          <a:lstStyle/>
          <a:p>
            <a:fld id="{43768EE8-48B6-4E86-B123-82B9055EF690}" type="datetime10">
              <a:rPr lang="he-IL" smtClean="0"/>
              <a:t>יולי 16</a:t>
            </a:fld>
            <a:endParaRPr lang="he-IL"/>
          </a:p>
        </p:txBody>
      </p:sp>
      <p:sp>
        <p:nvSpPr>
          <p:cNvPr id="8" name="Footer Placeholder 7"/>
          <p:cNvSpPr>
            <a:spLocks noGrp="1"/>
          </p:cNvSpPr>
          <p:nvPr>
            <p:ph type="ftr" sz="quarter" idx="11"/>
          </p:nvPr>
        </p:nvSpPr>
        <p:spPr/>
        <p:txBody>
          <a:bodyPr/>
          <a:lstStyle/>
          <a:p>
            <a:r>
              <a:rPr lang="he-IL" smtClean="0"/>
              <a:t>השרות לרווחת הפרט והמשפחה</a:t>
            </a:r>
            <a:endParaRPr lang="he-IL"/>
          </a:p>
        </p:txBody>
      </p:sp>
      <p:sp>
        <p:nvSpPr>
          <p:cNvPr id="9" name="Slide Number Placeholder 8"/>
          <p:cNvSpPr>
            <a:spLocks noGrp="1"/>
          </p:cNvSpPr>
          <p:nvPr>
            <p:ph type="sldNum" sz="quarter" idx="12"/>
          </p:nvPr>
        </p:nvSpPr>
        <p:spPr/>
        <p:txBody>
          <a:bodyPr/>
          <a:lstStyle/>
          <a:p>
            <a:fld id="{FFEAF636-E5E8-41E5-9308-44E18A863F8D}" type="slidenum">
              <a:rPr lang="he-IL" smtClean="0"/>
              <a:t>‹#›</a:t>
            </a:fld>
            <a:endParaRPr lang="he-IL"/>
          </a:p>
        </p:txBody>
      </p:sp>
      <p:sp>
        <p:nvSpPr>
          <p:cNvPr id="10" name="Title 9"/>
          <p:cNvSpPr>
            <a:spLocks noGrp="1"/>
          </p:cNvSpPr>
          <p:nvPr>
            <p:ph type="title"/>
          </p:nvPr>
        </p:nvSpPr>
        <p:spPr/>
        <p:txBody>
          <a:bodyPr/>
          <a:lstStyle/>
          <a:p>
            <a:r>
              <a:rPr lang="he-IL" smtClean="0"/>
              <a:t>לחץ כדי לערוך סגנון כותרת של תבנית בסיס</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dirty="0"/>
          </a:p>
        </p:txBody>
      </p:sp>
      <p:sp>
        <p:nvSpPr>
          <p:cNvPr id="3" name="Date Placeholder 2"/>
          <p:cNvSpPr>
            <a:spLocks noGrp="1"/>
          </p:cNvSpPr>
          <p:nvPr>
            <p:ph type="dt" sz="half" idx="10"/>
          </p:nvPr>
        </p:nvSpPr>
        <p:spPr/>
        <p:txBody>
          <a:bodyPr/>
          <a:lstStyle/>
          <a:p>
            <a:fld id="{9F9BB317-6434-4C5F-9B24-32A02943E462}" type="datetime10">
              <a:rPr lang="he-IL" smtClean="0"/>
              <a:t>יולי 16</a:t>
            </a:fld>
            <a:endParaRPr lang="he-IL"/>
          </a:p>
        </p:txBody>
      </p:sp>
      <p:sp>
        <p:nvSpPr>
          <p:cNvPr id="4" name="Footer Placeholder 3"/>
          <p:cNvSpPr>
            <a:spLocks noGrp="1"/>
          </p:cNvSpPr>
          <p:nvPr>
            <p:ph type="ftr" sz="quarter" idx="11"/>
          </p:nvPr>
        </p:nvSpPr>
        <p:spPr/>
        <p:txBody>
          <a:bodyPr/>
          <a:lstStyle/>
          <a:p>
            <a:r>
              <a:rPr lang="he-IL" smtClean="0"/>
              <a:t>השרות לרווחת הפרט והמשפחה</a:t>
            </a:r>
            <a:endParaRPr lang="he-IL"/>
          </a:p>
        </p:txBody>
      </p:sp>
      <p:sp>
        <p:nvSpPr>
          <p:cNvPr id="5" name="Slide Number Placeholder 4"/>
          <p:cNvSpPr>
            <a:spLocks noGrp="1"/>
          </p:cNvSpPr>
          <p:nvPr>
            <p:ph type="sldNum" sz="quarter" idx="12"/>
          </p:nvPr>
        </p:nvSpPr>
        <p:spPr/>
        <p:txBody>
          <a:bodyPr/>
          <a:lstStyle/>
          <a:p>
            <a:fld id="{FFEAF636-E5E8-41E5-9308-44E18A863F8D}" type="slidenum">
              <a:rPr lang="he-IL" smtClean="0"/>
              <a:t>‹#›</a:t>
            </a:fld>
            <a:endParaRPr lang="he-IL"/>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4945525-8E50-45D0-A8D2-FFEF94047391}" type="datetime10">
              <a:rPr lang="he-IL" smtClean="0"/>
              <a:t>יולי 16</a:t>
            </a:fld>
            <a:endParaRPr lang="he-IL"/>
          </a:p>
        </p:txBody>
      </p:sp>
      <p:sp>
        <p:nvSpPr>
          <p:cNvPr id="3" name="Footer Placeholder 2"/>
          <p:cNvSpPr>
            <a:spLocks noGrp="1"/>
          </p:cNvSpPr>
          <p:nvPr>
            <p:ph type="ftr" sz="quarter" idx="11"/>
          </p:nvPr>
        </p:nvSpPr>
        <p:spPr/>
        <p:txBody>
          <a:bodyPr/>
          <a:lstStyle/>
          <a:p>
            <a:r>
              <a:rPr lang="he-IL" smtClean="0"/>
              <a:t>השרות לרווחת הפרט והמשפחה</a:t>
            </a:r>
            <a:endParaRPr lang="he-IL"/>
          </a:p>
        </p:txBody>
      </p:sp>
      <p:sp>
        <p:nvSpPr>
          <p:cNvPr id="4" name="Slide Number Placeholder 3"/>
          <p:cNvSpPr>
            <a:spLocks noGrp="1"/>
          </p:cNvSpPr>
          <p:nvPr>
            <p:ph type="sldNum" sz="quarter" idx="12"/>
          </p:nvPr>
        </p:nvSpPr>
        <p:spPr/>
        <p:txBody>
          <a:bodyPr/>
          <a:lstStyle/>
          <a:p>
            <a:fld id="{FFEAF636-E5E8-41E5-9308-44E18A863F8D}" type="slidenum">
              <a:rPr lang="he-IL" smtClean="0"/>
              <a:t>‹#›</a:t>
            </a:fld>
            <a:endParaRPr lang="he-IL"/>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he-IL" smtClean="0"/>
              <a:t>לחץ כדי לערוך סגנון כותרת של תבנית בסיס</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Date Placeholder 4"/>
          <p:cNvSpPr>
            <a:spLocks noGrp="1"/>
          </p:cNvSpPr>
          <p:nvPr>
            <p:ph type="dt" sz="half" idx="10"/>
          </p:nvPr>
        </p:nvSpPr>
        <p:spPr/>
        <p:txBody>
          <a:bodyPr/>
          <a:lstStyle/>
          <a:p>
            <a:fld id="{0EDE1354-14F6-4158-AFAA-839BF5262A0A}" type="datetime10">
              <a:rPr lang="he-IL" smtClean="0"/>
              <a:t>יולי 16</a:t>
            </a:fld>
            <a:endParaRPr lang="he-IL"/>
          </a:p>
        </p:txBody>
      </p:sp>
      <p:sp>
        <p:nvSpPr>
          <p:cNvPr id="6" name="Footer Placeholder 5"/>
          <p:cNvSpPr>
            <a:spLocks noGrp="1"/>
          </p:cNvSpPr>
          <p:nvPr>
            <p:ph type="ftr" sz="quarter" idx="11"/>
          </p:nvPr>
        </p:nvSpPr>
        <p:spPr/>
        <p:txBody>
          <a:bodyPr/>
          <a:lstStyle/>
          <a:p>
            <a:r>
              <a:rPr lang="he-IL" smtClean="0"/>
              <a:t>השרות לרווחת הפרט והמשפחה</a:t>
            </a:r>
            <a:endParaRPr lang="he-IL"/>
          </a:p>
        </p:txBody>
      </p:sp>
      <p:sp>
        <p:nvSpPr>
          <p:cNvPr id="7" name="Slide Number Placeholder 6"/>
          <p:cNvSpPr>
            <a:spLocks noGrp="1"/>
          </p:cNvSpPr>
          <p:nvPr>
            <p:ph type="sldNum" sz="quarter" idx="12"/>
          </p:nvPr>
        </p:nvSpPr>
        <p:spPr/>
        <p:txBody>
          <a:bodyPr/>
          <a:lstStyle/>
          <a:p>
            <a:fld id="{FFEAF636-E5E8-41E5-9308-44E18A863F8D}" type="slidenum">
              <a:rPr lang="he-IL" smtClean="0"/>
              <a:t>‹#›</a:t>
            </a:fld>
            <a:endParaRPr lang="he-IL"/>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תמונה עם כיתוב">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he-IL" smtClean="0"/>
              <a:t>לחץ על הסמל כדי להוסיף תמונה</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Date Placeholder 4"/>
          <p:cNvSpPr>
            <a:spLocks noGrp="1"/>
          </p:cNvSpPr>
          <p:nvPr>
            <p:ph type="dt" sz="half" idx="10"/>
          </p:nvPr>
        </p:nvSpPr>
        <p:spPr/>
        <p:txBody>
          <a:bodyPr/>
          <a:lstStyle>
            <a:lvl1pPr>
              <a:defRPr sz="1200">
                <a:solidFill>
                  <a:schemeClr val="tx2">
                    <a:lumMod val="75000"/>
                  </a:schemeClr>
                </a:solidFill>
                <a:effectLst>
                  <a:outerShdw blurRad="38100" dist="38100" dir="2700000" algn="tl">
                    <a:srgbClr val="000000">
                      <a:alpha val="43137"/>
                    </a:srgbClr>
                  </a:outerShdw>
                </a:effectLst>
              </a:defRPr>
            </a:lvl1pPr>
          </a:lstStyle>
          <a:p>
            <a:fld id="{6BF984C3-F8AB-4C27-BFF8-9CBA5443C576}" type="datetime10">
              <a:rPr lang="he-IL" smtClean="0"/>
              <a:pPr/>
              <a:t>יולי 16</a:t>
            </a:fld>
            <a:endParaRPr lang="he-IL" dirty="0"/>
          </a:p>
        </p:txBody>
      </p:sp>
      <p:sp>
        <p:nvSpPr>
          <p:cNvPr id="6" name="Footer Placeholder 5"/>
          <p:cNvSpPr>
            <a:spLocks noGrp="1"/>
          </p:cNvSpPr>
          <p:nvPr>
            <p:ph type="ftr" sz="quarter" idx="11"/>
          </p:nvPr>
        </p:nvSpPr>
        <p:spPr/>
        <p:txBody>
          <a:bodyPr/>
          <a:lstStyle/>
          <a:p>
            <a:r>
              <a:rPr lang="he-IL" smtClean="0"/>
              <a:t>השרות לרווחת הפרט והמשפחה</a:t>
            </a:r>
            <a:endParaRPr lang="he-IL"/>
          </a:p>
        </p:txBody>
      </p:sp>
      <p:sp>
        <p:nvSpPr>
          <p:cNvPr id="7" name="Slide Number Placeholder 6"/>
          <p:cNvSpPr>
            <a:spLocks noGrp="1"/>
          </p:cNvSpPr>
          <p:nvPr>
            <p:ph type="sldNum" sz="quarter" idx="12"/>
          </p:nvPr>
        </p:nvSpPr>
        <p:spPr/>
        <p:txBody>
          <a:bodyPr/>
          <a:lstStyle/>
          <a:p>
            <a:fld id="{FFEAF636-E5E8-41E5-9308-44E18A863F8D}" type="slidenum">
              <a:rPr lang="he-IL" smtClean="0"/>
              <a:t>‹#›</a:t>
            </a:fld>
            <a:endParaRPr lang="he-IL" dirty="0"/>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he-IL" smtClean="0"/>
              <a:t>לחץ כדי לערוך סגנון כותרת של תבנית בסיס</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4" name="Date Placeholder 3"/>
          <p:cNvSpPr>
            <a:spLocks noGrp="1"/>
          </p:cNvSpPr>
          <p:nvPr>
            <p:ph type="dt" sz="half" idx="10"/>
          </p:nvPr>
        </p:nvSpPr>
        <p:spPr/>
        <p:txBody>
          <a:bodyPr/>
          <a:lstStyle/>
          <a:p>
            <a:fld id="{DBE022CC-7164-4766-87E0-DF697A7E0C91}" type="datetime10">
              <a:rPr lang="he-IL" smtClean="0"/>
              <a:t>יולי 16</a:t>
            </a:fld>
            <a:endParaRPr lang="he-IL"/>
          </a:p>
        </p:txBody>
      </p:sp>
      <p:sp>
        <p:nvSpPr>
          <p:cNvPr id="5" name="Footer Placeholder 4"/>
          <p:cNvSpPr>
            <a:spLocks noGrp="1"/>
          </p:cNvSpPr>
          <p:nvPr>
            <p:ph type="ftr" sz="quarter" idx="11"/>
          </p:nvPr>
        </p:nvSpPr>
        <p:spPr/>
        <p:txBody>
          <a:bodyPr/>
          <a:lstStyle/>
          <a:p>
            <a:r>
              <a:rPr lang="he-IL" smtClean="0"/>
              <a:t>השרות לרווחת הפרט והמשפחה</a:t>
            </a:r>
            <a:endParaRPr lang="he-IL"/>
          </a:p>
        </p:txBody>
      </p:sp>
      <p:sp>
        <p:nvSpPr>
          <p:cNvPr id="6" name="Slide Number Placeholder 5"/>
          <p:cNvSpPr>
            <a:spLocks noGrp="1"/>
          </p:cNvSpPr>
          <p:nvPr>
            <p:ph type="sldNum" sz="quarter" idx="12"/>
          </p:nvPr>
        </p:nvSpPr>
        <p:spPr/>
        <p:txBody>
          <a:bodyPr/>
          <a:lstStyle/>
          <a:p>
            <a:fld id="{FFEAF636-E5E8-41E5-9308-44E18A863F8D}" type="slidenum">
              <a:rPr lang="he-IL" smtClean="0"/>
              <a:t>‹#›</a:t>
            </a:fld>
            <a:endParaRPr lang="he-IL"/>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he-IL" smtClean="0"/>
              <a:t>לחץ כדי לערוך סגנון כותרת של תבנית בסיס</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10"/>
          </p:nvPr>
        </p:nvSpPr>
        <p:spPr/>
        <p:txBody>
          <a:bodyPr/>
          <a:lstStyle/>
          <a:p>
            <a:fld id="{248D1468-08B9-4C50-BC5F-D1BE6D0B8997}" type="datetime10">
              <a:rPr lang="he-IL" smtClean="0"/>
              <a:t>יולי 16</a:t>
            </a:fld>
            <a:endParaRPr lang="he-IL"/>
          </a:p>
        </p:txBody>
      </p:sp>
      <p:sp>
        <p:nvSpPr>
          <p:cNvPr id="5" name="Footer Placeholder 4"/>
          <p:cNvSpPr>
            <a:spLocks noGrp="1"/>
          </p:cNvSpPr>
          <p:nvPr>
            <p:ph type="ftr" sz="quarter" idx="11"/>
          </p:nvPr>
        </p:nvSpPr>
        <p:spPr/>
        <p:txBody>
          <a:bodyPr/>
          <a:lstStyle/>
          <a:p>
            <a:r>
              <a:rPr lang="he-IL" smtClean="0"/>
              <a:t>השרות לרווחת הפרט והמשפחה</a:t>
            </a:r>
            <a:endParaRPr lang="he-IL"/>
          </a:p>
        </p:txBody>
      </p:sp>
      <p:sp>
        <p:nvSpPr>
          <p:cNvPr id="6" name="Slide Number Placeholder 5"/>
          <p:cNvSpPr>
            <a:spLocks noGrp="1"/>
          </p:cNvSpPr>
          <p:nvPr>
            <p:ph type="sldNum" sz="quarter" idx="12"/>
          </p:nvPr>
        </p:nvSpPr>
        <p:spPr/>
        <p:txBody>
          <a:bodyPr/>
          <a:lstStyle/>
          <a:p>
            <a:fld id="{FFEAF636-E5E8-41E5-9308-44E18A863F8D}" type="slidenum">
              <a:rPr lang="he-IL" smtClean="0"/>
              <a:t>‹#›</a:t>
            </a:fld>
            <a:endParaRPr lang="he-IL"/>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200" b="1">
                <a:solidFill>
                  <a:schemeClr val="tx2">
                    <a:lumMod val="75000"/>
                  </a:schemeClr>
                </a:solidFill>
                <a:effectLst>
                  <a:outerShdw blurRad="38100" dist="38100" dir="2700000" algn="tl">
                    <a:srgbClr val="000000">
                      <a:alpha val="43137"/>
                    </a:srgbClr>
                  </a:outerShdw>
                </a:effectLst>
              </a:defRPr>
            </a:lvl1pPr>
          </a:lstStyle>
          <a:p>
            <a:fld id="{C6CB0269-65EE-4D6E-9CDB-99AF9FF9D29C}" type="datetime10">
              <a:rPr lang="he-IL" smtClean="0"/>
              <a:pPr/>
              <a:t>יולי 16</a:t>
            </a:fld>
            <a:endParaRPr lang="he-IL" dirty="0"/>
          </a:p>
        </p:txBody>
      </p:sp>
      <p:sp>
        <p:nvSpPr>
          <p:cNvPr id="5" name="Footer Placeholder 4"/>
          <p:cNvSpPr>
            <a:spLocks noGrp="1"/>
          </p:cNvSpPr>
          <p:nvPr>
            <p:ph type="ftr" sz="quarter" idx="3"/>
          </p:nvPr>
        </p:nvSpPr>
        <p:spPr>
          <a:xfrm>
            <a:off x="3257636" y="6183524"/>
            <a:ext cx="3352801" cy="365125"/>
          </a:xfrm>
          <a:prstGeom prst="rect">
            <a:avLst/>
          </a:prstGeom>
        </p:spPr>
        <p:txBody>
          <a:bodyPr vert="horz" lIns="91440" tIns="45720" rIns="91440" bIns="45720" rtlCol="0" anchor="ctr"/>
          <a:lstStyle>
            <a:lvl1pPr marL="0" algn="l" defTabSz="914400" rtl="1" eaLnBrk="1" latinLnBrk="0" hangingPunct="1">
              <a:defRPr lang="he-IL" sz="1200" b="1" kern="1200" smtClean="0">
                <a:solidFill>
                  <a:schemeClr val="tx2">
                    <a:lumMod val="75000"/>
                  </a:schemeClr>
                </a:solidFill>
                <a:effectLst>
                  <a:outerShdw blurRad="38100" dist="38100" dir="2700000" algn="tl">
                    <a:srgbClr val="000000">
                      <a:alpha val="43137"/>
                    </a:srgbClr>
                  </a:outerShdw>
                </a:effectLst>
                <a:latin typeface="+mn-lt"/>
                <a:ea typeface="+mn-ea"/>
                <a:cs typeface="+mn-cs"/>
              </a:defRPr>
            </a:lvl1pPr>
          </a:lstStyle>
          <a:p>
            <a:r>
              <a:rPr lang="he-IL" dirty="0" smtClean="0"/>
              <a:t>השרות לרווחת הפרט והמשפחה</a:t>
            </a:r>
            <a:endParaRPr lang="he-IL" dirty="0"/>
          </a:p>
        </p:txBody>
      </p:sp>
      <p:sp>
        <p:nvSpPr>
          <p:cNvPr id="6" name="Slide Number Placeholder 5"/>
          <p:cNvSpPr>
            <a:spLocks noGrp="1"/>
          </p:cNvSpPr>
          <p:nvPr>
            <p:ph type="sldNum" sz="quarter" idx="4"/>
          </p:nvPr>
        </p:nvSpPr>
        <p:spPr>
          <a:xfrm>
            <a:off x="179512" y="6165304"/>
            <a:ext cx="1828800" cy="365125"/>
          </a:xfrm>
          <a:prstGeom prst="rect">
            <a:avLst/>
          </a:prstGeom>
        </p:spPr>
        <p:txBody>
          <a:bodyPr vert="horz" lIns="91440" tIns="45720" rIns="91440" bIns="45720" rtlCol="0" anchor="ctr"/>
          <a:lstStyle>
            <a:lvl1pPr algn="ctr">
              <a:defRPr lang="he-IL" sz="1200" b="1" kern="1200" smtClean="0">
                <a:solidFill>
                  <a:schemeClr val="tx2">
                    <a:lumMod val="75000"/>
                  </a:schemeClr>
                </a:solidFill>
                <a:effectLst>
                  <a:outerShdw blurRad="38100" dist="38100" dir="2700000" algn="tl">
                    <a:srgbClr val="000000">
                      <a:alpha val="43137"/>
                    </a:srgbClr>
                  </a:outerShdw>
                </a:effectLst>
                <a:latin typeface="+mn-lt"/>
                <a:ea typeface="+mn-ea"/>
                <a:cs typeface="+mn-cs"/>
              </a:defRPr>
            </a:lvl1pPr>
          </a:lstStyle>
          <a:p>
            <a:fld id="{FFEAF636-E5E8-41E5-9308-44E18A863F8D}" type="slidenum">
              <a:rPr lang="he-IL" smtClean="0"/>
              <a:pPr/>
              <a:t>‹#›</a:t>
            </a:fld>
            <a:endParaRPr lang="he-IL"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iming>
    <p:tnLst>
      <p:par>
        <p:cTn id="1" dur="indefinite" restart="never" nodeType="tmRoot"/>
      </p:par>
    </p:tnLst>
  </p:timing>
  <p:hf hdr="0"/>
  <p:txStyles>
    <p:titleStyle>
      <a:lvl1pPr marL="320040" indent="-320040" algn="r" defTabSz="914400" rtl="1"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22860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3.png"/><Relationship Id="rId2" Type="http://schemas.openxmlformats.org/officeDocument/2006/relationships/diagramData" Target="../diagrams/data2.xml"/><Relationship Id="rId1" Type="http://schemas.openxmlformats.org/officeDocument/2006/relationships/slideLayout" Target="../slideLayouts/slideLayout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תמונה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5816" y="476672"/>
            <a:ext cx="2200000" cy="2072493"/>
          </a:xfrm>
          <a:prstGeom prst="rect">
            <a:avLst/>
          </a:prstGeom>
        </p:spPr>
      </p:pic>
      <p:sp>
        <p:nvSpPr>
          <p:cNvPr id="9" name="מלבן 8"/>
          <p:cNvSpPr/>
          <p:nvPr/>
        </p:nvSpPr>
        <p:spPr>
          <a:xfrm>
            <a:off x="1125699" y="4149080"/>
            <a:ext cx="7100021" cy="1754326"/>
          </a:xfrm>
          <a:prstGeom prst="rect">
            <a:avLst/>
          </a:prstGeom>
          <a:noFill/>
        </p:spPr>
        <p:txBody>
          <a:bodyPr wrap="none" lIns="91440" tIns="45720" rIns="91440" bIns="45720">
            <a:spAutoFit/>
          </a:bodyPr>
          <a:lstStyle/>
          <a:p>
            <a:pPr algn="ctr"/>
            <a:r>
              <a:rPr lang="he-IL" sz="5400" b="1" cap="none" spc="0" dirty="0" smtClean="0">
                <a:ln w="12700">
                  <a:solidFill>
                    <a:schemeClr val="tx2">
                      <a:satMod val="155000"/>
                    </a:schemeClr>
                  </a:solidFill>
                  <a:prstDash val="solid"/>
                </a:ln>
                <a:solidFill>
                  <a:schemeClr val="bg2">
                    <a:tint val="85000"/>
                    <a:satMod val="155000"/>
                  </a:schemeClr>
                </a:solidFill>
                <a:effectLst>
                  <a:glow rad="63500">
                    <a:schemeClr val="accent1">
                      <a:satMod val="175000"/>
                      <a:alpha val="40000"/>
                    </a:schemeClr>
                  </a:glow>
                  <a:outerShdw blurRad="41275" dist="20320" dir="1800000" algn="tl" rotWithShape="0">
                    <a:srgbClr val="000000">
                      <a:alpha val="40000"/>
                    </a:srgbClr>
                  </a:outerShdw>
                </a:effectLst>
              </a:rPr>
              <a:t>מדיניות משרד הרווחה </a:t>
            </a:r>
          </a:p>
          <a:p>
            <a:pPr algn="ctr"/>
            <a:r>
              <a:rPr lang="he-IL" sz="5400" b="1" cap="none" spc="0" dirty="0" smtClean="0">
                <a:ln w="12700">
                  <a:solidFill>
                    <a:schemeClr val="tx2">
                      <a:satMod val="155000"/>
                    </a:schemeClr>
                  </a:solidFill>
                  <a:prstDash val="solid"/>
                </a:ln>
                <a:solidFill>
                  <a:schemeClr val="bg2">
                    <a:tint val="85000"/>
                    <a:satMod val="155000"/>
                  </a:schemeClr>
                </a:solidFill>
                <a:effectLst>
                  <a:glow rad="63500">
                    <a:schemeClr val="accent1">
                      <a:satMod val="175000"/>
                      <a:alpha val="40000"/>
                    </a:schemeClr>
                  </a:glow>
                  <a:outerShdw blurRad="41275" dist="20320" dir="1800000" algn="tl" rotWithShape="0">
                    <a:srgbClr val="000000">
                      <a:alpha val="40000"/>
                    </a:srgbClr>
                  </a:outerShdw>
                </a:effectLst>
              </a:rPr>
              <a:t>לטיפול בעוני</a:t>
            </a:r>
            <a:endParaRPr lang="he-IL" sz="5400" b="1" cap="none" spc="0" dirty="0">
              <a:ln w="12700">
                <a:solidFill>
                  <a:schemeClr val="tx2">
                    <a:satMod val="155000"/>
                  </a:schemeClr>
                </a:solidFill>
                <a:prstDash val="solid"/>
              </a:ln>
              <a:solidFill>
                <a:schemeClr val="bg2">
                  <a:tint val="85000"/>
                  <a:satMod val="155000"/>
                </a:schemeClr>
              </a:solidFill>
              <a:effectLst>
                <a:glow rad="63500">
                  <a:schemeClr val="accent1">
                    <a:satMod val="175000"/>
                    <a:alpha val="40000"/>
                  </a:schemeClr>
                </a:glow>
                <a:outerShdw blurRad="41275" dist="20320" dir="1800000" algn="tl" rotWithShape="0">
                  <a:srgbClr val="000000">
                    <a:alpha val="40000"/>
                  </a:srgbClr>
                </a:outerShdw>
              </a:effectLst>
            </a:endParaRPr>
          </a:p>
        </p:txBody>
      </p:sp>
      <p:sp>
        <p:nvSpPr>
          <p:cNvPr id="11" name="TextBox 10"/>
          <p:cNvSpPr txBox="1"/>
          <p:nvPr/>
        </p:nvSpPr>
        <p:spPr>
          <a:xfrm>
            <a:off x="513216" y="2563298"/>
            <a:ext cx="2605200" cy="461665"/>
          </a:xfrm>
          <a:prstGeom prst="rect">
            <a:avLst/>
          </a:prstGeom>
          <a:noFill/>
        </p:spPr>
        <p:txBody>
          <a:bodyPr wrap="none" rtlCol="1">
            <a:spAutoFit/>
          </a:bodyPr>
          <a:lstStyle/>
          <a:p>
            <a:r>
              <a:rPr lang="he-IL" sz="2400" b="1" dirty="0" smtClean="0">
                <a:solidFill>
                  <a:schemeClr val="tx2">
                    <a:lumMod val="75000"/>
                  </a:schemeClr>
                </a:solidFill>
                <a:effectLst>
                  <a:outerShdw blurRad="38100" dist="38100" dir="2700000" algn="tl">
                    <a:srgbClr val="000000">
                      <a:alpha val="43137"/>
                    </a:srgbClr>
                  </a:outerShdw>
                </a:effectLst>
              </a:rPr>
              <a:t>הלב פתוח לרווחה</a:t>
            </a:r>
            <a:endParaRPr lang="he-IL" sz="2400" b="1" dirty="0">
              <a:solidFill>
                <a:schemeClr val="tx2">
                  <a:lumMod val="75000"/>
                </a:schemeClr>
              </a:solidFill>
              <a:effectLst>
                <a:outerShdw blurRad="38100" dist="38100" dir="2700000" algn="tl">
                  <a:srgbClr val="000000">
                    <a:alpha val="43137"/>
                  </a:srgbClr>
                </a:outerShdw>
              </a:effectLst>
            </a:endParaRPr>
          </a:p>
        </p:txBody>
      </p:sp>
      <p:sp>
        <p:nvSpPr>
          <p:cNvPr id="12" name="מציין מיקום של תאריך 11"/>
          <p:cNvSpPr>
            <a:spLocks noGrp="1"/>
          </p:cNvSpPr>
          <p:nvPr>
            <p:ph type="dt" sz="half" idx="10"/>
          </p:nvPr>
        </p:nvSpPr>
        <p:spPr/>
        <p:txBody>
          <a:bodyPr/>
          <a:lstStyle/>
          <a:p>
            <a:fld id="{4B5B7201-D996-45F5-93F9-BB8ADA5A9986}" type="datetime10">
              <a:rPr lang="he-IL" smtClean="0"/>
              <a:t>יולי 16</a:t>
            </a:fld>
            <a:endParaRPr lang="he-IL"/>
          </a:p>
        </p:txBody>
      </p:sp>
      <p:sp>
        <p:nvSpPr>
          <p:cNvPr id="14" name="מציין מיקום של מספר שקופית 13"/>
          <p:cNvSpPr>
            <a:spLocks noGrp="1"/>
          </p:cNvSpPr>
          <p:nvPr>
            <p:ph type="sldNum" sz="quarter" idx="12"/>
          </p:nvPr>
        </p:nvSpPr>
        <p:spPr/>
        <p:txBody>
          <a:bodyPr/>
          <a:lstStyle/>
          <a:p>
            <a:fld id="{FFEAF636-E5E8-41E5-9308-44E18A863F8D}" type="slidenum">
              <a:rPr lang="he-IL" smtClean="0"/>
              <a:t>1</a:t>
            </a:fld>
            <a:endParaRPr lang="he-IL"/>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3968" y="1292222"/>
            <a:ext cx="4441289" cy="254215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836558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משנה 2"/>
          <p:cNvSpPr txBox="1">
            <a:spLocks/>
          </p:cNvSpPr>
          <p:nvPr/>
        </p:nvSpPr>
        <p:spPr>
          <a:xfrm>
            <a:off x="268780" y="836712"/>
            <a:ext cx="8568952" cy="6336704"/>
          </a:xfrm>
          <a:prstGeom prst="rect">
            <a:avLst/>
          </a:prstGeom>
        </p:spPr>
        <p:txBody>
          <a:bodyPr vert="horz" lIns="91440" tIns="45720" rIns="91440" bIns="45720" rtlCol="0" anchor="ctr">
            <a:noAutofit/>
          </a:bodyPr>
          <a:lstStyle>
            <a:lvl1pPr marL="228600" indent="-182880" algn="just">
              <a:lnSpc>
                <a:spcPts val="3300"/>
              </a:lnSpc>
              <a:spcBef>
                <a:spcPct val="20000"/>
              </a:spcBef>
              <a:spcAft>
                <a:spcPts val="300"/>
              </a:spcAft>
              <a:buClr>
                <a:schemeClr val="accent6">
                  <a:lumMod val="75000"/>
                </a:schemeClr>
              </a:buClr>
              <a:buSzPct val="130000"/>
              <a:buFont typeface="Wingdings" pitchFamily="2" charset="2"/>
              <a:buChar char="ü"/>
              <a:defRPr sz="2000">
                <a:solidFill>
                  <a:srgbClr val="002060"/>
                </a:solidFill>
              </a:defRPr>
            </a:lvl1pPr>
            <a:lvl2pPr marL="548640" indent="-182880">
              <a:spcBef>
                <a:spcPct val="20000"/>
              </a:spcBef>
              <a:spcAft>
                <a:spcPts val="300"/>
              </a:spcAft>
              <a:buClr>
                <a:schemeClr val="accent6">
                  <a:lumMod val="75000"/>
                </a:schemeClr>
              </a:buClr>
              <a:buSzPct val="130000"/>
              <a:buFont typeface="Georgia" pitchFamily="18" charset="0"/>
              <a:buChar char="*"/>
              <a:defRPr sz="2000">
                <a:solidFill>
                  <a:schemeClr val="tx1">
                    <a:lumMod val="75000"/>
                    <a:lumOff val="25000"/>
                  </a:schemeClr>
                </a:solidFill>
              </a:defRPr>
            </a:lvl2pPr>
            <a:lvl3pPr marL="822960" indent="-182880">
              <a:spcBef>
                <a:spcPct val="20000"/>
              </a:spcBef>
              <a:spcAft>
                <a:spcPts val="300"/>
              </a:spcAft>
              <a:buClr>
                <a:schemeClr val="accent6">
                  <a:lumMod val="75000"/>
                </a:schemeClr>
              </a:buClr>
              <a:buSzPct val="130000"/>
              <a:buFont typeface="Georgia" pitchFamily="18" charset="0"/>
              <a:buChar char="*"/>
              <a:defRPr>
                <a:solidFill>
                  <a:schemeClr val="tx1">
                    <a:lumMod val="75000"/>
                    <a:lumOff val="25000"/>
                  </a:schemeClr>
                </a:solidFill>
              </a:defRPr>
            </a:lvl3pPr>
            <a:lvl4pPr marL="1097280" indent="-182880">
              <a:spcBef>
                <a:spcPct val="20000"/>
              </a:spcBef>
              <a:spcAft>
                <a:spcPts val="300"/>
              </a:spcAft>
              <a:buClr>
                <a:schemeClr val="accent6">
                  <a:lumMod val="75000"/>
                </a:schemeClr>
              </a:buClr>
              <a:buSzPct val="130000"/>
              <a:buFont typeface="Georgia" pitchFamily="18" charset="0"/>
              <a:buChar char="*"/>
              <a:defRPr sz="1600">
                <a:solidFill>
                  <a:schemeClr val="tx1">
                    <a:lumMod val="75000"/>
                    <a:lumOff val="25000"/>
                  </a:schemeClr>
                </a:solidFill>
              </a:defRPr>
            </a:lvl4pPr>
            <a:lvl5pPr marL="1389888" indent="-182880">
              <a:spcBef>
                <a:spcPct val="20000"/>
              </a:spcBef>
              <a:spcAft>
                <a:spcPts val="300"/>
              </a:spcAft>
              <a:buClr>
                <a:schemeClr val="accent6">
                  <a:lumMod val="75000"/>
                </a:schemeClr>
              </a:buClr>
              <a:buSzPct val="130000"/>
              <a:buFont typeface="Georgia" pitchFamily="18" charset="0"/>
              <a:buChar char="*"/>
              <a:defRPr sz="1400">
                <a:solidFill>
                  <a:schemeClr val="tx1">
                    <a:lumMod val="75000"/>
                    <a:lumOff val="25000"/>
                  </a:schemeClr>
                </a:solidFill>
              </a:defRPr>
            </a:lvl5pPr>
            <a:lvl6pPr marL="1664208" indent="-182880">
              <a:spcBef>
                <a:spcPct val="20000"/>
              </a:spcBef>
              <a:spcAft>
                <a:spcPts val="300"/>
              </a:spcAft>
              <a:buClr>
                <a:schemeClr val="accent6">
                  <a:lumMod val="75000"/>
                </a:schemeClr>
              </a:buClr>
              <a:buSzPct val="130000"/>
              <a:buFont typeface="Georgia" pitchFamily="18" charset="0"/>
              <a:buChar char="*"/>
              <a:defRPr sz="1400">
                <a:solidFill>
                  <a:schemeClr val="tx1">
                    <a:lumMod val="75000"/>
                    <a:lumOff val="25000"/>
                  </a:schemeClr>
                </a:solidFill>
              </a:defRPr>
            </a:lvl6pPr>
            <a:lvl7pPr marL="1965960" indent="-182880">
              <a:spcBef>
                <a:spcPct val="20000"/>
              </a:spcBef>
              <a:spcAft>
                <a:spcPts val="300"/>
              </a:spcAft>
              <a:buClr>
                <a:schemeClr val="accent6">
                  <a:lumMod val="75000"/>
                </a:schemeClr>
              </a:buClr>
              <a:buSzPct val="130000"/>
              <a:buFont typeface="Georgia" pitchFamily="18" charset="0"/>
              <a:buChar char="*"/>
              <a:defRPr sz="1400">
                <a:solidFill>
                  <a:schemeClr val="tx1">
                    <a:lumMod val="75000"/>
                    <a:lumOff val="25000"/>
                  </a:schemeClr>
                </a:solidFill>
              </a:defRPr>
            </a:lvl7pPr>
            <a:lvl8pPr marL="2286000" indent="-182880">
              <a:spcBef>
                <a:spcPct val="20000"/>
              </a:spcBef>
              <a:spcAft>
                <a:spcPts val="300"/>
              </a:spcAft>
              <a:buClr>
                <a:schemeClr val="accent6">
                  <a:lumMod val="75000"/>
                </a:schemeClr>
              </a:buClr>
              <a:buSzPct val="130000"/>
              <a:buFont typeface="Georgia" pitchFamily="18" charset="0"/>
              <a:buChar char="*"/>
              <a:defRPr sz="1400">
                <a:solidFill>
                  <a:schemeClr val="tx1">
                    <a:lumMod val="75000"/>
                    <a:lumOff val="25000"/>
                  </a:schemeClr>
                </a:solidFill>
              </a:defRPr>
            </a:lvl8pPr>
            <a:lvl9pPr marL="2587752" indent="-182880">
              <a:spcBef>
                <a:spcPct val="20000"/>
              </a:spcBef>
              <a:spcAft>
                <a:spcPts val="300"/>
              </a:spcAft>
              <a:buClr>
                <a:schemeClr val="accent6">
                  <a:lumMod val="75000"/>
                </a:schemeClr>
              </a:buClr>
              <a:buSzPct val="130000"/>
              <a:buFont typeface="Georgia" pitchFamily="18" charset="0"/>
              <a:buChar char="*"/>
              <a:defRPr sz="1400">
                <a:solidFill>
                  <a:schemeClr val="tx1">
                    <a:lumMod val="75000"/>
                    <a:lumOff val="25000"/>
                  </a:schemeClr>
                </a:solidFill>
              </a:defRPr>
            </a:lvl9pPr>
          </a:lstStyle>
          <a:p>
            <a:pPr marL="45720" indent="0">
              <a:buNone/>
            </a:pPr>
            <a:endParaRPr lang="he-IL" sz="2200" dirty="0"/>
          </a:p>
        </p:txBody>
      </p:sp>
      <p:sp>
        <p:nvSpPr>
          <p:cNvPr id="4" name="מלבן 3"/>
          <p:cNvSpPr/>
          <p:nvPr/>
        </p:nvSpPr>
        <p:spPr>
          <a:xfrm>
            <a:off x="24620" y="482769"/>
            <a:ext cx="9057288" cy="1323439"/>
          </a:xfrm>
          <a:prstGeom prst="rect">
            <a:avLst/>
          </a:prstGeom>
          <a:effectLst/>
        </p:spPr>
        <p:txBody>
          <a:bodyPr vert="horz" wrap="none" lIns="91440" tIns="45720" rIns="91440" bIns="45720" rtlCol="0" anchor="t" anchorCtr="0">
            <a:spAutoFit/>
          </a:bodyPr>
          <a:lstStyle/>
          <a:p>
            <a:pPr algn="ctr">
              <a:spcBef>
                <a:spcPct val="0"/>
              </a:spcBef>
              <a:buClr>
                <a:schemeClr val="accent6">
                  <a:lumMod val="75000"/>
                </a:schemeClr>
              </a:buClr>
              <a:buSzPct val="128000"/>
            </a:pPr>
            <a:r>
              <a:rPr lang="he-IL" sz="4000" b="1"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cs typeface="Arial"/>
              </a:rPr>
              <a:t>פתיחה</a:t>
            </a:r>
          </a:p>
          <a:p>
            <a:pPr algn="ctr">
              <a:spcBef>
                <a:spcPct val="0"/>
              </a:spcBef>
              <a:buClr>
                <a:schemeClr val="accent6">
                  <a:lumMod val="75000"/>
                </a:schemeClr>
              </a:buClr>
              <a:buSzPct val="128000"/>
            </a:pPr>
            <a:r>
              <a:rPr lang="he-IL" sz="4000" b="1"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cs typeface="Arial"/>
              </a:rPr>
              <a:t>מנכ"ל משרד הרווחה והשירותים החברתיים</a:t>
            </a:r>
            <a:endParaRPr lang="en-US" sz="4000" b="1"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cs typeface="Arial"/>
            </a:endParaRPr>
          </a:p>
        </p:txBody>
      </p:sp>
      <p:sp>
        <p:nvSpPr>
          <p:cNvPr id="3" name="מציין מיקום של תאריך 2"/>
          <p:cNvSpPr>
            <a:spLocks noGrp="1"/>
          </p:cNvSpPr>
          <p:nvPr>
            <p:ph type="dt" sz="half" idx="10"/>
          </p:nvPr>
        </p:nvSpPr>
        <p:spPr/>
        <p:txBody>
          <a:bodyPr/>
          <a:lstStyle/>
          <a:p>
            <a:fld id="{89906CCE-8699-4098-9E63-9589B6CE38F7}" type="datetime10">
              <a:rPr lang="he-IL" smtClean="0"/>
              <a:t>יולי 16</a:t>
            </a:fld>
            <a:endParaRPr lang="he-IL"/>
          </a:p>
        </p:txBody>
      </p:sp>
      <p:sp>
        <p:nvSpPr>
          <p:cNvPr id="6" name="מציין מיקום של מספר שקופית 5"/>
          <p:cNvSpPr>
            <a:spLocks noGrp="1"/>
          </p:cNvSpPr>
          <p:nvPr>
            <p:ph type="sldNum" sz="quarter" idx="12"/>
          </p:nvPr>
        </p:nvSpPr>
        <p:spPr/>
        <p:txBody>
          <a:bodyPr/>
          <a:lstStyle/>
          <a:p>
            <a:fld id="{FFEAF636-E5E8-41E5-9308-44E18A863F8D}" type="slidenum">
              <a:rPr lang="he-IL" smtClean="0"/>
              <a:t>2</a:t>
            </a:fld>
            <a:endParaRPr lang="he-IL"/>
          </a:p>
        </p:txBody>
      </p:sp>
      <p:pic>
        <p:nvPicPr>
          <p:cNvPr id="7" name="תמונה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2960" y="119861"/>
            <a:ext cx="881089" cy="830023"/>
          </a:xfrm>
          <a:prstGeom prst="rect">
            <a:avLst/>
          </a:prstGeom>
        </p:spPr>
      </p:pic>
      <p:sp>
        <p:nvSpPr>
          <p:cNvPr id="8" name="TextBox 7"/>
          <p:cNvSpPr txBox="1"/>
          <p:nvPr/>
        </p:nvSpPr>
        <p:spPr>
          <a:xfrm>
            <a:off x="-8176" y="949884"/>
            <a:ext cx="1595309" cy="307777"/>
          </a:xfrm>
          <a:prstGeom prst="rect">
            <a:avLst/>
          </a:prstGeom>
          <a:noFill/>
        </p:spPr>
        <p:txBody>
          <a:bodyPr wrap="none" rtlCol="1">
            <a:spAutoFit/>
          </a:bodyPr>
          <a:lstStyle/>
          <a:p>
            <a:r>
              <a:rPr lang="he-IL" sz="1400" b="1" dirty="0" smtClean="0">
                <a:solidFill>
                  <a:schemeClr val="tx2">
                    <a:lumMod val="75000"/>
                  </a:schemeClr>
                </a:solidFill>
                <a:effectLst>
                  <a:outerShdw blurRad="38100" dist="38100" dir="2700000" algn="tl">
                    <a:srgbClr val="000000">
                      <a:alpha val="43137"/>
                    </a:srgbClr>
                  </a:outerShdw>
                </a:effectLst>
              </a:rPr>
              <a:t>הלב פתוח לרווחה</a:t>
            </a:r>
            <a:endParaRPr lang="he-IL" sz="1400" b="1" dirty="0">
              <a:solidFill>
                <a:schemeClr val="tx2">
                  <a:lumMod val="75000"/>
                </a:schemeClr>
              </a:solidFill>
              <a:effectLst>
                <a:outerShdw blurRad="38100" dist="38100" dir="2700000" algn="tl">
                  <a:srgbClr val="000000">
                    <a:alpha val="43137"/>
                  </a:srgbClr>
                </a:outerShdw>
              </a:effectLst>
            </a:endParaRPr>
          </a:p>
        </p:txBody>
      </p:sp>
      <p:sp>
        <p:nvSpPr>
          <p:cNvPr id="5" name="מלבן 4"/>
          <p:cNvSpPr/>
          <p:nvPr/>
        </p:nvSpPr>
        <p:spPr>
          <a:xfrm>
            <a:off x="601952" y="1678860"/>
            <a:ext cx="7902624" cy="4278094"/>
          </a:xfrm>
          <a:prstGeom prst="rect">
            <a:avLst/>
          </a:prstGeom>
        </p:spPr>
        <p:txBody>
          <a:bodyPr wrap="square">
            <a:spAutoFit/>
          </a:bodyPr>
          <a:lstStyle/>
          <a:p>
            <a:pPr rtl="0"/>
            <a:r>
              <a:rPr lang="he-IL" sz="2000" dirty="0"/>
              <a:t> </a:t>
            </a:r>
            <a:endParaRPr lang="en-US" sz="2800" dirty="0"/>
          </a:p>
          <a:p>
            <a:pPr marL="342900" indent="-342900">
              <a:lnSpc>
                <a:spcPct val="150000"/>
              </a:lnSpc>
              <a:buFont typeface="Arial" panose="020B0604020202020204" pitchFamily="34" charset="0"/>
              <a:buChar char="•"/>
            </a:pPr>
            <a:r>
              <a:rPr lang="he-IL" sz="2800" dirty="0"/>
              <a:t>משרד הרווחה והשירותים החברתיים </a:t>
            </a:r>
            <a:r>
              <a:rPr lang="he-IL" sz="2800" dirty="0" smtClean="0"/>
              <a:t>מטפל בתוצאות של העוני ולא בבעיית העוני</a:t>
            </a:r>
            <a:r>
              <a:rPr lang="he-IL" sz="2800" dirty="0"/>
              <a:t> </a:t>
            </a:r>
            <a:endParaRPr lang="en-US" sz="2800" dirty="0"/>
          </a:p>
          <a:p>
            <a:pPr rtl="0">
              <a:lnSpc>
                <a:spcPct val="150000"/>
              </a:lnSpc>
            </a:pPr>
            <a:r>
              <a:rPr lang="he-IL" sz="2800" dirty="0"/>
              <a:t> </a:t>
            </a:r>
            <a:endParaRPr lang="en-US" sz="2800" dirty="0"/>
          </a:p>
          <a:p>
            <a:pPr marL="342900" indent="-342900">
              <a:lnSpc>
                <a:spcPct val="150000"/>
              </a:lnSpc>
              <a:buFont typeface="Arial" panose="020B0604020202020204" pitchFamily="34" charset="0"/>
              <a:buChar char="•"/>
            </a:pPr>
            <a:r>
              <a:rPr lang="he-IL" sz="2800" dirty="0"/>
              <a:t>הטיפול בעוני מחייב ריכוז סמכויות ואחריות במשרד אחד (ממליץ משרד </a:t>
            </a:r>
            <a:r>
              <a:rPr lang="he-IL" sz="2800" dirty="0" smtClean="0"/>
              <a:t>הרווחה) </a:t>
            </a:r>
            <a:r>
              <a:rPr lang="he-IL" sz="2800" dirty="0"/>
              <a:t>וגיבוש תוכנית לאומית הנתמכת בהקצאת משאבים כספיים </a:t>
            </a:r>
            <a:r>
              <a:rPr lang="he-IL" sz="2800" dirty="0" smtClean="0"/>
              <a:t>וכוח אדם</a:t>
            </a:r>
            <a:endParaRPr lang="en-US" sz="2800" dirty="0"/>
          </a:p>
        </p:txBody>
      </p:sp>
    </p:spTree>
    <p:extLst>
      <p:ext uri="{BB962C8B-B14F-4D97-AF65-F5344CB8AC3E}">
        <p14:creationId xmlns:p14="http://schemas.microsoft.com/office/powerpoint/2010/main" val="26444691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משנה 2"/>
          <p:cNvSpPr txBox="1">
            <a:spLocks/>
          </p:cNvSpPr>
          <p:nvPr/>
        </p:nvSpPr>
        <p:spPr>
          <a:xfrm>
            <a:off x="268780" y="836712"/>
            <a:ext cx="8568952" cy="6336704"/>
          </a:xfrm>
          <a:prstGeom prst="rect">
            <a:avLst/>
          </a:prstGeom>
        </p:spPr>
        <p:txBody>
          <a:bodyPr vert="horz" lIns="91440" tIns="45720" rIns="91440" bIns="45720" rtlCol="0" anchor="ctr">
            <a:noAutofit/>
          </a:bodyPr>
          <a:lstStyle>
            <a:lvl1pPr marL="228600" indent="-182880" algn="just">
              <a:lnSpc>
                <a:spcPts val="3300"/>
              </a:lnSpc>
              <a:spcBef>
                <a:spcPct val="20000"/>
              </a:spcBef>
              <a:spcAft>
                <a:spcPts val="300"/>
              </a:spcAft>
              <a:buClr>
                <a:schemeClr val="accent6">
                  <a:lumMod val="75000"/>
                </a:schemeClr>
              </a:buClr>
              <a:buSzPct val="130000"/>
              <a:buFont typeface="Wingdings" pitchFamily="2" charset="2"/>
              <a:buChar char="ü"/>
              <a:defRPr sz="2000">
                <a:solidFill>
                  <a:srgbClr val="002060"/>
                </a:solidFill>
              </a:defRPr>
            </a:lvl1pPr>
            <a:lvl2pPr marL="548640" indent="-182880">
              <a:spcBef>
                <a:spcPct val="20000"/>
              </a:spcBef>
              <a:spcAft>
                <a:spcPts val="300"/>
              </a:spcAft>
              <a:buClr>
                <a:schemeClr val="accent6">
                  <a:lumMod val="75000"/>
                </a:schemeClr>
              </a:buClr>
              <a:buSzPct val="130000"/>
              <a:buFont typeface="Georgia" pitchFamily="18" charset="0"/>
              <a:buChar char="*"/>
              <a:defRPr sz="2000">
                <a:solidFill>
                  <a:schemeClr val="tx1">
                    <a:lumMod val="75000"/>
                    <a:lumOff val="25000"/>
                  </a:schemeClr>
                </a:solidFill>
              </a:defRPr>
            </a:lvl2pPr>
            <a:lvl3pPr marL="822960" indent="-182880">
              <a:spcBef>
                <a:spcPct val="20000"/>
              </a:spcBef>
              <a:spcAft>
                <a:spcPts val="300"/>
              </a:spcAft>
              <a:buClr>
                <a:schemeClr val="accent6">
                  <a:lumMod val="75000"/>
                </a:schemeClr>
              </a:buClr>
              <a:buSzPct val="130000"/>
              <a:buFont typeface="Georgia" pitchFamily="18" charset="0"/>
              <a:buChar char="*"/>
              <a:defRPr>
                <a:solidFill>
                  <a:schemeClr val="tx1">
                    <a:lumMod val="75000"/>
                    <a:lumOff val="25000"/>
                  </a:schemeClr>
                </a:solidFill>
              </a:defRPr>
            </a:lvl3pPr>
            <a:lvl4pPr marL="1097280" indent="-182880">
              <a:spcBef>
                <a:spcPct val="20000"/>
              </a:spcBef>
              <a:spcAft>
                <a:spcPts val="300"/>
              </a:spcAft>
              <a:buClr>
                <a:schemeClr val="accent6">
                  <a:lumMod val="75000"/>
                </a:schemeClr>
              </a:buClr>
              <a:buSzPct val="130000"/>
              <a:buFont typeface="Georgia" pitchFamily="18" charset="0"/>
              <a:buChar char="*"/>
              <a:defRPr sz="1600">
                <a:solidFill>
                  <a:schemeClr val="tx1">
                    <a:lumMod val="75000"/>
                    <a:lumOff val="25000"/>
                  </a:schemeClr>
                </a:solidFill>
              </a:defRPr>
            </a:lvl4pPr>
            <a:lvl5pPr marL="1389888" indent="-182880">
              <a:spcBef>
                <a:spcPct val="20000"/>
              </a:spcBef>
              <a:spcAft>
                <a:spcPts val="300"/>
              </a:spcAft>
              <a:buClr>
                <a:schemeClr val="accent6">
                  <a:lumMod val="75000"/>
                </a:schemeClr>
              </a:buClr>
              <a:buSzPct val="130000"/>
              <a:buFont typeface="Georgia" pitchFamily="18" charset="0"/>
              <a:buChar char="*"/>
              <a:defRPr sz="1400">
                <a:solidFill>
                  <a:schemeClr val="tx1">
                    <a:lumMod val="75000"/>
                    <a:lumOff val="25000"/>
                  </a:schemeClr>
                </a:solidFill>
              </a:defRPr>
            </a:lvl5pPr>
            <a:lvl6pPr marL="1664208" indent="-182880">
              <a:spcBef>
                <a:spcPct val="20000"/>
              </a:spcBef>
              <a:spcAft>
                <a:spcPts val="300"/>
              </a:spcAft>
              <a:buClr>
                <a:schemeClr val="accent6">
                  <a:lumMod val="75000"/>
                </a:schemeClr>
              </a:buClr>
              <a:buSzPct val="130000"/>
              <a:buFont typeface="Georgia" pitchFamily="18" charset="0"/>
              <a:buChar char="*"/>
              <a:defRPr sz="1400">
                <a:solidFill>
                  <a:schemeClr val="tx1">
                    <a:lumMod val="75000"/>
                    <a:lumOff val="25000"/>
                  </a:schemeClr>
                </a:solidFill>
              </a:defRPr>
            </a:lvl6pPr>
            <a:lvl7pPr marL="1965960" indent="-182880">
              <a:spcBef>
                <a:spcPct val="20000"/>
              </a:spcBef>
              <a:spcAft>
                <a:spcPts val="300"/>
              </a:spcAft>
              <a:buClr>
                <a:schemeClr val="accent6">
                  <a:lumMod val="75000"/>
                </a:schemeClr>
              </a:buClr>
              <a:buSzPct val="130000"/>
              <a:buFont typeface="Georgia" pitchFamily="18" charset="0"/>
              <a:buChar char="*"/>
              <a:defRPr sz="1400">
                <a:solidFill>
                  <a:schemeClr val="tx1">
                    <a:lumMod val="75000"/>
                    <a:lumOff val="25000"/>
                  </a:schemeClr>
                </a:solidFill>
              </a:defRPr>
            </a:lvl7pPr>
            <a:lvl8pPr marL="2286000" indent="-182880">
              <a:spcBef>
                <a:spcPct val="20000"/>
              </a:spcBef>
              <a:spcAft>
                <a:spcPts val="300"/>
              </a:spcAft>
              <a:buClr>
                <a:schemeClr val="accent6">
                  <a:lumMod val="75000"/>
                </a:schemeClr>
              </a:buClr>
              <a:buSzPct val="130000"/>
              <a:buFont typeface="Georgia" pitchFamily="18" charset="0"/>
              <a:buChar char="*"/>
              <a:defRPr sz="1400">
                <a:solidFill>
                  <a:schemeClr val="tx1">
                    <a:lumMod val="75000"/>
                    <a:lumOff val="25000"/>
                  </a:schemeClr>
                </a:solidFill>
              </a:defRPr>
            </a:lvl8pPr>
            <a:lvl9pPr marL="2587752" indent="-182880">
              <a:spcBef>
                <a:spcPct val="20000"/>
              </a:spcBef>
              <a:spcAft>
                <a:spcPts val="300"/>
              </a:spcAft>
              <a:buClr>
                <a:schemeClr val="accent6">
                  <a:lumMod val="75000"/>
                </a:schemeClr>
              </a:buClr>
              <a:buSzPct val="130000"/>
              <a:buFont typeface="Georgia" pitchFamily="18" charset="0"/>
              <a:buChar char="*"/>
              <a:defRPr sz="1400">
                <a:solidFill>
                  <a:schemeClr val="tx1">
                    <a:lumMod val="75000"/>
                    <a:lumOff val="25000"/>
                  </a:schemeClr>
                </a:solidFill>
              </a:defRPr>
            </a:lvl9pPr>
          </a:lstStyle>
          <a:p>
            <a:pPr>
              <a:buClr>
                <a:schemeClr val="tx2">
                  <a:lumMod val="75000"/>
                </a:schemeClr>
              </a:buClr>
            </a:pPr>
            <a:r>
              <a:rPr lang="he-IL" sz="2200" dirty="0"/>
              <a:t>עוני תופעה רב ממדית מחוללת סיכון והיא תוצר של מצבי חיים מורכבים </a:t>
            </a:r>
            <a:r>
              <a:rPr lang="he-IL" sz="2200" dirty="0" smtClean="0"/>
              <a:t>הדורשת מחויבות של כל משרדי הממשלה לפעולות מותאמות בהובלה וסמכות של משרד הרווחה</a:t>
            </a:r>
            <a:endParaRPr lang="he-IL" sz="2200" dirty="0"/>
          </a:p>
          <a:p>
            <a:pPr>
              <a:buClr>
                <a:schemeClr val="tx2">
                  <a:lumMod val="75000"/>
                </a:schemeClr>
              </a:buClr>
            </a:pPr>
            <a:r>
              <a:rPr lang="he-IL" sz="2200" dirty="0" smtClean="0"/>
              <a:t>עוני </a:t>
            </a:r>
            <a:r>
              <a:rPr lang="he-IL" sz="2200" dirty="0"/>
              <a:t>אינו מכת גורל ובידי בני אדם לשנות את מצבם</a:t>
            </a:r>
          </a:p>
          <a:p>
            <a:pPr>
              <a:buClr>
                <a:schemeClr val="tx2">
                  <a:lumMod val="75000"/>
                </a:schemeClr>
              </a:buClr>
            </a:pPr>
            <a:r>
              <a:rPr lang="he-IL" sz="2200" dirty="0" smtClean="0"/>
              <a:t>פרקטיקה משולבת- פרט</a:t>
            </a:r>
            <a:r>
              <a:rPr lang="he-IL" sz="2200" dirty="0"/>
              <a:t>, </a:t>
            </a:r>
            <a:r>
              <a:rPr lang="he-IL" sz="2200" dirty="0" smtClean="0"/>
              <a:t>משפחה וקהילה- </a:t>
            </a:r>
            <a:r>
              <a:rPr lang="he-IL" sz="2200" dirty="0"/>
              <a:t>דגש על הסרת חסמים, </a:t>
            </a:r>
            <a:r>
              <a:rPr lang="he-IL" sz="2200" dirty="0" smtClean="0"/>
              <a:t>העצמה כלכלית ואישית, מיצוי </a:t>
            </a:r>
            <a:r>
              <a:rPr lang="he-IL" sz="2200" dirty="0"/>
              <a:t>זכויות ופרקטיקה לשינוי </a:t>
            </a:r>
            <a:r>
              <a:rPr lang="he-IL" sz="2200" dirty="0" smtClean="0"/>
              <a:t>מדיניות</a:t>
            </a:r>
            <a:endParaRPr lang="he-IL" sz="2200" dirty="0"/>
          </a:p>
          <a:p>
            <a:endParaRPr lang="he-IL" sz="2200" dirty="0"/>
          </a:p>
        </p:txBody>
      </p:sp>
      <p:sp>
        <p:nvSpPr>
          <p:cNvPr id="4" name="מלבן 3"/>
          <p:cNvSpPr/>
          <p:nvPr/>
        </p:nvSpPr>
        <p:spPr>
          <a:xfrm>
            <a:off x="1798334" y="482769"/>
            <a:ext cx="5509843" cy="707886"/>
          </a:xfrm>
          <a:prstGeom prst="rect">
            <a:avLst/>
          </a:prstGeom>
          <a:effectLst/>
        </p:spPr>
        <p:txBody>
          <a:bodyPr vert="horz" wrap="none" lIns="91440" tIns="45720" rIns="91440" bIns="45720" rtlCol="0" anchor="t" anchorCtr="0">
            <a:spAutoFit/>
          </a:bodyPr>
          <a:lstStyle/>
          <a:p>
            <a:pPr algn="ctr">
              <a:spcBef>
                <a:spcPct val="0"/>
              </a:spcBef>
              <a:buClr>
                <a:schemeClr val="accent6">
                  <a:lumMod val="75000"/>
                </a:schemeClr>
              </a:buClr>
              <a:buSzPct val="128000"/>
            </a:pPr>
            <a:r>
              <a:rPr lang="he-IL" sz="4000" b="1"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cs typeface="Arial"/>
              </a:rPr>
              <a:t>הנחות יסוד ותפיסות </a:t>
            </a:r>
            <a:r>
              <a:rPr lang="he-IL" sz="4000" b="1"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cs typeface="Arial"/>
              </a:rPr>
              <a:t>עולם</a:t>
            </a:r>
            <a:endParaRPr lang="en-US" sz="4000" b="1"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cs typeface="Arial"/>
            </a:endParaRPr>
          </a:p>
        </p:txBody>
      </p:sp>
      <p:sp>
        <p:nvSpPr>
          <p:cNvPr id="3" name="מציין מיקום של תאריך 2"/>
          <p:cNvSpPr>
            <a:spLocks noGrp="1"/>
          </p:cNvSpPr>
          <p:nvPr>
            <p:ph type="dt" sz="half" idx="10"/>
          </p:nvPr>
        </p:nvSpPr>
        <p:spPr/>
        <p:txBody>
          <a:bodyPr/>
          <a:lstStyle/>
          <a:p>
            <a:fld id="{89906CCE-8699-4098-9E63-9589B6CE38F7}" type="datetime10">
              <a:rPr lang="he-IL" smtClean="0"/>
              <a:t>יולי 16</a:t>
            </a:fld>
            <a:endParaRPr lang="he-IL"/>
          </a:p>
        </p:txBody>
      </p:sp>
      <p:sp>
        <p:nvSpPr>
          <p:cNvPr id="6" name="מציין מיקום של מספר שקופית 5"/>
          <p:cNvSpPr>
            <a:spLocks noGrp="1"/>
          </p:cNvSpPr>
          <p:nvPr>
            <p:ph type="sldNum" sz="quarter" idx="12"/>
          </p:nvPr>
        </p:nvSpPr>
        <p:spPr/>
        <p:txBody>
          <a:bodyPr/>
          <a:lstStyle/>
          <a:p>
            <a:fld id="{FFEAF636-E5E8-41E5-9308-44E18A863F8D}" type="slidenum">
              <a:rPr lang="he-IL" smtClean="0"/>
              <a:t>3</a:t>
            </a:fld>
            <a:endParaRPr lang="he-IL"/>
          </a:p>
        </p:txBody>
      </p:sp>
      <p:pic>
        <p:nvPicPr>
          <p:cNvPr id="7" name="תמונה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2960" y="119861"/>
            <a:ext cx="881089" cy="830023"/>
          </a:xfrm>
          <a:prstGeom prst="rect">
            <a:avLst/>
          </a:prstGeom>
        </p:spPr>
      </p:pic>
      <p:sp>
        <p:nvSpPr>
          <p:cNvPr id="8" name="TextBox 7"/>
          <p:cNvSpPr txBox="1"/>
          <p:nvPr/>
        </p:nvSpPr>
        <p:spPr>
          <a:xfrm>
            <a:off x="-8176" y="949884"/>
            <a:ext cx="1595309" cy="307777"/>
          </a:xfrm>
          <a:prstGeom prst="rect">
            <a:avLst/>
          </a:prstGeom>
          <a:noFill/>
        </p:spPr>
        <p:txBody>
          <a:bodyPr wrap="none" rtlCol="1">
            <a:spAutoFit/>
          </a:bodyPr>
          <a:lstStyle/>
          <a:p>
            <a:r>
              <a:rPr lang="he-IL" sz="1400" b="1" dirty="0" smtClean="0">
                <a:solidFill>
                  <a:schemeClr val="tx2">
                    <a:lumMod val="75000"/>
                  </a:schemeClr>
                </a:solidFill>
                <a:effectLst>
                  <a:outerShdw blurRad="38100" dist="38100" dir="2700000" algn="tl">
                    <a:srgbClr val="000000">
                      <a:alpha val="43137"/>
                    </a:srgbClr>
                  </a:outerShdw>
                </a:effectLst>
              </a:rPr>
              <a:t>הלב פתוח לרווחה</a:t>
            </a:r>
            <a:endParaRPr lang="he-IL" sz="1400" b="1" dirty="0">
              <a:solidFill>
                <a:schemeClr val="tx2">
                  <a:lumMod val="75000"/>
                </a:schemeClr>
              </a:solidFill>
              <a:effectLst>
                <a:outerShdw blurRad="38100" dist="38100" dir="2700000" algn="tl">
                  <a:srgbClr val="000000">
                    <a:alpha val="43137"/>
                  </a:srgbClr>
                </a:outerShdw>
              </a:effectLst>
            </a:endParaRP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92586" y="142258"/>
            <a:ext cx="1445146" cy="10838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651838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a:xfrm>
            <a:off x="6588224" y="6492875"/>
            <a:ext cx="2514600" cy="365125"/>
          </a:xfrm>
        </p:spPr>
        <p:txBody>
          <a:bodyPr/>
          <a:lstStyle/>
          <a:p>
            <a:fld id="{02F76B7F-E5EA-401E-964F-FD3A34216069}" type="datetime10">
              <a:rPr lang="he-IL" smtClean="0"/>
              <a:t>יולי 16</a:t>
            </a:fld>
            <a:endParaRPr lang="he-IL"/>
          </a:p>
        </p:txBody>
      </p:sp>
      <p:sp>
        <p:nvSpPr>
          <p:cNvPr id="4" name="מציין מיקום של מספר שקופית 3"/>
          <p:cNvSpPr>
            <a:spLocks noGrp="1"/>
          </p:cNvSpPr>
          <p:nvPr>
            <p:ph type="sldNum" sz="quarter" idx="12"/>
          </p:nvPr>
        </p:nvSpPr>
        <p:spPr>
          <a:xfrm>
            <a:off x="107504" y="6492875"/>
            <a:ext cx="1828800" cy="365125"/>
          </a:xfrm>
        </p:spPr>
        <p:txBody>
          <a:bodyPr/>
          <a:lstStyle/>
          <a:p>
            <a:fld id="{FFEAF636-E5E8-41E5-9308-44E18A863F8D}" type="slidenum">
              <a:rPr lang="he-IL" smtClean="0"/>
              <a:t>4</a:t>
            </a:fld>
            <a:endParaRPr lang="he-IL"/>
          </a:p>
        </p:txBody>
      </p:sp>
      <p:sp>
        <p:nvSpPr>
          <p:cNvPr id="5" name="כותרת 4"/>
          <p:cNvSpPr>
            <a:spLocks noGrp="1"/>
          </p:cNvSpPr>
          <p:nvPr>
            <p:ph type="title"/>
          </p:nvPr>
        </p:nvSpPr>
        <p:spPr>
          <a:xfrm>
            <a:off x="1691680" y="13266"/>
            <a:ext cx="6797054" cy="1200329"/>
          </a:xfrm>
          <a:effectLst/>
        </p:spPr>
        <p:txBody>
          <a:bodyPr vert="horz" wrap="none" lIns="91440" tIns="45720" rIns="91440" bIns="45720" rtlCol="0" anchor="t" anchorCtr="0">
            <a:spAutoFit/>
          </a:bodyPr>
          <a:lstStyle/>
          <a:p>
            <a:pPr marL="0" indent="0" algn="ctr">
              <a:buNone/>
            </a:pPr>
            <a:r>
              <a:rPr lang="he-IL" sz="36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מדיניות המשרד </a:t>
            </a:r>
            <a:br>
              <a:rPr lang="he-IL" sz="36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br>
            <a:r>
              <a:rPr lang="he-IL" sz="36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בתחום הטיפול באנשים החיים בעוני</a:t>
            </a:r>
            <a:endParaRPr lang="he-IL" sz="36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endParaRPr>
          </a:p>
        </p:txBody>
      </p:sp>
      <p:sp>
        <p:nvSpPr>
          <p:cNvPr id="6" name="מציין מיקום תוכן 5"/>
          <p:cNvSpPr>
            <a:spLocks noGrp="1"/>
          </p:cNvSpPr>
          <p:nvPr>
            <p:ph sz="quarter" idx="13"/>
          </p:nvPr>
        </p:nvSpPr>
        <p:spPr>
          <a:xfrm>
            <a:off x="179512" y="1277144"/>
            <a:ext cx="8712968" cy="4824536"/>
          </a:xfrm>
        </p:spPr>
        <p:txBody>
          <a:bodyPr>
            <a:noAutofit/>
          </a:bodyPr>
          <a:lstStyle/>
          <a:p>
            <a:pPr lvl="0"/>
            <a:r>
              <a:rPr lang="he-IL" sz="2400" b="1" dirty="0" smtClean="0"/>
              <a:t>המשרד משרת אוכלוסיות החיות בעוני והדרה- ההערכה שלפחות 70% מהאוכלוסייה המטופלת, חיה בעוני.</a:t>
            </a:r>
          </a:p>
          <a:p>
            <a:pPr lvl="0"/>
            <a:r>
              <a:rPr lang="he-IL" sz="2400" b="1" dirty="0" smtClean="0"/>
              <a:t>דגשים של המשרד בתחום העוני:</a:t>
            </a:r>
          </a:p>
          <a:p>
            <a:pPr lvl="1"/>
            <a:r>
              <a:rPr lang="he-IL" b="1" dirty="0" smtClean="0"/>
              <a:t>ב-5 השנים </a:t>
            </a:r>
            <a:r>
              <a:rPr lang="he-IL" b="1" dirty="0"/>
              <a:t>האחרונות עלייה ניכרת בתכניות הממוקדות בעוני ובהגדלת הרווחה </a:t>
            </a:r>
            <a:r>
              <a:rPr lang="he-IL" b="1" dirty="0" smtClean="0"/>
              <a:t>הכלכלית</a:t>
            </a:r>
            <a:endParaRPr lang="he-IL" b="1" dirty="0"/>
          </a:p>
          <a:p>
            <a:pPr lvl="1"/>
            <a:r>
              <a:rPr lang="he-IL" b="1" dirty="0"/>
              <a:t>תעסוקה- כלי שיקומי משמעותי לאוכלוסיות בסיכון. המשרד מפעיל מגוון תכניות.</a:t>
            </a:r>
          </a:p>
          <a:p>
            <a:pPr lvl="1"/>
            <a:r>
              <a:rPr lang="he-IL" b="1" dirty="0" smtClean="0"/>
              <a:t>תכנית לאומית לילדים בסיכון 360 פועלת ברשויות בדרג נמוך אשכול חברתי כלכלי 1-4.</a:t>
            </a:r>
          </a:p>
          <a:p>
            <a:pPr lvl="1"/>
            <a:r>
              <a:rPr lang="he-IL" b="1" dirty="0" smtClean="0"/>
              <a:t>מיצוי זכויות- מצוי בליבת העיסוק של השירותים החברתיים והעבודה הסוציאלית.</a:t>
            </a:r>
          </a:p>
          <a:p>
            <a:pPr lvl="1"/>
            <a:r>
              <a:rPr lang="he-IL" b="1" dirty="0" smtClean="0"/>
              <a:t>רוב השירותים ניתנים לאוכלוסייה בהתאם לזכאות הנגזרת מההכנסה.</a:t>
            </a:r>
          </a:p>
          <a:p>
            <a:pPr lvl="0"/>
            <a:endParaRPr lang="en-US" sz="1600" dirty="0"/>
          </a:p>
          <a:p>
            <a:endParaRPr lang="he-IL" sz="1600" dirty="0"/>
          </a:p>
        </p:txBody>
      </p:sp>
      <p:pic>
        <p:nvPicPr>
          <p:cNvPr id="7" name="תמונה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2960" y="119861"/>
            <a:ext cx="881089" cy="830023"/>
          </a:xfrm>
          <a:prstGeom prst="rect">
            <a:avLst/>
          </a:prstGeom>
        </p:spPr>
      </p:pic>
      <p:sp>
        <p:nvSpPr>
          <p:cNvPr id="8" name="TextBox 7"/>
          <p:cNvSpPr txBox="1"/>
          <p:nvPr/>
        </p:nvSpPr>
        <p:spPr>
          <a:xfrm>
            <a:off x="-8176" y="949884"/>
            <a:ext cx="1595309" cy="307777"/>
          </a:xfrm>
          <a:prstGeom prst="rect">
            <a:avLst/>
          </a:prstGeom>
          <a:noFill/>
        </p:spPr>
        <p:txBody>
          <a:bodyPr wrap="none" rtlCol="1">
            <a:spAutoFit/>
          </a:bodyPr>
          <a:lstStyle/>
          <a:p>
            <a:r>
              <a:rPr lang="he-IL" sz="1400" b="1" dirty="0" smtClean="0">
                <a:solidFill>
                  <a:schemeClr val="tx2">
                    <a:lumMod val="75000"/>
                  </a:schemeClr>
                </a:solidFill>
                <a:effectLst>
                  <a:outerShdw blurRad="38100" dist="38100" dir="2700000" algn="tl">
                    <a:srgbClr val="000000">
                      <a:alpha val="43137"/>
                    </a:srgbClr>
                  </a:outerShdw>
                </a:effectLst>
              </a:rPr>
              <a:t>הלב פתוח לרווחה</a:t>
            </a:r>
            <a:endParaRPr lang="he-IL" sz="1400" b="1" dirty="0">
              <a:solidFill>
                <a:schemeClr val="tx2">
                  <a:lumMod val="75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6958051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דיאגרמה 8"/>
          <p:cNvGraphicFramePr/>
          <p:nvPr>
            <p:extLst>
              <p:ext uri="{D42A27DB-BD31-4B8C-83A1-F6EECF244321}">
                <p14:modId xmlns:p14="http://schemas.microsoft.com/office/powerpoint/2010/main" val="3098346748"/>
              </p:ext>
            </p:extLst>
          </p:nvPr>
        </p:nvGraphicFramePr>
        <p:xfrm>
          <a:off x="342960" y="-488267"/>
          <a:ext cx="8592616" cy="49123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מלבן 3"/>
          <p:cNvSpPr/>
          <p:nvPr/>
        </p:nvSpPr>
        <p:spPr>
          <a:xfrm>
            <a:off x="1439800" y="241998"/>
            <a:ext cx="7237879" cy="646331"/>
          </a:xfrm>
          <a:prstGeom prst="rect">
            <a:avLst/>
          </a:prstGeom>
          <a:effectLst/>
        </p:spPr>
        <p:txBody>
          <a:bodyPr vert="horz" wrap="none" lIns="91440" tIns="45720" rIns="91440" bIns="45720" rtlCol="0" anchor="t" anchorCtr="0">
            <a:spAutoFit/>
          </a:bodyPr>
          <a:lstStyle/>
          <a:p>
            <a:pPr algn="ctr">
              <a:spcBef>
                <a:spcPct val="0"/>
              </a:spcBef>
              <a:buClr>
                <a:srgbClr val="F14124">
                  <a:lumMod val="75000"/>
                </a:srgbClr>
              </a:buClr>
              <a:buSzPct val="128000"/>
            </a:pPr>
            <a:r>
              <a:rPr lang="he-IL" sz="3600" b="1" dirty="0" smtClean="0">
                <a:ln w="12700">
                  <a:solidFill>
                    <a:srgbClr val="212745">
                      <a:satMod val="155000"/>
                    </a:srgbClr>
                  </a:solidFill>
                  <a:prstDash val="solid"/>
                </a:ln>
                <a:solidFill>
                  <a:srgbClr val="B4DCFA">
                    <a:tint val="85000"/>
                    <a:satMod val="155000"/>
                  </a:srgbClr>
                </a:solidFill>
                <a:effectLst>
                  <a:glow rad="101600">
                    <a:srgbClr val="4E67C8">
                      <a:satMod val="175000"/>
                      <a:alpha val="40000"/>
                    </a:srgbClr>
                  </a:glow>
                  <a:outerShdw blurRad="41275" dist="20320" dir="1800000" algn="tl" rotWithShape="0">
                    <a:srgbClr val="000000">
                      <a:alpha val="40000"/>
                    </a:srgbClr>
                  </a:outerShdw>
                </a:effectLst>
                <a:latin typeface="Calibri"/>
                <a:cs typeface="Arial"/>
              </a:rPr>
              <a:t>מגמות במדיניות המשרד בתחום העוני</a:t>
            </a:r>
            <a:endParaRPr lang="en-US" sz="3600" b="1" dirty="0">
              <a:ln w="12700">
                <a:solidFill>
                  <a:srgbClr val="212745">
                    <a:satMod val="155000"/>
                  </a:srgbClr>
                </a:solidFill>
                <a:prstDash val="solid"/>
              </a:ln>
              <a:solidFill>
                <a:srgbClr val="B4DCFA">
                  <a:tint val="85000"/>
                  <a:satMod val="155000"/>
                </a:srgbClr>
              </a:solidFill>
              <a:effectLst>
                <a:glow rad="101600">
                  <a:srgbClr val="4E67C8">
                    <a:satMod val="175000"/>
                    <a:alpha val="40000"/>
                  </a:srgbClr>
                </a:glow>
                <a:outerShdw blurRad="41275" dist="20320" dir="1800000" algn="tl" rotWithShape="0">
                  <a:srgbClr val="000000">
                    <a:alpha val="40000"/>
                  </a:srgbClr>
                </a:outerShdw>
              </a:effectLst>
              <a:latin typeface="Calibri"/>
              <a:cs typeface="Arial"/>
            </a:endParaRPr>
          </a:p>
        </p:txBody>
      </p:sp>
      <p:sp>
        <p:nvSpPr>
          <p:cNvPr id="3" name="מציין מיקום של תאריך 2"/>
          <p:cNvSpPr>
            <a:spLocks noGrp="1"/>
          </p:cNvSpPr>
          <p:nvPr>
            <p:ph type="dt" sz="half" idx="10"/>
          </p:nvPr>
        </p:nvSpPr>
        <p:spPr/>
        <p:txBody>
          <a:bodyPr/>
          <a:lstStyle/>
          <a:p>
            <a:fld id="{89906CCE-8699-4098-9E63-9589B6CE38F7}" type="datetime10">
              <a:rPr lang="he-IL" smtClean="0">
                <a:solidFill>
                  <a:srgbClr val="212745">
                    <a:lumMod val="75000"/>
                  </a:srgbClr>
                </a:solidFill>
              </a:rPr>
              <a:pPr/>
              <a:t>יולי 16</a:t>
            </a:fld>
            <a:endParaRPr lang="he-IL">
              <a:solidFill>
                <a:srgbClr val="212745">
                  <a:lumMod val="75000"/>
                </a:srgbClr>
              </a:solidFill>
            </a:endParaRPr>
          </a:p>
        </p:txBody>
      </p:sp>
      <p:sp>
        <p:nvSpPr>
          <p:cNvPr id="6" name="מציין מיקום של מספר שקופית 5"/>
          <p:cNvSpPr>
            <a:spLocks noGrp="1"/>
          </p:cNvSpPr>
          <p:nvPr>
            <p:ph type="sldNum" sz="quarter" idx="12"/>
          </p:nvPr>
        </p:nvSpPr>
        <p:spPr/>
        <p:txBody>
          <a:bodyPr/>
          <a:lstStyle/>
          <a:p>
            <a:fld id="{FFEAF636-E5E8-41E5-9308-44E18A863F8D}" type="slidenum">
              <a:rPr>
                <a:solidFill>
                  <a:srgbClr val="212745">
                    <a:lumMod val="75000"/>
                  </a:srgbClr>
                </a:solidFill>
                <a:cs typeface="Gisha"/>
              </a:rPr>
              <a:pPr/>
              <a:t>5</a:t>
            </a:fld>
            <a:endParaRPr>
              <a:solidFill>
                <a:srgbClr val="212745">
                  <a:lumMod val="75000"/>
                </a:srgbClr>
              </a:solidFill>
              <a:cs typeface="Gisha"/>
            </a:endParaRPr>
          </a:p>
        </p:txBody>
      </p:sp>
      <p:pic>
        <p:nvPicPr>
          <p:cNvPr id="7" name="תמונה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42960" y="119861"/>
            <a:ext cx="881089" cy="830023"/>
          </a:xfrm>
          <a:prstGeom prst="rect">
            <a:avLst/>
          </a:prstGeom>
        </p:spPr>
      </p:pic>
      <p:sp>
        <p:nvSpPr>
          <p:cNvPr id="8" name="TextBox 7"/>
          <p:cNvSpPr txBox="1"/>
          <p:nvPr/>
        </p:nvSpPr>
        <p:spPr>
          <a:xfrm>
            <a:off x="-8176" y="949884"/>
            <a:ext cx="1595309" cy="307777"/>
          </a:xfrm>
          <a:prstGeom prst="rect">
            <a:avLst/>
          </a:prstGeom>
          <a:noFill/>
        </p:spPr>
        <p:txBody>
          <a:bodyPr wrap="none" rtlCol="1">
            <a:spAutoFit/>
          </a:bodyPr>
          <a:lstStyle/>
          <a:p>
            <a:r>
              <a:rPr lang="he-IL" sz="1400" b="1" dirty="0">
                <a:solidFill>
                  <a:srgbClr val="212745">
                    <a:lumMod val="75000"/>
                  </a:srgbClr>
                </a:solidFill>
                <a:effectLst>
                  <a:outerShdw blurRad="38100" dist="38100" dir="2700000" algn="tl">
                    <a:srgbClr val="000000">
                      <a:alpha val="43137"/>
                    </a:srgbClr>
                  </a:outerShdw>
                </a:effectLst>
              </a:rPr>
              <a:t>הלב פתוח לרווחה</a:t>
            </a:r>
          </a:p>
        </p:txBody>
      </p:sp>
      <p:sp>
        <p:nvSpPr>
          <p:cNvPr id="11" name="מלבן עם פינות אלכסוניות מעוגלות 10"/>
          <p:cNvSpPr/>
          <p:nvPr/>
        </p:nvSpPr>
        <p:spPr>
          <a:xfrm>
            <a:off x="179513" y="2791584"/>
            <a:ext cx="1584176" cy="3216540"/>
          </a:xfrm>
          <a:prstGeom prst="round2DiagRect">
            <a:avLst/>
          </a:prstGeom>
          <a:gradFill>
            <a:gsLst>
              <a:gs pos="0">
                <a:schemeClr val="accent2">
                  <a:lumMod val="95000"/>
                  <a:alpha val="52000"/>
                </a:schemeClr>
              </a:gs>
              <a:gs pos="100000">
                <a:schemeClr val="accent2">
                  <a:shade val="82000"/>
                  <a:satMod val="125000"/>
                  <a:lumMod val="74000"/>
                </a:schemeClr>
              </a:gs>
            </a:gsLst>
          </a:gradFill>
        </p:spPr>
        <p:style>
          <a:lnRef idx="0">
            <a:schemeClr val="accent2"/>
          </a:lnRef>
          <a:fillRef idx="3">
            <a:schemeClr val="accent2"/>
          </a:fillRef>
          <a:effectRef idx="3">
            <a:schemeClr val="accent2"/>
          </a:effectRef>
          <a:fontRef idx="minor">
            <a:schemeClr val="lt1"/>
          </a:fontRef>
        </p:style>
        <p:txBody>
          <a:bodyPr rtlCol="1" anchor="ctr"/>
          <a:lstStyle/>
          <a:p>
            <a:pPr algn="ctr"/>
            <a:r>
              <a:rPr lang="he-IL" b="1" dirty="0" smtClean="0">
                <a:solidFill>
                  <a:schemeClr val="tx1"/>
                </a:solidFill>
                <a:effectLst>
                  <a:outerShdw blurRad="38100" dist="38100" dir="2700000" algn="tl">
                    <a:srgbClr val="000000">
                      <a:alpha val="43137"/>
                    </a:srgbClr>
                  </a:outerShdw>
                </a:effectLst>
              </a:rPr>
              <a:t>המשרד באמצעות </a:t>
            </a:r>
            <a:r>
              <a:rPr lang="he-IL" sz="1600" b="1" dirty="0" smtClean="0">
                <a:solidFill>
                  <a:schemeClr val="tx1"/>
                </a:solidFill>
              </a:rPr>
              <a:t>לשכות הסעד נותנות סיוע כלכלי שוטף למשפחות החיות בעוני</a:t>
            </a:r>
            <a:endParaRPr lang="he-IL" sz="1600" b="1" dirty="0">
              <a:solidFill>
                <a:schemeClr val="tx1"/>
              </a:solidFill>
            </a:endParaRPr>
          </a:p>
        </p:txBody>
      </p:sp>
      <p:sp>
        <p:nvSpPr>
          <p:cNvPr id="15" name="מלבן עם פינות אלכסוניות מעוגלות 14"/>
          <p:cNvSpPr/>
          <p:nvPr/>
        </p:nvSpPr>
        <p:spPr>
          <a:xfrm>
            <a:off x="1916089" y="2852544"/>
            <a:ext cx="1584176" cy="3166824"/>
          </a:xfrm>
          <a:prstGeom prst="round2DiagRect">
            <a:avLst/>
          </a:prstGeom>
          <a:gradFill>
            <a:gsLst>
              <a:gs pos="0">
                <a:schemeClr val="accent3">
                  <a:lumMod val="95000"/>
                  <a:alpha val="45000"/>
                </a:schemeClr>
              </a:gs>
              <a:gs pos="100000">
                <a:schemeClr val="accent3">
                  <a:shade val="82000"/>
                  <a:satMod val="125000"/>
                  <a:lumMod val="74000"/>
                </a:schemeClr>
              </a:gs>
            </a:gsLst>
          </a:gradFill>
        </p:spPr>
        <p:style>
          <a:lnRef idx="0">
            <a:schemeClr val="accent3"/>
          </a:lnRef>
          <a:fillRef idx="3">
            <a:schemeClr val="accent3"/>
          </a:fillRef>
          <a:effectRef idx="3">
            <a:schemeClr val="accent3"/>
          </a:effectRef>
          <a:fontRef idx="minor">
            <a:schemeClr val="lt1"/>
          </a:fontRef>
        </p:style>
        <p:txBody>
          <a:bodyPr rtlCol="1" anchor="ctr"/>
          <a:lstStyle/>
          <a:p>
            <a:pPr algn="ctr"/>
            <a:r>
              <a:rPr lang="he-IL" sz="1600" b="1" dirty="0" smtClean="0">
                <a:solidFill>
                  <a:schemeClr val="tx1"/>
                </a:solidFill>
                <a:effectLst>
                  <a:outerShdw blurRad="38100" dist="38100" dir="2700000" algn="tl">
                    <a:srgbClr val="000000">
                      <a:alpha val="43137"/>
                    </a:srgbClr>
                  </a:outerShdw>
                </a:effectLst>
              </a:rPr>
              <a:t>המשרד יוזם </a:t>
            </a:r>
            <a:r>
              <a:rPr lang="he-IL" sz="1400" b="1" dirty="0" smtClean="0">
                <a:solidFill>
                  <a:schemeClr val="tx1"/>
                </a:solidFill>
              </a:rPr>
              <a:t>חקיקת חוק הבטחת הכנסה והעברת האחריות למצב הכלכלי של המשפחות בעוני למוסד לביטוח לאומי – שירותי הרווחה אינם עוסקים עוד בעוני</a:t>
            </a:r>
            <a:endParaRPr lang="he-IL" sz="1400" b="1" dirty="0">
              <a:solidFill>
                <a:schemeClr val="tx1"/>
              </a:solidFill>
            </a:endParaRPr>
          </a:p>
        </p:txBody>
      </p:sp>
      <p:sp>
        <p:nvSpPr>
          <p:cNvPr id="16" name="מלבן עם פינות אלכסוניות מעוגלות 15"/>
          <p:cNvSpPr/>
          <p:nvPr/>
        </p:nvSpPr>
        <p:spPr>
          <a:xfrm>
            <a:off x="3773056" y="2804904"/>
            <a:ext cx="1584176" cy="3203220"/>
          </a:xfrm>
          <a:prstGeom prst="round2DiagRect">
            <a:avLst/>
          </a:prstGeom>
          <a:gradFill>
            <a:gsLst>
              <a:gs pos="0">
                <a:schemeClr val="accent4">
                  <a:lumMod val="95000"/>
                  <a:alpha val="52000"/>
                </a:schemeClr>
              </a:gs>
              <a:gs pos="100000">
                <a:schemeClr val="accent4">
                  <a:shade val="82000"/>
                  <a:satMod val="125000"/>
                  <a:lumMod val="74000"/>
                </a:schemeClr>
              </a:gs>
            </a:gsLst>
          </a:gradFill>
        </p:spPr>
        <p:style>
          <a:lnRef idx="0">
            <a:schemeClr val="accent4"/>
          </a:lnRef>
          <a:fillRef idx="3">
            <a:schemeClr val="accent4"/>
          </a:fillRef>
          <a:effectRef idx="3">
            <a:schemeClr val="accent4"/>
          </a:effectRef>
          <a:fontRef idx="minor">
            <a:schemeClr val="lt1"/>
          </a:fontRef>
        </p:style>
        <p:txBody>
          <a:bodyPr rtlCol="1" anchor="ctr"/>
          <a:lstStyle/>
          <a:p>
            <a:pPr algn="ctr"/>
            <a:r>
              <a:rPr lang="he-IL" b="1" dirty="0" smtClean="0">
                <a:solidFill>
                  <a:schemeClr val="tx1"/>
                </a:solidFill>
                <a:effectLst>
                  <a:outerShdw blurRad="38100" dist="38100" dir="2700000" algn="tl">
                    <a:srgbClr val="000000">
                      <a:alpha val="43137"/>
                    </a:srgbClr>
                  </a:outerShdw>
                </a:effectLst>
              </a:rPr>
              <a:t>המשרד יוזם </a:t>
            </a:r>
            <a:r>
              <a:rPr lang="he-IL" sz="1400" b="1" dirty="0" smtClean="0">
                <a:solidFill>
                  <a:schemeClr val="tx1"/>
                </a:solidFill>
              </a:rPr>
              <a:t>ניתוח המגלה שהפונים לשירותי הרווחה חיים בעוני בשיעור גבוה (שכרם הממוצע מחצית מהשכר הממוצע במשק)</a:t>
            </a:r>
            <a:endParaRPr lang="he-IL" sz="1400" b="1" dirty="0">
              <a:solidFill>
                <a:schemeClr val="tx1"/>
              </a:solidFill>
            </a:endParaRPr>
          </a:p>
        </p:txBody>
      </p:sp>
      <p:sp>
        <p:nvSpPr>
          <p:cNvPr id="17" name="מלבן עם פינות אלכסוניות מעוגלות 16"/>
          <p:cNvSpPr/>
          <p:nvPr/>
        </p:nvSpPr>
        <p:spPr>
          <a:xfrm>
            <a:off x="5603736" y="2852544"/>
            <a:ext cx="1584176" cy="3155580"/>
          </a:xfrm>
          <a:prstGeom prst="round2DiagRect">
            <a:avLst/>
          </a:prstGeom>
          <a:gradFill>
            <a:gsLst>
              <a:gs pos="0">
                <a:schemeClr val="accent5">
                  <a:lumMod val="95000"/>
                  <a:alpha val="56000"/>
                </a:schemeClr>
              </a:gs>
              <a:gs pos="100000">
                <a:schemeClr val="accent5">
                  <a:shade val="82000"/>
                  <a:satMod val="125000"/>
                  <a:lumMod val="74000"/>
                </a:schemeClr>
              </a:gs>
            </a:gsLst>
          </a:gradFill>
        </p:spPr>
        <p:style>
          <a:lnRef idx="0">
            <a:schemeClr val="accent5"/>
          </a:lnRef>
          <a:fillRef idx="3">
            <a:schemeClr val="accent5"/>
          </a:fillRef>
          <a:effectRef idx="3">
            <a:schemeClr val="accent5"/>
          </a:effectRef>
          <a:fontRef idx="minor">
            <a:schemeClr val="lt1"/>
          </a:fontRef>
        </p:style>
        <p:txBody>
          <a:bodyPr rtlCol="1" anchor="ctr"/>
          <a:lstStyle/>
          <a:p>
            <a:pPr algn="ctr"/>
            <a:r>
              <a:rPr lang="he-IL" b="1" dirty="0" smtClean="0">
                <a:solidFill>
                  <a:schemeClr val="tx1"/>
                </a:solidFill>
              </a:rPr>
              <a:t>המשרד</a:t>
            </a:r>
            <a:r>
              <a:rPr lang="he-IL" sz="1600" b="1" dirty="0" smtClean="0">
                <a:solidFill>
                  <a:schemeClr val="tx1"/>
                </a:solidFill>
              </a:rPr>
              <a:t> </a:t>
            </a:r>
            <a:r>
              <a:rPr lang="he-IL" sz="1400" b="1" dirty="0" smtClean="0">
                <a:solidFill>
                  <a:schemeClr val="tx1"/>
                </a:solidFill>
              </a:rPr>
              <a:t>במסגרת דיוני הפורום אג'נדה החברתית כלכלית של המועצה הלאומית לכלכלה, מבקשים לשים דגש על שכר ותעסוקה ככלי לשיקום משפחות החיות בעוני </a:t>
            </a:r>
            <a:endParaRPr lang="he-IL" sz="1400" b="1" dirty="0">
              <a:solidFill>
                <a:schemeClr val="tx1"/>
              </a:solidFill>
            </a:endParaRPr>
          </a:p>
        </p:txBody>
      </p:sp>
      <p:sp>
        <p:nvSpPr>
          <p:cNvPr id="18" name="מלבן עם פינות אלכסוניות מעוגלות 17"/>
          <p:cNvSpPr/>
          <p:nvPr/>
        </p:nvSpPr>
        <p:spPr>
          <a:xfrm>
            <a:off x="7426032" y="2852544"/>
            <a:ext cx="1584176" cy="3166824"/>
          </a:xfrm>
          <a:prstGeom prst="round2DiagRect">
            <a:avLst/>
          </a:prstGeom>
          <a:gradFill>
            <a:gsLst>
              <a:gs pos="0">
                <a:schemeClr val="accent6">
                  <a:lumMod val="95000"/>
                  <a:alpha val="59000"/>
                </a:schemeClr>
              </a:gs>
              <a:gs pos="100000">
                <a:schemeClr val="accent6">
                  <a:shade val="82000"/>
                  <a:satMod val="125000"/>
                  <a:lumMod val="74000"/>
                </a:schemeClr>
              </a:gs>
            </a:gsLst>
          </a:gradFill>
        </p:spPr>
        <p:style>
          <a:lnRef idx="0">
            <a:schemeClr val="accent6"/>
          </a:lnRef>
          <a:fillRef idx="3">
            <a:schemeClr val="accent6"/>
          </a:fillRef>
          <a:effectRef idx="3">
            <a:schemeClr val="accent6"/>
          </a:effectRef>
          <a:fontRef idx="minor">
            <a:schemeClr val="lt1"/>
          </a:fontRef>
        </p:style>
        <p:txBody>
          <a:bodyPr rtlCol="1" anchor="ctr"/>
          <a:lstStyle/>
          <a:p>
            <a:pPr algn="ctr"/>
            <a:r>
              <a:rPr lang="he-IL" sz="1600" b="1" dirty="0" smtClean="0">
                <a:solidFill>
                  <a:schemeClr val="tx1"/>
                </a:solidFill>
              </a:rPr>
              <a:t>המשרד יוזם </a:t>
            </a:r>
            <a:r>
              <a:rPr lang="he-IL" sz="1600" b="1" dirty="0" err="1" smtClean="0">
                <a:solidFill>
                  <a:schemeClr val="tx1"/>
                </a:solidFill>
              </a:rPr>
              <a:t>תוכניות</a:t>
            </a:r>
            <a:r>
              <a:rPr lang="he-IL" sz="1600" b="1" dirty="0" smtClean="0">
                <a:solidFill>
                  <a:schemeClr val="tx1"/>
                </a:solidFill>
              </a:rPr>
              <a:t> תעסוקה ותכניות ממוקדות בעוני לשיקום משפחות החיות בעוני ומיצוי זכויותיהן</a:t>
            </a:r>
            <a:endParaRPr lang="he-IL" sz="1600" b="1" dirty="0">
              <a:solidFill>
                <a:schemeClr val="tx1"/>
              </a:solidFill>
            </a:endParaRPr>
          </a:p>
        </p:txBody>
      </p:sp>
    </p:spTree>
    <p:extLst>
      <p:ext uri="{BB962C8B-B14F-4D97-AF65-F5344CB8AC3E}">
        <p14:creationId xmlns:p14="http://schemas.microsoft.com/office/powerpoint/2010/main" val="365197144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מלבן 3"/>
          <p:cNvSpPr/>
          <p:nvPr/>
        </p:nvSpPr>
        <p:spPr>
          <a:xfrm>
            <a:off x="1439800" y="241998"/>
            <a:ext cx="7237879" cy="646331"/>
          </a:xfrm>
          <a:prstGeom prst="rect">
            <a:avLst/>
          </a:prstGeom>
          <a:effectLst/>
        </p:spPr>
        <p:txBody>
          <a:bodyPr vert="horz" wrap="none" lIns="91440" tIns="45720" rIns="91440" bIns="45720" rtlCol="0" anchor="t" anchorCtr="0">
            <a:spAutoFit/>
          </a:bodyPr>
          <a:lstStyle/>
          <a:p>
            <a:pPr algn="ctr">
              <a:spcBef>
                <a:spcPct val="0"/>
              </a:spcBef>
              <a:buClr>
                <a:srgbClr val="F14124">
                  <a:lumMod val="75000"/>
                </a:srgbClr>
              </a:buClr>
              <a:buSzPct val="128000"/>
            </a:pPr>
            <a:r>
              <a:rPr lang="he-IL" sz="3600" b="1" dirty="0" smtClean="0">
                <a:ln w="12700">
                  <a:solidFill>
                    <a:srgbClr val="212745">
                      <a:satMod val="155000"/>
                    </a:srgbClr>
                  </a:solidFill>
                  <a:prstDash val="solid"/>
                </a:ln>
                <a:solidFill>
                  <a:srgbClr val="B4DCFA">
                    <a:tint val="85000"/>
                    <a:satMod val="155000"/>
                  </a:srgbClr>
                </a:solidFill>
                <a:effectLst>
                  <a:glow rad="101600">
                    <a:srgbClr val="4E67C8">
                      <a:satMod val="175000"/>
                      <a:alpha val="40000"/>
                    </a:srgbClr>
                  </a:glow>
                  <a:outerShdw blurRad="41275" dist="20320" dir="1800000" algn="tl" rotWithShape="0">
                    <a:srgbClr val="000000">
                      <a:alpha val="40000"/>
                    </a:srgbClr>
                  </a:outerShdw>
                </a:effectLst>
                <a:latin typeface="Calibri"/>
                <a:cs typeface="Arial"/>
              </a:rPr>
              <a:t>מגמות במדיניות המשרד בתחום העוני</a:t>
            </a:r>
            <a:endParaRPr lang="en-US" sz="3600" b="1" dirty="0">
              <a:ln w="12700">
                <a:solidFill>
                  <a:srgbClr val="212745">
                    <a:satMod val="155000"/>
                  </a:srgbClr>
                </a:solidFill>
                <a:prstDash val="solid"/>
              </a:ln>
              <a:solidFill>
                <a:srgbClr val="B4DCFA">
                  <a:tint val="85000"/>
                  <a:satMod val="155000"/>
                </a:srgbClr>
              </a:solidFill>
              <a:effectLst>
                <a:glow rad="101600">
                  <a:srgbClr val="4E67C8">
                    <a:satMod val="175000"/>
                    <a:alpha val="40000"/>
                  </a:srgbClr>
                </a:glow>
                <a:outerShdw blurRad="41275" dist="20320" dir="1800000" algn="tl" rotWithShape="0">
                  <a:srgbClr val="000000">
                    <a:alpha val="40000"/>
                  </a:srgbClr>
                </a:outerShdw>
              </a:effectLst>
              <a:latin typeface="Calibri"/>
              <a:cs typeface="Arial"/>
            </a:endParaRPr>
          </a:p>
        </p:txBody>
      </p:sp>
      <p:sp>
        <p:nvSpPr>
          <p:cNvPr id="3" name="מציין מיקום של תאריך 2"/>
          <p:cNvSpPr>
            <a:spLocks noGrp="1"/>
          </p:cNvSpPr>
          <p:nvPr>
            <p:ph type="dt" sz="half" idx="10"/>
          </p:nvPr>
        </p:nvSpPr>
        <p:spPr/>
        <p:txBody>
          <a:bodyPr/>
          <a:lstStyle/>
          <a:p>
            <a:fld id="{89906CCE-8699-4098-9E63-9589B6CE38F7}" type="datetime10">
              <a:rPr lang="he-IL" smtClean="0">
                <a:solidFill>
                  <a:srgbClr val="212745">
                    <a:lumMod val="75000"/>
                  </a:srgbClr>
                </a:solidFill>
              </a:rPr>
              <a:pPr/>
              <a:t>יולי 16</a:t>
            </a:fld>
            <a:endParaRPr lang="he-IL">
              <a:solidFill>
                <a:srgbClr val="212745">
                  <a:lumMod val="75000"/>
                </a:srgbClr>
              </a:solidFill>
            </a:endParaRPr>
          </a:p>
        </p:txBody>
      </p:sp>
      <p:sp>
        <p:nvSpPr>
          <p:cNvPr id="6" name="מציין מיקום של מספר שקופית 5"/>
          <p:cNvSpPr>
            <a:spLocks noGrp="1"/>
          </p:cNvSpPr>
          <p:nvPr>
            <p:ph type="sldNum" sz="quarter" idx="12"/>
          </p:nvPr>
        </p:nvSpPr>
        <p:spPr/>
        <p:txBody>
          <a:bodyPr/>
          <a:lstStyle/>
          <a:p>
            <a:fld id="{FFEAF636-E5E8-41E5-9308-44E18A863F8D}" type="slidenum">
              <a:rPr>
                <a:solidFill>
                  <a:srgbClr val="212745">
                    <a:lumMod val="75000"/>
                  </a:srgbClr>
                </a:solidFill>
                <a:cs typeface="Gisha"/>
              </a:rPr>
              <a:pPr/>
              <a:t>6</a:t>
            </a:fld>
            <a:endParaRPr>
              <a:solidFill>
                <a:srgbClr val="212745">
                  <a:lumMod val="75000"/>
                </a:srgbClr>
              </a:solidFill>
              <a:cs typeface="Gisha"/>
            </a:endParaRPr>
          </a:p>
        </p:txBody>
      </p:sp>
      <p:pic>
        <p:nvPicPr>
          <p:cNvPr id="7" name="תמונה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2960" y="119861"/>
            <a:ext cx="881089" cy="830023"/>
          </a:xfrm>
          <a:prstGeom prst="rect">
            <a:avLst/>
          </a:prstGeom>
        </p:spPr>
      </p:pic>
      <p:sp>
        <p:nvSpPr>
          <p:cNvPr id="8" name="TextBox 7"/>
          <p:cNvSpPr txBox="1"/>
          <p:nvPr/>
        </p:nvSpPr>
        <p:spPr>
          <a:xfrm>
            <a:off x="-8176" y="949884"/>
            <a:ext cx="1595309" cy="307777"/>
          </a:xfrm>
          <a:prstGeom prst="rect">
            <a:avLst/>
          </a:prstGeom>
          <a:noFill/>
        </p:spPr>
        <p:txBody>
          <a:bodyPr wrap="none" rtlCol="1">
            <a:spAutoFit/>
          </a:bodyPr>
          <a:lstStyle/>
          <a:p>
            <a:r>
              <a:rPr lang="he-IL" sz="1400" b="1" dirty="0">
                <a:solidFill>
                  <a:srgbClr val="212745">
                    <a:lumMod val="75000"/>
                  </a:srgbClr>
                </a:solidFill>
                <a:effectLst>
                  <a:outerShdw blurRad="38100" dist="38100" dir="2700000" algn="tl">
                    <a:srgbClr val="000000">
                      <a:alpha val="43137"/>
                    </a:srgbClr>
                  </a:outerShdw>
                </a:effectLst>
              </a:rPr>
              <a:t>הלב פתוח לרווחה</a:t>
            </a:r>
          </a:p>
        </p:txBody>
      </p:sp>
      <p:sp>
        <p:nvSpPr>
          <p:cNvPr id="11" name="מלבן עם פינות אלכסוניות מעוגלות 10"/>
          <p:cNvSpPr/>
          <p:nvPr/>
        </p:nvSpPr>
        <p:spPr>
          <a:xfrm>
            <a:off x="3231784" y="2044288"/>
            <a:ext cx="4697837" cy="1161284"/>
          </a:xfrm>
          <a:prstGeom prst="round2DiagRect">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style>
          <a:lnRef idx="0">
            <a:schemeClr val="accent2"/>
          </a:lnRef>
          <a:fillRef idx="3">
            <a:schemeClr val="accent2"/>
          </a:fillRef>
          <a:effectRef idx="3">
            <a:schemeClr val="accent2"/>
          </a:effectRef>
          <a:fontRef idx="minor">
            <a:schemeClr val="lt1"/>
          </a:fontRef>
        </p:style>
        <p:txBody>
          <a:bodyPr rtlCol="1" anchor="ctr"/>
          <a:lstStyle/>
          <a:p>
            <a:pPr algn="ctr"/>
            <a:r>
              <a:rPr lang="he-IL" b="1" dirty="0" smtClean="0">
                <a:solidFill>
                  <a:schemeClr val="tx1"/>
                </a:solidFill>
                <a:effectLst>
                  <a:outerShdw blurRad="38100" dist="38100" dir="2700000" algn="tl">
                    <a:srgbClr val="000000">
                      <a:alpha val="43137"/>
                    </a:srgbClr>
                  </a:outerShdw>
                </a:effectLst>
              </a:rPr>
              <a:t>המשרד ממשיך בפיתוח הקיים בתחום הטיפול בעוני</a:t>
            </a:r>
            <a:endParaRPr lang="he-IL" sz="1600" b="1" dirty="0">
              <a:solidFill>
                <a:schemeClr val="tx1"/>
              </a:solidFill>
            </a:endParaRPr>
          </a:p>
        </p:txBody>
      </p:sp>
      <p:sp>
        <p:nvSpPr>
          <p:cNvPr id="13" name="מלבן עם פינות אלכסוניות מעוגלות 12"/>
          <p:cNvSpPr/>
          <p:nvPr/>
        </p:nvSpPr>
        <p:spPr>
          <a:xfrm>
            <a:off x="3203848" y="4293096"/>
            <a:ext cx="4697837" cy="1161284"/>
          </a:xfrm>
          <a:prstGeom prst="round2DiagRect">
            <a:avLst/>
          </a:prstGeom>
          <a:gradFill>
            <a:gsLst>
              <a:gs pos="0">
                <a:schemeClr val="accent2">
                  <a:lumMod val="95000"/>
                  <a:alpha val="52000"/>
                </a:schemeClr>
              </a:gs>
              <a:gs pos="100000">
                <a:schemeClr val="accent2">
                  <a:shade val="82000"/>
                  <a:satMod val="125000"/>
                  <a:lumMod val="74000"/>
                </a:schemeClr>
              </a:gs>
            </a:gsLst>
          </a:gradFill>
        </p:spPr>
        <p:style>
          <a:lnRef idx="0">
            <a:schemeClr val="accent2"/>
          </a:lnRef>
          <a:fillRef idx="3">
            <a:schemeClr val="accent2"/>
          </a:fillRef>
          <a:effectRef idx="3">
            <a:schemeClr val="accent2"/>
          </a:effectRef>
          <a:fontRef idx="minor">
            <a:schemeClr val="lt1"/>
          </a:fontRef>
        </p:style>
        <p:txBody>
          <a:bodyPr rtlCol="1" anchor="ctr"/>
          <a:lstStyle/>
          <a:p>
            <a:pPr algn="ctr"/>
            <a:r>
              <a:rPr lang="he-IL" b="1" dirty="0" smtClean="0">
                <a:solidFill>
                  <a:schemeClr val="tx1"/>
                </a:solidFill>
                <a:effectLst>
                  <a:outerShdw blurRad="38100" dist="38100" dir="2700000" algn="tl">
                    <a:srgbClr val="000000">
                      <a:alpha val="43137"/>
                    </a:srgbClr>
                  </a:outerShdw>
                </a:effectLst>
              </a:rPr>
              <a:t>המשרד מקבל סמכות ואחריות להובלת מדיניות ממשלתית כוללת לטיפול באנשים החיים בעוני</a:t>
            </a:r>
            <a:endParaRPr lang="he-IL" sz="1600" b="1" dirty="0">
              <a:solidFill>
                <a:schemeClr val="tx1"/>
              </a:solidFill>
            </a:endParaRPr>
          </a:p>
        </p:txBody>
      </p:sp>
      <p:sp>
        <p:nvSpPr>
          <p:cNvPr id="2" name="חץ ימינה 1"/>
          <p:cNvSpPr/>
          <p:nvPr/>
        </p:nvSpPr>
        <p:spPr>
          <a:xfrm>
            <a:off x="1392577" y="2045376"/>
            <a:ext cx="1955287" cy="1176150"/>
          </a:xfrm>
          <a:prstGeom prst="rightArrow">
            <a:avLst/>
          </a:prstGeom>
          <a:solidFill>
            <a:schemeClr val="accent5">
              <a:lumMod val="60000"/>
              <a:lumOff val="40000"/>
            </a:schemeClr>
          </a:solidFill>
          <a:effectLst>
            <a:glow rad="127000">
              <a:schemeClr val="accent5">
                <a:lumMod val="40000"/>
                <a:lumOff val="6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b="1" dirty="0"/>
          </a:p>
        </p:txBody>
      </p:sp>
      <p:sp>
        <p:nvSpPr>
          <p:cNvPr id="19" name="חץ ימינה 18"/>
          <p:cNvSpPr/>
          <p:nvPr/>
        </p:nvSpPr>
        <p:spPr>
          <a:xfrm>
            <a:off x="1392577" y="4293096"/>
            <a:ext cx="1800200" cy="1183554"/>
          </a:xfrm>
          <a:prstGeom prst="rightArrow">
            <a:avLst/>
          </a:prstGeom>
          <a:solidFill>
            <a:schemeClr val="accent2">
              <a:lumMod val="50000"/>
            </a:schemeClr>
          </a:solidFill>
          <a:effectLst>
            <a:glow rad="127000">
              <a:schemeClr val="bg2">
                <a:lumMod val="75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b="1" dirty="0"/>
          </a:p>
        </p:txBody>
      </p:sp>
      <p:sp>
        <p:nvSpPr>
          <p:cNvPr id="5" name="מלבן מעוגל 4"/>
          <p:cNvSpPr/>
          <p:nvPr/>
        </p:nvSpPr>
        <p:spPr>
          <a:xfrm>
            <a:off x="179511" y="1916832"/>
            <a:ext cx="1213065" cy="3672408"/>
          </a:xfrm>
          <a:prstGeom prst="roundRect">
            <a:avLst/>
          </a:prstGeom>
          <a:solidFill>
            <a:schemeClr val="accent1">
              <a:lumMod val="60000"/>
              <a:lumOff val="40000"/>
              <a:alpha val="52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2800" b="1" dirty="0">
                <a:solidFill>
                  <a:schemeClr val="accent1">
                    <a:lumMod val="75000"/>
                  </a:schemeClr>
                </a:solidFill>
              </a:rPr>
              <a:t>2017 ואילך</a:t>
            </a:r>
          </a:p>
        </p:txBody>
      </p:sp>
    </p:spTree>
    <p:extLst>
      <p:ext uri="{BB962C8B-B14F-4D97-AF65-F5344CB8AC3E}">
        <p14:creationId xmlns:p14="http://schemas.microsoft.com/office/powerpoint/2010/main" val="28396112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a:xfrm>
            <a:off x="6588224" y="6492875"/>
            <a:ext cx="2514600" cy="365125"/>
          </a:xfrm>
        </p:spPr>
        <p:txBody>
          <a:bodyPr/>
          <a:lstStyle/>
          <a:p>
            <a:fld id="{02F76B7F-E5EA-401E-964F-FD3A34216069}" type="datetime10">
              <a:rPr lang="he-IL" smtClean="0"/>
              <a:t>יולי 16</a:t>
            </a:fld>
            <a:endParaRPr lang="he-IL"/>
          </a:p>
        </p:txBody>
      </p:sp>
      <p:sp>
        <p:nvSpPr>
          <p:cNvPr id="4" name="מציין מיקום של מספר שקופית 3"/>
          <p:cNvSpPr>
            <a:spLocks noGrp="1"/>
          </p:cNvSpPr>
          <p:nvPr>
            <p:ph type="sldNum" sz="quarter" idx="12"/>
          </p:nvPr>
        </p:nvSpPr>
        <p:spPr>
          <a:xfrm>
            <a:off x="-15083" y="6492875"/>
            <a:ext cx="1828800" cy="365125"/>
          </a:xfrm>
        </p:spPr>
        <p:txBody>
          <a:bodyPr/>
          <a:lstStyle/>
          <a:p>
            <a:fld id="{FFEAF636-E5E8-41E5-9308-44E18A863F8D}" type="slidenum">
              <a:rPr lang="he-IL" smtClean="0"/>
              <a:t>7</a:t>
            </a:fld>
            <a:endParaRPr lang="he-IL" dirty="0"/>
          </a:p>
        </p:txBody>
      </p:sp>
      <p:sp>
        <p:nvSpPr>
          <p:cNvPr id="5" name="כותרת 4"/>
          <p:cNvSpPr>
            <a:spLocks noGrp="1"/>
          </p:cNvSpPr>
          <p:nvPr>
            <p:ph type="title"/>
          </p:nvPr>
        </p:nvSpPr>
        <p:spPr/>
        <p:txBody>
          <a:bodyPr/>
          <a:lstStyle/>
          <a:p>
            <a:endParaRPr lang="he-IL"/>
          </a:p>
        </p:txBody>
      </p:sp>
      <p:sp>
        <p:nvSpPr>
          <p:cNvPr id="7" name="AutoShape 2" descr="תוצאת תמונה עבור פאזל"/>
          <p:cNvSpPr>
            <a:spLocks noChangeAspect="1" noChangeArrowheads="1"/>
          </p:cNvSpPr>
          <p:nvPr/>
        </p:nvSpPr>
        <p:spPr bwMode="auto">
          <a:xfrm>
            <a:off x="-61913" y="-136525"/>
            <a:ext cx="304801"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he-IL"/>
          </a:p>
        </p:txBody>
      </p:sp>
      <p:sp>
        <p:nvSpPr>
          <p:cNvPr id="8" name="AutoShape 4" descr="תוצאת תמונה עבור פאזל"/>
          <p:cNvSpPr>
            <a:spLocks noChangeAspect="1" noChangeArrowheads="1"/>
          </p:cNvSpPr>
          <p:nvPr/>
        </p:nvSpPr>
        <p:spPr bwMode="auto">
          <a:xfrm>
            <a:off x="90487" y="15875"/>
            <a:ext cx="304801"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he-IL"/>
          </a:p>
        </p:txBody>
      </p:sp>
      <p:sp>
        <p:nvSpPr>
          <p:cNvPr id="9" name="AutoShape 6" descr="תוצאת תמונה עבור פאזל"/>
          <p:cNvSpPr>
            <a:spLocks noChangeAspect="1" noChangeArrowheads="1"/>
          </p:cNvSpPr>
          <p:nvPr/>
        </p:nvSpPr>
        <p:spPr bwMode="auto">
          <a:xfrm>
            <a:off x="242887" y="168275"/>
            <a:ext cx="304801"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he-IL"/>
          </a:p>
        </p:txBody>
      </p:sp>
      <p:pic>
        <p:nvPicPr>
          <p:cNvPr id="2055"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6132" y="1068967"/>
            <a:ext cx="7997697" cy="53843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TextBox 10"/>
          <p:cNvSpPr txBox="1"/>
          <p:nvPr/>
        </p:nvSpPr>
        <p:spPr>
          <a:xfrm>
            <a:off x="6492462" y="1959202"/>
            <a:ext cx="1812314" cy="1077218"/>
          </a:xfrm>
          <a:prstGeom prst="rect">
            <a:avLst/>
          </a:prstGeom>
          <a:noFill/>
        </p:spPr>
        <p:txBody>
          <a:bodyPr wrap="square" rtlCol="1">
            <a:spAutoFit/>
          </a:bodyPr>
          <a:lstStyle/>
          <a:p>
            <a:pPr algn="ctr"/>
            <a:r>
              <a:rPr lang="he-IL" sz="3200" b="1" dirty="0" smtClean="0">
                <a:solidFill>
                  <a:schemeClr val="accent3">
                    <a:lumMod val="50000"/>
                  </a:schemeClr>
                </a:solidFill>
                <a:cs typeface="+mj-cs"/>
              </a:rPr>
              <a:t>חינוך והשכלה</a:t>
            </a:r>
            <a:endParaRPr lang="he-IL" sz="3200" b="1" dirty="0">
              <a:solidFill>
                <a:schemeClr val="accent3">
                  <a:lumMod val="50000"/>
                </a:schemeClr>
              </a:solidFill>
              <a:cs typeface="+mj-cs"/>
            </a:endParaRPr>
          </a:p>
        </p:txBody>
      </p:sp>
      <p:sp>
        <p:nvSpPr>
          <p:cNvPr id="12" name="TextBox 11"/>
          <p:cNvSpPr txBox="1"/>
          <p:nvPr/>
        </p:nvSpPr>
        <p:spPr>
          <a:xfrm>
            <a:off x="6238320" y="3332385"/>
            <a:ext cx="2066456" cy="584775"/>
          </a:xfrm>
          <a:prstGeom prst="rect">
            <a:avLst/>
          </a:prstGeom>
          <a:noFill/>
        </p:spPr>
        <p:txBody>
          <a:bodyPr wrap="square" rtlCol="1">
            <a:spAutoFit/>
          </a:bodyPr>
          <a:lstStyle/>
          <a:p>
            <a:r>
              <a:rPr lang="he-IL" sz="3200" b="1" dirty="0" smtClean="0">
                <a:solidFill>
                  <a:srgbClr val="4D8283"/>
                </a:solidFill>
                <a:cs typeface="+mj-cs"/>
              </a:rPr>
              <a:t>פנים</a:t>
            </a:r>
            <a:endParaRPr lang="he-IL" sz="3200" b="1" dirty="0">
              <a:solidFill>
                <a:srgbClr val="4D8283"/>
              </a:solidFill>
              <a:cs typeface="+mj-cs"/>
            </a:endParaRPr>
          </a:p>
        </p:txBody>
      </p:sp>
      <p:sp>
        <p:nvSpPr>
          <p:cNvPr id="13" name="TextBox 12"/>
          <p:cNvSpPr txBox="1"/>
          <p:nvPr/>
        </p:nvSpPr>
        <p:spPr>
          <a:xfrm>
            <a:off x="2123728" y="3257429"/>
            <a:ext cx="1088503" cy="584775"/>
          </a:xfrm>
          <a:prstGeom prst="rect">
            <a:avLst/>
          </a:prstGeom>
          <a:noFill/>
        </p:spPr>
        <p:txBody>
          <a:bodyPr wrap="square" rtlCol="1">
            <a:spAutoFit/>
          </a:bodyPr>
          <a:lstStyle/>
          <a:p>
            <a:r>
              <a:rPr lang="he-IL" sz="3200" b="1" dirty="0" smtClean="0">
                <a:solidFill>
                  <a:schemeClr val="accent2">
                    <a:lumMod val="50000"/>
                  </a:schemeClr>
                </a:solidFill>
                <a:cs typeface="+mj-cs"/>
              </a:rPr>
              <a:t>אוצר</a:t>
            </a:r>
            <a:endParaRPr lang="he-IL" sz="3200" b="1" dirty="0">
              <a:solidFill>
                <a:schemeClr val="accent2">
                  <a:lumMod val="50000"/>
                </a:schemeClr>
              </a:solidFill>
              <a:cs typeface="+mj-cs"/>
            </a:endParaRPr>
          </a:p>
        </p:txBody>
      </p:sp>
      <p:sp>
        <p:nvSpPr>
          <p:cNvPr id="14" name="TextBox 13"/>
          <p:cNvSpPr txBox="1"/>
          <p:nvPr/>
        </p:nvSpPr>
        <p:spPr>
          <a:xfrm>
            <a:off x="746250" y="4649233"/>
            <a:ext cx="1768386" cy="584775"/>
          </a:xfrm>
          <a:prstGeom prst="rect">
            <a:avLst/>
          </a:prstGeom>
          <a:noFill/>
        </p:spPr>
        <p:txBody>
          <a:bodyPr wrap="square" rtlCol="1">
            <a:spAutoFit/>
          </a:bodyPr>
          <a:lstStyle/>
          <a:p>
            <a:r>
              <a:rPr lang="he-IL" sz="3200" b="1" dirty="0" smtClean="0">
                <a:solidFill>
                  <a:schemeClr val="accent5">
                    <a:lumMod val="60000"/>
                    <a:lumOff val="40000"/>
                  </a:schemeClr>
                </a:solidFill>
                <a:cs typeface="+mj-cs"/>
              </a:rPr>
              <a:t>תשתיות</a:t>
            </a:r>
            <a:endParaRPr lang="he-IL" sz="3200" b="1" dirty="0">
              <a:solidFill>
                <a:schemeClr val="accent5">
                  <a:lumMod val="60000"/>
                  <a:lumOff val="40000"/>
                </a:schemeClr>
              </a:solidFill>
              <a:cs typeface="+mj-cs"/>
            </a:endParaRPr>
          </a:p>
        </p:txBody>
      </p:sp>
      <p:sp>
        <p:nvSpPr>
          <p:cNvPr id="15" name="TextBox 14"/>
          <p:cNvSpPr txBox="1"/>
          <p:nvPr/>
        </p:nvSpPr>
        <p:spPr>
          <a:xfrm>
            <a:off x="6619533" y="4513913"/>
            <a:ext cx="1685243" cy="584775"/>
          </a:xfrm>
          <a:prstGeom prst="rect">
            <a:avLst/>
          </a:prstGeom>
          <a:noFill/>
        </p:spPr>
        <p:txBody>
          <a:bodyPr wrap="square" rtlCol="1">
            <a:spAutoFit/>
          </a:bodyPr>
          <a:lstStyle/>
          <a:p>
            <a:r>
              <a:rPr lang="he-IL" sz="3200" b="1" dirty="0" smtClean="0">
                <a:solidFill>
                  <a:schemeClr val="accent5">
                    <a:lumMod val="75000"/>
                  </a:schemeClr>
                </a:solidFill>
                <a:cs typeface="+mj-cs"/>
              </a:rPr>
              <a:t>תחבורה</a:t>
            </a:r>
            <a:endParaRPr lang="he-IL" sz="3200" b="1" dirty="0">
              <a:solidFill>
                <a:schemeClr val="accent5">
                  <a:lumMod val="75000"/>
                </a:schemeClr>
              </a:solidFill>
              <a:cs typeface="+mj-cs"/>
            </a:endParaRPr>
          </a:p>
        </p:txBody>
      </p:sp>
      <p:sp>
        <p:nvSpPr>
          <p:cNvPr id="16" name="TextBox 15"/>
          <p:cNvSpPr txBox="1"/>
          <p:nvPr/>
        </p:nvSpPr>
        <p:spPr>
          <a:xfrm>
            <a:off x="5285618" y="5871168"/>
            <a:ext cx="3149045" cy="523220"/>
          </a:xfrm>
          <a:prstGeom prst="rect">
            <a:avLst/>
          </a:prstGeom>
          <a:noFill/>
        </p:spPr>
        <p:txBody>
          <a:bodyPr wrap="square" rtlCol="1">
            <a:spAutoFit/>
          </a:bodyPr>
          <a:lstStyle/>
          <a:p>
            <a:r>
              <a:rPr lang="he-IL" sz="2800" b="1" dirty="0" smtClean="0">
                <a:solidFill>
                  <a:schemeClr val="accent2">
                    <a:lumMod val="75000"/>
                  </a:schemeClr>
                </a:solidFill>
                <a:cs typeface="+mj-cs"/>
              </a:rPr>
              <a:t>בטחון פנים</a:t>
            </a:r>
            <a:endParaRPr lang="he-IL" sz="2800" b="1" dirty="0">
              <a:solidFill>
                <a:schemeClr val="accent2">
                  <a:lumMod val="75000"/>
                </a:schemeClr>
              </a:solidFill>
              <a:cs typeface="+mj-cs"/>
            </a:endParaRPr>
          </a:p>
        </p:txBody>
      </p:sp>
      <p:sp>
        <p:nvSpPr>
          <p:cNvPr id="17" name="TextBox 16"/>
          <p:cNvSpPr txBox="1"/>
          <p:nvPr/>
        </p:nvSpPr>
        <p:spPr>
          <a:xfrm>
            <a:off x="3668233" y="3332385"/>
            <a:ext cx="1558172" cy="707886"/>
          </a:xfrm>
          <a:prstGeom prst="rect">
            <a:avLst/>
          </a:prstGeom>
          <a:noFill/>
        </p:spPr>
        <p:txBody>
          <a:bodyPr wrap="square" rtlCol="1">
            <a:spAutoFit/>
          </a:bodyPr>
          <a:lstStyle/>
          <a:p>
            <a:r>
              <a:rPr lang="he-IL" sz="4000" b="1" dirty="0" smtClean="0">
                <a:solidFill>
                  <a:schemeClr val="accent6">
                    <a:lumMod val="75000"/>
                  </a:schemeClr>
                </a:solidFill>
                <a:cs typeface="+mj-cs"/>
              </a:rPr>
              <a:t>רווחה</a:t>
            </a:r>
            <a:endParaRPr lang="he-IL" sz="4000" b="1" dirty="0">
              <a:solidFill>
                <a:schemeClr val="accent6">
                  <a:lumMod val="75000"/>
                </a:schemeClr>
              </a:solidFill>
              <a:cs typeface="+mj-cs"/>
            </a:endParaRPr>
          </a:p>
        </p:txBody>
      </p:sp>
      <p:sp>
        <p:nvSpPr>
          <p:cNvPr id="18" name="TextBox 17"/>
          <p:cNvSpPr txBox="1"/>
          <p:nvPr/>
        </p:nvSpPr>
        <p:spPr>
          <a:xfrm>
            <a:off x="4302922" y="2205424"/>
            <a:ext cx="1558172" cy="584775"/>
          </a:xfrm>
          <a:prstGeom prst="rect">
            <a:avLst/>
          </a:prstGeom>
          <a:noFill/>
        </p:spPr>
        <p:txBody>
          <a:bodyPr wrap="square" rtlCol="1">
            <a:spAutoFit/>
          </a:bodyPr>
          <a:lstStyle/>
          <a:p>
            <a:r>
              <a:rPr lang="he-IL" sz="3200" b="1" dirty="0" smtClean="0">
                <a:solidFill>
                  <a:schemeClr val="tx2">
                    <a:lumMod val="60000"/>
                    <a:lumOff val="40000"/>
                  </a:schemeClr>
                </a:solidFill>
                <a:cs typeface="+mj-cs"/>
              </a:rPr>
              <a:t>בריאות</a:t>
            </a:r>
            <a:endParaRPr lang="he-IL" sz="3200" b="1" dirty="0">
              <a:solidFill>
                <a:schemeClr val="tx2">
                  <a:lumMod val="60000"/>
                  <a:lumOff val="40000"/>
                </a:schemeClr>
              </a:solidFill>
              <a:cs typeface="+mj-cs"/>
            </a:endParaRPr>
          </a:p>
        </p:txBody>
      </p:sp>
      <p:sp>
        <p:nvSpPr>
          <p:cNvPr id="19" name="TextBox 18"/>
          <p:cNvSpPr txBox="1"/>
          <p:nvPr/>
        </p:nvSpPr>
        <p:spPr>
          <a:xfrm>
            <a:off x="3594917" y="5394114"/>
            <a:ext cx="1486164" cy="954107"/>
          </a:xfrm>
          <a:prstGeom prst="rect">
            <a:avLst/>
          </a:prstGeom>
          <a:noFill/>
        </p:spPr>
        <p:txBody>
          <a:bodyPr wrap="square" rtlCol="1">
            <a:spAutoFit/>
          </a:bodyPr>
          <a:lstStyle/>
          <a:p>
            <a:r>
              <a:rPr lang="he-IL" sz="2800" b="1" dirty="0" smtClean="0">
                <a:solidFill>
                  <a:srgbClr val="2AA680"/>
                </a:solidFill>
                <a:cs typeface="+mj-cs"/>
              </a:rPr>
              <a:t>בנק ישראל</a:t>
            </a:r>
            <a:endParaRPr lang="he-IL" sz="2800" b="1" dirty="0">
              <a:solidFill>
                <a:srgbClr val="2AA680"/>
              </a:solidFill>
              <a:cs typeface="+mj-cs"/>
            </a:endParaRPr>
          </a:p>
        </p:txBody>
      </p:sp>
      <p:sp>
        <p:nvSpPr>
          <p:cNvPr id="21" name="TextBox 20"/>
          <p:cNvSpPr txBox="1"/>
          <p:nvPr/>
        </p:nvSpPr>
        <p:spPr>
          <a:xfrm>
            <a:off x="3037597" y="4612395"/>
            <a:ext cx="2638776" cy="523220"/>
          </a:xfrm>
          <a:prstGeom prst="rect">
            <a:avLst/>
          </a:prstGeom>
          <a:noFill/>
        </p:spPr>
        <p:txBody>
          <a:bodyPr wrap="square" rtlCol="1">
            <a:spAutoFit/>
          </a:bodyPr>
          <a:lstStyle/>
          <a:p>
            <a:r>
              <a:rPr lang="he-IL" sz="2800" b="1" dirty="0" smtClean="0">
                <a:solidFill>
                  <a:srgbClr val="912AA6"/>
                </a:solidFill>
                <a:cs typeface="+mj-cs"/>
              </a:rPr>
              <a:t>בינוי ושיכון</a:t>
            </a:r>
            <a:endParaRPr lang="he-IL" sz="2800" b="1" dirty="0">
              <a:solidFill>
                <a:srgbClr val="912AA6"/>
              </a:solidFill>
              <a:cs typeface="+mj-cs"/>
            </a:endParaRPr>
          </a:p>
        </p:txBody>
      </p:sp>
      <p:sp>
        <p:nvSpPr>
          <p:cNvPr id="22" name="TextBox 21"/>
          <p:cNvSpPr txBox="1"/>
          <p:nvPr/>
        </p:nvSpPr>
        <p:spPr>
          <a:xfrm>
            <a:off x="942175" y="2154508"/>
            <a:ext cx="1376535" cy="584775"/>
          </a:xfrm>
          <a:prstGeom prst="rect">
            <a:avLst/>
          </a:prstGeom>
          <a:noFill/>
        </p:spPr>
        <p:txBody>
          <a:bodyPr wrap="square" rtlCol="1">
            <a:spAutoFit/>
          </a:bodyPr>
          <a:lstStyle/>
          <a:p>
            <a:r>
              <a:rPr lang="he-IL" sz="3200" b="1" dirty="0" smtClean="0">
                <a:solidFill>
                  <a:srgbClr val="953B55"/>
                </a:solidFill>
                <a:cs typeface="+mj-cs"/>
              </a:rPr>
              <a:t>כלכלה</a:t>
            </a:r>
            <a:endParaRPr lang="he-IL" sz="3200" b="1" dirty="0">
              <a:solidFill>
                <a:srgbClr val="953B55"/>
              </a:solidFill>
              <a:cs typeface="+mj-cs"/>
            </a:endParaRPr>
          </a:p>
        </p:txBody>
      </p:sp>
      <p:sp>
        <p:nvSpPr>
          <p:cNvPr id="25" name="TextBox 24"/>
          <p:cNvSpPr txBox="1"/>
          <p:nvPr/>
        </p:nvSpPr>
        <p:spPr>
          <a:xfrm>
            <a:off x="3450828" y="1484784"/>
            <a:ext cx="1812314" cy="584775"/>
          </a:xfrm>
          <a:prstGeom prst="rect">
            <a:avLst/>
          </a:prstGeom>
          <a:noFill/>
        </p:spPr>
        <p:txBody>
          <a:bodyPr wrap="square" rtlCol="1">
            <a:spAutoFit/>
          </a:bodyPr>
          <a:lstStyle/>
          <a:p>
            <a:pPr algn="ctr"/>
            <a:r>
              <a:rPr lang="he-IL" sz="3200" b="1" dirty="0" smtClean="0">
                <a:solidFill>
                  <a:schemeClr val="accent3">
                    <a:lumMod val="50000"/>
                  </a:schemeClr>
                </a:solidFill>
                <a:cs typeface="+mj-cs"/>
              </a:rPr>
              <a:t>נגב גליל</a:t>
            </a:r>
            <a:endParaRPr lang="he-IL" sz="3200" b="1" dirty="0">
              <a:solidFill>
                <a:schemeClr val="accent3">
                  <a:lumMod val="50000"/>
                </a:schemeClr>
              </a:solidFill>
              <a:cs typeface="+mj-cs"/>
            </a:endParaRPr>
          </a:p>
        </p:txBody>
      </p:sp>
      <p:sp>
        <p:nvSpPr>
          <p:cNvPr id="26" name="TextBox 25"/>
          <p:cNvSpPr txBox="1"/>
          <p:nvPr/>
        </p:nvSpPr>
        <p:spPr>
          <a:xfrm>
            <a:off x="5852610" y="1011684"/>
            <a:ext cx="2568850" cy="584775"/>
          </a:xfrm>
          <a:prstGeom prst="rect">
            <a:avLst/>
          </a:prstGeom>
          <a:noFill/>
        </p:spPr>
        <p:txBody>
          <a:bodyPr wrap="square" rtlCol="1">
            <a:spAutoFit/>
          </a:bodyPr>
          <a:lstStyle/>
          <a:p>
            <a:pPr algn="ctr"/>
            <a:r>
              <a:rPr lang="he-IL" sz="3200" b="1" dirty="0" smtClean="0">
                <a:solidFill>
                  <a:schemeClr val="accent5">
                    <a:lumMod val="60000"/>
                    <a:lumOff val="40000"/>
                  </a:schemeClr>
                </a:solidFill>
                <a:cs typeface="+mj-cs"/>
              </a:rPr>
              <a:t>שוויון חברתי</a:t>
            </a:r>
            <a:endParaRPr lang="he-IL" sz="3200" b="1" dirty="0">
              <a:solidFill>
                <a:schemeClr val="accent5">
                  <a:lumMod val="60000"/>
                  <a:lumOff val="40000"/>
                </a:schemeClr>
              </a:solidFill>
              <a:cs typeface="+mj-cs"/>
            </a:endParaRPr>
          </a:p>
        </p:txBody>
      </p:sp>
      <p:sp>
        <p:nvSpPr>
          <p:cNvPr id="27" name="TextBox 26"/>
          <p:cNvSpPr txBox="1"/>
          <p:nvPr/>
        </p:nvSpPr>
        <p:spPr>
          <a:xfrm>
            <a:off x="667242" y="5784269"/>
            <a:ext cx="2568850" cy="584775"/>
          </a:xfrm>
          <a:prstGeom prst="rect">
            <a:avLst/>
          </a:prstGeom>
          <a:noFill/>
        </p:spPr>
        <p:txBody>
          <a:bodyPr wrap="square" rtlCol="1">
            <a:spAutoFit/>
          </a:bodyPr>
          <a:lstStyle/>
          <a:p>
            <a:pPr algn="ctr"/>
            <a:r>
              <a:rPr lang="he-IL" sz="3200" b="1" dirty="0" smtClean="0">
                <a:solidFill>
                  <a:schemeClr val="accent3">
                    <a:lumMod val="50000"/>
                  </a:schemeClr>
                </a:solidFill>
                <a:cs typeface="+mj-cs"/>
              </a:rPr>
              <a:t>משפטים</a:t>
            </a:r>
            <a:endParaRPr lang="he-IL" sz="3200" b="1" dirty="0">
              <a:solidFill>
                <a:schemeClr val="accent3">
                  <a:lumMod val="50000"/>
                </a:schemeClr>
              </a:solidFill>
              <a:cs typeface="+mj-cs"/>
            </a:endParaRPr>
          </a:p>
        </p:txBody>
      </p:sp>
      <p:sp>
        <p:nvSpPr>
          <p:cNvPr id="24" name="כותרת 4"/>
          <p:cNvSpPr txBox="1">
            <a:spLocks/>
          </p:cNvSpPr>
          <p:nvPr/>
        </p:nvSpPr>
        <p:spPr>
          <a:xfrm>
            <a:off x="73911" y="320675"/>
            <a:ext cx="8724165" cy="646331"/>
          </a:xfrm>
          <a:prstGeom prst="rect">
            <a:avLst/>
          </a:prstGeom>
          <a:noFill/>
          <a:effectLst/>
        </p:spPr>
        <p:txBody>
          <a:bodyPr vert="horz" wrap="square" lIns="91440" tIns="45720" rIns="91440" bIns="45720" rtlCol="0" anchor="t" anchorCtr="0">
            <a:spAutoFit/>
          </a:bodyPr>
          <a:lstStyle>
            <a:lvl1pPr indent="0">
              <a:spcBef>
                <a:spcPct val="0"/>
              </a:spcBef>
              <a:buClr>
                <a:schemeClr val="accent6">
                  <a:lumMod val="75000"/>
                </a:schemeClr>
              </a:buClr>
              <a:buSzPct val="128000"/>
              <a:buFont typeface="Georgia" pitchFamily="18" charset="0"/>
              <a:buNone/>
              <a:defRPr sz="5400" b="1" i="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cs typeface="Aria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ctr"/>
            <a:r>
              <a:rPr lang="he-IL" sz="3600" dirty="0" smtClean="0"/>
              <a:t>"נדרש הכפר כולו"</a:t>
            </a:r>
            <a:endParaRPr lang="he-IL" sz="3600" dirty="0"/>
          </a:p>
        </p:txBody>
      </p:sp>
    </p:spTree>
    <p:extLst>
      <p:ext uri="{BB962C8B-B14F-4D97-AF65-F5344CB8AC3E}">
        <p14:creationId xmlns:p14="http://schemas.microsoft.com/office/powerpoint/2010/main" val="2112470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055"/>
                                        </p:tgtEl>
                                        <p:attrNameLst>
                                          <p:attrName>style.visibility</p:attrName>
                                        </p:attrNameLst>
                                      </p:cBhvr>
                                      <p:to>
                                        <p:strVal val="visible"/>
                                      </p:to>
                                    </p:set>
                                    <p:animEffect transition="in" filter="barn(inVertical)">
                                      <p:cBhvr>
                                        <p:cTn id="7" dur="500"/>
                                        <p:tgtEl>
                                          <p:spTgt spid="205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2055"/>
                                        </p:tgtEl>
                                        <p:attrNameLst>
                                          <p:attrName>style.visibility</p:attrName>
                                        </p:attrNameLst>
                                      </p:cBhvr>
                                      <p:to>
                                        <p:strVal val="visible"/>
                                      </p:to>
                                    </p:set>
                                    <p:animEffect transition="in" filter="circle(in)">
                                      <p:cBhvr>
                                        <p:cTn id="12" dur="2000"/>
                                        <p:tgtEl>
                                          <p:spTgt spid="20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טבעת 34"/>
          <p:cNvSpPr/>
          <p:nvPr/>
        </p:nvSpPr>
        <p:spPr>
          <a:xfrm>
            <a:off x="2339752" y="1163390"/>
            <a:ext cx="5184576" cy="5145929"/>
          </a:xfrm>
          <a:prstGeom prst="donu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solidFill>
                <a:schemeClr val="tx1"/>
              </a:solidFill>
            </a:endParaRPr>
          </a:p>
        </p:txBody>
      </p:sp>
      <p:sp>
        <p:nvSpPr>
          <p:cNvPr id="11" name="תרשים זרימה: מחבר 10"/>
          <p:cNvSpPr/>
          <p:nvPr/>
        </p:nvSpPr>
        <p:spPr>
          <a:xfrm>
            <a:off x="3347864" y="2060848"/>
            <a:ext cx="3303984" cy="3240360"/>
          </a:xfrm>
          <a:prstGeom prst="flowChartConnector">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sp>
        <p:nvSpPr>
          <p:cNvPr id="3" name="כותרת 2"/>
          <p:cNvSpPr>
            <a:spLocks noGrp="1"/>
          </p:cNvSpPr>
          <p:nvPr>
            <p:ph type="ctrTitle"/>
          </p:nvPr>
        </p:nvSpPr>
        <p:spPr>
          <a:xfrm>
            <a:off x="2248304" y="180442"/>
            <a:ext cx="6429965" cy="830997"/>
          </a:xfrm>
        </p:spPr>
        <p:txBody>
          <a:bodyPr wrap="none">
            <a:spAutoFit/>
          </a:bodyPr>
          <a:lstStyle/>
          <a:p>
            <a:pPr marL="0" indent="0" algn="r">
              <a:buNone/>
            </a:pPr>
            <a:r>
              <a:rPr lang="he-IL" sz="48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מדיניות ממשלתית כוללת</a:t>
            </a:r>
            <a:endParaRPr lang="he-IL" sz="48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endParaRPr>
          </a:p>
        </p:txBody>
      </p:sp>
      <p:sp>
        <p:nvSpPr>
          <p:cNvPr id="2" name="מציין מיקום של תאריך 1"/>
          <p:cNvSpPr>
            <a:spLocks noGrp="1"/>
          </p:cNvSpPr>
          <p:nvPr>
            <p:ph type="dt" sz="half" idx="10"/>
          </p:nvPr>
        </p:nvSpPr>
        <p:spPr/>
        <p:txBody>
          <a:bodyPr/>
          <a:lstStyle/>
          <a:p>
            <a:fld id="{CA7D677C-1790-4F62-9028-466E33BB7D64}" type="datetime10">
              <a:rPr lang="he-IL" smtClean="0"/>
              <a:t>יולי 16</a:t>
            </a:fld>
            <a:endParaRPr lang="he-IL"/>
          </a:p>
        </p:txBody>
      </p:sp>
      <p:sp>
        <p:nvSpPr>
          <p:cNvPr id="6" name="מציין מיקום של מספר שקופית 5"/>
          <p:cNvSpPr>
            <a:spLocks noGrp="1"/>
          </p:cNvSpPr>
          <p:nvPr>
            <p:ph type="sldNum" sz="quarter" idx="12"/>
          </p:nvPr>
        </p:nvSpPr>
        <p:spPr/>
        <p:txBody>
          <a:bodyPr/>
          <a:lstStyle/>
          <a:p>
            <a:fld id="{FFEAF636-E5E8-41E5-9308-44E18A863F8D}" type="slidenum">
              <a:rPr lang="he-IL" smtClean="0"/>
              <a:t>8</a:t>
            </a:fld>
            <a:endParaRPr lang="he-IL"/>
          </a:p>
        </p:txBody>
      </p:sp>
      <p:pic>
        <p:nvPicPr>
          <p:cNvPr id="7" name="תמונה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2960" y="119861"/>
            <a:ext cx="881089" cy="830023"/>
          </a:xfrm>
          <a:prstGeom prst="rect">
            <a:avLst/>
          </a:prstGeom>
        </p:spPr>
      </p:pic>
      <p:sp>
        <p:nvSpPr>
          <p:cNvPr id="8" name="TextBox 7"/>
          <p:cNvSpPr txBox="1"/>
          <p:nvPr/>
        </p:nvSpPr>
        <p:spPr>
          <a:xfrm>
            <a:off x="-8176" y="949884"/>
            <a:ext cx="1595309" cy="307777"/>
          </a:xfrm>
          <a:prstGeom prst="rect">
            <a:avLst/>
          </a:prstGeom>
          <a:noFill/>
        </p:spPr>
        <p:txBody>
          <a:bodyPr wrap="none" rtlCol="1">
            <a:spAutoFit/>
          </a:bodyPr>
          <a:lstStyle/>
          <a:p>
            <a:r>
              <a:rPr lang="he-IL" sz="1400" b="1" dirty="0" smtClean="0">
                <a:solidFill>
                  <a:schemeClr val="tx2">
                    <a:lumMod val="75000"/>
                  </a:schemeClr>
                </a:solidFill>
                <a:effectLst>
                  <a:outerShdw blurRad="38100" dist="38100" dir="2700000" algn="tl">
                    <a:srgbClr val="000000">
                      <a:alpha val="43137"/>
                    </a:srgbClr>
                  </a:outerShdw>
                </a:effectLst>
              </a:rPr>
              <a:t>הלב פתוח לרווחה</a:t>
            </a:r>
            <a:endParaRPr lang="he-IL" sz="1400" b="1" dirty="0">
              <a:solidFill>
                <a:schemeClr val="tx2">
                  <a:lumMod val="75000"/>
                </a:schemeClr>
              </a:solidFill>
              <a:effectLst>
                <a:outerShdw blurRad="38100" dist="38100" dir="2700000" algn="tl">
                  <a:srgbClr val="000000">
                    <a:alpha val="43137"/>
                  </a:srgbClr>
                </a:outerShdw>
              </a:effectLst>
            </a:endParaRPr>
          </a:p>
        </p:txBody>
      </p:sp>
      <p:cxnSp>
        <p:nvCxnSpPr>
          <p:cNvPr id="14" name="מחבר ישר 13"/>
          <p:cNvCxnSpPr>
            <a:stCxn id="11" idx="0"/>
            <a:endCxn id="11" idx="4"/>
          </p:cNvCxnSpPr>
          <p:nvPr/>
        </p:nvCxnSpPr>
        <p:spPr>
          <a:xfrm>
            <a:off x="4999856" y="2060848"/>
            <a:ext cx="0" cy="324036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מחבר ישר 18"/>
          <p:cNvCxnSpPr/>
          <p:nvPr/>
        </p:nvCxnSpPr>
        <p:spPr>
          <a:xfrm flipH="1">
            <a:off x="3628561" y="2852936"/>
            <a:ext cx="2815647" cy="165618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מחבר ישר 19"/>
          <p:cNvCxnSpPr>
            <a:stCxn id="11" idx="2"/>
            <a:endCxn id="11" idx="6"/>
          </p:cNvCxnSpPr>
          <p:nvPr/>
        </p:nvCxnSpPr>
        <p:spPr>
          <a:xfrm>
            <a:off x="3347864" y="3681028"/>
            <a:ext cx="330398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7" name="מחבר ישר 26"/>
          <p:cNvCxnSpPr>
            <a:stCxn id="11" idx="5"/>
            <a:endCxn id="11" idx="1"/>
          </p:cNvCxnSpPr>
          <p:nvPr/>
        </p:nvCxnSpPr>
        <p:spPr>
          <a:xfrm flipH="1" flipV="1">
            <a:off x="3831721" y="2535388"/>
            <a:ext cx="2336270" cy="229128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 name="מחבר ישר 30"/>
          <p:cNvCxnSpPr/>
          <p:nvPr/>
        </p:nvCxnSpPr>
        <p:spPr>
          <a:xfrm flipH="1">
            <a:off x="4235388" y="2276872"/>
            <a:ext cx="1560748" cy="2808312"/>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3" name="TextBox 42"/>
          <p:cNvSpPr txBox="1"/>
          <p:nvPr/>
        </p:nvSpPr>
        <p:spPr>
          <a:xfrm>
            <a:off x="5535228" y="2622322"/>
            <a:ext cx="848309" cy="369332"/>
          </a:xfrm>
          <a:prstGeom prst="rect">
            <a:avLst/>
          </a:prstGeom>
          <a:noFill/>
        </p:spPr>
        <p:txBody>
          <a:bodyPr wrap="none" rtlCol="1">
            <a:spAutoFit/>
          </a:bodyPr>
          <a:lstStyle/>
          <a:p>
            <a:r>
              <a:rPr lang="he-IL" b="1" dirty="0" smtClean="0"/>
              <a:t>כלכלה</a:t>
            </a:r>
            <a:endParaRPr lang="he-IL" b="1" dirty="0"/>
          </a:p>
        </p:txBody>
      </p:sp>
      <p:sp>
        <p:nvSpPr>
          <p:cNvPr id="44" name="TextBox 43"/>
          <p:cNvSpPr txBox="1"/>
          <p:nvPr/>
        </p:nvSpPr>
        <p:spPr>
          <a:xfrm>
            <a:off x="5637238" y="3228003"/>
            <a:ext cx="1034259" cy="369332"/>
          </a:xfrm>
          <a:prstGeom prst="rect">
            <a:avLst/>
          </a:prstGeom>
          <a:noFill/>
        </p:spPr>
        <p:txBody>
          <a:bodyPr wrap="none" rtlCol="1">
            <a:spAutoFit/>
          </a:bodyPr>
          <a:lstStyle/>
          <a:p>
            <a:r>
              <a:rPr lang="he-IL" b="1" dirty="0"/>
              <a:t>משפטים</a:t>
            </a:r>
          </a:p>
        </p:txBody>
      </p:sp>
      <p:sp>
        <p:nvSpPr>
          <p:cNvPr id="45" name="TextBox 44"/>
          <p:cNvSpPr txBox="1"/>
          <p:nvPr/>
        </p:nvSpPr>
        <p:spPr>
          <a:xfrm>
            <a:off x="4951033" y="2220724"/>
            <a:ext cx="845103" cy="338554"/>
          </a:xfrm>
          <a:prstGeom prst="rect">
            <a:avLst/>
          </a:prstGeom>
          <a:noFill/>
        </p:spPr>
        <p:txBody>
          <a:bodyPr wrap="none" rtlCol="1">
            <a:spAutoFit/>
          </a:bodyPr>
          <a:lstStyle/>
          <a:p>
            <a:r>
              <a:rPr lang="he-IL" sz="1600" b="1" dirty="0"/>
              <a:t>בריאות</a:t>
            </a:r>
          </a:p>
        </p:txBody>
      </p:sp>
      <p:sp>
        <p:nvSpPr>
          <p:cNvPr id="46" name="TextBox 45"/>
          <p:cNvSpPr txBox="1"/>
          <p:nvPr/>
        </p:nvSpPr>
        <p:spPr>
          <a:xfrm>
            <a:off x="4924392" y="4507228"/>
            <a:ext cx="1018227" cy="369332"/>
          </a:xfrm>
          <a:prstGeom prst="rect">
            <a:avLst/>
          </a:prstGeom>
          <a:noFill/>
        </p:spPr>
        <p:txBody>
          <a:bodyPr wrap="none" rtlCol="1">
            <a:spAutoFit/>
          </a:bodyPr>
          <a:lstStyle/>
          <a:p>
            <a:r>
              <a:rPr lang="he-IL" b="1" dirty="0"/>
              <a:t>תחבורה</a:t>
            </a:r>
          </a:p>
        </p:txBody>
      </p:sp>
      <p:sp>
        <p:nvSpPr>
          <p:cNvPr id="47" name="TextBox 46"/>
          <p:cNvSpPr txBox="1"/>
          <p:nvPr/>
        </p:nvSpPr>
        <p:spPr>
          <a:xfrm>
            <a:off x="5770626" y="3898947"/>
            <a:ext cx="673582" cy="369332"/>
          </a:xfrm>
          <a:prstGeom prst="rect">
            <a:avLst/>
          </a:prstGeom>
          <a:noFill/>
        </p:spPr>
        <p:txBody>
          <a:bodyPr wrap="none" rtlCol="1">
            <a:spAutoFit/>
          </a:bodyPr>
          <a:lstStyle/>
          <a:p>
            <a:r>
              <a:rPr lang="he-IL" b="1" dirty="0"/>
              <a:t>אוצר</a:t>
            </a:r>
          </a:p>
        </p:txBody>
      </p:sp>
      <p:sp>
        <p:nvSpPr>
          <p:cNvPr id="48" name="TextBox 47"/>
          <p:cNvSpPr txBox="1"/>
          <p:nvPr/>
        </p:nvSpPr>
        <p:spPr>
          <a:xfrm>
            <a:off x="4146737" y="2289936"/>
            <a:ext cx="853119" cy="646331"/>
          </a:xfrm>
          <a:prstGeom prst="rect">
            <a:avLst/>
          </a:prstGeom>
          <a:noFill/>
        </p:spPr>
        <p:txBody>
          <a:bodyPr wrap="none" rtlCol="1">
            <a:spAutoFit/>
          </a:bodyPr>
          <a:lstStyle/>
          <a:p>
            <a:r>
              <a:rPr lang="he-IL" b="1" dirty="0"/>
              <a:t>שוויון</a:t>
            </a:r>
            <a:r>
              <a:rPr lang="he-IL" dirty="0" smtClean="0">
                <a:solidFill>
                  <a:schemeClr val="bg1">
                    <a:lumMod val="95000"/>
                  </a:schemeClr>
                </a:solidFill>
              </a:rPr>
              <a:t> </a:t>
            </a:r>
          </a:p>
          <a:p>
            <a:r>
              <a:rPr lang="he-IL" b="1" dirty="0"/>
              <a:t>חברתי</a:t>
            </a:r>
          </a:p>
        </p:txBody>
      </p:sp>
      <p:sp>
        <p:nvSpPr>
          <p:cNvPr id="49" name="TextBox 48"/>
          <p:cNvSpPr txBox="1"/>
          <p:nvPr/>
        </p:nvSpPr>
        <p:spPr>
          <a:xfrm>
            <a:off x="3718465" y="4177064"/>
            <a:ext cx="856325" cy="646331"/>
          </a:xfrm>
          <a:prstGeom prst="rect">
            <a:avLst/>
          </a:prstGeom>
          <a:noFill/>
        </p:spPr>
        <p:txBody>
          <a:bodyPr wrap="none" rtlCol="1">
            <a:spAutoFit/>
          </a:bodyPr>
          <a:lstStyle/>
          <a:p>
            <a:r>
              <a:rPr lang="he-IL" b="1" dirty="0" smtClean="0"/>
              <a:t>בטחון </a:t>
            </a:r>
            <a:endParaRPr lang="he-IL" b="1" dirty="0"/>
          </a:p>
          <a:p>
            <a:r>
              <a:rPr lang="he-IL" b="1" dirty="0" smtClean="0"/>
              <a:t> פנים</a:t>
            </a:r>
            <a:endParaRPr lang="he-IL" b="1" dirty="0"/>
          </a:p>
        </p:txBody>
      </p:sp>
      <p:sp>
        <p:nvSpPr>
          <p:cNvPr id="50" name="TextBox 49"/>
          <p:cNvSpPr txBox="1"/>
          <p:nvPr/>
        </p:nvSpPr>
        <p:spPr>
          <a:xfrm>
            <a:off x="4308700" y="4699072"/>
            <a:ext cx="712054" cy="369332"/>
          </a:xfrm>
          <a:prstGeom prst="rect">
            <a:avLst/>
          </a:prstGeom>
          <a:noFill/>
        </p:spPr>
        <p:txBody>
          <a:bodyPr wrap="none" rtlCol="1">
            <a:spAutoFit/>
          </a:bodyPr>
          <a:lstStyle/>
          <a:p>
            <a:r>
              <a:rPr lang="he-IL" b="1" dirty="0"/>
              <a:t>חינוך</a:t>
            </a:r>
          </a:p>
        </p:txBody>
      </p:sp>
      <p:sp>
        <p:nvSpPr>
          <p:cNvPr id="51" name="TextBox 50"/>
          <p:cNvSpPr txBox="1"/>
          <p:nvPr/>
        </p:nvSpPr>
        <p:spPr>
          <a:xfrm>
            <a:off x="3605075" y="3789040"/>
            <a:ext cx="647934" cy="369332"/>
          </a:xfrm>
          <a:prstGeom prst="rect">
            <a:avLst/>
          </a:prstGeom>
          <a:noFill/>
        </p:spPr>
        <p:txBody>
          <a:bodyPr wrap="none" rtlCol="1">
            <a:spAutoFit/>
          </a:bodyPr>
          <a:lstStyle/>
          <a:p>
            <a:r>
              <a:rPr lang="he-IL" b="1" dirty="0"/>
              <a:t>פנים</a:t>
            </a:r>
          </a:p>
        </p:txBody>
      </p:sp>
      <p:sp>
        <p:nvSpPr>
          <p:cNvPr id="52" name="TextBox 51"/>
          <p:cNvSpPr txBox="1"/>
          <p:nvPr/>
        </p:nvSpPr>
        <p:spPr>
          <a:xfrm>
            <a:off x="3425944" y="2943050"/>
            <a:ext cx="793807" cy="646331"/>
          </a:xfrm>
          <a:prstGeom prst="rect">
            <a:avLst/>
          </a:prstGeom>
          <a:noFill/>
        </p:spPr>
        <p:txBody>
          <a:bodyPr wrap="none" rtlCol="1">
            <a:spAutoFit/>
          </a:bodyPr>
          <a:lstStyle/>
          <a:p>
            <a:pPr algn="ctr"/>
            <a:r>
              <a:rPr lang="he-IL" b="1" dirty="0"/>
              <a:t>בינוי</a:t>
            </a:r>
            <a:r>
              <a:rPr lang="he-IL" dirty="0" smtClean="0">
                <a:solidFill>
                  <a:schemeClr val="bg1">
                    <a:lumMod val="95000"/>
                  </a:schemeClr>
                </a:solidFill>
              </a:rPr>
              <a:t> </a:t>
            </a:r>
          </a:p>
          <a:p>
            <a:pPr algn="ctr"/>
            <a:r>
              <a:rPr lang="he-IL" b="1" dirty="0" smtClean="0"/>
              <a:t>ושיכון</a:t>
            </a:r>
            <a:endParaRPr lang="he-IL" b="1" dirty="0"/>
          </a:p>
        </p:txBody>
      </p:sp>
      <p:sp>
        <p:nvSpPr>
          <p:cNvPr id="53" name="TextBox 52"/>
          <p:cNvSpPr txBox="1"/>
          <p:nvPr/>
        </p:nvSpPr>
        <p:spPr>
          <a:xfrm>
            <a:off x="3392045" y="1402016"/>
            <a:ext cx="2917786" cy="646331"/>
          </a:xfrm>
          <a:prstGeom prst="rect">
            <a:avLst/>
          </a:prstGeom>
          <a:noFill/>
        </p:spPr>
        <p:txBody>
          <a:bodyPr wrap="none" rtlCol="1">
            <a:spAutoFit/>
          </a:bodyPr>
          <a:lstStyle/>
          <a:p>
            <a:pPr algn="ctr"/>
            <a:r>
              <a:rPr lang="he-IL" b="1" dirty="0" smtClean="0">
                <a:solidFill>
                  <a:schemeClr val="bg1"/>
                </a:solidFill>
                <a:effectLst>
                  <a:outerShdw blurRad="38100" dist="38100" dir="2700000" algn="tl">
                    <a:srgbClr val="000000">
                      <a:alpha val="43137"/>
                    </a:srgbClr>
                  </a:outerShdw>
                </a:effectLst>
              </a:rPr>
              <a:t>משרד הרווחה מוביל </a:t>
            </a:r>
          </a:p>
          <a:p>
            <a:pPr algn="ctr"/>
            <a:r>
              <a:rPr lang="he-IL" b="1" dirty="0" smtClean="0">
                <a:solidFill>
                  <a:schemeClr val="bg1"/>
                </a:solidFill>
                <a:effectLst>
                  <a:outerShdw blurRad="38100" dist="38100" dir="2700000" algn="tl">
                    <a:srgbClr val="000000">
                      <a:alpha val="43137"/>
                    </a:srgbClr>
                  </a:outerShdw>
                </a:effectLst>
              </a:rPr>
              <a:t>עם סמכות, אחריות ותקציב</a:t>
            </a:r>
            <a:endParaRPr lang="he-IL" b="1" dirty="0">
              <a:solidFill>
                <a:schemeClr val="bg1"/>
              </a:solidFill>
              <a:effectLst>
                <a:outerShdw blurRad="38100" dist="38100" dir="2700000" algn="tl">
                  <a:srgbClr val="000000">
                    <a:alpha val="43137"/>
                  </a:srgbClr>
                </a:outerShdw>
              </a:effectLst>
            </a:endParaRPr>
          </a:p>
        </p:txBody>
      </p:sp>
      <p:sp>
        <p:nvSpPr>
          <p:cNvPr id="57" name="TextBox 56"/>
          <p:cNvSpPr txBox="1"/>
          <p:nvPr/>
        </p:nvSpPr>
        <p:spPr>
          <a:xfrm>
            <a:off x="3392045" y="5322281"/>
            <a:ext cx="3183884" cy="584775"/>
          </a:xfrm>
          <a:prstGeom prst="rect">
            <a:avLst/>
          </a:prstGeom>
          <a:noFill/>
        </p:spPr>
        <p:txBody>
          <a:bodyPr wrap="none" rtlCol="1">
            <a:spAutoFit/>
          </a:bodyPr>
          <a:lstStyle/>
          <a:p>
            <a:pPr algn="ctr"/>
            <a:r>
              <a:rPr lang="he-IL" sz="1600" b="1" dirty="0" smtClean="0">
                <a:solidFill>
                  <a:schemeClr val="bg1"/>
                </a:solidFill>
                <a:effectLst>
                  <a:outerShdw blurRad="38100" dist="38100" dir="2700000" algn="tl">
                    <a:srgbClr val="000000">
                      <a:alpha val="43137"/>
                    </a:srgbClr>
                  </a:outerShdw>
                </a:effectLst>
              </a:rPr>
              <a:t>משרד הרווחה </a:t>
            </a:r>
          </a:p>
          <a:p>
            <a:pPr algn="ctr"/>
            <a:r>
              <a:rPr lang="he-IL" sz="1600" b="1" dirty="0" smtClean="0">
                <a:solidFill>
                  <a:schemeClr val="bg1"/>
                </a:solidFill>
                <a:effectLst>
                  <a:outerShdw blurRad="38100" dist="38100" dir="2700000" algn="tl">
                    <a:srgbClr val="000000">
                      <a:alpha val="43137"/>
                    </a:srgbClr>
                  </a:outerShdw>
                </a:effectLst>
              </a:rPr>
              <a:t>מוביל עם סמכות, אחריות ותקציב</a:t>
            </a:r>
            <a:endParaRPr lang="he-IL" sz="1600" b="1" dirty="0">
              <a:solidFill>
                <a:schemeClr val="bg1"/>
              </a:solidFill>
              <a:effectLst>
                <a:outerShdw blurRad="38100" dist="38100" dir="2700000" algn="tl">
                  <a:srgbClr val="000000">
                    <a:alpha val="43137"/>
                  </a:srgbClr>
                </a:outerShdw>
              </a:effectLst>
            </a:endParaRPr>
          </a:p>
        </p:txBody>
      </p:sp>
      <p:sp>
        <p:nvSpPr>
          <p:cNvPr id="67" name="TextBox 66"/>
          <p:cNvSpPr txBox="1"/>
          <p:nvPr/>
        </p:nvSpPr>
        <p:spPr>
          <a:xfrm rot="16200000">
            <a:off x="5529656" y="3607203"/>
            <a:ext cx="2800767" cy="523220"/>
          </a:xfrm>
          <a:prstGeom prst="rect">
            <a:avLst/>
          </a:prstGeom>
          <a:noFill/>
        </p:spPr>
        <p:txBody>
          <a:bodyPr wrap="none" rtlCol="1">
            <a:spAutoFit/>
          </a:bodyPr>
          <a:lstStyle/>
          <a:p>
            <a:pPr algn="ctr"/>
            <a:r>
              <a:rPr lang="he-IL" sz="1400" b="1" dirty="0" smtClean="0">
                <a:solidFill>
                  <a:schemeClr val="bg1"/>
                </a:solidFill>
                <a:effectLst>
                  <a:outerShdw blurRad="38100" dist="38100" dir="2700000" algn="tl">
                    <a:srgbClr val="000000">
                      <a:alpha val="43137"/>
                    </a:srgbClr>
                  </a:outerShdw>
                </a:effectLst>
              </a:rPr>
              <a:t>משרד הרווחה </a:t>
            </a:r>
          </a:p>
          <a:p>
            <a:pPr algn="ctr"/>
            <a:r>
              <a:rPr lang="he-IL" sz="1400" b="1" dirty="0" smtClean="0">
                <a:solidFill>
                  <a:schemeClr val="bg1"/>
                </a:solidFill>
                <a:effectLst>
                  <a:outerShdw blurRad="38100" dist="38100" dir="2700000" algn="tl">
                    <a:srgbClr val="000000">
                      <a:alpha val="43137"/>
                    </a:srgbClr>
                  </a:outerShdw>
                </a:effectLst>
              </a:rPr>
              <a:t>מוביל עם סמכות, אחריות ותקציב</a:t>
            </a:r>
            <a:endParaRPr lang="he-IL" sz="1400" b="1" dirty="0">
              <a:solidFill>
                <a:schemeClr val="bg1"/>
              </a:solidFill>
              <a:effectLst>
                <a:outerShdw blurRad="38100" dist="38100" dir="2700000" algn="tl">
                  <a:srgbClr val="000000">
                    <a:alpha val="43137"/>
                  </a:srgbClr>
                </a:outerShdw>
              </a:effectLst>
            </a:endParaRPr>
          </a:p>
        </p:txBody>
      </p:sp>
      <p:sp>
        <p:nvSpPr>
          <p:cNvPr id="68" name="TextBox 67"/>
          <p:cNvSpPr txBox="1"/>
          <p:nvPr/>
        </p:nvSpPr>
        <p:spPr>
          <a:xfrm rot="5400000">
            <a:off x="1627486" y="3521750"/>
            <a:ext cx="2800767" cy="523220"/>
          </a:xfrm>
          <a:prstGeom prst="rect">
            <a:avLst/>
          </a:prstGeom>
          <a:noFill/>
        </p:spPr>
        <p:txBody>
          <a:bodyPr wrap="none" rtlCol="1">
            <a:spAutoFit/>
          </a:bodyPr>
          <a:lstStyle/>
          <a:p>
            <a:pPr algn="ctr"/>
            <a:r>
              <a:rPr lang="he-IL" sz="1400" b="1" dirty="0" smtClean="0">
                <a:solidFill>
                  <a:schemeClr val="bg1"/>
                </a:solidFill>
                <a:effectLst>
                  <a:outerShdw blurRad="38100" dist="38100" dir="2700000" algn="tl">
                    <a:srgbClr val="000000">
                      <a:alpha val="43137"/>
                    </a:srgbClr>
                  </a:outerShdw>
                </a:effectLst>
              </a:rPr>
              <a:t>משרד הרווחה </a:t>
            </a:r>
          </a:p>
          <a:p>
            <a:pPr algn="ctr"/>
            <a:r>
              <a:rPr lang="he-IL" sz="1400" b="1" dirty="0" smtClean="0">
                <a:solidFill>
                  <a:schemeClr val="bg1"/>
                </a:solidFill>
                <a:effectLst>
                  <a:outerShdw blurRad="38100" dist="38100" dir="2700000" algn="tl">
                    <a:srgbClr val="000000">
                      <a:alpha val="43137"/>
                    </a:srgbClr>
                  </a:outerShdw>
                </a:effectLst>
              </a:rPr>
              <a:t>מוביל עם סמכות, אחריות ותקציב</a:t>
            </a:r>
            <a:endParaRPr lang="he-IL" sz="1400" b="1" dirty="0">
              <a:solidFill>
                <a:schemeClr val="bg1"/>
              </a:solidFill>
              <a:effectLst>
                <a:outerShdw blurRad="38100" dist="38100" dir="2700000" algn="tl">
                  <a:srgbClr val="000000">
                    <a:alpha val="43137"/>
                  </a:srgbClr>
                </a:outerShdw>
              </a:effectLst>
            </a:endParaRPr>
          </a:p>
        </p:txBody>
      </p:sp>
      <p:sp>
        <p:nvSpPr>
          <p:cNvPr id="10" name="תרשים זרימה: מחבר 9"/>
          <p:cNvSpPr/>
          <p:nvPr/>
        </p:nvSpPr>
        <p:spPr>
          <a:xfrm>
            <a:off x="4327494" y="3068960"/>
            <a:ext cx="1344724" cy="1224136"/>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3600" b="1" dirty="0" smtClean="0">
                <a:solidFill>
                  <a:schemeClr val="bg1"/>
                </a:solidFill>
              </a:rPr>
              <a:t>עוני</a:t>
            </a:r>
            <a:endParaRPr lang="he-IL" sz="3600" b="1" dirty="0">
              <a:solidFill>
                <a:schemeClr val="bg1"/>
              </a:solidFill>
            </a:endParaRPr>
          </a:p>
        </p:txBody>
      </p:sp>
    </p:spTree>
    <p:extLst>
      <p:ext uri="{BB962C8B-B14F-4D97-AF65-F5344CB8AC3E}">
        <p14:creationId xmlns:p14="http://schemas.microsoft.com/office/powerpoint/2010/main" val="17152563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2"/>
          <p:cNvSpPr>
            <a:spLocks noGrp="1"/>
          </p:cNvSpPr>
          <p:nvPr>
            <p:ph type="ctrTitle"/>
          </p:nvPr>
        </p:nvSpPr>
        <p:spPr>
          <a:xfrm>
            <a:off x="3021564" y="395886"/>
            <a:ext cx="3374642" cy="923330"/>
          </a:xfrm>
        </p:spPr>
        <p:txBody>
          <a:bodyPr wrap="none">
            <a:spAutoFit/>
          </a:bodyPr>
          <a:lstStyle/>
          <a:p>
            <a:pPr marL="0" indent="0" algn="r">
              <a:buNone/>
            </a:pPr>
            <a:r>
              <a:rPr lang="he-IL"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עוני – מהו?</a:t>
            </a:r>
          </a:p>
        </p:txBody>
      </p:sp>
      <p:graphicFrame>
        <p:nvGraphicFramePr>
          <p:cNvPr id="4" name="Content Placeholder 3">
            <a:hlinkClick r:id="" action="ppaction://noaction"/>
          </p:cNvPr>
          <p:cNvGraphicFramePr>
            <a:graphicFrameLocks/>
          </p:cNvGraphicFramePr>
          <p:nvPr>
            <p:extLst>
              <p:ext uri="{D42A27DB-BD31-4B8C-83A1-F6EECF244321}">
                <p14:modId xmlns:p14="http://schemas.microsoft.com/office/powerpoint/2010/main" val="3498941327"/>
              </p:ext>
            </p:extLst>
          </p:nvPr>
        </p:nvGraphicFramePr>
        <p:xfrm>
          <a:off x="899592" y="1484784"/>
          <a:ext cx="7704856" cy="43204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מציין מיקום של תאריך 1"/>
          <p:cNvSpPr>
            <a:spLocks noGrp="1"/>
          </p:cNvSpPr>
          <p:nvPr>
            <p:ph type="dt" sz="half" idx="10"/>
          </p:nvPr>
        </p:nvSpPr>
        <p:spPr/>
        <p:txBody>
          <a:bodyPr/>
          <a:lstStyle/>
          <a:p>
            <a:fld id="{CA7D677C-1790-4F62-9028-466E33BB7D64}" type="datetime10">
              <a:rPr lang="he-IL" smtClean="0"/>
              <a:t>יולי 16</a:t>
            </a:fld>
            <a:endParaRPr lang="he-IL"/>
          </a:p>
        </p:txBody>
      </p:sp>
      <p:sp>
        <p:nvSpPr>
          <p:cNvPr id="6" name="מציין מיקום של מספר שקופית 5"/>
          <p:cNvSpPr>
            <a:spLocks noGrp="1"/>
          </p:cNvSpPr>
          <p:nvPr>
            <p:ph type="sldNum" sz="quarter" idx="12"/>
          </p:nvPr>
        </p:nvSpPr>
        <p:spPr/>
        <p:txBody>
          <a:bodyPr/>
          <a:lstStyle/>
          <a:p>
            <a:fld id="{FFEAF636-E5E8-41E5-9308-44E18A863F8D}" type="slidenum">
              <a:rPr lang="he-IL" smtClean="0"/>
              <a:t>9</a:t>
            </a:fld>
            <a:endParaRPr lang="he-IL"/>
          </a:p>
        </p:txBody>
      </p:sp>
      <p:pic>
        <p:nvPicPr>
          <p:cNvPr id="7" name="תמונה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42960" y="119861"/>
            <a:ext cx="881089" cy="830023"/>
          </a:xfrm>
          <a:prstGeom prst="rect">
            <a:avLst/>
          </a:prstGeom>
        </p:spPr>
      </p:pic>
      <p:sp>
        <p:nvSpPr>
          <p:cNvPr id="8" name="TextBox 7"/>
          <p:cNvSpPr txBox="1"/>
          <p:nvPr/>
        </p:nvSpPr>
        <p:spPr>
          <a:xfrm>
            <a:off x="-8176" y="949884"/>
            <a:ext cx="1595309" cy="307777"/>
          </a:xfrm>
          <a:prstGeom prst="rect">
            <a:avLst/>
          </a:prstGeom>
          <a:noFill/>
        </p:spPr>
        <p:txBody>
          <a:bodyPr wrap="none" rtlCol="1">
            <a:spAutoFit/>
          </a:bodyPr>
          <a:lstStyle/>
          <a:p>
            <a:r>
              <a:rPr lang="he-IL" sz="1400" b="1" dirty="0" smtClean="0">
                <a:solidFill>
                  <a:schemeClr val="tx2">
                    <a:lumMod val="75000"/>
                  </a:schemeClr>
                </a:solidFill>
                <a:effectLst>
                  <a:outerShdw blurRad="38100" dist="38100" dir="2700000" algn="tl">
                    <a:srgbClr val="000000">
                      <a:alpha val="43137"/>
                    </a:srgbClr>
                  </a:outerShdw>
                </a:effectLst>
              </a:rPr>
              <a:t>הלב פתוח לרווחה</a:t>
            </a:r>
            <a:endParaRPr lang="he-IL" sz="1400" b="1" dirty="0">
              <a:solidFill>
                <a:schemeClr val="tx2">
                  <a:lumMod val="75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2551649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a:xfrm>
            <a:off x="6372200" y="6479396"/>
            <a:ext cx="2514600" cy="365125"/>
          </a:xfrm>
        </p:spPr>
        <p:txBody>
          <a:bodyPr/>
          <a:lstStyle/>
          <a:p>
            <a:fld id="{02F76B7F-E5EA-401E-964F-FD3A34216069}" type="datetime10">
              <a:rPr lang="he-IL" smtClean="0">
                <a:solidFill>
                  <a:srgbClr val="212745">
                    <a:lumMod val="75000"/>
                  </a:srgbClr>
                </a:solidFill>
              </a:rPr>
              <a:pPr/>
              <a:t>יולי 16</a:t>
            </a:fld>
            <a:endParaRPr lang="he-IL" dirty="0">
              <a:solidFill>
                <a:srgbClr val="212745">
                  <a:lumMod val="75000"/>
                </a:srgbClr>
              </a:solidFill>
            </a:endParaRPr>
          </a:p>
        </p:txBody>
      </p:sp>
      <p:sp>
        <p:nvSpPr>
          <p:cNvPr id="4" name="מציין מיקום של מספר שקופית 3"/>
          <p:cNvSpPr>
            <a:spLocks noGrp="1"/>
          </p:cNvSpPr>
          <p:nvPr>
            <p:ph type="sldNum" sz="quarter" idx="12"/>
          </p:nvPr>
        </p:nvSpPr>
        <p:spPr>
          <a:xfrm>
            <a:off x="107504" y="6479396"/>
            <a:ext cx="1828800" cy="365125"/>
          </a:xfrm>
        </p:spPr>
        <p:txBody>
          <a:bodyPr/>
          <a:lstStyle/>
          <a:p>
            <a:fld id="{FFEAF636-E5E8-41E5-9308-44E18A863F8D}" type="slidenum">
              <a:rPr>
                <a:solidFill>
                  <a:srgbClr val="212745">
                    <a:lumMod val="75000"/>
                  </a:srgbClr>
                </a:solidFill>
                <a:cs typeface="Gisha"/>
              </a:rPr>
              <a:pPr/>
              <a:t>10</a:t>
            </a:fld>
            <a:endParaRPr dirty="0">
              <a:solidFill>
                <a:srgbClr val="212745">
                  <a:lumMod val="75000"/>
                </a:srgbClr>
              </a:solidFill>
              <a:cs typeface="Gisha"/>
            </a:endParaRPr>
          </a:p>
        </p:txBody>
      </p:sp>
      <p:sp>
        <p:nvSpPr>
          <p:cNvPr id="5" name="כותרת 4"/>
          <p:cNvSpPr>
            <a:spLocks noGrp="1"/>
          </p:cNvSpPr>
          <p:nvPr>
            <p:ph type="title"/>
          </p:nvPr>
        </p:nvSpPr>
        <p:spPr>
          <a:xfrm>
            <a:off x="1679104" y="454576"/>
            <a:ext cx="7077579" cy="461665"/>
          </a:xfrm>
          <a:effectLst/>
        </p:spPr>
        <p:txBody>
          <a:bodyPr vert="horz" wrap="none" lIns="91440" tIns="45720" rIns="91440" bIns="45720" rtlCol="0" anchor="t" anchorCtr="0">
            <a:spAutoFit/>
          </a:bodyPr>
          <a:lstStyle/>
          <a:p>
            <a:pPr marL="0" indent="0" algn="ctr">
              <a:buNone/>
            </a:pPr>
            <a:r>
              <a:rPr lang="he-IL" sz="24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פעולות </a:t>
            </a:r>
            <a:r>
              <a:rPr lang="he-IL" sz="24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המשרד בתחום הטיפול בעוני בזיקה </a:t>
            </a:r>
            <a:r>
              <a:rPr lang="he-IL" sz="24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לדו"ח </a:t>
            </a:r>
            <a:r>
              <a:rPr lang="he-IL" sz="24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העוני</a:t>
            </a:r>
          </a:p>
        </p:txBody>
      </p:sp>
      <p:pic>
        <p:nvPicPr>
          <p:cNvPr id="7" name="תמונה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8785" y="260648"/>
            <a:ext cx="731640" cy="689236"/>
          </a:xfrm>
          <a:prstGeom prst="rect">
            <a:avLst/>
          </a:prstGeom>
        </p:spPr>
      </p:pic>
      <p:sp>
        <p:nvSpPr>
          <p:cNvPr id="8" name="TextBox 7"/>
          <p:cNvSpPr txBox="1"/>
          <p:nvPr/>
        </p:nvSpPr>
        <p:spPr>
          <a:xfrm>
            <a:off x="-19795" y="930893"/>
            <a:ext cx="1512961" cy="261610"/>
          </a:xfrm>
          <a:prstGeom prst="rect">
            <a:avLst/>
          </a:prstGeom>
          <a:noFill/>
        </p:spPr>
        <p:txBody>
          <a:bodyPr wrap="square" rtlCol="1">
            <a:spAutoFit/>
          </a:bodyPr>
          <a:lstStyle/>
          <a:p>
            <a:r>
              <a:rPr lang="he-IL" sz="1100" b="1" dirty="0" smtClean="0">
                <a:solidFill>
                  <a:schemeClr val="tx2">
                    <a:lumMod val="75000"/>
                  </a:schemeClr>
                </a:solidFill>
                <a:effectLst>
                  <a:outerShdw blurRad="38100" dist="38100" dir="2700000" algn="tl">
                    <a:srgbClr val="000000">
                      <a:alpha val="43137"/>
                    </a:srgbClr>
                  </a:outerShdw>
                </a:effectLst>
              </a:rPr>
              <a:t>הלב פתוח לרווחה</a:t>
            </a:r>
            <a:endParaRPr lang="he-IL" sz="1100" b="1" dirty="0">
              <a:solidFill>
                <a:schemeClr val="tx2">
                  <a:lumMod val="75000"/>
                </a:schemeClr>
              </a:solidFill>
              <a:effectLst>
                <a:outerShdw blurRad="38100" dist="38100" dir="2700000" algn="tl">
                  <a:srgbClr val="000000">
                    <a:alpha val="43137"/>
                  </a:srgbClr>
                </a:outerShdw>
              </a:effectLst>
            </a:endParaRPr>
          </a:p>
        </p:txBody>
      </p:sp>
      <p:graphicFrame>
        <p:nvGraphicFramePr>
          <p:cNvPr id="9" name="טבלה 8"/>
          <p:cNvGraphicFramePr>
            <a:graphicFrameLocks noGrp="1"/>
          </p:cNvGraphicFramePr>
          <p:nvPr>
            <p:extLst>
              <p:ext uri="{D42A27DB-BD31-4B8C-83A1-F6EECF244321}">
                <p14:modId xmlns:p14="http://schemas.microsoft.com/office/powerpoint/2010/main" val="3187829144"/>
              </p:ext>
            </p:extLst>
          </p:nvPr>
        </p:nvGraphicFramePr>
        <p:xfrm>
          <a:off x="323527" y="1226766"/>
          <a:ext cx="8640961" cy="5346795"/>
        </p:xfrm>
        <a:graphic>
          <a:graphicData uri="http://schemas.openxmlformats.org/drawingml/2006/table">
            <a:tbl>
              <a:tblPr rtl="1" firstRow="1" firstCol="1" bandRow="1"/>
              <a:tblGrid>
                <a:gridCol w="907695"/>
                <a:gridCol w="834404"/>
                <a:gridCol w="1223416"/>
                <a:gridCol w="1223416"/>
                <a:gridCol w="1251605"/>
                <a:gridCol w="1251605"/>
                <a:gridCol w="974410"/>
                <a:gridCol w="974410"/>
              </a:tblGrid>
              <a:tr h="264193">
                <a:tc gridSpan="5">
                  <a:txBody>
                    <a:bodyPr/>
                    <a:lstStyle/>
                    <a:p>
                      <a:pPr algn="ctr" rtl="1">
                        <a:spcAft>
                          <a:spcPts val="0"/>
                        </a:spcAft>
                      </a:pPr>
                      <a:r>
                        <a:rPr lang="he-IL" sz="1600" b="1" dirty="0">
                          <a:effectLst/>
                          <a:latin typeface="Arial"/>
                          <a:ea typeface="Times New Roman"/>
                          <a:cs typeface="+mj-cs"/>
                        </a:rPr>
                        <a:t>פעילות קיימת של המשרד בנושא העוני בזיקה לדוח העוני</a:t>
                      </a:r>
                      <a:endParaRPr lang="en-US" sz="1600" dirty="0">
                        <a:effectLst/>
                        <a:latin typeface="Times New Roman"/>
                        <a:ea typeface="Times New Roman"/>
                        <a:cs typeface="+mj-cs"/>
                      </a:endParaRPr>
                    </a:p>
                  </a:txBody>
                  <a:tcPr marL="30399" marR="303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c gridSpan="3">
                  <a:txBody>
                    <a:bodyPr/>
                    <a:lstStyle/>
                    <a:p>
                      <a:pPr algn="ctr" rtl="1">
                        <a:spcAft>
                          <a:spcPts val="0"/>
                        </a:spcAft>
                      </a:pPr>
                      <a:r>
                        <a:rPr lang="he-IL" sz="1600" b="1" dirty="0">
                          <a:effectLst/>
                          <a:latin typeface="Arial"/>
                          <a:ea typeface="Times New Roman"/>
                          <a:cs typeface="+mj-cs"/>
                        </a:rPr>
                        <a:t>הצורך </a:t>
                      </a:r>
                      <a:r>
                        <a:rPr lang="he-IL" sz="1600" b="1" dirty="0" smtClean="0">
                          <a:effectLst/>
                          <a:latin typeface="Arial"/>
                          <a:ea typeface="Times New Roman"/>
                          <a:cs typeface="+mj-cs"/>
                        </a:rPr>
                        <a:t>בהרחבה 2017-2021</a:t>
                      </a:r>
                      <a:endParaRPr lang="en-US" sz="1600" dirty="0">
                        <a:effectLst/>
                        <a:latin typeface="Times New Roman"/>
                        <a:ea typeface="Times New Roman"/>
                        <a:cs typeface="+mj-cs"/>
                      </a:endParaRPr>
                    </a:p>
                  </a:txBody>
                  <a:tcPr marL="30399" marR="303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c hMerge="1">
                  <a:txBody>
                    <a:bodyPr/>
                    <a:lstStyle/>
                    <a:p>
                      <a:pPr rtl="1"/>
                      <a:endParaRPr lang="he-IL"/>
                    </a:p>
                  </a:txBody>
                  <a:tcPr/>
                </a:tc>
                <a:tc hMerge="1">
                  <a:txBody>
                    <a:bodyPr/>
                    <a:lstStyle/>
                    <a:p>
                      <a:pPr rtl="1"/>
                      <a:endParaRPr lang="he-IL"/>
                    </a:p>
                  </a:txBody>
                  <a:tcPr/>
                </a:tc>
              </a:tr>
              <a:tr h="495362">
                <a:tc>
                  <a:txBody>
                    <a:bodyPr/>
                    <a:lstStyle/>
                    <a:p>
                      <a:pPr algn="r" rtl="1">
                        <a:spcAft>
                          <a:spcPts val="0"/>
                        </a:spcAft>
                      </a:pPr>
                      <a:r>
                        <a:rPr lang="he-IL" sz="1000" b="1">
                          <a:effectLst/>
                          <a:latin typeface="Arial"/>
                          <a:ea typeface="Times New Roman"/>
                          <a:cs typeface="+mj-cs"/>
                        </a:rPr>
                        <a:t>המענה הקיים במשרד</a:t>
                      </a:r>
                      <a:endParaRPr lang="en-US" sz="1000">
                        <a:effectLst/>
                        <a:latin typeface="Times New Roman"/>
                        <a:ea typeface="Times New Roman"/>
                        <a:cs typeface="+mj-cs"/>
                      </a:endParaRPr>
                    </a:p>
                  </a:txBody>
                  <a:tcPr marL="30399" marR="303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000" b="1">
                          <a:effectLst/>
                          <a:latin typeface="Arial"/>
                          <a:ea typeface="Times New Roman"/>
                          <a:cs typeface="+mj-cs"/>
                        </a:rPr>
                        <a:t>זיקה להמלצות דוח העוני ומספרן</a:t>
                      </a:r>
                      <a:endParaRPr lang="en-US" sz="1000">
                        <a:effectLst/>
                        <a:latin typeface="Times New Roman"/>
                        <a:ea typeface="Times New Roman"/>
                        <a:cs typeface="+mj-cs"/>
                      </a:endParaRPr>
                    </a:p>
                  </a:txBody>
                  <a:tcPr marL="30399" marR="303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000" b="1">
                          <a:effectLst/>
                          <a:latin typeface="Arial"/>
                          <a:ea typeface="Times New Roman"/>
                          <a:cs typeface="+mj-cs"/>
                        </a:rPr>
                        <a:t>פרוט המענים</a:t>
                      </a:r>
                      <a:endParaRPr lang="en-US" sz="1000">
                        <a:effectLst/>
                        <a:latin typeface="Times New Roman"/>
                        <a:ea typeface="Times New Roman"/>
                        <a:cs typeface="+mj-cs"/>
                      </a:endParaRPr>
                    </a:p>
                    <a:p>
                      <a:pPr algn="r" rtl="1">
                        <a:spcAft>
                          <a:spcPts val="0"/>
                        </a:spcAft>
                      </a:pPr>
                      <a:r>
                        <a:rPr lang="he-IL" sz="1000" b="1">
                          <a:effectLst/>
                          <a:latin typeface="Arial"/>
                          <a:ea typeface="Times New Roman"/>
                          <a:cs typeface="+mj-cs"/>
                        </a:rPr>
                        <a:t>ואוכלוסיית היעד</a:t>
                      </a:r>
                      <a:endParaRPr lang="en-US" sz="1000">
                        <a:effectLst/>
                        <a:latin typeface="Times New Roman"/>
                        <a:ea typeface="Times New Roman"/>
                        <a:cs typeface="+mj-cs"/>
                      </a:endParaRPr>
                    </a:p>
                  </a:txBody>
                  <a:tcPr marL="30399" marR="303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000" b="1">
                          <a:effectLst/>
                          <a:latin typeface="Arial"/>
                          <a:ea typeface="Times New Roman"/>
                          <a:cs typeface="+mj-cs"/>
                        </a:rPr>
                        <a:t>פרוט התשומות</a:t>
                      </a:r>
                      <a:endParaRPr lang="en-US" sz="1000">
                        <a:effectLst/>
                        <a:latin typeface="Times New Roman"/>
                        <a:ea typeface="Times New Roman"/>
                        <a:cs typeface="+mj-cs"/>
                      </a:endParaRPr>
                    </a:p>
                  </a:txBody>
                  <a:tcPr marL="30399" marR="303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000" b="1">
                          <a:effectLst/>
                          <a:latin typeface="Arial"/>
                          <a:ea typeface="Times New Roman"/>
                          <a:cs typeface="+mj-cs"/>
                        </a:rPr>
                        <a:t>עלות התשומות</a:t>
                      </a:r>
                      <a:endParaRPr lang="en-US" sz="1000">
                        <a:effectLst/>
                        <a:latin typeface="Times New Roman"/>
                        <a:ea typeface="Times New Roman"/>
                        <a:cs typeface="+mj-cs"/>
                      </a:endParaRPr>
                    </a:p>
                  </a:txBody>
                  <a:tcPr marL="30399" marR="303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000" b="1">
                          <a:effectLst/>
                          <a:latin typeface="Arial"/>
                          <a:ea typeface="Times New Roman"/>
                          <a:cs typeface="+mj-cs"/>
                        </a:rPr>
                        <a:t>הצורך בהרחבה</a:t>
                      </a:r>
                      <a:endParaRPr lang="en-US" sz="1000">
                        <a:effectLst/>
                        <a:latin typeface="Times New Roman"/>
                        <a:ea typeface="Times New Roman"/>
                        <a:cs typeface="+mj-cs"/>
                      </a:endParaRPr>
                    </a:p>
                    <a:p>
                      <a:pPr algn="r" rtl="1">
                        <a:spcAft>
                          <a:spcPts val="0"/>
                        </a:spcAft>
                      </a:pPr>
                      <a:r>
                        <a:rPr lang="he-IL" sz="1000" b="1">
                          <a:effectLst/>
                          <a:latin typeface="Arial"/>
                          <a:ea typeface="Times New Roman"/>
                          <a:cs typeface="+mj-cs"/>
                        </a:rPr>
                        <a:t>2017-2021</a:t>
                      </a:r>
                      <a:endParaRPr lang="en-US" sz="1000">
                        <a:effectLst/>
                        <a:latin typeface="Times New Roman"/>
                        <a:ea typeface="Times New Roman"/>
                        <a:cs typeface="+mj-cs"/>
                      </a:endParaRPr>
                    </a:p>
                  </a:txBody>
                  <a:tcPr marL="30399" marR="303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000" b="1">
                          <a:effectLst/>
                          <a:latin typeface="Arial"/>
                          <a:ea typeface="Times New Roman"/>
                          <a:cs typeface="+mj-cs"/>
                        </a:rPr>
                        <a:t>תקציב תוספתי נדרש ב- ₪</a:t>
                      </a:r>
                      <a:endParaRPr lang="en-US" sz="1000">
                        <a:effectLst/>
                        <a:latin typeface="Times New Roman"/>
                        <a:ea typeface="Times New Roman"/>
                        <a:cs typeface="+mj-cs"/>
                      </a:endParaRPr>
                    </a:p>
                  </a:txBody>
                  <a:tcPr marL="30399" marR="303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000" b="1" dirty="0">
                          <a:effectLst/>
                          <a:latin typeface="Arial"/>
                          <a:ea typeface="Times New Roman"/>
                          <a:cs typeface="+mj-cs"/>
                        </a:rPr>
                        <a:t>הערות</a:t>
                      </a:r>
                      <a:endParaRPr lang="en-US" sz="1000" dirty="0">
                        <a:effectLst/>
                        <a:latin typeface="Times New Roman"/>
                        <a:ea typeface="Times New Roman"/>
                        <a:cs typeface="+mj-cs"/>
                      </a:endParaRPr>
                    </a:p>
                  </a:txBody>
                  <a:tcPr marL="30399" marR="303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r>
              <a:tr h="2892883">
                <a:tc rowSpan="2">
                  <a:txBody>
                    <a:bodyPr/>
                    <a:lstStyle/>
                    <a:p>
                      <a:pPr algn="r" rtl="1">
                        <a:spcAft>
                          <a:spcPts val="0"/>
                        </a:spcAft>
                      </a:pPr>
                      <a:r>
                        <a:rPr lang="he-IL" sz="1600" b="1" dirty="0">
                          <a:effectLst/>
                          <a:latin typeface="Arial"/>
                          <a:ea typeface="Times New Roman"/>
                          <a:cs typeface="+mj-cs"/>
                        </a:rPr>
                        <a:t>תכניות ממוקדות בתחום העוני וההדרה</a:t>
                      </a:r>
                      <a:endParaRPr lang="en-US" sz="1600" dirty="0">
                        <a:effectLst/>
                        <a:latin typeface="Times New Roman"/>
                        <a:ea typeface="Times New Roman"/>
                        <a:cs typeface="+mj-cs"/>
                      </a:endParaRPr>
                    </a:p>
                    <a:p>
                      <a:pPr algn="r" rtl="1">
                        <a:spcAft>
                          <a:spcPts val="0"/>
                        </a:spcAft>
                      </a:pPr>
                      <a:r>
                        <a:rPr lang="he-IL" sz="800" dirty="0">
                          <a:effectLst/>
                          <a:latin typeface="Arial"/>
                          <a:ea typeface="Times New Roman"/>
                          <a:cs typeface="+mj-cs"/>
                        </a:rPr>
                        <a:t> </a:t>
                      </a:r>
                      <a:endParaRPr lang="en-US" sz="800" dirty="0">
                        <a:effectLst/>
                        <a:latin typeface="Times New Roman"/>
                        <a:ea typeface="Times New Roman"/>
                        <a:cs typeface="+mj-cs"/>
                      </a:endParaRPr>
                    </a:p>
                  </a:txBody>
                  <a:tcPr marL="30399" marR="303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c rowSpan="2">
                  <a:txBody>
                    <a:bodyPr/>
                    <a:lstStyle/>
                    <a:p>
                      <a:pPr algn="r" rtl="1">
                        <a:spcAft>
                          <a:spcPts val="0"/>
                        </a:spcAft>
                      </a:pPr>
                      <a:r>
                        <a:rPr lang="he-IL" sz="1100" dirty="0">
                          <a:effectLst/>
                          <a:latin typeface="Arial"/>
                          <a:ea typeface="Times New Roman"/>
                          <a:cs typeface="+mj-cs"/>
                        </a:rPr>
                        <a:t>1- </a:t>
                      </a:r>
                      <a:r>
                        <a:rPr lang="he-IL" sz="1100" dirty="0" smtClean="0">
                          <a:effectLst/>
                          <a:latin typeface="Arial"/>
                          <a:ea typeface="Times New Roman"/>
                          <a:cs typeface="+mj-cs"/>
                        </a:rPr>
                        <a:t>עו"ס </a:t>
                      </a:r>
                      <a:r>
                        <a:rPr lang="he-IL" sz="1100" dirty="0">
                          <a:effectLst/>
                          <a:latin typeface="Arial"/>
                          <a:ea typeface="Times New Roman"/>
                          <a:cs typeface="+mj-cs"/>
                        </a:rPr>
                        <a:t>משפחה והגדרת מעמסות</a:t>
                      </a:r>
                      <a:endParaRPr lang="en-US" sz="1100" dirty="0">
                        <a:effectLst/>
                        <a:latin typeface="Times New Roman"/>
                        <a:ea typeface="Times New Roman"/>
                        <a:cs typeface="+mj-cs"/>
                      </a:endParaRPr>
                    </a:p>
                    <a:p>
                      <a:pPr algn="r" rtl="1">
                        <a:spcAft>
                          <a:spcPts val="0"/>
                        </a:spcAft>
                      </a:pPr>
                      <a:r>
                        <a:rPr lang="he-IL" sz="1100" dirty="0">
                          <a:effectLst/>
                          <a:latin typeface="Arial"/>
                          <a:ea typeface="Times New Roman"/>
                          <a:cs typeface="+mj-cs"/>
                        </a:rPr>
                        <a:t>2- תכניות התערבות ממוקדות</a:t>
                      </a:r>
                      <a:endParaRPr lang="en-US" sz="1100" dirty="0">
                        <a:effectLst/>
                        <a:latin typeface="Times New Roman"/>
                        <a:ea typeface="Times New Roman"/>
                        <a:cs typeface="+mj-cs"/>
                      </a:endParaRPr>
                    </a:p>
                    <a:p>
                      <a:pPr algn="r" rtl="1">
                        <a:spcAft>
                          <a:spcPts val="0"/>
                        </a:spcAft>
                      </a:pPr>
                      <a:r>
                        <a:rPr lang="he-IL" sz="1100" dirty="0">
                          <a:effectLst/>
                          <a:latin typeface="Arial"/>
                          <a:ea typeface="Times New Roman"/>
                          <a:cs typeface="+mj-cs"/>
                        </a:rPr>
                        <a:t>3- הרחבת תקציב פרטני גמיש</a:t>
                      </a:r>
                      <a:endParaRPr lang="en-US" sz="1100" dirty="0">
                        <a:effectLst/>
                        <a:latin typeface="Times New Roman"/>
                        <a:ea typeface="Times New Roman"/>
                        <a:cs typeface="+mj-cs"/>
                      </a:endParaRPr>
                    </a:p>
                    <a:p>
                      <a:pPr algn="r" rtl="1">
                        <a:spcAft>
                          <a:spcPts val="0"/>
                        </a:spcAft>
                      </a:pPr>
                      <a:r>
                        <a:rPr lang="he-IL" sz="1100" dirty="0">
                          <a:effectLst/>
                          <a:latin typeface="Arial"/>
                          <a:ea typeface="Times New Roman"/>
                          <a:cs typeface="+mj-cs"/>
                        </a:rPr>
                        <a:t>5- הקפאת תשלומי ריבית</a:t>
                      </a:r>
                      <a:endParaRPr lang="en-US" sz="1100" dirty="0">
                        <a:effectLst/>
                        <a:latin typeface="Times New Roman"/>
                        <a:ea typeface="Times New Roman"/>
                        <a:cs typeface="+mj-cs"/>
                      </a:endParaRPr>
                    </a:p>
                    <a:p>
                      <a:pPr algn="r" rtl="1">
                        <a:spcAft>
                          <a:spcPts val="0"/>
                        </a:spcAft>
                      </a:pPr>
                      <a:r>
                        <a:rPr lang="he-IL" sz="1100" dirty="0">
                          <a:effectLst/>
                          <a:latin typeface="Arial"/>
                          <a:ea typeface="Times New Roman"/>
                          <a:cs typeface="+mj-cs"/>
                        </a:rPr>
                        <a:t>6- קרן הלוואות ממשלתית</a:t>
                      </a:r>
                      <a:endParaRPr lang="en-US" sz="1100" dirty="0">
                        <a:effectLst/>
                        <a:latin typeface="Times New Roman"/>
                        <a:ea typeface="Times New Roman"/>
                        <a:cs typeface="+mj-cs"/>
                      </a:endParaRPr>
                    </a:p>
                    <a:p>
                      <a:pPr algn="r" rtl="1">
                        <a:spcAft>
                          <a:spcPts val="0"/>
                        </a:spcAft>
                      </a:pPr>
                      <a:r>
                        <a:rPr lang="he-IL" sz="1100" dirty="0">
                          <a:effectLst/>
                          <a:latin typeface="Arial"/>
                          <a:ea typeface="Times New Roman"/>
                          <a:cs typeface="+mj-cs"/>
                        </a:rPr>
                        <a:t>8- הקמת מרכזי מיצוי זכויות</a:t>
                      </a:r>
                      <a:endParaRPr lang="en-US" sz="1100" dirty="0">
                        <a:effectLst/>
                        <a:latin typeface="Times New Roman"/>
                        <a:ea typeface="Times New Roman"/>
                        <a:cs typeface="+mj-cs"/>
                      </a:endParaRPr>
                    </a:p>
                    <a:p>
                      <a:pPr algn="r" rtl="1">
                        <a:spcAft>
                          <a:spcPts val="0"/>
                        </a:spcAft>
                      </a:pPr>
                      <a:r>
                        <a:rPr lang="he-IL" sz="1100" dirty="0">
                          <a:effectLst/>
                          <a:latin typeface="Arial"/>
                          <a:ea typeface="Times New Roman"/>
                          <a:cs typeface="+mj-cs"/>
                        </a:rPr>
                        <a:t>51 ו-52- פיתוח ידע והכשרות בנושא העוני</a:t>
                      </a:r>
                      <a:endParaRPr lang="en-US" sz="1100" dirty="0">
                        <a:effectLst/>
                        <a:latin typeface="Times New Roman"/>
                        <a:ea typeface="Times New Roman"/>
                        <a:cs typeface="+mj-cs"/>
                      </a:endParaRPr>
                    </a:p>
                  </a:txBody>
                  <a:tcPr marL="30399" marR="303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00" b="1" dirty="0">
                          <a:effectLst/>
                          <a:latin typeface="Arial"/>
                          <a:ea typeface="Times New Roman"/>
                          <a:cs typeface="+mj-cs"/>
                        </a:rPr>
                        <a:t>נושמים לרווחה</a:t>
                      </a:r>
                      <a:endParaRPr lang="en-US" sz="1000" dirty="0">
                        <a:effectLst/>
                        <a:latin typeface="Times New Roman"/>
                        <a:ea typeface="Times New Roman"/>
                        <a:cs typeface="+mj-cs"/>
                      </a:endParaRPr>
                    </a:p>
                    <a:p>
                      <a:pPr algn="r" rtl="1">
                        <a:spcAft>
                          <a:spcPts val="0"/>
                        </a:spcAft>
                      </a:pPr>
                      <a:r>
                        <a:rPr lang="he-IL" sz="1000" dirty="0">
                          <a:effectLst/>
                          <a:latin typeface="Arial"/>
                          <a:ea typeface="Times New Roman"/>
                          <a:cs typeface="+mj-cs"/>
                        </a:rPr>
                        <a:t>94 רשויות</a:t>
                      </a:r>
                      <a:endParaRPr lang="en-US" sz="1000" dirty="0">
                        <a:effectLst/>
                        <a:latin typeface="Times New Roman"/>
                        <a:ea typeface="Times New Roman"/>
                        <a:cs typeface="+mj-cs"/>
                      </a:endParaRPr>
                    </a:p>
                    <a:p>
                      <a:pPr algn="r" rtl="1">
                        <a:spcAft>
                          <a:spcPts val="0"/>
                        </a:spcAft>
                      </a:pPr>
                      <a:r>
                        <a:rPr lang="he-IL" sz="1000" dirty="0">
                          <a:effectLst/>
                          <a:latin typeface="Arial"/>
                          <a:ea typeface="Times New Roman"/>
                          <a:cs typeface="+mj-cs"/>
                        </a:rPr>
                        <a:t>3000 משפחות</a:t>
                      </a:r>
                      <a:endParaRPr lang="en-US" sz="1000" dirty="0">
                        <a:effectLst/>
                        <a:latin typeface="Times New Roman"/>
                        <a:ea typeface="Times New Roman"/>
                        <a:cs typeface="+mj-cs"/>
                      </a:endParaRPr>
                    </a:p>
                    <a:p>
                      <a:pPr algn="r" rtl="1">
                        <a:spcAft>
                          <a:spcPts val="0"/>
                        </a:spcAft>
                      </a:pPr>
                      <a:r>
                        <a:rPr lang="he-IL" sz="1000" dirty="0">
                          <a:effectLst/>
                          <a:latin typeface="Arial"/>
                          <a:ea typeface="Times New Roman"/>
                          <a:cs typeface="+mj-cs"/>
                        </a:rPr>
                        <a:t> </a:t>
                      </a:r>
                      <a:endParaRPr lang="en-US" sz="1000" dirty="0">
                        <a:effectLst/>
                        <a:latin typeface="Times New Roman"/>
                        <a:ea typeface="Times New Roman"/>
                        <a:cs typeface="+mj-cs"/>
                      </a:endParaRPr>
                    </a:p>
                    <a:p>
                      <a:pPr algn="r" rtl="1">
                        <a:spcAft>
                          <a:spcPts val="0"/>
                        </a:spcAft>
                      </a:pPr>
                      <a:r>
                        <a:rPr lang="he-IL" sz="1000" b="1" dirty="0">
                          <a:effectLst/>
                          <a:latin typeface="Arial"/>
                          <a:ea typeface="Times New Roman"/>
                          <a:cs typeface="+mj-cs"/>
                        </a:rPr>
                        <a:t>מרכז עוצמה</a:t>
                      </a:r>
                      <a:endParaRPr lang="en-US" sz="1000" dirty="0">
                        <a:effectLst/>
                        <a:latin typeface="Times New Roman"/>
                        <a:ea typeface="Times New Roman"/>
                        <a:cs typeface="+mj-cs"/>
                      </a:endParaRPr>
                    </a:p>
                    <a:p>
                      <a:pPr algn="r" rtl="1">
                        <a:spcAft>
                          <a:spcPts val="0"/>
                        </a:spcAft>
                      </a:pPr>
                      <a:r>
                        <a:rPr lang="he-IL" sz="1000" dirty="0">
                          <a:effectLst/>
                          <a:latin typeface="Arial"/>
                          <a:ea typeface="Times New Roman"/>
                          <a:cs typeface="+mj-cs"/>
                        </a:rPr>
                        <a:t>103 רשויות 13500 לקוחו</a:t>
                      </a:r>
                      <a:endParaRPr lang="en-US" sz="1000" dirty="0">
                        <a:effectLst/>
                        <a:latin typeface="Times New Roman"/>
                        <a:ea typeface="Times New Roman"/>
                        <a:cs typeface="+mj-cs"/>
                      </a:endParaRPr>
                    </a:p>
                  </a:txBody>
                  <a:tcPr marL="30399" marR="303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lvl="0" indent="0" algn="r" rtl="1">
                        <a:lnSpc>
                          <a:spcPct val="115000"/>
                        </a:lnSpc>
                        <a:spcAft>
                          <a:spcPts val="0"/>
                        </a:spcAft>
                        <a:buFont typeface="Arial"/>
                        <a:buNone/>
                      </a:pPr>
                      <a:r>
                        <a:rPr lang="he-IL" sz="1000" dirty="0">
                          <a:effectLst/>
                          <a:latin typeface="Calibri"/>
                          <a:ea typeface="Calibri"/>
                          <a:cs typeface="+mj-cs"/>
                        </a:rPr>
                        <a:t>108 תקני </a:t>
                      </a:r>
                      <a:r>
                        <a:rPr lang="he-IL" sz="1000" dirty="0" smtClean="0">
                          <a:effectLst/>
                          <a:latin typeface="Calibri"/>
                          <a:ea typeface="Calibri"/>
                          <a:cs typeface="+mj-cs"/>
                        </a:rPr>
                        <a:t>עוס </a:t>
                      </a:r>
                      <a:r>
                        <a:rPr lang="he-IL" sz="1000" dirty="0">
                          <a:effectLst/>
                          <a:latin typeface="Calibri"/>
                          <a:ea typeface="Calibri"/>
                          <a:cs typeface="+mj-cs"/>
                        </a:rPr>
                        <a:t>משפחה</a:t>
                      </a:r>
                      <a:endParaRPr lang="en-US" sz="1000" dirty="0">
                        <a:effectLst/>
                        <a:latin typeface="Calibri"/>
                        <a:ea typeface="Calibri"/>
                        <a:cs typeface="+mj-cs"/>
                      </a:endParaRPr>
                    </a:p>
                    <a:p>
                      <a:pPr marL="0" lvl="0" indent="0" algn="r" rtl="1">
                        <a:lnSpc>
                          <a:spcPct val="115000"/>
                        </a:lnSpc>
                        <a:spcAft>
                          <a:spcPts val="0"/>
                        </a:spcAft>
                        <a:buFont typeface="Arial"/>
                        <a:buNone/>
                      </a:pPr>
                      <a:r>
                        <a:rPr lang="he-IL" sz="1000" dirty="0">
                          <a:effectLst/>
                          <a:latin typeface="Calibri"/>
                          <a:ea typeface="Calibri"/>
                          <a:cs typeface="+mj-cs"/>
                        </a:rPr>
                        <a:t>250 מלווים למשפחות ולמרכזי עוצמה</a:t>
                      </a:r>
                      <a:endParaRPr lang="en-US" sz="1000" dirty="0">
                        <a:effectLst/>
                        <a:latin typeface="Calibri"/>
                        <a:ea typeface="Calibri"/>
                        <a:cs typeface="+mj-cs"/>
                      </a:endParaRPr>
                    </a:p>
                    <a:p>
                      <a:pPr marL="0" lvl="0" indent="0" algn="r" rtl="1">
                        <a:lnSpc>
                          <a:spcPct val="115000"/>
                        </a:lnSpc>
                        <a:spcAft>
                          <a:spcPts val="0"/>
                        </a:spcAft>
                        <a:buFont typeface="Arial"/>
                        <a:buNone/>
                      </a:pPr>
                      <a:r>
                        <a:rPr lang="he-IL" sz="1000" dirty="0">
                          <a:effectLst/>
                          <a:latin typeface="Calibri"/>
                          <a:ea typeface="Calibri"/>
                          <a:cs typeface="+mj-cs"/>
                        </a:rPr>
                        <a:t>8,000 ₪ סל תקציב גמיש לכל משפחה (3000 משפחות)</a:t>
                      </a:r>
                      <a:endParaRPr lang="en-US" sz="1000" dirty="0">
                        <a:effectLst/>
                        <a:latin typeface="Calibri"/>
                        <a:ea typeface="Calibri"/>
                        <a:cs typeface="+mj-cs"/>
                      </a:endParaRPr>
                    </a:p>
                    <a:p>
                      <a:pPr marL="0" lvl="0" indent="0" algn="r" rtl="1">
                        <a:lnSpc>
                          <a:spcPct val="115000"/>
                        </a:lnSpc>
                        <a:spcAft>
                          <a:spcPts val="0"/>
                        </a:spcAft>
                        <a:buFont typeface="Arial"/>
                        <a:buNone/>
                      </a:pPr>
                      <a:r>
                        <a:rPr lang="he-IL" sz="1000" dirty="0">
                          <a:effectLst/>
                          <a:latin typeface="Calibri"/>
                          <a:ea typeface="Calibri"/>
                          <a:cs typeface="+mj-cs"/>
                        </a:rPr>
                        <a:t>94 מרכזי עוצמה כולל פעולות קהילתיות, מיצוי זכויות ותעסוקה</a:t>
                      </a:r>
                      <a:endParaRPr lang="en-US" sz="1000" dirty="0">
                        <a:effectLst/>
                        <a:latin typeface="Calibri"/>
                        <a:ea typeface="Calibri"/>
                        <a:cs typeface="+mj-cs"/>
                      </a:endParaRPr>
                    </a:p>
                    <a:p>
                      <a:pPr marL="0" lvl="0" indent="0" algn="r" rtl="1">
                        <a:lnSpc>
                          <a:spcPct val="115000"/>
                        </a:lnSpc>
                        <a:spcAft>
                          <a:spcPts val="0"/>
                        </a:spcAft>
                        <a:buFont typeface="Arial"/>
                        <a:buNone/>
                      </a:pPr>
                      <a:r>
                        <a:rPr lang="he-IL" sz="1000" dirty="0">
                          <a:effectLst/>
                          <a:latin typeface="Calibri"/>
                          <a:ea typeface="Calibri"/>
                          <a:cs typeface="+mj-cs"/>
                        </a:rPr>
                        <a:t>הכשרה הדרכה ופיתוח ידע וכלים</a:t>
                      </a:r>
                      <a:endParaRPr lang="en-US" sz="1000" dirty="0">
                        <a:effectLst/>
                        <a:latin typeface="Calibri"/>
                        <a:ea typeface="Calibri"/>
                        <a:cs typeface="+mj-cs"/>
                      </a:endParaRPr>
                    </a:p>
                    <a:p>
                      <a:pPr marL="0" lvl="0" indent="0" algn="r" rtl="1">
                        <a:lnSpc>
                          <a:spcPct val="115000"/>
                        </a:lnSpc>
                        <a:spcAft>
                          <a:spcPts val="0"/>
                        </a:spcAft>
                        <a:buFont typeface="Arial"/>
                        <a:buNone/>
                      </a:pPr>
                      <a:r>
                        <a:rPr lang="he-IL" sz="1000" dirty="0">
                          <a:effectLst/>
                          <a:latin typeface="Calibri"/>
                          <a:ea typeface="Calibri"/>
                          <a:cs typeface="+mj-cs"/>
                        </a:rPr>
                        <a:t>שותפויות והסדרים עם ארגוני מגזר שלישי ומשרדי ממשלה</a:t>
                      </a:r>
                      <a:endParaRPr lang="en-US" sz="1000" dirty="0">
                        <a:effectLst/>
                        <a:latin typeface="Calibri"/>
                        <a:ea typeface="Calibri"/>
                        <a:cs typeface="+mj-cs"/>
                      </a:endParaRPr>
                    </a:p>
                    <a:p>
                      <a:pPr marL="0" indent="0" algn="r" rtl="1">
                        <a:spcAft>
                          <a:spcPts val="0"/>
                        </a:spcAft>
                        <a:buFont typeface="Arial" panose="020B0604020202020204" pitchFamily="34" charset="0"/>
                        <a:buNone/>
                      </a:pPr>
                      <a:r>
                        <a:rPr lang="he-IL" sz="1000" dirty="0">
                          <a:effectLst/>
                          <a:latin typeface="Arial"/>
                          <a:ea typeface="Times New Roman"/>
                          <a:cs typeface="+mj-cs"/>
                        </a:rPr>
                        <a:t>הכשרה, פיתוח ידע ע"פ עקרונות ע"ס מודעת עוני</a:t>
                      </a:r>
                      <a:endParaRPr lang="en-US" sz="1000" dirty="0">
                        <a:effectLst/>
                        <a:latin typeface="Times New Roman"/>
                        <a:ea typeface="Times New Roman"/>
                        <a:cs typeface="+mj-cs"/>
                      </a:endParaRPr>
                    </a:p>
                  </a:txBody>
                  <a:tcPr marL="30399" marR="303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200" dirty="0">
                          <a:effectLst/>
                          <a:latin typeface="Arial"/>
                          <a:ea typeface="Times New Roman"/>
                          <a:cs typeface="+mj-cs"/>
                        </a:rPr>
                        <a:t>100 מיליון ₪ לשנה</a:t>
                      </a:r>
                      <a:endParaRPr lang="en-US" sz="1200" dirty="0">
                        <a:effectLst/>
                        <a:latin typeface="Times New Roman"/>
                        <a:ea typeface="Times New Roman"/>
                        <a:cs typeface="+mj-cs"/>
                      </a:endParaRPr>
                    </a:p>
                  </a:txBody>
                  <a:tcPr marL="30399" marR="303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00" dirty="0">
                          <a:effectLst/>
                          <a:latin typeface="Arial"/>
                          <a:ea typeface="Times New Roman"/>
                          <a:cs typeface="+mj-cs"/>
                        </a:rPr>
                        <a:t>צורך להרחיב את מס' המשפחות לכל הרשויות באשכול 1-7 (175 רשויות):</a:t>
                      </a:r>
                      <a:endParaRPr lang="en-US" sz="1000" dirty="0">
                        <a:effectLst/>
                        <a:latin typeface="Times New Roman"/>
                        <a:ea typeface="Times New Roman"/>
                        <a:cs typeface="+mj-cs"/>
                      </a:endParaRPr>
                    </a:p>
                    <a:p>
                      <a:pPr algn="r" rtl="1">
                        <a:spcAft>
                          <a:spcPts val="0"/>
                        </a:spcAft>
                      </a:pPr>
                      <a:r>
                        <a:rPr lang="he-IL" sz="1000" dirty="0">
                          <a:effectLst/>
                          <a:latin typeface="Arial"/>
                          <a:ea typeface="Times New Roman"/>
                          <a:cs typeface="+mj-cs"/>
                        </a:rPr>
                        <a:t>2017- הרחבה לעוד 30 רשויות מקומיות</a:t>
                      </a:r>
                      <a:endParaRPr lang="en-US" sz="1000" dirty="0">
                        <a:effectLst/>
                        <a:latin typeface="Times New Roman"/>
                        <a:ea typeface="Times New Roman"/>
                        <a:cs typeface="+mj-cs"/>
                      </a:endParaRPr>
                    </a:p>
                    <a:p>
                      <a:pPr algn="r" rtl="1">
                        <a:spcAft>
                          <a:spcPts val="0"/>
                        </a:spcAft>
                      </a:pPr>
                      <a:r>
                        <a:rPr lang="he-IL" sz="1000" dirty="0">
                          <a:effectLst/>
                          <a:latin typeface="Arial"/>
                          <a:ea typeface="Times New Roman"/>
                          <a:cs typeface="+mj-cs"/>
                        </a:rPr>
                        <a:t>2018- הרחבה ל-25 נוספות</a:t>
                      </a:r>
                      <a:endParaRPr lang="en-US" sz="1000" dirty="0">
                        <a:effectLst/>
                        <a:latin typeface="Times New Roman"/>
                        <a:ea typeface="Times New Roman"/>
                        <a:cs typeface="+mj-cs"/>
                      </a:endParaRPr>
                    </a:p>
                    <a:p>
                      <a:pPr algn="r" rtl="1">
                        <a:spcAft>
                          <a:spcPts val="0"/>
                        </a:spcAft>
                      </a:pPr>
                      <a:r>
                        <a:rPr lang="he-IL" sz="1000" dirty="0">
                          <a:effectLst/>
                          <a:latin typeface="Arial"/>
                          <a:ea typeface="Times New Roman"/>
                          <a:cs typeface="+mj-cs"/>
                        </a:rPr>
                        <a:t>2019- הרחבה ל- 25 נוספות</a:t>
                      </a:r>
                      <a:endParaRPr lang="en-US" sz="1000" dirty="0">
                        <a:effectLst/>
                        <a:latin typeface="Times New Roman"/>
                        <a:ea typeface="Times New Roman"/>
                        <a:cs typeface="+mj-cs"/>
                      </a:endParaRPr>
                    </a:p>
                    <a:p>
                      <a:pPr algn="r" rtl="1">
                        <a:spcAft>
                          <a:spcPts val="0"/>
                        </a:spcAft>
                      </a:pPr>
                      <a:r>
                        <a:rPr lang="he-IL" sz="1000" dirty="0">
                          <a:effectLst/>
                          <a:latin typeface="Arial"/>
                          <a:ea typeface="Times New Roman"/>
                          <a:cs typeface="+mj-cs"/>
                        </a:rPr>
                        <a:t>2020-2021- מיסוד ושדרוג</a:t>
                      </a:r>
                      <a:endParaRPr lang="en-US" sz="1000" dirty="0">
                        <a:effectLst/>
                        <a:latin typeface="Times New Roman"/>
                        <a:ea typeface="Times New Roman"/>
                        <a:cs typeface="+mj-cs"/>
                      </a:endParaRPr>
                    </a:p>
                    <a:p>
                      <a:pPr marL="0" lvl="0" indent="0" algn="r" rtl="1">
                        <a:lnSpc>
                          <a:spcPct val="115000"/>
                        </a:lnSpc>
                        <a:spcAft>
                          <a:spcPts val="0"/>
                        </a:spcAft>
                        <a:buFont typeface="Arial"/>
                        <a:buNone/>
                      </a:pPr>
                      <a:r>
                        <a:rPr lang="he-IL" sz="1000" dirty="0" smtClean="0">
                          <a:effectLst/>
                          <a:latin typeface="Calibri"/>
                          <a:ea typeface="Calibri"/>
                          <a:cs typeface="+mj-cs"/>
                        </a:rPr>
                        <a:t>* הקמת </a:t>
                      </a:r>
                      <a:r>
                        <a:rPr lang="he-IL" sz="1000" dirty="0">
                          <a:effectLst/>
                          <a:latin typeface="Calibri"/>
                          <a:ea typeface="Calibri"/>
                          <a:cs typeface="+mj-cs"/>
                        </a:rPr>
                        <a:t>יחידה במשרד-תוספת 5 תקני פיקוח ופיתוח בתחום טיפול בעוני מטה ומחוזות</a:t>
                      </a:r>
                      <a:endParaRPr lang="en-US" sz="1000" dirty="0">
                        <a:effectLst/>
                        <a:latin typeface="Calibri"/>
                        <a:ea typeface="Calibri"/>
                        <a:cs typeface="+mj-cs"/>
                      </a:endParaRPr>
                    </a:p>
                  </a:txBody>
                  <a:tcPr marL="30399" marR="303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00" b="1" dirty="0">
                          <a:effectLst/>
                          <a:latin typeface="Arial"/>
                          <a:ea typeface="Times New Roman"/>
                          <a:cs typeface="+mj-cs"/>
                        </a:rPr>
                        <a:t>2017-</a:t>
                      </a:r>
                      <a:endParaRPr lang="en-US" sz="1000" dirty="0">
                        <a:effectLst/>
                        <a:latin typeface="Times New Roman"/>
                        <a:ea typeface="Times New Roman"/>
                        <a:cs typeface="+mj-cs"/>
                      </a:endParaRPr>
                    </a:p>
                    <a:p>
                      <a:pPr algn="r" rtl="1">
                        <a:spcAft>
                          <a:spcPts val="0"/>
                        </a:spcAft>
                      </a:pPr>
                      <a:r>
                        <a:rPr lang="he-IL" sz="1000" b="1" dirty="0" smtClean="0">
                          <a:effectLst/>
                          <a:latin typeface="Arial"/>
                          <a:ea typeface="Times New Roman"/>
                          <a:cs typeface="+mj-cs"/>
                        </a:rPr>
                        <a:t>65</a:t>
                      </a:r>
                      <a:r>
                        <a:rPr lang="he-IL" sz="1000" b="1" baseline="0" dirty="0" smtClean="0">
                          <a:effectLst/>
                          <a:latin typeface="Arial"/>
                          <a:ea typeface="Times New Roman"/>
                          <a:cs typeface="+mj-cs"/>
                        </a:rPr>
                        <a:t> </a:t>
                      </a:r>
                      <a:r>
                        <a:rPr lang="he-IL" sz="1000" b="1" baseline="0" dirty="0" err="1" smtClean="0">
                          <a:effectLst/>
                          <a:latin typeface="Arial"/>
                          <a:ea typeface="Times New Roman"/>
                          <a:cs typeface="+mj-cs"/>
                        </a:rPr>
                        <a:t>מל</a:t>
                      </a:r>
                      <a:r>
                        <a:rPr lang="he-IL" sz="1000" b="1" dirty="0" err="1" smtClean="0">
                          <a:effectLst/>
                          <a:latin typeface="Arial"/>
                          <a:ea typeface="Times New Roman"/>
                          <a:cs typeface="+mj-cs"/>
                        </a:rPr>
                        <a:t>יון</a:t>
                      </a:r>
                      <a:endParaRPr lang="he-IL" sz="1000" b="1" dirty="0" smtClean="0">
                        <a:effectLst/>
                        <a:latin typeface="Arial"/>
                        <a:ea typeface="Times New Roman"/>
                        <a:cs typeface="+mj-cs"/>
                      </a:endParaRPr>
                    </a:p>
                    <a:p>
                      <a:pPr algn="r" rtl="1">
                        <a:spcAft>
                          <a:spcPts val="0"/>
                        </a:spcAft>
                      </a:pPr>
                      <a:endParaRPr lang="en-US" sz="1000" dirty="0">
                        <a:effectLst/>
                        <a:latin typeface="Times New Roman"/>
                        <a:ea typeface="Times New Roman"/>
                        <a:cs typeface="+mj-cs"/>
                      </a:endParaRPr>
                    </a:p>
                    <a:p>
                      <a:pPr algn="r" rtl="1">
                        <a:spcAft>
                          <a:spcPts val="0"/>
                        </a:spcAft>
                      </a:pPr>
                      <a:r>
                        <a:rPr lang="he-IL" sz="1000" b="1" dirty="0">
                          <a:effectLst/>
                          <a:latin typeface="Arial"/>
                          <a:ea typeface="Times New Roman"/>
                          <a:cs typeface="+mj-cs"/>
                        </a:rPr>
                        <a:t>2018-</a:t>
                      </a:r>
                      <a:endParaRPr lang="en-US" sz="1000" dirty="0">
                        <a:effectLst/>
                        <a:latin typeface="Times New Roman"/>
                        <a:ea typeface="Times New Roman"/>
                        <a:cs typeface="+mj-cs"/>
                      </a:endParaRPr>
                    </a:p>
                    <a:p>
                      <a:pPr algn="r" rtl="1">
                        <a:spcAft>
                          <a:spcPts val="0"/>
                        </a:spcAft>
                      </a:pPr>
                      <a:r>
                        <a:rPr lang="he-IL" sz="1000" b="1" dirty="0">
                          <a:effectLst/>
                          <a:latin typeface="Arial"/>
                          <a:ea typeface="Times New Roman"/>
                          <a:cs typeface="+mj-cs"/>
                        </a:rPr>
                        <a:t>25 </a:t>
                      </a:r>
                      <a:r>
                        <a:rPr lang="he-IL" sz="1000" b="1" dirty="0" smtClean="0">
                          <a:effectLst/>
                          <a:latin typeface="Arial"/>
                          <a:ea typeface="Times New Roman"/>
                          <a:cs typeface="+mj-cs"/>
                        </a:rPr>
                        <a:t>מיליון</a:t>
                      </a:r>
                    </a:p>
                    <a:p>
                      <a:pPr algn="r" rtl="1">
                        <a:spcAft>
                          <a:spcPts val="0"/>
                        </a:spcAft>
                      </a:pPr>
                      <a:endParaRPr lang="en-US" sz="1000" dirty="0">
                        <a:effectLst/>
                        <a:latin typeface="Times New Roman"/>
                        <a:ea typeface="Times New Roman"/>
                        <a:cs typeface="+mj-cs"/>
                      </a:endParaRPr>
                    </a:p>
                    <a:p>
                      <a:pPr algn="r" rtl="1">
                        <a:spcAft>
                          <a:spcPts val="0"/>
                        </a:spcAft>
                      </a:pPr>
                      <a:r>
                        <a:rPr lang="he-IL" sz="1000" b="1" dirty="0">
                          <a:effectLst/>
                          <a:latin typeface="Arial"/>
                          <a:ea typeface="Times New Roman"/>
                          <a:cs typeface="+mj-cs"/>
                        </a:rPr>
                        <a:t>2019-</a:t>
                      </a:r>
                      <a:endParaRPr lang="en-US" sz="1000" dirty="0">
                        <a:effectLst/>
                        <a:latin typeface="Times New Roman"/>
                        <a:ea typeface="Times New Roman"/>
                        <a:cs typeface="+mj-cs"/>
                      </a:endParaRPr>
                    </a:p>
                    <a:p>
                      <a:pPr algn="r" rtl="1">
                        <a:spcAft>
                          <a:spcPts val="0"/>
                        </a:spcAft>
                      </a:pPr>
                      <a:r>
                        <a:rPr lang="he-IL" sz="1000" b="1" dirty="0">
                          <a:effectLst/>
                          <a:latin typeface="Arial"/>
                          <a:ea typeface="Times New Roman"/>
                          <a:cs typeface="+mj-cs"/>
                        </a:rPr>
                        <a:t>25 מיליון</a:t>
                      </a:r>
                      <a:endParaRPr lang="en-US" sz="1000" dirty="0">
                        <a:effectLst/>
                        <a:latin typeface="Times New Roman"/>
                        <a:ea typeface="Times New Roman"/>
                        <a:cs typeface="+mj-cs"/>
                      </a:endParaRPr>
                    </a:p>
                    <a:p>
                      <a:pPr algn="r" rtl="1">
                        <a:spcAft>
                          <a:spcPts val="0"/>
                        </a:spcAft>
                      </a:pPr>
                      <a:r>
                        <a:rPr lang="he-IL" sz="1000" b="1" dirty="0">
                          <a:effectLst/>
                          <a:latin typeface="Arial"/>
                          <a:ea typeface="Times New Roman"/>
                          <a:cs typeface="+mj-cs"/>
                        </a:rPr>
                        <a:t> </a:t>
                      </a:r>
                      <a:endParaRPr lang="en-US" sz="1000" dirty="0">
                        <a:effectLst/>
                        <a:latin typeface="Times New Roman"/>
                        <a:ea typeface="Times New Roman"/>
                        <a:cs typeface="+mj-cs"/>
                      </a:endParaRPr>
                    </a:p>
                    <a:p>
                      <a:pPr algn="r" rtl="1">
                        <a:spcAft>
                          <a:spcPts val="0"/>
                        </a:spcAft>
                      </a:pPr>
                      <a:r>
                        <a:rPr lang="he-IL" sz="1000" b="1" dirty="0">
                          <a:effectLst/>
                          <a:latin typeface="Arial"/>
                          <a:ea typeface="Times New Roman"/>
                          <a:cs typeface="+mj-cs"/>
                        </a:rPr>
                        <a:t>2017- תוספת </a:t>
                      </a:r>
                      <a:r>
                        <a:rPr lang="he-IL" sz="1000" b="1" dirty="0" err="1" smtClean="0">
                          <a:effectLst/>
                          <a:latin typeface="Arial"/>
                          <a:ea typeface="Times New Roman"/>
                          <a:cs typeface="+mj-cs"/>
                        </a:rPr>
                        <a:t>כו"א</a:t>
                      </a:r>
                      <a:r>
                        <a:rPr lang="he-IL" sz="1000" b="1" dirty="0" smtClean="0">
                          <a:effectLst/>
                          <a:latin typeface="Arial"/>
                          <a:ea typeface="Times New Roman"/>
                          <a:cs typeface="+mj-cs"/>
                        </a:rPr>
                        <a:t> לפיתוח ופיקוח- </a:t>
                      </a:r>
                      <a:r>
                        <a:rPr lang="he-IL" sz="1000" b="1" dirty="0">
                          <a:effectLst/>
                          <a:latin typeface="Arial"/>
                          <a:ea typeface="Times New Roman"/>
                          <a:cs typeface="+mj-cs"/>
                        </a:rPr>
                        <a:t>1 מיליון</a:t>
                      </a:r>
                      <a:endParaRPr lang="en-US" sz="1000" dirty="0">
                        <a:effectLst/>
                        <a:latin typeface="Times New Roman"/>
                        <a:ea typeface="Times New Roman"/>
                        <a:cs typeface="+mj-cs"/>
                      </a:endParaRPr>
                    </a:p>
                  </a:txBody>
                  <a:tcPr marL="30399" marR="303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00" dirty="0">
                          <a:effectLst/>
                          <a:latin typeface="Arial"/>
                          <a:ea typeface="Times New Roman"/>
                          <a:cs typeface="+mj-cs"/>
                        </a:rPr>
                        <a:t>תכנית נושמים לרווחה במרכזי עוצמה פועלת כתכנית פיילוט</a:t>
                      </a:r>
                      <a:endParaRPr lang="en-US" sz="1000" dirty="0">
                        <a:effectLst/>
                        <a:latin typeface="Times New Roman"/>
                        <a:ea typeface="Times New Roman"/>
                        <a:cs typeface="+mj-cs"/>
                      </a:endParaRPr>
                    </a:p>
                    <a:p>
                      <a:pPr algn="r" rtl="1">
                        <a:spcAft>
                          <a:spcPts val="0"/>
                        </a:spcAft>
                      </a:pPr>
                      <a:r>
                        <a:rPr lang="he-IL" sz="1000" dirty="0">
                          <a:effectLst/>
                          <a:latin typeface="Arial"/>
                          <a:ea typeface="Times New Roman"/>
                          <a:cs typeface="+mj-cs"/>
                        </a:rPr>
                        <a:t> </a:t>
                      </a:r>
                      <a:endParaRPr lang="en-US" sz="1000" dirty="0">
                        <a:effectLst/>
                        <a:latin typeface="Times New Roman"/>
                        <a:ea typeface="Times New Roman"/>
                        <a:cs typeface="+mj-cs"/>
                      </a:endParaRPr>
                    </a:p>
                    <a:p>
                      <a:pPr algn="r" rtl="1">
                        <a:spcAft>
                          <a:spcPts val="0"/>
                        </a:spcAft>
                      </a:pPr>
                      <a:r>
                        <a:rPr lang="he-IL" sz="1000" dirty="0">
                          <a:effectLst/>
                          <a:latin typeface="Arial"/>
                          <a:ea typeface="Times New Roman"/>
                          <a:cs typeface="+mj-cs"/>
                        </a:rPr>
                        <a:t>ההכשרה ופיתוח הידע ניתן לצוותים במסגרת הפעלת התכנית</a:t>
                      </a:r>
                      <a:endParaRPr lang="en-US" sz="1000" dirty="0">
                        <a:effectLst/>
                        <a:latin typeface="Times New Roman"/>
                        <a:ea typeface="Times New Roman"/>
                        <a:cs typeface="+mj-cs"/>
                      </a:endParaRPr>
                    </a:p>
                    <a:p>
                      <a:pPr algn="r" rtl="1">
                        <a:spcAft>
                          <a:spcPts val="0"/>
                        </a:spcAft>
                      </a:pPr>
                      <a:r>
                        <a:rPr lang="he-IL" sz="1000" dirty="0">
                          <a:effectLst/>
                          <a:latin typeface="Arial"/>
                          <a:ea typeface="Times New Roman"/>
                          <a:cs typeface="+mj-cs"/>
                        </a:rPr>
                        <a:t> </a:t>
                      </a:r>
                      <a:endParaRPr lang="en-US" sz="1000" dirty="0">
                        <a:effectLst/>
                        <a:latin typeface="Times New Roman"/>
                        <a:ea typeface="Times New Roman"/>
                        <a:cs typeface="+mj-cs"/>
                      </a:endParaRPr>
                    </a:p>
                    <a:p>
                      <a:pPr algn="r" rtl="1">
                        <a:spcAft>
                          <a:spcPts val="0"/>
                        </a:spcAft>
                      </a:pPr>
                      <a:r>
                        <a:rPr lang="he-IL" sz="1000" dirty="0">
                          <a:effectLst/>
                          <a:latin typeface="Arial"/>
                          <a:ea typeface="Times New Roman"/>
                          <a:cs typeface="+mj-cs"/>
                        </a:rPr>
                        <a:t> </a:t>
                      </a:r>
                      <a:endParaRPr lang="en-US" sz="1000" dirty="0">
                        <a:effectLst/>
                        <a:latin typeface="Times New Roman"/>
                        <a:ea typeface="Times New Roman"/>
                        <a:cs typeface="+mj-cs"/>
                      </a:endParaRPr>
                    </a:p>
                  </a:txBody>
                  <a:tcPr marL="30399" marR="303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46140">
                <a:tc vMerge="1">
                  <a:txBody>
                    <a:bodyPr/>
                    <a:lstStyle/>
                    <a:p>
                      <a:pPr rtl="1"/>
                      <a:endParaRPr lang="he-IL"/>
                    </a:p>
                  </a:txBody>
                  <a:tcPr/>
                </a:tc>
                <a:tc vMerge="1">
                  <a:txBody>
                    <a:bodyPr/>
                    <a:lstStyle/>
                    <a:p>
                      <a:pPr rtl="1"/>
                      <a:endParaRPr lang="he-IL"/>
                    </a:p>
                  </a:txBody>
                  <a:tcPr/>
                </a:tc>
                <a:tc>
                  <a:txBody>
                    <a:bodyPr/>
                    <a:lstStyle/>
                    <a:p>
                      <a:pPr algn="r" rtl="1">
                        <a:spcAft>
                          <a:spcPts val="0"/>
                        </a:spcAft>
                      </a:pPr>
                      <a:r>
                        <a:rPr lang="he-IL" sz="1000" b="1" dirty="0">
                          <a:effectLst/>
                          <a:latin typeface="Arial"/>
                          <a:ea typeface="Times New Roman"/>
                          <a:cs typeface="+mj-cs"/>
                        </a:rPr>
                        <a:t>תכנית </a:t>
                      </a:r>
                      <a:r>
                        <a:rPr lang="he-IL" sz="1000" b="1" dirty="0" err="1">
                          <a:effectLst/>
                          <a:latin typeface="Arial"/>
                          <a:ea typeface="Times New Roman"/>
                          <a:cs typeface="+mj-cs"/>
                        </a:rPr>
                        <a:t>מפ"ה</a:t>
                      </a:r>
                      <a:endParaRPr lang="en-US" sz="1000" dirty="0">
                        <a:effectLst/>
                        <a:latin typeface="Times New Roman"/>
                        <a:ea typeface="Times New Roman"/>
                        <a:cs typeface="+mj-cs"/>
                      </a:endParaRPr>
                    </a:p>
                    <a:p>
                      <a:pPr algn="r" rtl="1">
                        <a:spcAft>
                          <a:spcPts val="0"/>
                        </a:spcAft>
                      </a:pPr>
                      <a:r>
                        <a:rPr lang="he-IL" sz="1000" dirty="0">
                          <a:effectLst/>
                          <a:latin typeface="Arial"/>
                          <a:ea typeface="Times New Roman"/>
                          <a:cs typeface="+mj-cs"/>
                        </a:rPr>
                        <a:t>פיילוט למשפחות צעירות בעוני ובקצה הרצף:</a:t>
                      </a:r>
                      <a:endParaRPr lang="en-US" sz="1000" dirty="0">
                        <a:effectLst/>
                        <a:latin typeface="Times New Roman"/>
                        <a:ea typeface="Times New Roman"/>
                        <a:cs typeface="+mj-cs"/>
                      </a:endParaRPr>
                    </a:p>
                    <a:p>
                      <a:pPr algn="r" rtl="1">
                        <a:spcAft>
                          <a:spcPts val="0"/>
                        </a:spcAft>
                      </a:pPr>
                      <a:r>
                        <a:rPr lang="he-IL" sz="1000" dirty="0">
                          <a:effectLst/>
                          <a:latin typeface="Arial"/>
                          <a:ea typeface="Times New Roman"/>
                          <a:cs typeface="+mj-cs"/>
                        </a:rPr>
                        <a:t>6 רשויות</a:t>
                      </a:r>
                      <a:endParaRPr lang="en-US" sz="1000" dirty="0">
                        <a:effectLst/>
                        <a:latin typeface="Times New Roman"/>
                        <a:ea typeface="Times New Roman"/>
                        <a:cs typeface="+mj-cs"/>
                      </a:endParaRPr>
                    </a:p>
                    <a:p>
                      <a:pPr algn="r" rtl="1">
                        <a:spcAft>
                          <a:spcPts val="0"/>
                        </a:spcAft>
                      </a:pPr>
                      <a:r>
                        <a:rPr lang="he-IL" sz="1000" dirty="0">
                          <a:effectLst/>
                          <a:latin typeface="Arial"/>
                          <a:ea typeface="Times New Roman"/>
                          <a:cs typeface="+mj-cs"/>
                        </a:rPr>
                        <a:t>8 מחלקות רווחה בדרום</a:t>
                      </a:r>
                      <a:endParaRPr lang="en-US" sz="1000" dirty="0">
                        <a:effectLst/>
                        <a:latin typeface="Times New Roman"/>
                        <a:ea typeface="Times New Roman"/>
                        <a:cs typeface="+mj-cs"/>
                      </a:endParaRPr>
                    </a:p>
                    <a:p>
                      <a:pPr algn="r" rtl="1">
                        <a:spcAft>
                          <a:spcPts val="0"/>
                        </a:spcAft>
                      </a:pPr>
                      <a:r>
                        <a:rPr lang="he-IL" sz="1000" dirty="0">
                          <a:effectLst/>
                          <a:latin typeface="Arial"/>
                          <a:ea typeface="Times New Roman"/>
                          <a:cs typeface="+mj-cs"/>
                        </a:rPr>
                        <a:t>120 משפחות</a:t>
                      </a:r>
                      <a:endParaRPr lang="en-US" sz="1000" dirty="0">
                        <a:effectLst/>
                        <a:latin typeface="Times New Roman"/>
                        <a:ea typeface="Times New Roman"/>
                        <a:cs typeface="+mj-cs"/>
                      </a:endParaRPr>
                    </a:p>
                  </a:txBody>
                  <a:tcPr marL="30399" marR="303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lvl="0" indent="0" algn="r" rtl="1">
                        <a:lnSpc>
                          <a:spcPct val="115000"/>
                        </a:lnSpc>
                        <a:spcAft>
                          <a:spcPts val="0"/>
                        </a:spcAft>
                        <a:buFont typeface="Arial"/>
                        <a:buNone/>
                      </a:pPr>
                      <a:r>
                        <a:rPr lang="he-IL" sz="1000" dirty="0">
                          <a:effectLst/>
                          <a:latin typeface="Calibri"/>
                          <a:ea typeface="Calibri"/>
                          <a:cs typeface="+mj-cs"/>
                        </a:rPr>
                        <a:t>עו"ס מיצוי זכויות</a:t>
                      </a:r>
                      <a:endParaRPr lang="en-US" sz="1000" dirty="0">
                        <a:effectLst/>
                        <a:latin typeface="Calibri"/>
                        <a:ea typeface="Calibri"/>
                        <a:cs typeface="+mj-cs"/>
                      </a:endParaRPr>
                    </a:p>
                    <a:p>
                      <a:pPr marL="0" lvl="0" indent="0" algn="r" rtl="1">
                        <a:lnSpc>
                          <a:spcPct val="115000"/>
                        </a:lnSpc>
                        <a:spcAft>
                          <a:spcPts val="0"/>
                        </a:spcAft>
                        <a:buFont typeface="Arial"/>
                        <a:buNone/>
                      </a:pPr>
                      <a:r>
                        <a:rPr lang="he-IL" sz="1000" dirty="0">
                          <a:effectLst/>
                          <a:latin typeface="Calibri"/>
                          <a:ea typeface="Calibri"/>
                          <a:cs typeface="+mj-cs"/>
                        </a:rPr>
                        <a:t>הכשרה לעוס המשפחה </a:t>
                      </a:r>
                      <a:r>
                        <a:rPr lang="he-IL" sz="1000" dirty="0" err="1">
                          <a:effectLst/>
                          <a:latin typeface="Calibri"/>
                          <a:ea typeface="Calibri"/>
                          <a:cs typeface="+mj-cs"/>
                        </a:rPr>
                        <a:t>ומדר"צים</a:t>
                      </a:r>
                      <a:endParaRPr lang="en-US" sz="1000" dirty="0">
                        <a:effectLst/>
                        <a:latin typeface="Calibri"/>
                        <a:ea typeface="Calibri"/>
                        <a:cs typeface="+mj-cs"/>
                      </a:endParaRPr>
                    </a:p>
                    <a:p>
                      <a:pPr marL="0" lvl="0" indent="0" algn="r" rtl="1">
                        <a:lnSpc>
                          <a:spcPct val="115000"/>
                        </a:lnSpc>
                        <a:spcAft>
                          <a:spcPts val="0"/>
                        </a:spcAft>
                        <a:buFont typeface="Arial"/>
                        <a:buNone/>
                      </a:pPr>
                      <a:r>
                        <a:rPr lang="he-IL" sz="1000" dirty="0">
                          <a:effectLst/>
                          <a:latin typeface="Calibri"/>
                          <a:ea typeface="Calibri"/>
                          <a:cs typeface="+mj-cs"/>
                        </a:rPr>
                        <a:t>הדרכה לעוס המשפחה </a:t>
                      </a:r>
                      <a:r>
                        <a:rPr lang="he-IL" sz="1000" dirty="0" err="1">
                          <a:effectLst/>
                          <a:latin typeface="Calibri"/>
                          <a:ea typeface="Calibri"/>
                          <a:cs typeface="+mj-cs"/>
                        </a:rPr>
                        <a:t>ולמדר"צים</a:t>
                      </a:r>
                      <a:endParaRPr lang="en-US" sz="1000" dirty="0">
                        <a:effectLst/>
                        <a:latin typeface="Calibri"/>
                        <a:ea typeface="Calibri"/>
                        <a:cs typeface="+mj-cs"/>
                      </a:endParaRPr>
                    </a:p>
                    <a:p>
                      <a:pPr marL="0" lvl="0" indent="0" algn="r" rtl="1">
                        <a:lnSpc>
                          <a:spcPct val="115000"/>
                        </a:lnSpc>
                        <a:spcAft>
                          <a:spcPts val="0"/>
                        </a:spcAft>
                        <a:buFont typeface="Arial"/>
                        <a:buNone/>
                      </a:pPr>
                      <a:r>
                        <a:rPr lang="he-IL" sz="1000" dirty="0">
                          <a:effectLst/>
                          <a:latin typeface="Calibri"/>
                          <a:ea typeface="Calibri"/>
                          <a:cs typeface="+mj-cs"/>
                        </a:rPr>
                        <a:t>סל תקציב גמיש 3000 ₪ למשפחה</a:t>
                      </a:r>
                      <a:endParaRPr lang="en-US" sz="1000" dirty="0">
                        <a:effectLst/>
                        <a:latin typeface="Calibri"/>
                        <a:ea typeface="Calibri"/>
                        <a:cs typeface="+mj-cs"/>
                      </a:endParaRPr>
                    </a:p>
                    <a:p>
                      <a:pPr marL="0" lvl="0" indent="0" algn="r" rtl="1">
                        <a:lnSpc>
                          <a:spcPct val="115000"/>
                        </a:lnSpc>
                        <a:spcAft>
                          <a:spcPts val="0"/>
                        </a:spcAft>
                        <a:buFont typeface="Arial"/>
                        <a:buNone/>
                      </a:pPr>
                      <a:r>
                        <a:rPr lang="he-IL" sz="1000" dirty="0">
                          <a:effectLst/>
                          <a:latin typeface="Calibri"/>
                          <a:ea typeface="Calibri"/>
                          <a:cs typeface="+mj-cs"/>
                        </a:rPr>
                        <a:t>פיתוח תורה וכלי ידע ע"ס מודעת עוני</a:t>
                      </a:r>
                      <a:endParaRPr lang="en-US" sz="1000" dirty="0">
                        <a:effectLst/>
                        <a:latin typeface="Calibri"/>
                        <a:ea typeface="Calibri"/>
                        <a:cs typeface="+mj-cs"/>
                      </a:endParaRPr>
                    </a:p>
                  </a:txBody>
                  <a:tcPr marL="30399" marR="303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200" dirty="0">
                          <a:effectLst/>
                          <a:latin typeface="Arial"/>
                          <a:ea typeface="Times New Roman"/>
                          <a:cs typeface="+mj-cs"/>
                        </a:rPr>
                        <a:t>1.1 מיליון ₪ לשנה</a:t>
                      </a:r>
                      <a:endParaRPr lang="en-US" sz="1200" dirty="0">
                        <a:effectLst/>
                        <a:latin typeface="Times New Roman"/>
                        <a:ea typeface="Times New Roman"/>
                        <a:cs typeface="+mj-cs"/>
                      </a:endParaRPr>
                    </a:p>
                  </a:txBody>
                  <a:tcPr marL="30399" marR="303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00" dirty="0">
                          <a:effectLst/>
                          <a:latin typeface="Arial"/>
                          <a:ea typeface="Times New Roman"/>
                          <a:cs typeface="+mj-cs"/>
                        </a:rPr>
                        <a:t>2017 סיום הפיילוט והערכות להטמעה</a:t>
                      </a:r>
                      <a:endParaRPr lang="en-US" sz="1000" dirty="0">
                        <a:effectLst/>
                        <a:latin typeface="Times New Roman"/>
                        <a:ea typeface="Times New Roman"/>
                        <a:cs typeface="+mj-cs"/>
                      </a:endParaRPr>
                    </a:p>
                    <a:p>
                      <a:pPr algn="r" rtl="1">
                        <a:spcAft>
                          <a:spcPts val="0"/>
                        </a:spcAft>
                      </a:pPr>
                      <a:r>
                        <a:rPr lang="he-IL" sz="1000" dirty="0">
                          <a:effectLst/>
                          <a:latin typeface="Arial"/>
                          <a:ea typeface="Times New Roman"/>
                          <a:cs typeface="+mj-cs"/>
                        </a:rPr>
                        <a:t> </a:t>
                      </a:r>
                      <a:endParaRPr lang="en-US" sz="1000" dirty="0">
                        <a:effectLst/>
                        <a:latin typeface="Times New Roman"/>
                        <a:ea typeface="Times New Roman"/>
                        <a:cs typeface="+mj-cs"/>
                      </a:endParaRPr>
                    </a:p>
                    <a:p>
                      <a:pPr algn="r" rtl="1">
                        <a:spcAft>
                          <a:spcPts val="0"/>
                        </a:spcAft>
                      </a:pPr>
                      <a:r>
                        <a:rPr lang="he-IL" sz="1000" dirty="0">
                          <a:effectLst/>
                          <a:latin typeface="Arial"/>
                          <a:ea typeface="Times New Roman"/>
                          <a:cs typeface="+mj-cs"/>
                        </a:rPr>
                        <a:t>2018- 2021</a:t>
                      </a:r>
                      <a:endParaRPr lang="en-US" sz="1000" dirty="0">
                        <a:effectLst/>
                        <a:latin typeface="Times New Roman"/>
                        <a:ea typeface="Times New Roman"/>
                        <a:cs typeface="+mj-cs"/>
                      </a:endParaRPr>
                    </a:p>
                    <a:p>
                      <a:pPr algn="r" rtl="1">
                        <a:spcAft>
                          <a:spcPts val="0"/>
                        </a:spcAft>
                      </a:pPr>
                      <a:r>
                        <a:rPr lang="he-IL" sz="1000" dirty="0">
                          <a:effectLst/>
                          <a:latin typeface="Arial"/>
                          <a:ea typeface="Times New Roman"/>
                          <a:cs typeface="+mj-cs"/>
                        </a:rPr>
                        <a:t>מיסוד והרחבה ל-8 מחלקות נוספות מדי שנה.</a:t>
                      </a:r>
                      <a:endParaRPr lang="en-US" sz="1000" dirty="0">
                        <a:effectLst/>
                        <a:latin typeface="Times New Roman"/>
                        <a:ea typeface="Times New Roman"/>
                        <a:cs typeface="+mj-cs"/>
                      </a:endParaRPr>
                    </a:p>
                    <a:p>
                      <a:pPr algn="r" rtl="1">
                        <a:spcAft>
                          <a:spcPts val="0"/>
                        </a:spcAft>
                      </a:pPr>
                      <a:r>
                        <a:rPr lang="he-IL" sz="1000" dirty="0">
                          <a:effectLst/>
                          <a:latin typeface="Arial"/>
                          <a:ea typeface="Times New Roman"/>
                          <a:cs typeface="+mj-cs"/>
                        </a:rPr>
                        <a:t> </a:t>
                      </a:r>
                      <a:endParaRPr lang="en-US" sz="1000" dirty="0">
                        <a:effectLst/>
                        <a:latin typeface="Times New Roman"/>
                        <a:ea typeface="Times New Roman"/>
                        <a:cs typeface="+mj-cs"/>
                      </a:endParaRPr>
                    </a:p>
                    <a:p>
                      <a:pPr algn="r" rtl="1">
                        <a:spcAft>
                          <a:spcPts val="0"/>
                        </a:spcAft>
                      </a:pPr>
                      <a:r>
                        <a:rPr lang="he-IL" sz="1000" dirty="0">
                          <a:effectLst/>
                          <a:latin typeface="Arial"/>
                          <a:ea typeface="Times New Roman"/>
                          <a:cs typeface="+mj-cs"/>
                        </a:rPr>
                        <a:t>ב-2021- התכנית תפעל ב40 מחלקות לשרותים חברתיים.</a:t>
                      </a:r>
                      <a:endParaRPr lang="en-US" sz="1000" dirty="0">
                        <a:effectLst/>
                        <a:latin typeface="Times New Roman"/>
                        <a:ea typeface="Times New Roman"/>
                        <a:cs typeface="+mj-cs"/>
                      </a:endParaRPr>
                    </a:p>
                  </a:txBody>
                  <a:tcPr marL="30399" marR="303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00" b="1" dirty="0">
                          <a:effectLst/>
                          <a:latin typeface="Arial"/>
                          <a:ea typeface="Times New Roman"/>
                          <a:cs typeface="+mj-cs"/>
                        </a:rPr>
                        <a:t>2017- 1 מיליון</a:t>
                      </a:r>
                      <a:endParaRPr lang="en-US" sz="1000" dirty="0">
                        <a:effectLst/>
                        <a:latin typeface="Times New Roman"/>
                        <a:ea typeface="Times New Roman"/>
                        <a:cs typeface="+mj-cs"/>
                      </a:endParaRPr>
                    </a:p>
                    <a:p>
                      <a:pPr algn="r" rtl="1">
                        <a:spcAft>
                          <a:spcPts val="0"/>
                        </a:spcAft>
                      </a:pPr>
                      <a:r>
                        <a:rPr lang="he-IL" sz="1000" b="1" dirty="0">
                          <a:effectLst/>
                          <a:latin typeface="Arial"/>
                          <a:ea typeface="Times New Roman"/>
                          <a:cs typeface="+mj-cs"/>
                        </a:rPr>
                        <a:t>2018 – 2021 תוספת של 1 מיליון כל שנה לבסיס התקציב</a:t>
                      </a:r>
                      <a:endParaRPr lang="en-US" sz="1000" dirty="0">
                        <a:effectLst/>
                        <a:latin typeface="Times New Roman"/>
                        <a:ea typeface="Times New Roman"/>
                        <a:cs typeface="+mj-cs"/>
                      </a:endParaRPr>
                    </a:p>
                    <a:p>
                      <a:pPr algn="r" rtl="1">
                        <a:spcAft>
                          <a:spcPts val="0"/>
                        </a:spcAft>
                      </a:pPr>
                      <a:r>
                        <a:rPr lang="he-IL" sz="1000" b="1" dirty="0">
                          <a:effectLst/>
                          <a:latin typeface="Arial"/>
                          <a:ea typeface="Times New Roman"/>
                          <a:cs typeface="+mj-cs"/>
                        </a:rPr>
                        <a:t> </a:t>
                      </a:r>
                      <a:endParaRPr lang="en-US" sz="1000" dirty="0">
                        <a:effectLst/>
                        <a:latin typeface="Times New Roman"/>
                        <a:ea typeface="Times New Roman"/>
                        <a:cs typeface="+mj-cs"/>
                      </a:endParaRPr>
                    </a:p>
                    <a:p>
                      <a:pPr algn="r" rtl="1">
                        <a:spcAft>
                          <a:spcPts val="0"/>
                        </a:spcAft>
                      </a:pPr>
                      <a:r>
                        <a:rPr lang="he-IL" sz="1000" b="1" dirty="0">
                          <a:effectLst/>
                          <a:latin typeface="Arial"/>
                          <a:ea typeface="Times New Roman"/>
                          <a:cs typeface="+mj-cs"/>
                        </a:rPr>
                        <a:t>ב-2021 סה"כ 5 מיליון </a:t>
                      </a:r>
                      <a:endParaRPr lang="en-US" sz="1000" dirty="0">
                        <a:effectLst/>
                        <a:latin typeface="Times New Roman"/>
                        <a:ea typeface="Times New Roman"/>
                        <a:cs typeface="+mj-cs"/>
                      </a:endParaRPr>
                    </a:p>
                    <a:p>
                      <a:pPr algn="r" rtl="1">
                        <a:spcAft>
                          <a:spcPts val="0"/>
                        </a:spcAft>
                      </a:pPr>
                      <a:r>
                        <a:rPr lang="he-IL" sz="1000" b="1" dirty="0">
                          <a:effectLst/>
                          <a:latin typeface="Arial"/>
                          <a:ea typeface="Times New Roman"/>
                          <a:cs typeface="+mj-cs"/>
                        </a:rPr>
                        <a:t> </a:t>
                      </a:r>
                      <a:endParaRPr lang="en-US" sz="1000" dirty="0">
                        <a:effectLst/>
                        <a:latin typeface="Times New Roman"/>
                        <a:ea typeface="Times New Roman"/>
                        <a:cs typeface="+mj-cs"/>
                      </a:endParaRPr>
                    </a:p>
                  </a:txBody>
                  <a:tcPr marL="30399" marR="303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00" b="1" dirty="0">
                          <a:effectLst/>
                          <a:latin typeface="Arial"/>
                          <a:ea typeface="Times New Roman"/>
                          <a:cs typeface="+mj-cs"/>
                        </a:rPr>
                        <a:t>תכנית </a:t>
                      </a:r>
                      <a:r>
                        <a:rPr lang="he-IL" sz="1000" b="1" dirty="0" err="1">
                          <a:effectLst/>
                          <a:latin typeface="Arial"/>
                          <a:ea typeface="Times New Roman"/>
                          <a:cs typeface="+mj-cs"/>
                        </a:rPr>
                        <a:t>מפ"ה</a:t>
                      </a:r>
                      <a:endParaRPr lang="en-US" sz="1000" dirty="0">
                        <a:effectLst/>
                        <a:latin typeface="Times New Roman"/>
                        <a:ea typeface="Times New Roman"/>
                        <a:cs typeface="+mj-cs"/>
                      </a:endParaRPr>
                    </a:p>
                    <a:p>
                      <a:pPr algn="r" rtl="1">
                        <a:spcAft>
                          <a:spcPts val="0"/>
                        </a:spcAft>
                      </a:pPr>
                      <a:r>
                        <a:rPr lang="he-IL" sz="1000" dirty="0">
                          <a:effectLst/>
                          <a:latin typeface="Arial"/>
                          <a:ea typeface="Times New Roman"/>
                          <a:cs typeface="+mj-cs"/>
                        </a:rPr>
                        <a:t>פיילוט למשפחות צעירות בעוני ובקצה הרצף:</a:t>
                      </a:r>
                      <a:endParaRPr lang="en-US" sz="1000" dirty="0">
                        <a:effectLst/>
                        <a:latin typeface="Times New Roman"/>
                        <a:ea typeface="Times New Roman"/>
                        <a:cs typeface="+mj-cs"/>
                      </a:endParaRPr>
                    </a:p>
                    <a:p>
                      <a:pPr algn="r" rtl="1">
                        <a:spcAft>
                          <a:spcPts val="0"/>
                        </a:spcAft>
                      </a:pPr>
                      <a:r>
                        <a:rPr lang="he-IL" sz="1000" dirty="0">
                          <a:effectLst/>
                          <a:latin typeface="Arial"/>
                          <a:ea typeface="Times New Roman"/>
                          <a:cs typeface="+mj-cs"/>
                        </a:rPr>
                        <a:t>6 רשויות</a:t>
                      </a:r>
                      <a:endParaRPr lang="en-US" sz="1000" dirty="0">
                        <a:effectLst/>
                        <a:latin typeface="Times New Roman"/>
                        <a:ea typeface="Times New Roman"/>
                        <a:cs typeface="+mj-cs"/>
                      </a:endParaRPr>
                    </a:p>
                    <a:p>
                      <a:pPr algn="r" rtl="1">
                        <a:spcAft>
                          <a:spcPts val="0"/>
                        </a:spcAft>
                      </a:pPr>
                      <a:r>
                        <a:rPr lang="he-IL" sz="1000" dirty="0">
                          <a:effectLst/>
                          <a:latin typeface="Arial"/>
                          <a:ea typeface="Times New Roman"/>
                          <a:cs typeface="+mj-cs"/>
                        </a:rPr>
                        <a:t>8 מחלקות רווחה בדרום</a:t>
                      </a:r>
                      <a:endParaRPr lang="en-US" sz="1000" dirty="0">
                        <a:effectLst/>
                        <a:latin typeface="Times New Roman"/>
                        <a:ea typeface="Times New Roman"/>
                        <a:cs typeface="+mj-cs"/>
                      </a:endParaRPr>
                    </a:p>
                    <a:p>
                      <a:pPr algn="r" rtl="1">
                        <a:spcAft>
                          <a:spcPts val="0"/>
                        </a:spcAft>
                      </a:pPr>
                      <a:r>
                        <a:rPr lang="he-IL" sz="1000" dirty="0">
                          <a:effectLst/>
                          <a:latin typeface="Arial"/>
                          <a:ea typeface="Times New Roman"/>
                          <a:cs typeface="+mj-cs"/>
                        </a:rPr>
                        <a:t>120 משפחות</a:t>
                      </a:r>
                      <a:endParaRPr lang="en-US" sz="1000" dirty="0">
                        <a:effectLst/>
                        <a:latin typeface="Times New Roman"/>
                        <a:ea typeface="Times New Roman"/>
                        <a:cs typeface="+mj-cs"/>
                      </a:endParaRPr>
                    </a:p>
                  </a:txBody>
                  <a:tcPr marL="30399" marR="303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3157641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a:xfrm>
            <a:off x="6629400" y="6525525"/>
            <a:ext cx="2514600" cy="365125"/>
          </a:xfrm>
        </p:spPr>
        <p:txBody>
          <a:bodyPr/>
          <a:lstStyle/>
          <a:p>
            <a:fld id="{02F76B7F-E5EA-401E-964F-FD3A34216069}" type="datetime10">
              <a:rPr lang="he-IL" smtClean="0">
                <a:solidFill>
                  <a:srgbClr val="212745">
                    <a:lumMod val="75000"/>
                  </a:srgbClr>
                </a:solidFill>
              </a:rPr>
              <a:pPr/>
              <a:t>יולי 16</a:t>
            </a:fld>
            <a:endParaRPr lang="he-IL" dirty="0">
              <a:solidFill>
                <a:srgbClr val="212745">
                  <a:lumMod val="75000"/>
                </a:srgbClr>
              </a:solidFill>
            </a:endParaRPr>
          </a:p>
        </p:txBody>
      </p:sp>
      <p:sp>
        <p:nvSpPr>
          <p:cNvPr id="4" name="מציין מיקום של מספר שקופית 3"/>
          <p:cNvSpPr>
            <a:spLocks noGrp="1"/>
          </p:cNvSpPr>
          <p:nvPr>
            <p:ph type="sldNum" sz="quarter" idx="12"/>
          </p:nvPr>
        </p:nvSpPr>
        <p:spPr>
          <a:xfrm>
            <a:off x="-318570" y="6488023"/>
            <a:ext cx="1828800" cy="365125"/>
          </a:xfrm>
        </p:spPr>
        <p:txBody>
          <a:bodyPr/>
          <a:lstStyle/>
          <a:p>
            <a:fld id="{FFEAF636-E5E8-41E5-9308-44E18A863F8D}" type="slidenum">
              <a:rPr>
                <a:solidFill>
                  <a:srgbClr val="212745">
                    <a:lumMod val="75000"/>
                  </a:srgbClr>
                </a:solidFill>
                <a:cs typeface="Gisha"/>
              </a:rPr>
              <a:pPr/>
              <a:t>11</a:t>
            </a:fld>
            <a:endParaRPr dirty="0">
              <a:solidFill>
                <a:srgbClr val="212745">
                  <a:lumMod val="75000"/>
                </a:srgbClr>
              </a:solidFill>
              <a:cs typeface="Gisha"/>
            </a:endParaRPr>
          </a:p>
        </p:txBody>
      </p:sp>
      <p:sp>
        <p:nvSpPr>
          <p:cNvPr id="5" name="כותרת 4"/>
          <p:cNvSpPr>
            <a:spLocks noGrp="1"/>
          </p:cNvSpPr>
          <p:nvPr>
            <p:ph type="title"/>
          </p:nvPr>
        </p:nvSpPr>
        <p:spPr>
          <a:xfrm>
            <a:off x="1679104" y="454576"/>
            <a:ext cx="7077579" cy="461665"/>
          </a:xfrm>
          <a:effectLst/>
        </p:spPr>
        <p:txBody>
          <a:bodyPr vert="horz" wrap="none" lIns="91440" tIns="45720" rIns="91440" bIns="45720" rtlCol="0" anchor="t" anchorCtr="0">
            <a:spAutoFit/>
          </a:bodyPr>
          <a:lstStyle/>
          <a:p>
            <a:pPr marL="0" indent="0" algn="ctr">
              <a:buNone/>
            </a:pPr>
            <a:r>
              <a:rPr lang="he-IL" sz="24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פעולות </a:t>
            </a:r>
            <a:r>
              <a:rPr lang="he-IL" sz="24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המשרד בתחום הטיפול בעוני בזיקה </a:t>
            </a:r>
            <a:r>
              <a:rPr lang="he-IL" sz="24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לדו"ח </a:t>
            </a:r>
            <a:r>
              <a:rPr lang="he-IL" sz="24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העוני</a:t>
            </a:r>
          </a:p>
        </p:txBody>
      </p:sp>
      <p:pic>
        <p:nvPicPr>
          <p:cNvPr id="7" name="תמונה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0865" y="116632"/>
            <a:ext cx="731640" cy="689236"/>
          </a:xfrm>
          <a:prstGeom prst="rect">
            <a:avLst/>
          </a:prstGeom>
        </p:spPr>
      </p:pic>
      <p:sp>
        <p:nvSpPr>
          <p:cNvPr id="8" name="TextBox 7"/>
          <p:cNvSpPr txBox="1"/>
          <p:nvPr/>
        </p:nvSpPr>
        <p:spPr>
          <a:xfrm>
            <a:off x="-19796" y="800088"/>
            <a:ext cx="1512961" cy="261610"/>
          </a:xfrm>
          <a:prstGeom prst="rect">
            <a:avLst/>
          </a:prstGeom>
          <a:noFill/>
        </p:spPr>
        <p:txBody>
          <a:bodyPr wrap="square" rtlCol="1">
            <a:spAutoFit/>
          </a:bodyPr>
          <a:lstStyle/>
          <a:p>
            <a:r>
              <a:rPr lang="he-IL" sz="1100" b="1" dirty="0" smtClean="0">
                <a:solidFill>
                  <a:schemeClr val="tx2">
                    <a:lumMod val="75000"/>
                  </a:schemeClr>
                </a:solidFill>
                <a:effectLst>
                  <a:outerShdw blurRad="38100" dist="38100" dir="2700000" algn="tl">
                    <a:srgbClr val="000000">
                      <a:alpha val="43137"/>
                    </a:srgbClr>
                  </a:outerShdw>
                </a:effectLst>
              </a:rPr>
              <a:t>הלב פתוח לרווחה</a:t>
            </a:r>
            <a:endParaRPr lang="he-IL" sz="1100" b="1" dirty="0">
              <a:solidFill>
                <a:schemeClr val="tx2">
                  <a:lumMod val="75000"/>
                </a:schemeClr>
              </a:solidFill>
              <a:effectLst>
                <a:outerShdw blurRad="38100" dist="38100" dir="2700000" algn="tl">
                  <a:srgbClr val="000000">
                    <a:alpha val="43137"/>
                  </a:srgbClr>
                </a:outerShdw>
              </a:effectLst>
            </a:endParaRPr>
          </a:p>
        </p:txBody>
      </p:sp>
      <p:graphicFrame>
        <p:nvGraphicFramePr>
          <p:cNvPr id="6" name="טבלה 5"/>
          <p:cNvGraphicFramePr>
            <a:graphicFrameLocks noGrp="1"/>
          </p:cNvGraphicFramePr>
          <p:nvPr>
            <p:extLst>
              <p:ext uri="{D42A27DB-BD31-4B8C-83A1-F6EECF244321}">
                <p14:modId xmlns:p14="http://schemas.microsoft.com/office/powerpoint/2010/main" val="3106911973"/>
              </p:ext>
            </p:extLst>
          </p:nvPr>
        </p:nvGraphicFramePr>
        <p:xfrm>
          <a:off x="179510" y="1061698"/>
          <a:ext cx="8856986" cy="5535655"/>
        </p:xfrm>
        <a:graphic>
          <a:graphicData uri="http://schemas.openxmlformats.org/drawingml/2006/table">
            <a:tbl>
              <a:tblPr rtl="1" firstRow="1" firstCol="1" bandRow="1"/>
              <a:tblGrid>
                <a:gridCol w="930388"/>
                <a:gridCol w="1236571"/>
                <a:gridCol w="872695"/>
                <a:gridCol w="1254002"/>
                <a:gridCol w="1282895"/>
                <a:gridCol w="1282895"/>
                <a:gridCol w="998770"/>
                <a:gridCol w="998770"/>
              </a:tblGrid>
              <a:tr h="434149">
                <a:tc gridSpan="5">
                  <a:txBody>
                    <a:bodyPr/>
                    <a:lstStyle/>
                    <a:p>
                      <a:pPr algn="r" rtl="1">
                        <a:spcAft>
                          <a:spcPts val="0"/>
                        </a:spcAft>
                      </a:pPr>
                      <a:r>
                        <a:rPr lang="he-IL" sz="1600" b="1" dirty="0">
                          <a:effectLst/>
                          <a:latin typeface="Arial"/>
                          <a:ea typeface="Times New Roman"/>
                          <a:cs typeface="+mj-cs"/>
                        </a:rPr>
                        <a:t>פעילות קיימת של המשרד בנושא העוני בזיקה לדוח העוני</a:t>
                      </a:r>
                      <a:endParaRPr lang="en-US" sz="1000" dirty="0">
                        <a:effectLst/>
                        <a:latin typeface="Times New Roman"/>
                        <a:ea typeface="Times New Roman"/>
                        <a:cs typeface="+mj-cs"/>
                      </a:endParaRPr>
                    </a:p>
                  </a:txBody>
                  <a:tcPr marL="44816" marR="4481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c gridSpan="3">
                  <a:txBody>
                    <a:bodyPr/>
                    <a:lstStyle/>
                    <a:p>
                      <a:pPr algn="r" rtl="1">
                        <a:spcAft>
                          <a:spcPts val="0"/>
                        </a:spcAft>
                      </a:pPr>
                      <a:r>
                        <a:rPr lang="he-IL" sz="1800" b="1" dirty="0">
                          <a:effectLst/>
                          <a:latin typeface="Arial"/>
                          <a:ea typeface="Times New Roman"/>
                          <a:cs typeface="+mj-cs"/>
                        </a:rPr>
                        <a:t>הצורך בהרחבה</a:t>
                      </a:r>
                      <a:endParaRPr lang="en-US" sz="1050" dirty="0">
                        <a:effectLst/>
                        <a:latin typeface="Times New Roman"/>
                        <a:ea typeface="Times New Roman"/>
                        <a:cs typeface="+mj-cs"/>
                      </a:endParaRPr>
                    </a:p>
                  </a:txBody>
                  <a:tcPr marL="44816" marR="4481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c hMerge="1">
                  <a:txBody>
                    <a:bodyPr/>
                    <a:lstStyle/>
                    <a:p>
                      <a:pPr rtl="1"/>
                      <a:endParaRPr lang="he-IL"/>
                    </a:p>
                  </a:txBody>
                  <a:tcPr/>
                </a:tc>
                <a:tc hMerge="1">
                  <a:txBody>
                    <a:bodyPr/>
                    <a:lstStyle/>
                    <a:p>
                      <a:pPr rtl="1"/>
                      <a:endParaRPr lang="he-IL"/>
                    </a:p>
                  </a:txBody>
                  <a:tcPr/>
                </a:tc>
              </a:tr>
              <a:tr h="710978">
                <a:tc>
                  <a:txBody>
                    <a:bodyPr/>
                    <a:lstStyle/>
                    <a:p>
                      <a:pPr algn="r" rtl="1">
                        <a:spcAft>
                          <a:spcPts val="0"/>
                        </a:spcAft>
                      </a:pPr>
                      <a:r>
                        <a:rPr lang="he-IL" sz="1050" b="1" dirty="0">
                          <a:effectLst/>
                          <a:latin typeface="Arial"/>
                          <a:ea typeface="Times New Roman"/>
                          <a:cs typeface="+mj-cs"/>
                        </a:rPr>
                        <a:t>המענה הקיים במשרד</a:t>
                      </a:r>
                      <a:endParaRPr lang="en-US" sz="1050" dirty="0">
                        <a:effectLst/>
                        <a:latin typeface="Times New Roman"/>
                        <a:ea typeface="Times New Roman"/>
                        <a:cs typeface="+mj-cs"/>
                      </a:endParaRPr>
                    </a:p>
                  </a:txBody>
                  <a:tcPr marL="44816" marR="44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050" b="1" dirty="0">
                          <a:effectLst/>
                          <a:latin typeface="Arial"/>
                          <a:ea typeface="Times New Roman"/>
                          <a:cs typeface="+mj-cs"/>
                        </a:rPr>
                        <a:t>זיקה להמלצות דוח העוני ומספרן</a:t>
                      </a:r>
                      <a:endParaRPr lang="en-US" sz="1050" dirty="0">
                        <a:effectLst/>
                        <a:latin typeface="Times New Roman"/>
                        <a:ea typeface="Times New Roman"/>
                        <a:cs typeface="+mj-cs"/>
                      </a:endParaRPr>
                    </a:p>
                  </a:txBody>
                  <a:tcPr marL="44816" marR="44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050" b="1" dirty="0">
                          <a:effectLst/>
                          <a:latin typeface="Arial"/>
                          <a:ea typeface="Times New Roman"/>
                          <a:cs typeface="+mj-cs"/>
                        </a:rPr>
                        <a:t>פרוט המענים</a:t>
                      </a:r>
                      <a:endParaRPr lang="en-US" sz="1050" dirty="0">
                        <a:effectLst/>
                        <a:latin typeface="Times New Roman"/>
                        <a:ea typeface="Times New Roman"/>
                        <a:cs typeface="+mj-cs"/>
                      </a:endParaRPr>
                    </a:p>
                    <a:p>
                      <a:pPr algn="r" rtl="1">
                        <a:spcAft>
                          <a:spcPts val="0"/>
                        </a:spcAft>
                      </a:pPr>
                      <a:r>
                        <a:rPr lang="he-IL" sz="1050" b="1" dirty="0">
                          <a:effectLst/>
                          <a:latin typeface="Arial"/>
                          <a:ea typeface="Times New Roman"/>
                          <a:cs typeface="+mj-cs"/>
                        </a:rPr>
                        <a:t>ואוכלוסיית היעד</a:t>
                      </a:r>
                      <a:endParaRPr lang="en-US" sz="1050" dirty="0">
                        <a:effectLst/>
                        <a:latin typeface="Times New Roman"/>
                        <a:ea typeface="Times New Roman"/>
                        <a:cs typeface="+mj-cs"/>
                      </a:endParaRPr>
                    </a:p>
                  </a:txBody>
                  <a:tcPr marL="44816" marR="44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050" b="1" dirty="0">
                          <a:effectLst/>
                          <a:latin typeface="Arial"/>
                          <a:ea typeface="Times New Roman"/>
                          <a:cs typeface="+mj-cs"/>
                        </a:rPr>
                        <a:t>פרוט התשומות</a:t>
                      </a:r>
                      <a:endParaRPr lang="en-US" sz="1050" dirty="0">
                        <a:effectLst/>
                        <a:latin typeface="Times New Roman"/>
                        <a:ea typeface="Times New Roman"/>
                        <a:cs typeface="+mj-cs"/>
                      </a:endParaRPr>
                    </a:p>
                  </a:txBody>
                  <a:tcPr marL="44816" marR="44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050" b="1" dirty="0">
                          <a:effectLst/>
                          <a:latin typeface="Arial"/>
                          <a:ea typeface="Times New Roman"/>
                          <a:cs typeface="+mj-cs"/>
                        </a:rPr>
                        <a:t>עלות התשומות</a:t>
                      </a:r>
                      <a:endParaRPr lang="en-US" sz="1050" dirty="0">
                        <a:effectLst/>
                        <a:latin typeface="Times New Roman"/>
                        <a:ea typeface="Times New Roman"/>
                        <a:cs typeface="+mj-cs"/>
                      </a:endParaRPr>
                    </a:p>
                  </a:txBody>
                  <a:tcPr marL="44816" marR="44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050" b="1" dirty="0">
                          <a:effectLst/>
                          <a:latin typeface="Arial"/>
                          <a:ea typeface="Times New Roman"/>
                          <a:cs typeface="+mj-cs"/>
                        </a:rPr>
                        <a:t>הצורך בהרחבה</a:t>
                      </a:r>
                      <a:endParaRPr lang="en-US" sz="1050" dirty="0">
                        <a:effectLst/>
                        <a:latin typeface="Times New Roman"/>
                        <a:ea typeface="Times New Roman"/>
                        <a:cs typeface="+mj-cs"/>
                      </a:endParaRPr>
                    </a:p>
                    <a:p>
                      <a:pPr algn="r" rtl="1">
                        <a:spcAft>
                          <a:spcPts val="0"/>
                        </a:spcAft>
                      </a:pPr>
                      <a:r>
                        <a:rPr lang="he-IL" sz="1050" b="1" dirty="0">
                          <a:effectLst/>
                          <a:latin typeface="Arial"/>
                          <a:ea typeface="Times New Roman"/>
                          <a:cs typeface="+mj-cs"/>
                        </a:rPr>
                        <a:t>2017-2021</a:t>
                      </a:r>
                      <a:endParaRPr lang="en-US" sz="1050" dirty="0">
                        <a:effectLst/>
                        <a:latin typeface="Times New Roman"/>
                        <a:ea typeface="Times New Roman"/>
                        <a:cs typeface="+mj-cs"/>
                      </a:endParaRPr>
                    </a:p>
                  </a:txBody>
                  <a:tcPr marL="44816" marR="44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050" b="1" dirty="0">
                          <a:effectLst/>
                          <a:latin typeface="Arial"/>
                          <a:ea typeface="Times New Roman"/>
                          <a:cs typeface="+mj-cs"/>
                        </a:rPr>
                        <a:t>תקציב תוספתי נדרש ב- ₪</a:t>
                      </a:r>
                      <a:endParaRPr lang="en-US" sz="1050" dirty="0">
                        <a:effectLst/>
                        <a:latin typeface="Times New Roman"/>
                        <a:ea typeface="Times New Roman"/>
                        <a:cs typeface="+mj-cs"/>
                      </a:endParaRPr>
                    </a:p>
                  </a:txBody>
                  <a:tcPr marL="44816" marR="44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050" b="1" dirty="0">
                          <a:effectLst/>
                          <a:latin typeface="Arial"/>
                          <a:ea typeface="Times New Roman"/>
                          <a:cs typeface="+mj-cs"/>
                        </a:rPr>
                        <a:t>הערות</a:t>
                      </a:r>
                      <a:endParaRPr lang="en-US" sz="1050" dirty="0">
                        <a:effectLst/>
                        <a:latin typeface="Times New Roman"/>
                        <a:ea typeface="Times New Roman"/>
                        <a:cs typeface="+mj-cs"/>
                      </a:endParaRPr>
                    </a:p>
                  </a:txBody>
                  <a:tcPr marL="44816" marR="44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r>
              <a:tr h="1421955">
                <a:tc rowSpan="3">
                  <a:txBody>
                    <a:bodyPr/>
                    <a:lstStyle/>
                    <a:p>
                      <a:pPr algn="r" rtl="1">
                        <a:spcAft>
                          <a:spcPts val="0"/>
                        </a:spcAft>
                      </a:pPr>
                      <a:r>
                        <a:rPr lang="he-IL" sz="1600" b="1" dirty="0">
                          <a:effectLst/>
                          <a:latin typeface="Arial"/>
                          <a:ea typeface="Times New Roman"/>
                          <a:cs typeface="+mj-cs"/>
                        </a:rPr>
                        <a:t>תכניות ממוקדות בתחום העוני </a:t>
                      </a:r>
                      <a:r>
                        <a:rPr lang="he-IL" sz="1600" b="1" dirty="0" smtClean="0">
                          <a:effectLst/>
                          <a:latin typeface="Arial"/>
                          <a:ea typeface="Times New Roman"/>
                          <a:cs typeface="+mj-cs"/>
                        </a:rPr>
                        <a:t>וההדרה</a:t>
                      </a:r>
                    </a:p>
                    <a:p>
                      <a:pPr algn="r" rtl="1">
                        <a:spcAft>
                          <a:spcPts val="0"/>
                        </a:spcAft>
                      </a:pPr>
                      <a:r>
                        <a:rPr lang="he-IL" sz="1600" b="0" dirty="0" smtClean="0">
                          <a:effectLst/>
                          <a:latin typeface="Arial"/>
                          <a:ea typeface="Times New Roman"/>
                          <a:cs typeface="+mj-cs"/>
                        </a:rPr>
                        <a:t>המשך</a:t>
                      </a:r>
                      <a:endParaRPr lang="en-US" sz="1200" b="0" dirty="0">
                        <a:effectLst/>
                        <a:latin typeface="Times New Roman"/>
                        <a:ea typeface="Times New Roman"/>
                        <a:cs typeface="+mj-cs"/>
                      </a:endParaRPr>
                    </a:p>
                    <a:p>
                      <a:pPr algn="r" rtl="1">
                        <a:spcAft>
                          <a:spcPts val="0"/>
                        </a:spcAft>
                      </a:pPr>
                      <a:r>
                        <a:rPr lang="he-IL" sz="1600" dirty="0">
                          <a:effectLst/>
                          <a:latin typeface="Arial"/>
                          <a:ea typeface="Times New Roman"/>
                          <a:cs typeface="+mj-cs"/>
                        </a:rPr>
                        <a:t> </a:t>
                      </a:r>
                      <a:endParaRPr lang="en-US" sz="1200" dirty="0">
                        <a:effectLst/>
                        <a:latin typeface="Times New Roman"/>
                        <a:ea typeface="Times New Roman"/>
                        <a:cs typeface="+mj-cs"/>
                      </a:endParaRPr>
                    </a:p>
                  </a:txBody>
                  <a:tcPr marL="44816" marR="44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c rowSpan="3">
                  <a:txBody>
                    <a:bodyPr/>
                    <a:lstStyle/>
                    <a:p>
                      <a:pPr algn="r" rtl="1">
                        <a:spcAft>
                          <a:spcPts val="0"/>
                        </a:spcAft>
                      </a:pPr>
                      <a:r>
                        <a:rPr lang="he-IL" sz="1050" dirty="0">
                          <a:effectLst/>
                          <a:latin typeface="Arial"/>
                          <a:ea typeface="Times New Roman"/>
                          <a:cs typeface="+mj-cs"/>
                        </a:rPr>
                        <a:t>1- עו"ס משפחה והגדרת מעמסות</a:t>
                      </a:r>
                      <a:endParaRPr lang="en-US" sz="1050" dirty="0">
                        <a:effectLst/>
                        <a:latin typeface="Times New Roman"/>
                        <a:ea typeface="Times New Roman"/>
                        <a:cs typeface="+mj-cs"/>
                      </a:endParaRPr>
                    </a:p>
                    <a:p>
                      <a:pPr algn="r" rtl="1">
                        <a:spcAft>
                          <a:spcPts val="0"/>
                        </a:spcAft>
                      </a:pPr>
                      <a:r>
                        <a:rPr lang="he-IL" sz="1050" dirty="0">
                          <a:effectLst/>
                          <a:latin typeface="Arial"/>
                          <a:ea typeface="Times New Roman"/>
                          <a:cs typeface="+mj-cs"/>
                        </a:rPr>
                        <a:t>2- תכניות התערבות ממוקדות</a:t>
                      </a:r>
                      <a:endParaRPr lang="en-US" sz="1050" dirty="0">
                        <a:effectLst/>
                        <a:latin typeface="Times New Roman"/>
                        <a:ea typeface="Times New Roman"/>
                        <a:cs typeface="+mj-cs"/>
                      </a:endParaRPr>
                    </a:p>
                    <a:p>
                      <a:pPr algn="r" rtl="1">
                        <a:spcAft>
                          <a:spcPts val="0"/>
                        </a:spcAft>
                      </a:pPr>
                      <a:r>
                        <a:rPr lang="he-IL" sz="1050" dirty="0">
                          <a:effectLst/>
                          <a:latin typeface="Arial"/>
                          <a:ea typeface="Times New Roman"/>
                          <a:cs typeface="+mj-cs"/>
                        </a:rPr>
                        <a:t>3- הרחבת תקציב פרטני גמיש</a:t>
                      </a:r>
                      <a:endParaRPr lang="en-US" sz="1050" dirty="0">
                        <a:effectLst/>
                        <a:latin typeface="Times New Roman"/>
                        <a:ea typeface="Times New Roman"/>
                        <a:cs typeface="+mj-cs"/>
                      </a:endParaRPr>
                    </a:p>
                    <a:p>
                      <a:pPr algn="r" rtl="1">
                        <a:spcAft>
                          <a:spcPts val="0"/>
                        </a:spcAft>
                      </a:pPr>
                      <a:r>
                        <a:rPr lang="he-IL" sz="1050" dirty="0">
                          <a:effectLst/>
                          <a:latin typeface="Arial"/>
                          <a:ea typeface="Times New Roman"/>
                          <a:cs typeface="+mj-cs"/>
                        </a:rPr>
                        <a:t>5- הקפאת תשלומי ריבית</a:t>
                      </a:r>
                      <a:endParaRPr lang="en-US" sz="1050" dirty="0">
                        <a:effectLst/>
                        <a:latin typeface="Times New Roman"/>
                        <a:ea typeface="Times New Roman"/>
                        <a:cs typeface="+mj-cs"/>
                      </a:endParaRPr>
                    </a:p>
                    <a:p>
                      <a:pPr algn="r" rtl="1">
                        <a:spcAft>
                          <a:spcPts val="0"/>
                        </a:spcAft>
                      </a:pPr>
                      <a:r>
                        <a:rPr lang="he-IL" sz="1050" dirty="0">
                          <a:effectLst/>
                          <a:latin typeface="Arial"/>
                          <a:ea typeface="Times New Roman"/>
                          <a:cs typeface="+mj-cs"/>
                        </a:rPr>
                        <a:t>6- קרן הלוואות ממשלתית</a:t>
                      </a:r>
                      <a:endParaRPr lang="en-US" sz="1050" dirty="0">
                        <a:effectLst/>
                        <a:latin typeface="Times New Roman"/>
                        <a:ea typeface="Times New Roman"/>
                        <a:cs typeface="+mj-cs"/>
                      </a:endParaRPr>
                    </a:p>
                    <a:p>
                      <a:pPr algn="r" rtl="1">
                        <a:spcAft>
                          <a:spcPts val="0"/>
                        </a:spcAft>
                      </a:pPr>
                      <a:r>
                        <a:rPr lang="he-IL" sz="1050" dirty="0">
                          <a:effectLst/>
                          <a:latin typeface="Arial"/>
                          <a:ea typeface="Times New Roman"/>
                          <a:cs typeface="+mj-cs"/>
                        </a:rPr>
                        <a:t>8- הקמת מרכזי מיצוי זכויות</a:t>
                      </a:r>
                      <a:endParaRPr lang="en-US" sz="1050" dirty="0">
                        <a:effectLst/>
                        <a:latin typeface="Times New Roman"/>
                        <a:ea typeface="Times New Roman"/>
                        <a:cs typeface="+mj-cs"/>
                      </a:endParaRPr>
                    </a:p>
                    <a:p>
                      <a:pPr algn="r" rtl="1">
                        <a:spcAft>
                          <a:spcPts val="0"/>
                        </a:spcAft>
                      </a:pPr>
                      <a:r>
                        <a:rPr lang="he-IL" sz="1050" dirty="0">
                          <a:effectLst/>
                          <a:latin typeface="Arial"/>
                          <a:ea typeface="Times New Roman"/>
                          <a:cs typeface="+mj-cs"/>
                        </a:rPr>
                        <a:t>51 ו-52- פיתוח ידע והכשרות בנושא העוני</a:t>
                      </a:r>
                      <a:endParaRPr lang="en-US" sz="1050" dirty="0">
                        <a:effectLst/>
                        <a:latin typeface="Times New Roman"/>
                        <a:ea typeface="Times New Roman"/>
                        <a:cs typeface="+mj-cs"/>
                      </a:endParaRPr>
                    </a:p>
                  </a:txBody>
                  <a:tcPr marL="44816" marR="44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b="1" dirty="0">
                          <a:effectLst/>
                          <a:latin typeface="Arial"/>
                          <a:ea typeface="Times New Roman"/>
                          <a:cs typeface="+mj-cs"/>
                        </a:rPr>
                        <a:t>הקטנת מעמסות באמצעות תקני </a:t>
                      </a:r>
                      <a:r>
                        <a:rPr lang="he-IL" sz="1050" b="1" dirty="0" smtClean="0">
                          <a:effectLst/>
                          <a:latin typeface="Arial"/>
                          <a:ea typeface="Times New Roman"/>
                          <a:cs typeface="+mj-cs"/>
                        </a:rPr>
                        <a:t>עו"ס </a:t>
                      </a:r>
                      <a:r>
                        <a:rPr lang="he-IL" sz="1050" b="1" dirty="0">
                          <a:effectLst/>
                          <a:latin typeface="Arial"/>
                          <a:ea typeface="Times New Roman"/>
                          <a:cs typeface="+mj-cs"/>
                        </a:rPr>
                        <a:t>משפחה </a:t>
                      </a:r>
                      <a:r>
                        <a:rPr lang="he-IL" sz="1050" dirty="0">
                          <a:effectLst/>
                          <a:latin typeface="Arial"/>
                          <a:ea typeface="Times New Roman"/>
                          <a:cs typeface="+mj-cs"/>
                        </a:rPr>
                        <a:t>לרשויות קטנות אשכול 1-4</a:t>
                      </a:r>
                      <a:endParaRPr lang="en-US" sz="1050" dirty="0">
                        <a:effectLst/>
                        <a:latin typeface="Times New Roman"/>
                        <a:ea typeface="Times New Roman"/>
                        <a:cs typeface="+mj-cs"/>
                      </a:endParaRPr>
                    </a:p>
                  </a:txBody>
                  <a:tcPr marL="44816" marR="44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dirty="0">
                          <a:effectLst/>
                          <a:latin typeface="Arial"/>
                          <a:ea typeface="Times New Roman"/>
                          <a:cs typeface="+mj-cs"/>
                        </a:rPr>
                        <a:t>תוספת 150 תקני עו"ס משפחה</a:t>
                      </a:r>
                      <a:endParaRPr lang="en-US" sz="1050" dirty="0">
                        <a:effectLst/>
                        <a:latin typeface="Times New Roman"/>
                        <a:ea typeface="Times New Roman"/>
                        <a:cs typeface="+mj-cs"/>
                      </a:endParaRPr>
                    </a:p>
                  </a:txBody>
                  <a:tcPr marL="44816" marR="44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dirty="0">
                          <a:effectLst/>
                          <a:latin typeface="Arial"/>
                          <a:ea typeface="Times New Roman"/>
                          <a:cs typeface="+mj-cs"/>
                        </a:rPr>
                        <a:t>15 מיליון ₪</a:t>
                      </a:r>
                      <a:endParaRPr lang="en-US" sz="1050" dirty="0">
                        <a:effectLst/>
                        <a:latin typeface="Times New Roman"/>
                        <a:ea typeface="Times New Roman"/>
                        <a:cs typeface="+mj-cs"/>
                      </a:endParaRPr>
                    </a:p>
                    <a:p>
                      <a:pPr algn="r" rtl="1">
                        <a:spcAft>
                          <a:spcPts val="0"/>
                        </a:spcAft>
                      </a:pPr>
                      <a:r>
                        <a:rPr lang="he-IL" sz="1050" dirty="0">
                          <a:effectLst/>
                          <a:latin typeface="Arial"/>
                          <a:ea typeface="Times New Roman"/>
                          <a:cs typeface="+mj-cs"/>
                        </a:rPr>
                        <a:t> </a:t>
                      </a:r>
                      <a:endParaRPr lang="en-US" sz="1050" dirty="0">
                        <a:effectLst/>
                        <a:latin typeface="Times New Roman"/>
                        <a:ea typeface="Times New Roman"/>
                        <a:cs typeface="+mj-cs"/>
                      </a:endParaRPr>
                    </a:p>
                  </a:txBody>
                  <a:tcPr marL="44816" marR="44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a:effectLst/>
                          <a:latin typeface="Arial"/>
                          <a:ea typeface="Times New Roman"/>
                          <a:cs typeface="+mj-cs"/>
                        </a:rPr>
                        <a:t>2017-2019</a:t>
                      </a:r>
                      <a:endParaRPr lang="en-US" sz="1050">
                        <a:effectLst/>
                        <a:latin typeface="Times New Roman"/>
                        <a:ea typeface="Times New Roman"/>
                        <a:cs typeface="+mj-cs"/>
                      </a:endParaRPr>
                    </a:p>
                    <a:p>
                      <a:pPr algn="r" rtl="1">
                        <a:spcAft>
                          <a:spcPts val="0"/>
                        </a:spcAft>
                      </a:pPr>
                      <a:r>
                        <a:rPr lang="he-IL" sz="1050">
                          <a:effectLst/>
                          <a:latin typeface="Arial"/>
                          <a:ea typeface="Times New Roman"/>
                          <a:cs typeface="+mj-cs"/>
                        </a:rPr>
                        <a:t>תוספת של 750 תקני עו"ס משפחה לרשויות באשכול 1-7 תוך שלוש שנים</a:t>
                      </a:r>
                      <a:endParaRPr lang="en-US" sz="1050">
                        <a:effectLst/>
                        <a:latin typeface="Times New Roman"/>
                        <a:ea typeface="Times New Roman"/>
                        <a:cs typeface="+mj-cs"/>
                      </a:endParaRPr>
                    </a:p>
                  </a:txBody>
                  <a:tcPr marL="44816" marR="44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b="1" dirty="0">
                          <a:effectLst/>
                          <a:latin typeface="Arial"/>
                          <a:ea typeface="Times New Roman"/>
                          <a:cs typeface="+mj-cs"/>
                        </a:rPr>
                        <a:t>2017-2019-</a:t>
                      </a:r>
                      <a:endParaRPr lang="en-US" sz="1050" dirty="0">
                        <a:effectLst/>
                        <a:latin typeface="Times New Roman"/>
                        <a:ea typeface="Times New Roman"/>
                        <a:cs typeface="+mj-cs"/>
                      </a:endParaRPr>
                    </a:p>
                    <a:p>
                      <a:pPr algn="r" rtl="1">
                        <a:spcAft>
                          <a:spcPts val="0"/>
                        </a:spcAft>
                      </a:pPr>
                      <a:r>
                        <a:rPr lang="he-IL" sz="1050" b="1" dirty="0">
                          <a:effectLst/>
                          <a:latin typeface="Arial"/>
                          <a:ea typeface="Times New Roman"/>
                          <a:cs typeface="+mj-cs"/>
                        </a:rPr>
                        <a:t>37.5 מיליון תוספת כל שנה</a:t>
                      </a:r>
                      <a:endParaRPr lang="en-US" sz="1050" dirty="0">
                        <a:effectLst/>
                        <a:latin typeface="Times New Roman"/>
                        <a:ea typeface="Times New Roman"/>
                        <a:cs typeface="+mj-cs"/>
                      </a:endParaRPr>
                    </a:p>
                  </a:txBody>
                  <a:tcPr marL="44816" marR="44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a:effectLst/>
                          <a:latin typeface="Arial"/>
                          <a:ea typeface="Times New Roman"/>
                          <a:cs typeface="+mj-cs"/>
                        </a:rPr>
                        <a:t>כלל המהלך- תקני נושמים לרווחה + תקני עו"ס ישלימו תוספת של 1000 תקנים כמומלץ</a:t>
                      </a:r>
                      <a:endParaRPr lang="en-US" sz="1050">
                        <a:effectLst/>
                        <a:latin typeface="Times New Roman"/>
                        <a:ea typeface="Times New Roman"/>
                        <a:cs typeface="+mj-cs"/>
                      </a:endParaRPr>
                    </a:p>
                  </a:txBody>
                  <a:tcPr marL="44816" marR="44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69573">
                <a:tc vMerge="1">
                  <a:txBody>
                    <a:bodyPr/>
                    <a:lstStyle/>
                    <a:p>
                      <a:pPr rtl="1"/>
                      <a:endParaRPr lang="he-IL"/>
                    </a:p>
                  </a:txBody>
                  <a:tcPr/>
                </a:tc>
                <a:tc vMerge="1">
                  <a:txBody>
                    <a:bodyPr/>
                    <a:lstStyle/>
                    <a:p>
                      <a:pPr rtl="1"/>
                      <a:endParaRPr lang="he-IL"/>
                    </a:p>
                  </a:txBody>
                  <a:tcPr/>
                </a:tc>
                <a:tc>
                  <a:txBody>
                    <a:bodyPr/>
                    <a:lstStyle/>
                    <a:p>
                      <a:pPr algn="r" rtl="1">
                        <a:spcAft>
                          <a:spcPts val="0"/>
                        </a:spcAft>
                      </a:pPr>
                      <a:r>
                        <a:rPr lang="he-IL" sz="1050" b="1" dirty="0">
                          <a:effectLst/>
                          <a:latin typeface="Arial"/>
                          <a:ea typeface="Times New Roman"/>
                          <a:cs typeface="+mj-cs"/>
                        </a:rPr>
                        <a:t>תקציב גמיש לצרכים מיוחדים</a:t>
                      </a:r>
                      <a:endParaRPr lang="en-US" sz="1050" dirty="0">
                        <a:effectLst/>
                        <a:latin typeface="Times New Roman"/>
                        <a:ea typeface="Times New Roman"/>
                        <a:cs typeface="+mj-cs"/>
                      </a:endParaRPr>
                    </a:p>
                    <a:p>
                      <a:pPr algn="r" rtl="1">
                        <a:spcAft>
                          <a:spcPts val="0"/>
                        </a:spcAft>
                      </a:pPr>
                      <a:r>
                        <a:rPr lang="he-IL" sz="1050" dirty="0">
                          <a:effectLst/>
                          <a:latin typeface="Arial"/>
                          <a:ea typeface="Times New Roman"/>
                          <a:cs typeface="+mj-cs"/>
                        </a:rPr>
                        <a:t>כ-60,000 מקבלי סיוע- יחידים, משפחות וילדים, 20,000 זקנים</a:t>
                      </a:r>
                      <a:endParaRPr lang="en-US" sz="1050" dirty="0">
                        <a:effectLst/>
                        <a:latin typeface="Times New Roman"/>
                        <a:ea typeface="Times New Roman"/>
                        <a:cs typeface="+mj-cs"/>
                      </a:endParaRPr>
                    </a:p>
                  </a:txBody>
                  <a:tcPr marL="44816" marR="44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a:effectLst/>
                          <a:latin typeface="Arial"/>
                          <a:ea typeface="Times New Roman"/>
                          <a:cs typeface="+mj-cs"/>
                        </a:rPr>
                        <a:t>סיוע במימון ציוד בסיסי לבית, צרכים רפואיים, ציוד לילדים, שכר דירה</a:t>
                      </a:r>
                      <a:endParaRPr lang="en-US" sz="1050">
                        <a:effectLst/>
                        <a:latin typeface="Times New Roman"/>
                        <a:ea typeface="Times New Roman"/>
                        <a:cs typeface="+mj-cs"/>
                      </a:endParaRPr>
                    </a:p>
                    <a:p>
                      <a:pPr algn="r" rtl="1">
                        <a:spcAft>
                          <a:spcPts val="0"/>
                        </a:spcAft>
                      </a:pPr>
                      <a:r>
                        <a:rPr lang="he-IL" sz="1050">
                          <a:effectLst/>
                          <a:latin typeface="Arial"/>
                          <a:ea typeface="Times New Roman"/>
                          <a:cs typeface="+mj-cs"/>
                        </a:rPr>
                        <a:t>הסיוע לזקנים בעיקר לצרכים רפואיים, ציוד בסיסי</a:t>
                      </a:r>
                      <a:endParaRPr lang="en-US" sz="1050">
                        <a:effectLst/>
                        <a:latin typeface="Times New Roman"/>
                        <a:ea typeface="Times New Roman"/>
                        <a:cs typeface="+mj-cs"/>
                      </a:endParaRPr>
                    </a:p>
                  </a:txBody>
                  <a:tcPr marL="44816" marR="44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b="1" dirty="0">
                          <a:effectLst/>
                          <a:latin typeface="Arial"/>
                          <a:ea typeface="Times New Roman"/>
                          <a:cs typeface="+mj-cs"/>
                        </a:rPr>
                        <a:t>סה"כ 62 מיליון ₪:</a:t>
                      </a:r>
                      <a:endParaRPr lang="en-US" sz="1050" dirty="0">
                        <a:effectLst/>
                        <a:latin typeface="Times New Roman"/>
                        <a:ea typeface="Times New Roman"/>
                        <a:cs typeface="+mj-cs"/>
                      </a:endParaRPr>
                    </a:p>
                    <a:p>
                      <a:pPr algn="r" rtl="1">
                        <a:spcAft>
                          <a:spcPts val="0"/>
                        </a:spcAft>
                      </a:pPr>
                      <a:r>
                        <a:rPr lang="he-IL" sz="1050" dirty="0">
                          <a:effectLst/>
                          <a:latin typeface="Arial"/>
                          <a:ea typeface="Times New Roman"/>
                          <a:cs typeface="+mj-cs"/>
                        </a:rPr>
                        <a:t>43 מיליון למשפחות ויחידים</a:t>
                      </a:r>
                      <a:endParaRPr lang="en-US" sz="1050" dirty="0">
                        <a:effectLst/>
                        <a:latin typeface="Times New Roman"/>
                        <a:ea typeface="Times New Roman"/>
                        <a:cs typeface="+mj-cs"/>
                      </a:endParaRPr>
                    </a:p>
                    <a:p>
                      <a:pPr algn="r" rtl="1">
                        <a:spcAft>
                          <a:spcPts val="0"/>
                        </a:spcAft>
                      </a:pPr>
                      <a:r>
                        <a:rPr lang="he-IL" sz="1050" dirty="0">
                          <a:effectLst/>
                          <a:latin typeface="Arial"/>
                          <a:ea typeface="Times New Roman"/>
                          <a:cs typeface="+mj-cs"/>
                        </a:rPr>
                        <a:t>19 מיליון ₪ לזקנים</a:t>
                      </a:r>
                      <a:endParaRPr lang="en-US" sz="1050" dirty="0">
                        <a:effectLst/>
                        <a:latin typeface="Times New Roman"/>
                        <a:ea typeface="Times New Roman"/>
                        <a:cs typeface="+mj-cs"/>
                      </a:endParaRPr>
                    </a:p>
                  </a:txBody>
                  <a:tcPr marL="44816" marR="44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dirty="0">
                          <a:effectLst/>
                          <a:latin typeface="Arial"/>
                          <a:ea typeface="Times New Roman"/>
                          <a:cs typeface="+mj-cs"/>
                        </a:rPr>
                        <a:t>2017-2019</a:t>
                      </a:r>
                      <a:endParaRPr lang="en-US" sz="1050" dirty="0">
                        <a:effectLst/>
                        <a:latin typeface="Times New Roman"/>
                        <a:ea typeface="Times New Roman"/>
                        <a:cs typeface="+mj-cs"/>
                      </a:endParaRPr>
                    </a:p>
                    <a:p>
                      <a:pPr algn="r" rtl="1">
                        <a:spcAft>
                          <a:spcPts val="0"/>
                        </a:spcAft>
                      </a:pPr>
                      <a:r>
                        <a:rPr lang="he-IL" sz="1050" dirty="0">
                          <a:effectLst/>
                          <a:latin typeface="Arial"/>
                          <a:ea typeface="Times New Roman"/>
                          <a:cs typeface="+mj-cs"/>
                        </a:rPr>
                        <a:t>תוספת לבסיס התקציב בדגש על שיפור תפקוד משפחות, יחידים וזקנים בעוני.</a:t>
                      </a:r>
                      <a:endParaRPr lang="en-US" sz="1050" dirty="0">
                        <a:effectLst/>
                        <a:latin typeface="Times New Roman"/>
                        <a:ea typeface="Times New Roman"/>
                        <a:cs typeface="+mj-cs"/>
                      </a:endParaRPr>
                    </a:p>
                    <a:p>
                      <a:pPr algn="r" rtl="1">
                        <a:spcAft>
                          <a:spcPts val="0"/>
                        </a:spcAft>
                      </a:pPr>
                      <a:r>
                        <a:rPr lang="he-IL" sz="1050" dirty="0">
                          <a:effectLst/>
                          <a:latin typeface="Arial"/>
                          <a:ea typeface="Times New Roman"/>
                          <a:cs typeface="+mj-cs"/>
                        </a:rPr>
                        <a:t>מדובר בתקציבים גרעוניים שהמחלקות "משוועות" </a:t>
                      </a:r>
                      <a:r>
                        <a:rPr lang="he-IL" sz="1050" dirty="0" smtClean="0">
                          <a:effectLst/>
                          <a:latin typeface="Arial"/>
                          <a:ea typeface="Times New Roman"/>
                          <a:cs typeface="+mj-cs"/>
                        </a:rPr>
                        <a:t>לו</a:t>
                      </a:r>
                      <a:endParaRPr lang="en-US" sz="1050" dirty="0">
                        <a:effectLst/>
                        <a:latin typeface="Times New Roman"/>
                        <a:ea typeface="Times New Roman"/>
                        <a:cs typeface="+mj-cs"/>
                      </a:endParaRPr>
                    </a:p>
                  </a:txBody>
                  <a:tcPr marL="44816" marR="44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b="1" dirty="0">
                          <a:effectLst/>
                          <a:latin typeface="Arial"/>
                          <a:ea typeface="Times New Roman"/>
                          <a:cs typeface="+mj-cs"/>
                        </a:rPr>
                        <a:t>30 מיליון  נוספים כל שנה</a:t>
                      </a:r>
                      <a:endParaRPr lang="en-US" sz="1050" dirty="0">
                        <a:effectLst/>
                        <a:latin typeface="Times New Roman"/>
                        <a:ea typeface="Times New Roman"/>
                        <a:cs typeface="+mj-cs"/>
                      </a:endParaRPr>
                    </a:p>
                    <a:p>
                      <a:pPr algn="r" rtl="1">
                        <a:spcAft>
                          <a:spcPts val="0"/>
                        </a:spcAft>
                      </a:pPr>
                      <a:r>
                        <a:rPr lang="he-IL" sz="1050" b="1" dirty="0">
                          <a:effectLst/>
                          <a:latin typeface="Arial"/>
                          <a:ea typeface="Times New Roman"/>
                          <a:cs typeface="+mj-cs"/>
                        </a:rPr>
                        <a:t> </a:t>
                      </a:r>
                      <a:endParaRPr lang="en-US" sz="1050" dirty="0">
                        <a:effectLst/>
                        <a:latin typeface="Times New Roman"/>
                        <a:ea typeface="Times New Roman"/>
                        <a:cs typeface="+mj-cs"/>
                      </a:endParaRPr>
                    </a:p>
                    <a:p>
                      <a:pPr algn="r" rtl="1">
                        <a:spcAft>
                          <a:spcPts val="0"/>
                        </a:spcAft>
                      </a:pPr>
                      <a:r>
                        <a:rPr lang="he-IL" sz="1050" b="1" dirty="0">
                          <a:effectLst/>
                          <a:latin typeface="Arial"/>
                          <a:ea typeface="Times New Roman"/>
                          <a:cs typeface="+mj-cs"/>
                        </a:rPr>
                        <a:t>סה"כ 90 מיליון תוספת עד 2019</a:t>
                      </a:r>
                      <a:endParaRPr lang="en-US" sz="1050" dirty="0">
                        <a:effectLst/>
                        <a:latin typeface="Times New Roman"/>
                        <a:ea typeface="Times New Roman"/>
                        <a:cs typeface="+mj-cs"/>
                      </a:endParaRPr>
                    </a:p>
                    <a:p>
                      <a:pPr algn="r" rtl="1">
                        <a:spcAft>
                          <a:spcPts val="0"/>
                        </a:spcAft>
                      </a:pPr>
                      <a:r>
                        <a:rPr lang="he-IL" sz="1050" b="1" dirty="0">
                          <a:effectLst/>
                          <a:latin typeface="Arial"/>
                          <a:ea typeface="Times New Roman"/>
                          <a:cs typeface="+mj-cs"/>
                        </a:rPr>
                        <a:t> </a:t>
                      </a:r>
                      <a:endParaRPr lang="en-US" sz="1050" dirty="0">
                        <a:effectLst/>
                        <a:latin typeface="Times New Roman"/>
                        <a:ea typeface="Times New Roman"/>
                        <a:cs typeface="+mj-cs"/>
                      </a:endParaRPr>
                    </a:p>
                  </a:txBody>
                  <a:tcPr marL="44816" marR="44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dirty="0">
                          <a:effectLst/>
                          <a:latin typeface="Arial"/>
                          <a:ea typeface="Times New Roman"/>
                          <a:cs typeface="+mj-cs"/>
                        </a:rPr>
                        <a:t>אפשרות למימוש </a:t>
                      </a:r>
                      <a:r>
                        <a:rPr lang="he-IL" sz="1050" dirty="0" err="1">
                          <a:effectLst/>
                          <a:latin typeface="Arial"/>
                          <a:ea typeface="Times New Roman"/>
                          <a:cs typeface="+mj-cs"/>
                        </a:rPr>
                        <a:t>מיידי</a:t>
                      </a:r>
                      <a:endParaRPr lang="en-US" sz="1050" dirty="0">
                        <a:effectLst/>
                        <a:latin typeface="Times New Roman"/>
                        <a:ea typeface="Times New Roman"/>
                        <a:cs typeface="+mj-cs"/>
                      </a:endParaRPr>
                    </a:p>
                    <a:p>
                      <a:pPr algn="r" rtl="1">
                        <a:spcAft>
                          <a:spcPts val="0"/>
                        </a:spcAft>
                      </a:pPr>
                      <a:r>
                        <a:rPr lang="he-IL" sz="1050" dirty="0">
                          <a:effectLst/>
                          <a:latin typeface="Arial"/>
                          <a:ea typeface="Times New Roman"/>
                          <a:cs typeface="+mj-cs"/>
                        </a:rPr>
                        <a:t>סיוע חומרי ניתן גם במסגרת מודל נושמים לרווחה למשפחות בעוני המטופלות אינטנסיבי</a:t>
                      </a:r>
                      <a:endParaRPr lang="en-US" sz="1050" dirty="0">
                        <a:effectLst/>
                        <a:latin typeface="Times New Roman"/>
                        <a:ea typeface="Times New Roman"/>
                        <a:cs typeface="+mj-cs"/>
                      </a:endParaRPr>
                    </a:p>
                  </a:txBody>
                  <a:tcPr marL="44816" marR="44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99000">
                <a:tc vMerge="1">
                  <a:txBody>
                    <a:bodyPr/>
                    <a:lstStyle/>
                    <a:p>
                      <a:pPr rtl="1"/>
                      <a:endParaRPr lang="he-IL"/>
                    </a:p>
                  </a:txBody>
                  <a:tcPr/>
                </a:tc>
                <a:tc vMerge="1">
                  <a:txBody>
                    <a:bodyPr/>
                    <a:lstStyle/>
                    <a:p>
                      <a:pPr rtl="1"/>
                      <a:endParaRPr lang="he-IL"/>
                    </a:p>
                  </a:txBody>
                  <a:tcPr/>
                </a:tc>
                <a:tc>
                  <a:txBody>
                    <a:bodyPr/>
                    <a:lstStyle/>
                    <a:p>
                      <a:pPr algn="r" rtl="1">
                        <a:spcAft>
                          <a:spcPts val="0"/>
                        </a:spcAft>
                      </a:pPr>
                      <a:r>
                        <a:rPr lang="he-IL" sz="1000" b="1" dirty="0">
                          <a:effectLst/>
                          <a:latin typeface="Times New Roman"/>
                          <a:ea typeface="Calibri"/>
                          <a:cs typeface="+mn-cs"/>
                        </a:rPr>
                        <a:t>"המרחב הפתוח" פיילוט לנערות בעוני ובסיכון </a:t>
                      </a:r>
                      <a:r>
                        <a:rPr lang="he-IL" sz="900" b="1" dirty="0">
                          <a:effectLst/>
                          <a:latin typeface="Times New Roman"/>
                          <a:ea typeface="Calibri"/>
                          <a:cs typeface="+mn-cs"/>
                        </a:rPr>
                        <a:t>עד גיל 21</a:t>
                      </a:r>
                      <a:endParaRPr lang="en-US" sz="1000" dirty="0">
                        <a:effectLst/>
                        <a:latin typeface="Times New Roman"/>
                        <a:ea typeface="Times New Roman"/>
                        <a:cs typeface="+mn-cs"/>
                      </a:endParaRPr>
                    </a:p>
                    <a:p>
                      <a:pPr algn="r" rtl="1">
                        <a:spcAft>
                          <a:spcPts val="0"/>
                        </a:spcAft>
                      </a:pPr>
                      <a:r>
                        <a:rPr lang="he-IL" sz="900" dirty="0">
                          <a:effectLst/>
                          <a:latin typeface="Times New Roman"/>
                          <a:ea typeface="Calibri"/>
                          <a:cs typeface="+mn-cs"/>
                        </a:rPr>
                        <a:t>4 רשויות מקומיות</a:t>
                      </a:r>
                      <a:endParaRPr lang="en-US" sz="1000" dirty="0">
                        <a:effectLst/>
                        <a:latin typeface="Times New Roman"/>
                        <a:ea typeface="Times New Roman"/>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00" dirty="0">
                          <a:effectLst/>
                          <a:latin typeface="Times New Roman"/>
                          <a:ea typeface="Calibri"/>
                          <a:cs typeface="+mn-cs"/>
                        </a:rPr>
                        <a:t>2 עו"ס</a:t>
                      </a:r>
                      <a:endParaRPr lang="en-US" sz="1050" dirty="0">
                        <a:effectLst/>
                        <a:latin typeface="Times New Roman"/>
                        <a:ea typeface="Times New Roman"/>
                        <a:cs typeface="+mn-cs"/>
                      </a:endParaRPr>
                    </a:p>
                    <a:p>
                      <a:pPr algn="r" rtl="1">
                        <a:spcAft>
                          <a:spcPts val="0"/>
                        </a:spcAft>
                      </a:pPr>
                      <a:r>
                        <a:rPr lang="he-IL" sz="1000" dirty="0">
                          <a:effectLst/>
                          <a:latin typeface="Times New Roman"/>
                          <a:ea typeface="Calibri"/>
                          <a:cs typeface="+mn-cs"/>
                        </a:rPr>
                        <a:t>2 מדריכות מלוות</a:t>
                      </a:r>
                      <a:endParaRPr lang="en-US" sz="1050" dirty="0">
                        <a:effectLst/>
                        <a:latin typeface="Times New Roman"/>
                        <a:ea typeface="Times New Roman"/>
                        <a:cs typeface="+mn-cs"/>
                      </a:endParaRPr>
                    </a:p>
                    <a:p>
                      <a:pPr algn="r" rtl="1">
                        <a:spcAft>
                          <a:spcPts val="0"/>
                        </a:spcAft>
                      </a:pPr>
                      <a:r>
                        <a:rPr lang="he-IL" sz="1000" dirty="0">
                          <a:effectLst/>
                          <a:latin typeface="Times New Roman"/>
                          <a:ea typeface="Calibri"/>
                          <a:cs typeface="+mn-cs"/>
                        </a:rPr>
                        <a:t>ארוחות</a:t>
                      </a:r>
                      <a:endParaRPr lang="en-US" sz="1050" dirty="0">
                        <a:effectLst/>
                        <a:latin typeface="Times New Roman"/>
                        <a:ea typeface="Times New Roman"/>
                        <a:cs typeface="+mn-cs"/>
                      </a:endParaRPr>
                    </a:p>
                    <a:p>
                      <a:pPr algn="r" rtl="1">
                        <a:spcAft>
                          <a:spcPts val="0"/>
                        </a:spcAft>
                      </a:pPr>
                      <a:r>
                        <a:rPr lang="he-IL" sz="1000" dirty="0">
                          <a:effectLst/>
                          <a:latin typeface="Times New Roman"/>
                          <a:ea typeface="Calibri"/>
                          <a:cs typeface="+mn-cs"/>
                        </a:rPr>
                        <a:t>מיצוי זכויות</a:t>
                      </a:r>
                      <a:endParaRPr lang="en-US" sz="1050" dirty="0">
                        <a:effectLst/>
                        <a:latin typeface="Times New Roman"/>
                        <a:ea typeface="Times New Roman"/>
                        <a:cs typeface="+mn-cs"/>
                      </a:endParaRPr>
                    </a:p>
                    <a:p>
                      <a:pPr algn="r" rtl="1">
                        <a:spcAft>
                          <a:spcPts val="0"/>
                        </a:spcAft>
                      </a:pPr>
                      <a:r>
                        <a:rPr lang="he-IL" sz="1000" dirty="0">
                          <a:effectLst/>
                          <a:latin typeface="Times New Roman"/>
                          <a:ea typeface="Calibri"/>
                          <a:cs typeface="+mn-cs"/>
                        </a:rPr>
                        <a:t>מקום מנוחה לנערות</a:t>
                      </a:r>
                      <a:endParaRPr lang="en-US" sz="1050" dirty="0">
                        <a:effectLst/>
                        <a:latin typeface="Times New Roman"/>
                        <a:ea typeface="Times New Roman"/>
                        <a:cs typeface="+mn-cs"/>
                      </a:endParaRPr>
                    </a:p>
                    <a:p>
                      <a:pPr algn="r" rtl="1">
                        <a:spcAft>
                          <a:spcPts val="0"/>
                        </a:spcAft>
                      </a:pPr>
                      <a:r>
                        <a:rPr lang="he-IL" sz="1000" dirty="0">
                          <a:effectLst/>
                          <a:latin typeface="Times New Roman"/>
                          <a:ea typeface="Calibri"/>
                          <a:cs typeface="+mn-cs"/>
                        </a:rPr>
                        <a:t>שכר דירה</a:t>
                      </a:r>
                      <a:endParaRPr lang="en-US" sz="1050" dirty="0">
                        <a:effectLst/>
                        <a:latin typeface="Times New Roman"/>
                        <a:ea typeface="Times New Roman"/>
                        <a:cs typeface="+mn-cs"/>
                      </a:endParaRPr>
                    </a:p>
                    <a:p>
                      <a:pPr algn="r" rtl="1">
                        <a:spcAft>
                          <a:spcPts val="0"/>
                        </a:spcAft>
                      </a:pPr>
                      <a:r>
                        <a:rPr lang="he-IL" sz="1000" dirty="0">
                          <a:effectLst/>
                          <a:latin typeface="Times New Roman"/>
                          <a:ea typeface="Calibri"/>
                          <a:cs typeface="+mn-cs"/>
                        </a:rPr>
                        <a:t>פוטנציאל לעסק חברתי</a:t>
                      </a:r>
                      <a:endParaRPr lang="en-US" sz="1050" dirty="0">
                        <a:effectLst/>
                        <a:latin typeface="Times New Roman"/>
                        <a:ea typeface="Times New Roman"/>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00" b="1" dirty="0">
                          <a:effectLst/>
                          <a:latin typeface="Times New Roman"/>
                          <a:ea typeface="Calibri"/>
                          <a:cs typeface="+mn-cs"/>
                        </a:rPr>
                        <a:t>2.4 </a:t>
                      </a:r>
                      <a:r>
                        <a:rPr lang="he-IL" sz="1000" b="1" dirty="0" smtClean="0">
                          <a:effectLst/>
                          <a:latin typeface="Times New Roman"/>
                          <a:ea typeface="Calibri"/>
                          <a:cs typeface="+mn-cs"/>
                        </a:rPr>
                        <a:t>מיליון </a:t>
                      </a:r>
                      <a:endParaRPr lang="en-US" sz="1050" dirty="0">
                        <a:effectLst/>
                        <a:latin typeface="Times New Roman"/>
                        <a:ea typeface="Times New Roman"/>
                        <a:cs typeface="+mn-cs"/>
                      </a:endParaRPr>
                    </a:p>
                    <a:p>
                      <a:pPr algn="r" rtl="1">
                        <a:spcAft>
                          <a:spcPts val="0"/>
                        </a:spcAft>
                      </a:pPr>
                      <a:r>
                        <a:rPr lang="he-IL" sz="1000" b="1" dirty="0">
                          <a:effectLst/>
                          <a:latin typeface="Times New Roman"/>
                          <a:ea typeface="Calibri"/>
                          <a:cs typeface="+mn-cs"/>
                        </a:rPr>
                        <a:t>תקציב משותף </a:t>
                      </a:r>
                      <a:r>
                        <a:rPr lang="he-IL" sz="1000" b="1" dirty="0" err="1">
                          <a:effectLst/>
                          <a:latin typeface="Times New Roman"/>
                          <a:ea typeface="Calibri"/>
                          <a:cs typeface="+mn-cs"/>
                        </a:rPr>
                        <a:t>בטל"א</a:t>
                      </a:r>
                      <a:r>
                        <a:rPr lang="he-IL" sz="1000" b="1" dirty="0">
                          <a:effectLst/>
                          <a:latin typeface="Times New Roman"/>
                          <a:ea typeface="Calibri"/>
                          <a:cs typeface="+mn-cs"/>
                        </a:rPr>
                        <a:t> ורווחה</a:t>
                      </a:r>
                      <a:endParaRPr lang="en-US" sz="1050" dirty="0">
                        <a:effectLst/>
                        <a:latin typeface="Times New Roman"/>
                        <a:ea typeface="Times New Roman"/>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00" dirty="0">
                          <a:effectLst/>
                          <a:latin typeface="Times New Roman"/>
                          <a:ea typeface="Calibri"/>
                          <a:cs typeface="+mn-cs"/>
                        </a:rPr>
                        <a:t>2017- מיסוד והטמעה ב-4 רשויות הפיילוט</a:t>
                      </a:r>
                      <a:endParaRPr lang="en-US" sz="1050" dirty="0">
                        <a:effectLst/>
                        <a:latin typeface="Times New Roman"/>
                        <a:ea typeface="Times New Roman"/>
                        <a:cs typeface="+mn-cs"/>
                      </a:endParaRPr>
                    </a:p>
                    <a:p>
                      <a:pPr algn="r" rtl="1">
                        <a:spcAft>
                          <a:spcPts val="0"/>
                        </a:spcAft>
                      </a:pPr>
                      <a:r>
                        <a:rPr lang="he-IL" sz="1000" dirty="0">
                          <a:effectLst/>
                          <a:latin typeface="Times New Roman"/>
                          <a:ea typeface="Calibri"/>
                          <a:cs typeface="+mn-cs"/>
                        </a:rPr>
                        <a:t>2018- הרחבה ל-3 נוספות</a:t>
                      </a:r>
                      <a:endParaRPr lang="en-US" sz="1050" dirty="0">
                        <a:effectLst/>
                        <a:latin typeface="Times New Roman"/>
                        <a:ea typeface="Times New Roman"/>
                        <a:cs typeface="+mn-cs"/>
                      </a:endParaRPr>
                    </a:p>
                    <a:p>
                      <a:pPr algn="r" rtl="1">
                        <a:spcAft>
                          <a:spcPts val="0"/>
                        </a:spcAft>
                      </a:pPr>
                      <a:r>
                        <a:rPr lang="he-IL" sz="1000" dirty="0">
                          <a:effectLst/>
                          <a:latin typeface="Times New Roman"/>
                          <a:ea typeface="Calibri"/>
                          <a:cs typeface="+mn-cs"/>
                        </a:rPr>
                        <a:t>2019- הרחבה ל-3 נוספות</a:t>
                      </a:r>
                      <a:endParaRPr lang="en-US" sz="1050" dirty="0">
                        <a:effectLst/>
                        <a:latin typeface="Times New Roman"/>
                        <a:ea typeface="Times New Roman"/>
                        <a:cs typeface="+mn-cs"/>
                      </a:endParaRPr>
                    </a:p>
                    <a:p>
                      <a:pPr algn="r" rtl="1">
                        <a:spcAft>
                          <a:spcPts val="0"/>
                        </a:spcAft>
                      </a:pPr>
                      <a:r>
                        <a:rPr lang="he-IL" sz="900" dirty="0">
                          <a:effectLst/>
                          <a:latin typeface="Times New Roman"/>
                          <a:ea typeface="Calibri"/>
                          <a:cs typeface="+mn-cs"/>
                        </a:rPr>
                        <a:t> </a:t>
                      </a:r>
                      <a:endParaRPr lang="en-US" sz="1000" dirty="0">
                        <a:effectLst/>
                        <a:latin typeface="Times New Roman"/>
                        <a:ea typeface="Times New Roman"/>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00" b="1" dirty="0">
                          <a:effectLst/>
                          <a:latin typeface="Times New Roman"/>
                          <a:ea typeface="Calibri"/>
                          <a:cs typeface="+mn-cs"/>
                        </a:rPr>
                        <a:t>2017</a:t>
                      </a:r>
                      <a:endParaRPr lang="en-US" sz="1050" dirty="0">
                        <a:effectLst/>
                        <a:latin typeface="Times New Roman"/>
                        <a:ea typeface="Times New Roman"/>
                        <a:cs typeface="+mn-cs"/>
                      </a:endParaRPr>
                    </a:p>
                    <a:p>
                      <a:pPr algn="r" rtl="1">
                        <a:spcAft>
                          <a:spcPts val="0"/>
                        </a:spcAft>
                      </a:pPr>
                      <a:r>
                        <a:rPr lang="he-IL" sz="1000" b="1" dirty="0">
                          <a:effectLst/>
                          <a:latin typeface="Times New Roman"/>
                          <a:ea typeface="Calibri"/>
                          <a:cs typeface="+mn-cs"/>
                        </a:rPr>
                        <a:t>2.4 </a:t>
                      </a:r>
                      <a:r>
                        <a:rPr lang="he-IL" sz="1000" b="1" dirty="0" err="1">
                          <a:effectLst/>
                          <a:latin typeface="Times New Roman"/>
                          <a:ea typeface="Calibri"/>
                          <a:cs typeface="+mn-cs"/>
                        </a:rPr>
                        <a:t>מליון</a:t>
                      </a:r>
                      <a:r>
                        <a:rPr lang="he-IL" sz="1000" b="1" dirty="0">
                          <a:effectLst/>
                          <a:latin typeface="Times New Roman"/>
                          <a:ea typeface="Calibri"/>
                          <a:cs typeface="+mn-cs"/>
                        </a:rPr>
                        <a:t> </a:t>
                      </a:r>
                      <a:endParaRPr lang="en-US" sz="1050" dirty="0">
                        <a:effectLst/>
                        <a:latin typeface="Times New Roman"/>
                        <a:ea typeface="Times New Roman"/>
                        <a:cs typeface="+mn-cs"/>
                      </a:endParaRPr>
                    </a:p>
                    <a:p>
                      <a:pPr algn="r" rtl="1">
                        <a:spcAft>
                          <a:spcPts val="0"/>
                        </a:spcAft>
                      </a:pPr>
                      <a:r>
                        <a:rPr lang="he-IL" sz="1000" b="1" dirty="0">
                          <a:effectLst/>
                          <a:latin typeface="Times New Roman"/>
                          <a:ea typeface="Calibri"/>
                          <a:cs typeface="+mn-cs"/>
                        </a:rPr>
                        <a:t>2018- תוספת 1.8 </a:t>
                      </a:r>
                      <a:r>
                        <a:rPr lang="he-IL" sz="1000" b="1" dirty="0" err="1">
                          <a:effectLst/>
                          <a:latin typeface="Times New Roman"/>
                          <a:ea typeface="Calibri"/>
                          <a:cs typeface="+mn-cs"/>
                        </a:rPr>
                        <a:t>מליון</a:t>
                      </a:r>
                      <a:endParaRPr lang="en-US" sz="1050" dirty="0">
                        <a:effectLst/>
                        <a:latin typeface="Times New Roman"/>
                        <a:ea typeface="Times New Roman"/>
                        <a:cs typeface="+mn-cs"/>
                      </a:endParaRPr>
                    </a:p>
                    <a:p>
                      <a:pPr algn="r" rtl="1">
                        <a:spcAft>
                          <a:spcPts val="0"/>
                        </a:spcAft>
                      </a:pPr>
                      <a:r>
                        <a:rPr lang="he-IL" sz="1000" b="1" dirty="0">
                          <a:effectLst/>
                          <a:latin typeface="Times New Roman"/>
                          <a:ea typeface="Calibri"/>
                          <a:cs typeface="+mn-cs"/>
                        </a:rPr>
                        <a:t>2019- תוספת 1.8 ש"ח</a:t>
                      </a:r>
                      <a:endParaRPr lang="en-US" sz="1050" dirty="0">
                        <a:effectLst/>
                        <a:latin typeface="Times New Roman"/>
                        <a:ea typeface="Times New Roman"/>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900" b="1" dirty="0">
                          <a:effectLst/>
                          <a:latin typeface="Times New Roman"/>
                          <a:ea typeface="Calibri"/>
                          <a:cs typeface="+mn-cs"/>
                        </a:rPr>
                        <a:t>על פי מודל הפיילוט של החצר הנשית</a:t>
                      </a:r>
                      <a:endParaRPr lang="en-US" sz="1000" dirty="0">
                        <a:effectLst/>
                        <a:latin typeface="Times New Roman"/>
                        <a:ea typeface="Times New Roman"/>
                        <a:cs typeface="+mn-cs"/>
                      </a:endParaRPr>
                    </a:p>
                    <a:p>
                      <a:pPr algn="r" rtl="1">
                        <a:spcAft>
                          <a:spcPts val="0"/>
                        </a:spcAft>
                      </a:pPr>
                      <a:r>
                        <a:rPr lang="he-IL" sz="900" dirty="0">
                          <a:effectLst/>
                          <a:latin typeface="Times New Roman"/>
                          <a:ea typeface="Calibri"/>
                          <a:cs typeface="+mn-cs"/>
                        </a:rPr>
                        <a:t> </a:t>
                      </a:r>
                      <a:endParaRPr lang="en-US" sz="1000" dirty="0">
                        <a:effectLst/>
                        <a:latin typeface="Times New Roman"/>
                        <a:ea typeface="Times New Roman"/>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7803983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a:xfrm>
            <a:off x="6629400" y="6488386"/>
            <a:ext cx="2514600" cy="365125"/>
          </a:xfrm>
        </p:spPr>
        <p:txBody>
          <a:bodyPr/>
          <a:lstStyle/>
          <a:p>
            <a:fld id="{02F76B7F-E5EA-401E-964F-FD3A34216069}" type="datetime10">
              <a:rPr lang="he-IL" smtClean="0">
                <a:solidFill>
                  <a:srgbClr val="212745">
                    <a:lumMod val="75000"/>
                  </a:srgbClr>
                </a:solidFill>
              </a:rPr>
              <a:pPr/>
              <a:t>יולי 16</a:t>
            </a:fld>
            <a:endParaRPr lang="he-IL" dirty="0">
              <a:solidFill>
                <a:srgbClr val="212745">
                  <a:lumMod val="75000"/>
                </a:srgbClr>
              </a:solidFill>
            </a:endParaRPr>
          </a:p>
        </p:txBody>
      </p:sp>
      <p:sp>
        <p:nvSpPr>
          <p:cNvPr id="4" name="מציין מיקום של מספר שקופית 3"/>
          <p:cNvSpPr>
            <a:spLocks noGrp="1"/>
          </p:cNvSpPr>
          <p:nvPr>
            <p:ph type="sldNum" sz="quarter" idx="12"/>
          </p:nvPr>
        </p:nvSpPr>
        <p:spPr>
          <a:xfrm>
            <a:off x="0" y="6492875"/>
            <a:ext cx="1828800" cy="365125"/>
          </a:xfrm>
        </p:spPr>
        <p:txBody>
          <a:bodyPr/>
          <a:lstStyle/>
          <a:p>
            <a:fld id="{FFEAF636-E5E8-41E5-9308-44E18A863F8D}" type="slidenum">
              <a:rPr>
                <a:solidFill>
                  <a:srgbClr val="212745">
                    <a:lumMod val="75000"/>
                  </a:srgbClr>
                </a:solidFill>
                <a:cs typeface="Gisha"/>
              </a:rPr>
              <a:pPr/>
              <a:t>12</a:t>
            </a:fld>
            <a:endParaRPr dirty="0">
              <a:solidFill>
                <a:srgbClr val="212745">
                  <a:lumMod val="75000"/>
                </a:srgbClr>
              </a:solidFill>
              <a:cs typeface="Gisha"/>
            </a:endParaRPr>
          </a:p>
        </p:txBody>
      </p:sp>
      <p:sp>
        <p:nvSpPr>
          <p:cNvPr id="5" name="כותרת 4"/>
          <p:cNvSpPr>
            <a:spLocks noGrp="1"/>
          </p:cNvSpPr>
          <p:nvPr>
            <p:ph type="title"/>
          </p:nvPr>
        </p:nvSpPr>
        <p:spPr>
          <a:xfrm>
            <a:off x="1679104" y="454576"/>
            <a:ext cx="7077579" cy="461665"/>
          </a:xfrm>
          <a:effectLst/>
        </p:spPr>
        <p:txBody>
          <a:bodyPr vert="horz" wrap="none" lIns="91440" tIns="45720" rIns="91440" bIns="45720" rtlCol="0" anchor="t" anchorCtr="0">
            <a:spAutoFit/>
          </a:bodyPr>
          <a:lstStyle/>
          <a:p>
            <a:pPr marL="0" indent="0" algn="ctr">
              <a:buNone/>
            </a:pPr>
            <a:r>
              <a:rPr lang="he-IL" sz="24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פעולות </a:t>
            </a:r>
            <a:r>
              <a:rPr lang="he-IL" sz="24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המשרד בתחום הטיפול בעוני בזיקה </a:t>
            </a:r>
            <a:r>
              <a:rPr lang="he-IL" sz="24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לדו"ח </a:t>
            </a:r>
            <a:r>
              <a:rPr lang="he-IL" sz="24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העוני</a:t>
            </a:r>
          </a:p>
        </p:txBody>
      </p:sp>
      <p:pic>
        <p:nvPicPr>
          <p:cNvPr id="7" name="תמונה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8785" y="260648"/>
            <a:ext cx="731640" cy="689236"/>
          </a:xfrm>
          <a:prstGeom prst="rect">
            <a:avLst/>
          </a:prstGeom>
        </p:spPr>
      </p:pic>
      <p:sp>
        <p:nvSpPr>
          <p:cNvPr id="8" name="TextBox 7"/>
          <p:cNvSpPr txBox="1"/>
          <p:nvPr/>
        </p:nvSpPr>
        <p:spPr>
          <a:xfrm>
            <a:off x="-19795" y="930893"/>
            <a:ext cx="1512961" cy="261610"/>
          </a:xfrm>
          <a:prstGeom prst="rect">
            <a:avLst/>
          </a:prstGeom>
          <a:noFill/>
        </p:spPr>
        <p:txBody>
          <a:bodyPr wrap="square" rtlCol="1">
            <a:spAutoFit/>
          </a:bodyPr>
          <a:lstStyle/>
          <a:p>
            <a:r>
              <a:rPr lang="he-IL" sz="1100" b="1" dirty="0" smtClean="0">
                <a:solidFill>
                  <a:schemeClr val="tx2">
                    <a:lumMod val="75000"/>
                  </a:schemeClr>
                </a:solidFill>
                <a:effectLst>
                  <a:outerShdw blurRad="38100" dist="38100" dir="2700000" algn="tl">
                    <a:srgbClr val="000000">
                      <a:alpha val="43137"/>
                    </a:srgbClr>
                  </a:outerShdw>
                </a:effectLst>
              </a:rPr>
              <a:t>הלב פתוח לרווחה</a:t>
            </a:r>
            <a:endParaRPr lang="he-IL" sz="1100" b="1" dirty="0">
              <a:solidFill>
                <a:schemeClr val="tx2">
                  <a:lumMod val="75000"/>
                </a:schemeClr>
              </a:solidFill>
              <a:effectLst>
                <a:outerShdw blurRad="38100" dist="38100" dir="2700000" algn="tl">
                  <a:srgbClr val="000000">
                    <a:alpha val="43137"/>
                  </a:srgbClr>
                </a:outerShdw>
              </a:effectLst>
            </a:endParaRPr>
          </a:p>
        </p:txBody>
      </p:sp>
      <p:graphicFrame>
        <p:nvGraphicFramePr>
          <p:cNvPr id="9" name="טבלה 8"/>
          <p:cNvGraphicFramePr>
            <a:graphicFrameLocks noGrp="1"/>
          </p:cNvGraphicFramePr>
          <p:nvPr>
            <p:extLst>
              <p:ext uri="{D42A27DB-BD31-4B8C-83A1-F6EECF244321}">
                <p14:modId xmlns:p14="http://schemas.microsoft.com/office/powerpoint/2010/main" val="3758769168"/>
              </p:ext>
            </p:extLst>
          </p:nvPr>
        </p:nvGraphicFramePr>
        <p:xfrm>
          <a:off x="179513" y="1192502"/>
          <a:ext cx="8765543" cy="5404850"/>
        </p:xfrm>
        <a:graphic>
          <a:graphicData uri="http://schemas.openxmlformats.org/drawingml/2006/table">
            <a:tbl>
              <a:tblPr rtl="1" firstRow="1" firstCol="1" bandRow="1"/>
              <a:tblGrid>
                <a:gridCol w="920783"/>
                <a:gridCol w="846434"/>
                <a:gridCol w="1241055"/>
                <a:gridCol w="1382036"/>
                <a:gridCol w="1128669"/>
                <a:gridCol w="1269650"/>
                <a:gridCol w="988458"/>
                <a:gridCol w="988458"/>
              </a:tblGrid>
              <a:tr h="225855">
                <a:tc gridSpan="5">
                  <a:txBody>
                    <a:bodyPr/>
                    <a:lstStyle/>
                    <a:p>
                      <a:pPr algn="ctr" rtl="1">
                        <a:spcAft>
                          <a:spcPts val="0"/>
                        </a:spcAft>
                      </a:pPr>
                      <a:r>
                        <a:rPr lang="he-IL" sz="1400" b="1" dirty="0">
                          <a:effectLst/>
                          <a:latin typeface="Arial"/>
                          <a:ea typeface="Times New Roman"/>
                          <a:cs typeface="+mj-cs"/>
                        </a:rPr>
                        <a:t>פעילות קיימת של המשרד בנושא העוני בזיקה לדוח העוני</a:t>
                      </a:r>
                      <a:endParaRPr lang="en-US" sz="1100" dirty="0">
                        <a:effectLst/>
                        <a:latin typeface="Times New Roman"/>
                        <a:ea typeface="Times New Roman"/>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c gridSpan="3">
                  <a:txBody>
                    <a:bodyPr/>
                    <a:lstStyle/>
                    <a:p>
                      <a:pPr algn="ctr" rtl="1">
                        <a:spcAft>
                          <a:spcPts val="0"/>
                        </a:spcAft>
                      </a:pPr>
                      <a:r>
                        <a:rPr lang="he-IL" sz="1100" b="1" dirty="0">
                          <a:effectLst/>
                          <a:latin typeface="Arial"/>
                          <a:ea typeface="Times New Roman"/>
                          <a:cs typeface="+mj-cs"/>
                        </a:rPr>
                        <a:t>הצורך בהרחבה</a:t>
                      </a:r>
                      <a:endParaRPr lang="en-US" sz="1000" dirty="0">
                        <a:effectLst/>
                        <a:latin typeface="Times New Roman"/>
                        <a:ea typeface="Times New Roman"/>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c hMerge="1">
                  <a:txBody>
                    <a:bodyPr/>
                    <a:lstStyle/>
                    <a:p>
                      <a:pPr rtl="1"/>
                      <a:endParaRPr lang="he-IL"/>
                    </a:p>
                  </a:txBody>
                  <a:tcPr/>
                </a:tc>
                <a:tc hMerge="1">
                  <a:txBody>
                    <a:bodyPr/>
                    <a:lstStyle/>
                    <a:p>
                      <a:pPr rtl="1"/>
                      <a:endParaRPr lang="he-IL"/>
                    </a:p>
                  </a:txBody>
                  <a:tcPr/>
                </a:tc>
              </a:tr>
              <a:tr h="483976">
                <a:tc>
                  <a:txBody>
                    <a:bodyPr/>
                    <a:lstStyle/>
                    <a:p>
                      <a:pPr algn="r" rtl="1">
                        <a:spcAft>
                          <a:spcPts val="0"/>
                        </a:spcAft>
                      </a:pPr>
                      <a:r>
                        <a:rPr lang="he-IL" sz="1000" b="1" dirty="0">
                          <a:effectLst/>
                          <a:latin typeface="Arial"/>
                          <a:ea typeface="Times New Roman"/>
                          <a:cs typeface="+mj-cs"/>
                        </a:rPr>
                        <a:t>המענה הקיים במשרד</a:t>
                      </a:r>
                      <a:endParaRPr lang="en-US" sz="1000" dirty="0">
                        <a:effectLst/>
                        <a:latin typeface="Times New Roman"/>
                        <a:ea typeface="Times New Roman"/>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000" b="1" dirty="0">
                          <a:effectLst/>
                          <a:latin typeface="Arial"/>
                          <a:ea typeface="Times New Roman"/>
                          <a:cs typeface="+mj-cs"/>
                        </a:rPr>
                        <a:t>זיקה להמלצות דוח העוני ומספרן</a:t>
                      </a:r>
                      <a:endParaRPr lang="en-US" sz="1000" dirty="0">
                        <a:effectLst/>
                        <a:latin typeface="Times New Roman"/>
                        <a:ea typeface="Times New Roman"/>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000" b="1" dirty="0">
                          <a:effectLst/>
                          <a:latin typeface="Arial"/>
                          <a:ea typeface="Times New Roman"/>
                          <a:cs typeface="+mj-cs"/>
                        </a:rPr>
                        <a:t>פרוט המענים</a:t>
                      </a:r>
                      <a:endParaRPr lang="en-US" sz="1000" dirty="0">
                        <a:effectLst/>
                        <a:latin typeface="Times New Roman"/>
                        <a:ea typeface="Times New Roman"/>
                        <a:cs typeface="+mj-cs"/>
                      </a:endParaRPr>
                    </a:p>
                    <a:p>
                      <a:pPr algn="r" rtl="1">
                        <a:spcAft>
                          <a:spcPts val="0"/>
                        </a:spcAft>
                      </a:pPr>
                      <a:r>
                        <a:rPr lang="he-IL" sz="1000" b="1" dirty="0">
                          <a:effectLst/>
                          <a:latin typeface="Arial"/>
                          <a:ea typeface="Times New Roman"/>
                          <a:cs typeface="+mj-cs"/>
                        </a:rPr>
                        <a:t>ואוכלוסיית היעד</a:t>
                      </a:r>
                      <a:endParaRPr lang="en-US" sz="1000" dirty="0">
                        <a:effectLst/>
                        <a:latin typeface="Times New Roman"/>
                        <a:ea typeface="Times New Roman"/>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000" b="1" dirty="0">
                          <a:effectLst/>
                          <a:latin typeface="Arial"/>
                          <a:ea typeface="Times New Roman"/>
                          <a:cs typeface="+mj-cs"/>
                        </a:rPr>
                        <a:t>פרוט התשומות</a:t>
                      </a:r>
                      <a:endParaRPr lang="en-US" sz="1000" dirty="0">
                        <a:effectLst/>
                        <a:latin typeface="Times New Roman"/>
                        <a:ea typeface="Times New Roman"/>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000" b="1" dirty="0">
                          <a:effectLst/>
                          <a:latin typeface="Arial"/>
                          <a:ea typeface="Times New Roman"/>
                          <a:cs typeface="+mj-cs"/>
                        </a:rPr>
                        <a:t>עלות התשומות</a:t>
                      </a:r>
                      <a:endParaRPr lang="en-US" sz="1000" dirty="0">
                        <a:effectLst/>
                        <a:latin typeface="Times New Roman"/>
                        <a:ea typeface="Times New Roman"/>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000" b="1" dirty="0">
                          <a:effectLst/>
                          <a:latin typeface="Arial"/>
                          <a:ea typeface="Times New Roman"/>
                          <a:cs typeface="+mj-cs"/>
                        </a:rPr>
                        <a:t>הצורך בהרחבה</a:t>
                      </a:r>
                      <a:endParaRPr lang="en-US" sz="1000" dirty="0">
                        <a:effectLst/>
                        <a:latin typeface="Times New Roman"/>
                        <a:ea typeface="Times New Roman"/>
                        <a:cs typeface="+mj-cs"/>
                      </a:endParaRPr>
                    </a:p>
                    <a:p>
                      <a:pPr algn="r" rtl="1">
                        <a:spcAft>
                          <a:spcPts val="0"/>
                        </a:spcAft>
                      </a:pPr>
                      <a:r>
                        <a:rPr lang="he-IL" sz="1000" b="1" dirty="0">
                          <a:effectLst/>
                          <a:latin typeface="Arial"/>
                          <a:ea typeface="Times New Roman"/>
                          <a:cs typeface="+mj-cs"/>
                        </a:rPr>
                        <a:t>2017-2021</a:t>
                      </a:r>
                      <a:endParaRPr lang="en-US" sz="1000" dirty="0">
                        <a:effectLst/>
                        <a:latin typeface="Times New Roman"/>
                        <a:ea typeface="Times New Roman"/>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000" b="1" dirty="0">
                          <a:effectLst/>
                          <a:latin typeface="Arial"/>
                          <a:ea typeface="Times New Roman"/>
                          <a:cs typeface="+mj-cs"/>
                        </a:rPr>
                        <a:t>תקציב תוספתי נדרש ב- ₪</a:t>
                      </a:r>
                      <a:endParaRPr lang="en-US" sz="1000" dirty="0">
                        <a:effectLst/>
                        <a:latin typeface="Times New Roman"/>
                        <a:ea typeface="Times New Roman"/>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000" b="1" dirty="0">
                          <a:effectLst/>
                          <a:latin typeface="Arial"/>
                          <a:ea typeface="Times New Roman"/>
                          <a:cs typeface="+mj-cs"/>
                        </a:rPr>
                        <a:t>הערות</a:t>
                      </a:r>
                      <a:endParaRPr lang="en-US" sz="1000" dirty="0">
                        <a:effectLst/>
                        <a:latin typeface="Times New Roman"/>
                        <a:ea typeface="Times New Roman"/>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r>
              <a:tr h="1286080">
                <a:tc rowSpan="4">
                  <a:txBody>
                    <a:bodyPr/>
                    <a:lstStyle/>
                    <a:p>
                      <a:pPr algn="r" rtl="1">
                        <a:spcAft>
                          <a:spcPts val="0"/>
                        </a:spcAft>
                      </a:pPr>
                      <a:r>
                        <a:rPr lang="he-IL" sz="1800" b="1" dirty="0">
                          <a:effectLst/>
                          <a:latin typeface="Arial"/>
                          <a:ea typeface="Times New Roman"/>
                          <a:cs typeface="+mj-cs"/>
                        </a:rPr>
                        <a:t>תכניות תעסוקה</a:t>
                      </a:r>
                      <a:endParaRPr lang="en-US" sz="1400" dirty="0">
                        <a:effectLst/>
                        <a:latin typeface="Times New Roman"/>
                        <a:ea typeface="Times New Roman"/>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c rowSpan="4">
                  <a:txBody>
                    <a:bodyPr/>
                    <a:lstStyle/>
                    <a:p>
                      <a:pPr algn="r" rtl="1">
                        <a:spcAft>
                          <a:spcPts val="0"/>
                        </a:spcAft>
                      </a:pPr>
                      <a:r>
                        <a:rPr lang="he-IL" sz="900" dirty="0">
                          <a:effectLst/>
                          <a:latin typeface="Arial"/>
                          <a:ea typeface="Times New Roman"/>
                          <a:cs typeface="+mj-cs"/>
                        </a:rPr>
                        <a:t>31- </a:t>
                      </a:r>
                      <a:r>
                        <a:rPr lang="he-IL" sz="1050" dirty="0">
                          <a:effectLst/>
                          <a:latin typeface="Arial"/>
                          <a:ea typeface="Times New Roman"/>
                          <a:cs typeface="+mj-cs"/>
                        </a:rPr>
                        <a:t>מרכזי תעסוקה </a:t>
                      </a:r>
                      <a:r>
                        <a:rPr lang="he-IL" sz="1100" dirty="0">
                          <a:effectLst/>
                          <a:latin typeface="Arial"/>
                          <a:ea typeface="Times New Roman"/>
                          <a:cs typeface="+mj-cs"/>
                        </a:rPr>
                        <a:t>למקבלי</a:t>
                      </a:r>
                      <a:r>
                        <a:rPr lang="he-IL" sz="1050" dirty="0">
                          <a:effectLst/>
                          <a:latin typeface="Arial"/>
                          <a:ea typeface="Times New Roman"/>
                          <a:cs typeface="+mj-cs"/>
                        </a:rPr>
                        <a:t> קצבאות</a:t>
                      </a:r>
                      <a:endParaRPr lang="en-US" sz="1050" dirty="0">
                        <a:effectLst/>
                        <a:latin typeface="Times New Roman"/>
                        <a:ea typeface="Times New Roman"/>
                        <a:cs typeface="+mj-cs"/>
                      </a:endParaRPr>
                    </a:p>
                    <a:p>
                      <a:pPr algn="r" rtl="1">
                        <a:spcAft>
                          <a:spcPts val="0"/>
                        </a:spcAft>
                      </a:pPr>
                      <a:r>
                        <a:rPr lang="he-IL" sz="1050" dirty="0">
                          <a:effectLst/>
                          <a:latin typeface="Arial"/>
                          <a:ea typeface="Times New Roman"/>
                          <a:cs typeface="+mj-cs"/>
                        </a:rPr>
                        <a:t>32- הכשרות מקצועיות ופישוט תהליכים</a:t>
                      </a:r>
                      <a:endParaRPr lang="en-US" sz="1050" dirty="0">
                        <a:effectLst/>
                        <a:latin typeface="Times New Roman"/>
                        <a:ea typeface="Times New Roman"/>
                        <a:cs typeface="+mj-cs"/>
                      </a:endParaRPr>
                    </a:p>
                    <a:p>
                      <a:pPr algn="r" rtl="1">
                        <a:spcAft>
                          <a:spcPts val="0"/>
                        </a:spcAft>
                      </a:pPr>
                      <a:r>
                        <a:rPr lang="he-IL" sz="1050" dirty="0">
                          <a:effectLst/>
                          <a:latin typeface="Arial"/>
                          <a:ea typeface="Times New Roman"/>
                          <a:cs typeface="+mj-cs"/>
                        </a:rPr>
                        <a:t>33- שת"פ עם מעסיקים</a:t>
                      </a:r>
                      <a:endParaRPr lang="en-US" sz="1050" dirty="0">
                        <a:effectLst/>
                        <a:latin typeface="Times New Roman"/>
                        <a:ea typeface="Times New Roman"/>
                        <a:cs typeface="+mj-cs"/>
                      </a:endParaRPr>
                    </a:p>
                    <a:p>
                      <a:pPr algn="r" rtl="1">
                        <a:spcAft>
                          <a:spcPts val="0"/>
                        </a:spcAft>
                      </a:pPr>
                      <a:r>
                        <a:rPr lang="he-IL" sz="1050" dirty="0">
                          <a:effectLst/>
                          <a:latin typeface="Arial"/>
                          <a:ea typeface="Times New Roman"/>
                          <a:cs typeface="+mj-cs"/>
                        </a:rPr>
                        <a:t>34- שימוש בשוברים להכשרה</a:t>
                      </a:r>
                      <a:endParaRPr lang="en-US" sz="1050" dirty="0">
                        <a:effectLst/>
                        <a:latin typeface="Times New Roman"/>
                        <a:ea typeface="Times New Roman"/>
                        <a:cs typeface="+mj-cs"/>
                      </a:endParaRPr>
                    </a:p>
                    <a:p>
                      <a:pPr algn="r" rtl="1">
                        <a:spcAft>
                          <a:spcPts val="0"/>
                        </a:spcAft>
                      </a:pPr>
                      <a:r>
                        <a:rPr lang="he-IL" sz="1050" dirty="0">
                          <a:effectLst/>
                          <a:latin typeface="Arial"/>
                          <a:ea typeface="Times New Roman"/>
                          <a:cs typeface="+mj-cs"/>
                        </a:rPr>
                        <a:t>46- שילוב אוכלוסיות חרדים, מיעוטים, רווחה ובעלי מוגבלויות בשוק העבודה</a:t>
                      </a:r>
                      <a:endParaRPr lang="en-US" sz="1050" dirty="0">
                        <a:effectLst/>
                        <a:latin typeface="Times New Roman"/>
                        <a:ea typeface="Times New Roman"/>
                        <a:cs typeface="+mj-cs"/>
                      </a:endParaRPr>
                    </a:p>
                    <a:p>
                      <a:pPr algn="r" rtl="1">
                        <a:spcAft>
                          <a:spcPts val="0"/>
                        </a:spcAft>
                      </a:pPr>
                      <a:r>
                        <a:rPr lang="he-IL" sz="1050" dirty="0">
                          <a:effectLst/>
                          <a:latin typeface="Arial"/>
                          <a:ea typeface="Times New Roman"/>
                          <a:cs typeface="+mj-cs"/>
                        </a:rPr>
                        <a:t>47- סנכרון והבניית </a:t>
                      </a:r>
                      <a:r>
                        <a:rPr lang="he-IL" sz="1050" dirty="0" err="1">
                          <a:effectLst/>
                          <a:latin typeface="Arial"/>
                          <a:ea typeface="Times New Roman"/>
                          <a:cs typeface="+mj-cs"/>
                        </a:rPr>
                        <a:t>שת"פים</a:t>
                      </a:r>
                      <a:r>
                        <a:rPr lang="he-IL" sz="1050" dirty="0">
                          <a:effectLst/>
                          <a:latin typeface="Arial"/>
                          <a:ea typeface="Times New Roman"/>
                          <a:cs typeface="+mj-cs"/>
                        </a:rPr>
                        <a:t> בתחום התעסוקה</a:t>
                      </a:r>
                      <a:endParaRPr lang="en-US" sz="1050" dirty="0">
                        <a:effectLst/>
                        <a:latin typeface="Times New Roman"/>
                        <a:ea typeface="Times New Roman"/>
                        <a:cs typeface="+mj-cs"/>
                      </a:endParaRPr>
                    </a:p>
                    <a:p>
                      <a:pPr algn="r" rtl="1">
                        <a:spcAft>
                          <a:spcPts val="0"/>
                        </a:spcAft>
                      </a:pPr>
                      <a:r>
                        <a:rPr lang="he-IL" sz="1050" dirty="0">
                          <a:effectLst/>
                          <a:latin typeface="Arial"/>
                          <a:ea typeface="Times New Roman"/>
                          <a:cs typeface="+mj-cs"/>
                        </a:rPr>
                        <a:t> </a:t>
                      </a:r>
                      <a:endParaRPr lang="en-US" sz="1050" dirty="0">
                        <a:effectLst/>
                        <a:latin typeface="Times New Roman"/>
                        <a:ea typeface="Times New Roman"/>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00" b="1" dirty="0">
                          <a:effectLst/>
                          <a:latin typeface="Arial"/>
                          <a:ea typeface="Times New Roman"/>
                          <a:cs typeface="+mj-cs"/>
                        </a:rPr>
                        <a:t>7 מרכזי תעסוקה עירוניים</a:t>
                      </a:r>
                      <a:endParaRPr lang="en-US" sz="1000" dirty="0">
                        <a:effectLst/>
                        <a:latin typeface="Times New Roman"/>
                        <a:ea typeface="Times New Roman"/>
                        <a:cs typeface="+mj-cs"/>
                      </a:endParaRPr>
                    </a:p>
                    <a:p>
                      <a:pPr algn="r" rtl="1">
                        <a:spcAft>
                          <a:spcPts val="0"/>
                        </a:spcAft>
                      </a:pPr>
                      <a:r>
                        <a:rPr lang="he-IL" sz="1000" dirty="0">
                          <a:effectLst/>
                          <a:latin typeface="Arial"/>
                          <a:ea typeface="Times New Roman"/>
                          <a:cs typeface="+mj-cs"/>
                        </a:rPr>
                        <a:t>6000 לקוחות</a:t>
                      </a:r>
                      <a:endParaRPr lang="en-US" sz="1000" dirty="0">
                        <a:effectLst/>
                        <a:latin typeface="Times New Roman"/>
                        <a:ea typeface="Times New Roman"/>
                        <a:cs typeface="+mj-cs"/>
                      </a:endParaRPr>
                    </a:p>
                    <a:p>
                      <a:pPr algn="r" rtl="1">
                        <a:spcAft>
                          <a:spcPts val="0"/>
                        </a:spcAft>
                      </a:pPr>
                      <a:r>
                        <a:rPr lang="he-IL" sz="1000" dirty="0">
                          <a:effectLst/>
                          <a:latin typeface="Arial"/>
                          <a:ea typeface="Times New Roman"/>
                          <a:cs typeface="+mj-cs"/>
                        </a:rPr>
                        <a:t> </a:t>
                      </a:r>
                      <a:endParaRPr lang="en-US" sz="1000" dirty="0">
                        <a:effectLst/>
                        <a:latin typeface="Times New Roman"/>
                        <a:ea typeface="Times New Roman"/>
                        <a:cs typeface="+mj-cs"/>
                      </a:endParaRPr>
                    </a:p>
                    <a:p>
                      <a:pPr algn="r" rtl="1">
                        <a:spcAft>
                          <a:spcPts val="0"/>
                        </a:spcAft>
                      </a:pPr>
                      <a:r>
                        <a:rPr lang="he-IL" sz="1000" dirty="0">
                          <a:effectLst/>
                          <a:latin typeface="Arial"/>
                          <a:ea typeface="Times New Roman"/>
                          <a:cs typeface="+mj-cs"/>
                        </a:rPr>
                        <a:t> </a:t>
                      </a:r>
                      <a:endParaRPr lang="en-US" sz="1000" dirty="0">
                        <a:effectLst/>
                        <a:latin typeface="Times New Roman"/>
                        <a:ea typeface="Times New Roman"/>
                        <a:cs typeface="+mj-cs"/>
                      </a:endParaRPr>
                    </a:p>
                    <a:p>
                      <a:pPr algn="r" rtl="1">
                        <a:spcAft>
                          <a:spcPts val="0"/>
                        </a:spcAft>
                      </a:pPr>
                      <a:r>
                        <a:rPr lang="he-IL" sz="1000" dirty="0">
                          <a:effectLst/>
                          <a:latin typeface="Arial"/>
                          <a:ea typeface="Times New Roman"/>
                          <a:cs typeface="+mj-cs"/>
                        </a:rPr>
                        <a:t> </a:t>
                      </a:r>
                      <a:endParaRPr lang="en-US" sz="1000" dirty="0">
                        <a:effectLst/>
                        <a:latin typeface="Times New Roman"/>
                        <a:ea typeface="Times New Roman"/>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lvl="0" indent="0" algn="r" rtl="1">
                        <a:lnSpc>
                          <a:spcPct val="115000"/>
                        </a:lnSpc>
                        <a:spcAft>
                          <a:spcPts val="0"/>
                        </a:spcAft>
                        <a:buFont typeface="Arial"/>
                        <a:buNone/>
                      </a:pPr>
                      <a:r>
                        <a:rPr lang="he-IL" sz="900" dirty="0">
                          <a:effectLst/>
                          <a:latin typeface="Calibri"/>
                          <a:ea typeface="Calibri"/>
                          <a:cs typeface="+mj-cs"/>
                        </a:rPr>
                        <a:t>סדנאות הכנה </a:t>
                      </a:r>
                      <a:r>
                        <a:rPr lang="he-IL" sz="900" dirty="0" smtClean="0">
                          <a:effectLst/>
                          <a:latin typeface="Calibri"/>
                          <a:ea typeface="Calibri"/>
                          <a:cs typeface="+mj-cs"/>
                        </a:rPr>
                        <a:t>לעבודה</a:t>
                      </a:r>
                      <a:endParaRPr lang="en-US" sz="900" dirty="0">
                        <a:effectLst/>
                        <a:latin typeface="Calibri"/>
                        <a:ea typeface="Calibri"/>
                        <a:cs typeface="+mj-cs"/>
                      </a:endParaRPr>
                    </a:p>
                    <a:p>
                      <a:pPr marL="0" lvl="0" indent="0" algn="r" rtl="1">
                        <a:lnSpc>
                          <a:spcPct val="115000"/>
                        </a:lnSpc>
                        <a:spcAft>
                          <a:spcPts val="0"/>
                        </a:spcAft>
                        <a:buFont typeface="Arial"/>
                        <a:buNone/>
                      </a:pPr>
                      <a:r>
                        <a:rPr lang="he-IL" sz="900" dirty="0">
                          <a:effectLst/>
                          <a:latin typeface="Calibri"/>
                          <a:ea typeface="Calibri"/>
                          <a:cs typeface="+mj-cs"/>
                        </a:rPr>
                        <a:t>קשרי מעסיקים</a:t>
                      </a:r>
                      <a:endParaRPr lang="en-US" sz="900" dirty="0">
                        <a:effectLst/>
                        <a:latin typeface="Calibri"/>
                        <a:ea typeface="Calibri"/>
                        <a:cs typeface="+mj-cs"/>
                      </a:endParaRPr>
                    </a:p>
                    <a:p>
                      <a:pPr marL="0" lvl="0" indent="0" algn="r" rtl="1">
                        <a:lnSpc>
                          <a:spcPct val="115000"/>
                        </a:lnSpc>
                        <a:spcAft>
                          <a:spcPts val="0"/>
                        </a:spcAft>
                        <a:buFont typeface="Arial"/>
                        <a:buNone/>
                      </a:pPr>
                      <a:r>
                        <a:rPr lang="he-IL" sz="900" dirty="0">
                          <a:effectLst/>
                          <a:latin typeface="Calibri"/>
                          <a:ea typeface="Calibri"/>
                          <a:cs typeface="+mj-cs"/>
                        </a:rPr>
                        <a:t>הפנייה לשוברים והכשרה מקצועית</a:t>
                      </a:r>
                      <a:endParaRPr lang="en-US" sz="900" dirty="0">
                        <a:effectLst/>
                        <a:latin typeface="Calibri"/>
                        <a:ea typeface="Calibri"/>
                        <a:cs typeface="+mj-cs"/>
                      </a:endParaRPr>
                    </a:p>
                    <a:p>
                      <a:pPr marL="0" lvl="0" indent="0" algn="r" rtl="1">
                        <a:lnSpc>
                          <a:spcPct val="115000"/>
                        </a:lnSpc>
                        <a:spcAft>
                          <a:spcPts val="0"/>
                        </a:spcAft>
                        <a:buFont typeface="Arial"/>
                        <a:buNone/>
                      </a:pPr>
                      <a:r>
                        <a:rPr lang="he-IL" sz="900" dirty="0">
                          <a:effectLst/>
                          <a:latin typeface="Calibri"/>
                          <a:ea typeface="Calibri"/>
                          <a:cs typeface="+mj-cs"/>
                        </a:rPr>
                        <a:t>מסלולי תעסוקה ייחודיים</a:t>
                      </a:r>
                      <a:endParaRPr lang="en-US" sz="900" dirty="0">
                        <a:effectLst/>
                        <a:latin typeface="Calibri"/>
                        <a:ea typeface="Calibri"/>
                        <a:cs typeface="+mj-cs"/>
                      </a:endParaRPr>
                    </a:p>
                    <a:p>
                      <a:pPr marL="0" lvl="0" indent="0" algn="r" rtl="1">
                        <a:lnSpc>
                          <a:spcPct val="115000"/>
                        </a:lnSpc>
                        <a:spcAft>
                          <a:spcPts val="0"/>
                        </a:spcAft>
                        <a:buFont typeface="Arial"/>
                        <a:buNone/>
                      </a:pPr>
                      <a:r>
                        <a:rPr lang="he-IL" sz="900" dirty="0">
                          <a:effectLst/>
                          <a:latin typeface="Calibri"/>
                          <a:ea typeface="Calibri"/>
                          <a:cs typeface="+mj-cs"/>
                        </a:rPr>
                        <a:t>ליווי בתעסוקה</a:t>
                      </a:r>
                      <a:endParaRPr lang="en-US" sz="900" dirty="0">
                        <a:effectLst/>
                        <a:latin typeface="Calibri"/>
                        <a:ea typeface="Calibri"/>
                        <a:cs typeface="+mj-cs"/>
                      </a:endParaRPr>
                    </a:p>
                    <a:p>
                      <a:pPr marL="0" lvl="0" indent="0" algn="r" rtl="1">
                        <a:lnSpc>
                          <a:spcPct val="115000"/>
                        </a:lnSpc>
                        <a:spcAft>
                          <a:spcPts val="0"/>
                        </a:spcAft>
                        <a:buFont typeface="Arial"/>
                        <a:buNone/>
                      </a:pPr>
                      <a:r>
                        <a:rPr lang="he-IL" sz="900" dirty="0">
                          <a:effectLst/>
                          <a:latin typeface="Calibri"/>
                          <a:ea typeface="Calibri"/>
                          <a:cs typeface="+mj-cs"/>
                        </a:rPr>
                        <a:t>אוריינות בכלכלת המשפחה</a:t>
                      </a:r>
                      <a:endParaRPr lang="en-US" sz="900" dirty="0">
                        <a:effectLst/>
                        <a:latin typeface="Calibri"/>
                        <a:ea typeface="Calibri"/>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200" dirty="0">
                          <a:effectLst/>
                          <a:latin typeface="Arial"/>
                          <a:ea typeface="Times New Roman"/>
                          <a:cs typeface="+mj-cs"/>
                        </a:rPr>
                        <a:t>16.5 </a:t>
                      </a:r>
                      <a:r>
                        <a:rPr lang="he-IL" sz="1200" dirty="0" smtClean="0">
                          <a:effectLst/>
                          <a:latin typeface="Arial"/>
                          <a:ea typeface="Times New Roman"/>
                          <a:cs typeface="+mj-cs"/>
                        </a:rPr>
                        <a:t>מיליון</a:t>
                      </a:r>
                      <a:endParaRPr lang="en-US" sz="1200" dirty="0">
                        <a:effectLst/>
                        <a:latin typeface="Times New Roman"/>
                        <a:ea typeface="Times New Roman"/>
                        <a:cs typeface="+mj-cs"/>
                      </a:endParaRPr>
                    </a:p>
                    <a:p>
                      <a:pPr algn="r" rtl="1">
                        <a:spcAft>
                          <a:spcPts val="0"/>
                        </a:spcAft>
                      </a:pPr>
                      <a:r>
                        <a:rPr lang="he-IL" sz="1200" dirty="0">
                          <a:effectLst/>
                          <a:latin typeface="Arial"/>
                          <a:ea typeface="Times New Roman"/>
                          <a:cs typeface="+mj-cs"/>
                        </a:rPr>
                        <a:t> </a:t>
                      </a:r>
                      <a:endParaRPr lang="en-US" sz="1200" dirty="0">
                        <a:effectLst/>
                        <a:latin typeface="Times New Roman"/>
                        <a:ea typeface="Times New Roman"/>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lvl="0" indent="0" algn="r" rtl="1">
                        <a:lnSpc>
                          <a:spcPct val="115000"/>
                        </a:lnSpc>
                        <a:spcAft>
                          <a:spcPts val="0"/>
                        </a:spcAft>
                        <a:buFont typeface="Arial"/>
                        <a:buNone/>
                      </a:pPr>
                      <a:r>
                        <a:rPr lang="he-IL" sz="900" dirty="0">
                          <a:effectLst/>
                          <a:latin typeface="Calibri"/>
                          <a:ea typeface="Calibri"/>
                          <a:cs typeface="+mj-cs"/>
                        </a:rPr>
                        <a:t>2017- תוספת של 7 מרכזים עירוניים נוספים</a:t>
                      </a:r>
                      <a:endParaRPr lang="en-US" sz="900" dirty="0">
                        <a:effectLst/>
                        <a:latin typeface="Calibri"/>
                        <a:ea typeface="Calibri"/>
                        <a:cs typeface="+mj-cs"/>
                      </a:endParaRPr>
                    </a:p>
                    <a:p>
                      <a:pPr marL="0" lvl="0" indent="0" algn="r" rtl="1">
                        <a:lnSpc>
                          <a:spcPct val="115000"/>
                        </a:lnSpc>
                        <a:spcAft>
                          <a:spcPts val="0"/>
                        </a:spcAft>
                        <a:buFont typeface="Arial"/>
                        <a:buNone/>
                      </a:pPr>
                      <a:r>
                        <a:rPr lang="he-IL" sz="900" dirty="0">
                          <a:effectLst/>
                          <a:latin typeface="Calibri"/>
                          <a:ea typeface="Calibri"/>
                          <a:cs typeface="+mj-cs"/>
                        </a:rPr>
                        <a:t>2018- 7 במודלים שונים</a:t>
                      </a:r>
                      <a:endParaRPr lang="en-US" sz="900" dirty="0">
                        <a:effectLst/>
                        <a:latin typeface="Calibri"/>
                        <a:ea typeface="Calibri"/>
                        <a:cs typeface="+mj-cs"/>
                      </a:endParaRPr>
                    </a:p>
                    <a:p>
                      <a:pPr marL="0" lvl="0" indent="0" algn="r" rtl="1">
                        <a:lnSpc>
                          <a:spcPct val="115000"/>
                        </a:lnSpc>
                        <a:spcAft>
                          <a:spcPts val="0"/>
                        </a:spcAft>
                        <a:buFont typeface="Arial"/>
                        <a:buNone/>
                      </a:pPr>
                      <a:r>
                        <a:rPr lang="he-IL" sz="900" dirty="0">
                          <a:effectLst/>
                          <a:latin typeface="Calibri"/>
                          <a:ea typeface="Calibri"/>
                          <a:cs typeface="+mj-cs"/>
                        </a:rPr>
                        <a:t>2019- 5 במודלים שונים</a:t>
                      </a:r>
                      <a:endParaRPr lang="en-US" sz="900" dirty="0">
                        <a:effectLst/>
                        <a:latin typeface="Calibri"/>
                        <a:ea typeface="Calibri"/>
                        <a:cs typeface="+mj-cs"/>
                      </a:endParaRPr>
                    </a:p>
                    <a:p>
                      <a:pPr marL="0" indent="0" algn="r" rtl="1">
                        <a:spcAft>
                          <a:spcPts val="0"/>
                        </a:spcAft>
                        <a:buFont typeface="Arial" panose="020B0604020202020204" pitchFamily="34" charset="0"/>
                        <a:buNone/>
                      </a:pPr>
                      <a:r>
                        <a:rPr lang="he-IL" sz="900" dirty="0">
                          <a:effectLst/>
                          <a:latin typeface="Arial"/>
                          <a:ea typeface="Times New Roman"/>
                          <a:cs typeface="+mj-cs"/>
                        </a:rPr>
                        <a:t>סה"כ תוספת של 19 מרכזי תעסוקה נוספים על הקיים</a:t>
                      </a:r>
                      <a:endParaRPr lang="en-US" sz="900" dirty="0">
                        <a:effectLst/>
                        <a:latin typeface="Times New Roman"/>
                        <a:ea typeface="Times New Roman"/>
                        <a:cs typeface="+mj-cs"/>
                      </a:endParaRPr>
                    </a:p>
                    <a:p>
                      <a:pPr marL="0" lvl="0" indent="0" algn="r" rtl="1">
                        <a:lnSpc>
                          <a:spcPct val="115000"/>
                        </a:lnSpc>
                        <a:spcAft>
                          <a:spcPts val="0"/>
                        </a:spcAft>
                        <a:buFont typeface="Arial"/>
                        <a:buNone/>
                      </a:pPr>
                      <a:r>
                        <a:rPr lang="he-IL" sz="900" dirty="0">
                          <a:effectLst/>
                          <a:latin typeface="Calibri"/>
                          <a:ea typeface="Calibri"/>
                          <a:cs typeface="+mj-cs"/>
                        </a:rPr>
                        <a:t>תוספת פיקוח במטה ובמחוזות לתחום תעסוקה</a:t>
                      </a:r>
                      <a:endParaRPr lang="en-US" sz="900" dirty="0">
                        <a:effectLst/>
                        <a:latin typeface="Calibri"/>
                        <a:ea typeface="Calibri"/>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00" b="1" dirty="0">
                          <a:effectLst/>
                          <a:latin typeface="Arial"/>
                          <a:ea typeface="Times New Roman"/>
                          <a:cs typeface="+mj-cs"/>
                        </a:rPr>
                        <a:t>2017- 2018</a:t>
                      </a:r>
                      <a:endParaRPr lang="en-US" sz="1000" b="1" dirty="0">
                        <a:effectLst/>
                        <a:latin typeface="Times New Roman"/>
                        <a:ea typeface="Times New Roman"/>
                        <a:cs typeface="+mj-cs"/>
                      </a:endParaRPr>
                    </a:p>
                    <a:p>
                      <a:pPr algn="r" rtl="1">
                        <a:spcAft>
                          <a:spcPts val="0"/>
                        </a:spcAft>
                      </a:pPr>
                      <a:r>
                        <a:rPr lang="he-IL" sz="1000" b="1" dirty="0">
                          <a:effectLst/>
                          <a:latin typeface="Arial"/>
                          <a:ea typeface="Times New Roman"/>
                          <a:cs typeface="+mj-cs"/>
                        </a:rPr>
                        <a:t>10 מיליון</a:t>
                      </a:r>
                      <a:endParaRPr lang="en-US" sz="1000" b="1" dirty="0">
                        <a:effectLst/>
                        <a:latin typeface="Times New Roman"/>
                        <a:ea typeface="Times New Roman"/>
                        <a:cs typeface="+mj-cs"/>
                      </a:endParaRPr>
                    </a:p>
                    <a:p>
                      <a:pPr algn="r" rtl="1">
                        <a:spcAft>
                          <a:spcPts val="0"/>
                        </a:spcAft>
                      </a:pPr>
                      <a:r>
                        <a:rPr lang="he-IL" sz="1000" b="1" dirty="0">
                          <a:effectLst/>
                          <a:latin typeface="Arial"/>
                          <a:ea typeface="Times New Roman"/>
                          <a:cs typeface="+mj-cs"/>
                        </a:rPr>
                        <a:t>2020-2019- 15 מיליון</a:t>
                      </a:r>
                      <a:endParaRPr lang="en-US" sz="1000" b="1" dirty="0">
                        <a:effectLst/>
                        <a:latin typeface="Times New Roman"/>
                        <a:ea typeface="Times New Roman"/>
                        <a:cs typeface="+mj-cs"/>
                      </a:endParaRPr>
                    </a:p>
                    <a:p>
                      <a:pPr algn="r" rtl="1">
                        <a:spcAft>
                          <a:spcPts val="0"/>
                        </a:spcAft>
                      </a:pPr>
                      <a:r>
                        <a:rPr lang="he-IL" sz="1000" b="1" dirty="0">
                          <a:effectLst/>
                          <a:latin typeface="Arial"/>
                          <a:ea typeface="Times New Roman"/>
                          <a:cs typeface="+mj-cs"/>
                        </a:rPr>
                        <a:t> </a:t>
                      </a:r>
                      <a:endParaRPr lang="en-US" sz="1000" b="1" dirty="0">
                        <a:effectLst/>
                        <a:latin typeface="Times New Roman"/>
                        <a:ea typeface="Times New Roman"/>
                        <a:cs typeface="+mj-cs"/>
                      </a:endParaRPr>
                    </a:p>
                    <a:p>
                      <a:pPr marL="0" lvl="0" indent="0" algn="r" rtl="1">
                        <a:lnSpc>
                          <a:spcPct val="115000"/>
                        </a:lnSpc>
                        <a:spcAft>
                          <a:spcPts val="0"/>
                        </a:spcAft>
                        <a:buFont typeface="Arial"/>
                        <a:buNone/>
                      </a:pPr>
                      <a:r>
                        <a:rPr lang="he-IL" sz="1000" b="1" dirty="0">
                          <a:effectLst/>
                          <a:latin typeface="Calibri"/>
                          <a:ea typeface="Calibri"/>
                          <a:cs typeface="+mj-cs"/>
                        </a:rPr>
                        <a:t>1.5 מיליון לפיקוח</a:t>
                      </a:r>
                      <a:endParaRPr lang="en-US" sz="1000" b="1" dirty="0">
                        <a:effectLst/>
                        <a:latin typeface="Calibri"/>
                        <a:ea typeface="Calibri"/>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a:effectLst/>
                          <a:latin typeface="Arial"/>
                          <a:ea typeface="Times New Roman"/>
                          <a:cs typeface="+mj-cs"/>
                        </a:rPr>
                        <a:t>סה"כ לקוחות ב- 2019:</a:t>
                      </a:r>
                      <a:endParaRPr lang="en-US" sz="1050">
                        <a:effectLst/>
                        <a:latin typeface="Times New Roman"/>
                        <a:ea typeface="Times New Roman"/>
                        <a:cs typeface="+mj-cs"/>
                      </a:endParaRPr>
                    </a:p>
                    <a:p>
                      <a:pPr algn="r" rtl="1">
                        <a:spcAft>
                          <a:spcPts val="0"/>
                        </a:spcAft>
                      </a:pPr>
                      <a:r>
                        <a:rPr lang="he-IL" sz="1050">
                          <a:effectLst/>
                          <a:latin typeface="Arial"/>
                          <a:ea typeface="Times New Roman"/>
                          <a:cs typeface="+mj-cs"/>
                        </a:rPr>
                        <a:t>13,500</a:t>
                      </a:r>
                      <a:endParaRPr lang="en-US" sz="1050">
                        <a:effectLst/>
                        <a:latin typeface="Times New Roman"/>
                        <a:ea typeface="Times New Roman"/>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91635">
                <a:tc vMerge="1">
                  <a:txBody>
                    <a:bodyPr/>
                    <a:lstStyle/>
                    <a:p>
                      <a:pPr rtl="1"/>
                      <a:endParaRPr lang="he-IL"/>
                    </a:p>
                  </a:txBody>
                  <a:tcPr/>
                </a:tc>
                <a:tc vMerge="1">
                  <a:txBody>
                    <a:bodyPr/>
                    <a:lstStyle/>
                    <a:p>
                      <a:pPr rtl="1"/>
                      <a:endParaRPr lang="he-IL"/>
                    </a:p>
                  </a:txBody>
                  <a:tcPr/>
                </a:tc>
                <a:tc>
                  <a:txBody>
                    <a:bodyPr/>
                    <a:lstStyle/>
                    <a:p>
                      <a:pPr algn="r" rtl="1">
                        <a:spcAft>
                          <a:spcPts val="0"/>
                        </a:spcAft>
                      </a:pPr>
                      <a:r>
                        <a:rPr lang="he-IL" sz="1000" b="1" dirty="0">
                          <a:effectLst/>
                          <a:latin typeface="Arial"/>
                          <a:ea typeface="Times New Roman"/>
                          <a:cs typeface="+mj-cs"/>
                        </a:rPr>
                        <a:t>תעסוקה בעוצמה</a:t>
                      </a:r>
                      <a:endParaRPr lang="en-US" sz="1000" dirty="0">
                        <a:effectLst/>
                        <a:latin typeface="Times New Roman"/>
                        <a:ea typeface="Times New Roman"/>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900" dirty="0">
                          <a:effectLst/>
                          <a:latin typeface="Arial"/>
                          <a:ea typeface="Times New Roman"/>
                          <a:cs typeface="+mj-cs"/>
                        </a:rPr>
                        <a:t>מסלול ייחודי במסגרת מרכזי עוצמה המתמקד בשילוב תעסוקתי:</a:t>
                      </a:r>
                      <a:endParaRPr lang="en-US" sz="900" dirty="0">
                        <a:effectLst/>
                        <a:latin typeface="Times New Roman"/>
                        <a:ea typeface="Times New Roman"/>
                        <a:cs typeface="+mj-cs"/>
                      </a:endParaRPr>
                    </a:p>
                    <a:p>
                      <a:pPr marL="0" lvl="0" indent="0" algn="r" rtl="1">
                        <a:lnSpc>
                          <a:spcPct val="115000"/>
                        </a:lnSpc>
                        <a:spcAft>
                          <a:spcPts val="0"/>
                        </a:spcAft>
                        <a:buFont typeface="Arial"/>
                        <a:buNone/>
                      </a:pPr>
                      <a:r>
                        <a:rPr lang="he-IL" sz="900" dirty="0">
                          <a:effectLst/>
                          <a:latin typeface="Calibri"/>
                          <a:ea typeface="Calibri"/>
                          <a:cs typeface="+mj-cs"/>
                        </a:rPr>
                        <a:t>0.5 רכז תעסוקה בכל מרכז </a:t>
                      </a:r>
                      <a:r>
                        <a:rPr lang="he-IL" sz="900" dirty="0" smtClean="0">
                          <a:effectLst/>
                          <a:latin typeface="Calibri"/>
                          <a:ea typeface="Calibri"/>
                          <a:cs typeface="+mj-cs"/>
                        </a:rPr>
                        <a:t>עוצמה</a:t>
                      </a:r>
                      <a:endParaRPr lang="he-IL" sz="900" dirty="0">
                        <a:effectLst/>
                        <a:latin typeface="Calibri"/>
                        <a:ea typeface="Calibri"/>
                        <a:cs typeface="+mj-cs"/>
                      </a:endParaRPr>
                    </a:p>
                    <a:p>
                      <a:pPr marL="0" lvl="0" indent="0" algn="r" rtl="1">
                        <a:lnSpc>
                          <a:spcPct val="115000"/>
                        </a:lnSpc>
                        <a:spcAft>
                          <a:spcPts val="0"/>
                        </a:spcAft>
                        <a:buFont typeface="Arial"/>
                        <a:buNone/>
                      </a:pPr>
                      <a:r>
                        <a:rPr lang="he-IL" sz="900" dirty="0" smtClean="0">
                          <a:effectLst/>
                          <a:latin typeface="Arial"/>
                          <a:ea typeface="Times New Roman"/>
                          <a:cs typeface="+mj-cs"/>
                        </a:rPr>
                        <a:t>תקציב </a:t>
                      </a:r>
                      <a:r>
                        <a:rPr lang="he-IL" sz="900" dirty="0">
                          <a:effectLst/>
                          <a:latin typeface="Arial"/>
                          <a:ea typeface="Times New Roman"/>
                          <a:cs typeface="+mj-cs"/>
                        </a:rPr>
                        <a:t>לפעולות תעסוקה שונות</a:t>
                      </a:r>
                      <a:endParaRPr lang="en-US" sz="900" dirty="0">
                        <a:effectLst/>
                        <a:latin typeface="Times New Roman"/>
                        <a:ea typeface="Times New Roman"/>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200" dirty="0">
                          <a:effectLst/>
                          <a:latin typeface="Arial"/>
                          <a:ea typeface="Times New Roman"/>
                          <a:cs typeface="+mj-cs"/>
                        </a:rPr>
                        <a:t>כ-9 </a:t>
                      </a:r>
                      <a:r>
                        <a:rPr lang="he-IL" sz="1200" dirty="0" smtClean="0">
                          <a:effectLst/>
                          <a:latin typeface="Arial"/>
                          <a:ea typeface="Times New Roman"/>
                          <a:cs typeface="+mj-cs"/>
                        </a:rPr>
                        <a:t>מיליון</a:t>
                      </a:r>
                    </a:p>
                    <a:p>
                      <a:pPr algn="r" rtl="1">
                        <a:spcAft>
                          <a:spcPts val="0"/>
                        </a:spcAft>
                      </a:pPr>
                      <a:r>
                        <a:rPr lang="he-IL" sz="1200" dirty="0" smtClean="0">
                          <a:effectLst/>
                          <a:latin typeface="Arial"/>
                          <a:ea typeface="Times New Roman"/>
                          <a:cs typeface="+mj-cs"/>
                        </a:rPr>
                        <a:t>(</a:t>
                      </a:r>
                      <a:r>
                        <a:rPr lang="he-IL" sz="1200" dirty="0">
                          <a:effectLst/>
                          <a:latin typeface="Arial"/>
                          <a:ea typeface="Times New Roman"/>
                          <a:cs typeface="+mj-cs"/>
                        </a:rPr>
                        <a:t>מתוך תקציב נושמים לרווחה במרכז עוצמה)</a:t>
                      </a:r>
                      <a:endParaRPr lang="en-US" sz="1200" dirty="0">
                        <a:effectLst/>
                        <a:latin typeface="Times New Roman"/>
                        <a:ea typeface="Times New Roman"/>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900" dirty="0">
                          <a:effectLst/>
                          <a:latin typeface="Arial"/>
                          <a:ea typeface="Times New Roman"/>
                          <a:cs typeface="+mj-cs"/>
                        </a:rPr>
                        <a:t>יורחב במסגרת הרחבת נושמים לרווחה במרכז עוצמה.</a:t>
                      </a:r>
                      <a:endParaRPr lang="en-US" sz="900" dirty="0">
                        <a:effectLst/>
                        <a:latin typeface="Times New Roman"/>
                        <a:ea typeface="Times New Roman"/>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00" b="1" dirty="0">
                          <a:effectLst/>
                          <a:latin typeface="Arial"/>
                          <a:ea typeface="Times New Roman"/>
                          <a:cs typeface="+mj-cs"/>
                        </a:rPr>
                        <a:t>---</a:t>
                      </a:r>
                      <a:endParaRPr lang="en-US" sz="1000" b="1" dirty="0">
                        <a:effectLst/>
                        <a:latin typeface="Times New Roman"/>
                        <a:ea typeface="Times New Roman"/>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a:effectLst/>
                          <a:latin typeface="Arial"/>
                          <a:ea typeface="Times New Roman"/>
                          <a:cs typeface="+mj-cs"/>
                        </a:rPr>
                        <a:t>המענה הנו חלק אינטגרלי מפעילות מרכזי עוצמה ויתוקצב כחלק מהרחבת המודל.</a:t>
                      </a:r>
                      <a:endParaRPr lang="en-US" sz="1050">
                        <a:effectLst/>
                        <a:latin typeface="Times New Roman"/>
                        <a:ea typeface="Times New Roman"/>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58652">
                <a:tc vMerge="1">
                  <a:txBody>
                    <a:bodyPr/>
                    <a:lstStyle/>
                    <a:p>
                      <a:pPr rtl="1"/>
                      <a:endParaRPr lang="he-IL"/>
                    </a:p>
                  </a:txBody>
                  <a:tcPr/>
                </a:tc>
                <a:tc vMerge="1">
                  <a:txBody>
                    <a:bodyPr/>
                    <a:lstStyle/>
                    <a:p>
                      <a:pPr rtl="1"/>
                      <a:endParaRPr lang="he-IL"/>
                    </a:p>
                  </a:txBody>
                  <a:tcPr/>
                </a:tc>
                <a:tc>
                  <a:txBody>
                    <a:bodyPr/>
                    <a:lstStyle/>
                    <a:p>
                      <a:pPr algn="r" rtl="1">
                        <a:spcAft>
                          <a:spcPts val="0"/>
                        </a:spcAft>
                      </a:pPr>
                      <a:r>
                        <a:rPr lang="he-IL" sz="1000" b="1" dirty="0">
                          <a:effectLst/>
                          <a:latin typeface="Arial"/>
                          <a:ea typeface="Times New Roman"/>
                          <a:cs typeface="+mj-cs"/>
                        </a:rPr>
                        <a:t>תנופה</a:t>
                      </a:r>
                      <a:endParaRPr lang="en-US" sz="1000" dirty="0">
                        <a:effectLst/>
                        <a:latin typeface="Times New Roman"/>
                        <a:ea typeface="Times New Roman"/>
                        <a:cs typeface="+mj-cs"/>
                      </a:endParaRPr>
                    </a:p>
                    <a:p>
                      <a:pPr algn="r" rtl="1">
                        <a:spcAft>
                          <a:spcPts val="0"/>
                        </a:spcAft>
                      </a:pPr>
                      <a:r>
                        <a:rPr lang="he-IL" sz="1000" dirty="0">
                          <a:effectLst/>
                          <a:latin typeface="Arial"/>
                          <a:ea typeface="Times New Roman"/>
                          <a:cs typeface="+mj-cs"/>
                        </a:rPr>
                        <a:t>תוכנית תעסוקה אינטנסיבית למקבלי הבטחת הכנסה ותיקים</a:t>
                      </a:r>
                      <a:endParaRPr lang="en-US" sz="1000" dirty="0">
                        <a:effectLst/>
                        <a:latin typeface="Times New Roman"/>
                        <a:ea typeface="Times New Roman"/>
                        <a:cs typeface="+mj-cs"/>
                      </a:endParaRPr>
                    </a:p>
                    <a:p>
                      <a:pPr algn="r" rtl="1">
                        <a:spcAft>
                          <a:spcPts val="0"/>
                        </a:spcAft>
                      </a:pPr>
                      <a:r>
                        <a:rPr lang="he-IL" sz="1000" dirty="0">
                          <a:effectLst/>
                          <a:latin typeface="Arial"/>
                          <a:ea typeface="Times New Roman"/>
                          <a:cs typeface="+mj-cs"/>
                        </a:rPr>
                        <a:t>200 משתתפים</a:t>
                      </a:r>
                      <a:endParaRPr lang="en-US" sz="1000" dirty="0">
                        <a:effectLst/>
                        <a:latin typeface="Times New Roman"/>
                        <a:ea typeface="Times New Roman"/>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8105" algn="r" rtl="1">
                        <a:lnSpc>
                          <a:spcPct val="115000"/>
                        </a:lnSpc>
                        <a:spcAft>
                          <a:spcPts val="0"/>
                        </a:spcAft>
                      </a:pPr>
                      <a:r>
                        <a:rPr lang="he-IL" sz="900" dirty="0">
                          <a:effectLst/>
                          <a:latin typeface="Calibri"/>
                          <a:ea typeface="Calibri"/>
                          <a:cs typeface="+mj-cs"/>
                        </a:rPr>
                        <a:t>סדנת הכנה לתעסוקה</a:t>
                      </a:r>
                      <a:endParaRPr lang="en-US" sz="900" dirty="0">
                        <a:effectLst/>
                        <a:latin typeface="Calibri"/>
                        <a:ea typeface="Calibri"/>
                        <a:cs typeface="+mj-cs"/>
                      </a:endParaRPr>
                    </a:p>
                    <a:p>
                      <a:pPr marL="78105" algn="r" rtl="1">
                        <a:lnSpc>
                          <a:spcPct val="115000"/>
                        </a:lnSpc>
                        <a:spcAft>
                          <a:spcPts val="0"/>
                        </a:spcAft>
                      </a:pPr>
                      <a:r>
                        <a:rPr lang="he-IL" sz="900" dirty="0">
                          <a:effectLst/>
                          <a:latin typeface="Calibri"/>
                          <a:ea typeface="Calibri"/>
                          <a:cs typeface="+mj-cs"/>
                        </a:rPr>
                        <a:t>אימון תעסוקתי</a:t>
                      </a:r>
                      <a:endParaRPr lang="en-US" sz="900" dirty="0">
                        <a:effectLst/>
                        <a:latin typeface="Calibri"/>
                        <a:ea typeface="Calibri"/>
                        <a:cs typeface="+mj-cs"/>
                      </a:endParaRPr>
                    </a:p>
                    <a:p>
                      <a:pPr marL="78105" algn="r" rtl="1">
                        <a:lnSpc>
                          <a:spcPct val="115000"/>
                        </a:lnSpc>
                        <a:spcAft>
                          <a:spcPts val="0"/>
                        </a:spcAft>
                      </a:pPr>
                      <a:r>
                        <a:rPr lang="he-IL" sz="900" dirty="0">
                          <a:effectLst/>
                          <a:latin typeface="Calibri"/>
                          <a:ea typeface="Calibri"/>
                          <a:cs typeface="+mj-cs"/>
                        </a:rPr>
                        <a:t>טיפול בקבוצות</a:t>
                      </a:r>
                      <a:endParaRPr lang="en-US" sz="900" dirty="0">
                        <a:effectLst/>
                        <a:latin typeface="Calibri"/>
                        <a:ea typeface="Calibri"/>
                        <a:cs typeface="+mj-cs"/>
                      </a:endParaRPr>
                    </a:p>
                    <a:p>
                      <a:pPr marL="78105" algn="r" rtl="1">
                        <a:lnSpc>
                          <a:spcPct val="115000"/>
                        </a:lnSpc>
                        <a:spcAft>
                          <a:spcPts val="0"/>
                        </a:spcAft>
                      </a:pPr>
                      <a:r>
                        <a:rPr lang="he-IL" sz="900" dirty="0">
                          <a:effectLst/>
                          <a:latin typeface="Calibri"/>
                          <a:ea typeface="Calibri"/>
                          <a:cs typeface="+mj-cs"/>
                        </a:rPr>
                        <a:t>השלמת השכלה לתעסוקה</a:t>
                      </a:r>
                      <a:endParaRPr lang="en-US" sz="900" dirty="0">
                        <a:effectLst/>
                        <a:latin typeface="Calibri"/>
                        <a:ea typeface="Calibri"/>
                        <a:cs typeface="+mj-cs"/>
                      </a:endParaRPr>
                    </a:p>
                    <a:p>
                      <a:pPr marL="78105" algn="r" rtl="1">
                        <a:lnSpc>
                          <a:spcPct val="115000"/>
                        </a:lnSpc>
                        <a:spcAft>
                          <a:spcPts val="0"/>
                        </a:spcAft>
                      </a:pPr>
                      <a:r>
                        <a:rPr lang="he-IL" sz="900" dirty="0">
                          <a:effectLst/>
                          <a:latin typeface="Calibri"/>
                          <a:ea typeface="Calibri"/>
                          <a:cs typeface="+mj-cs"/>
                        </a:rPr>
                        <a:t>מיומנויות בסיסיות: עברית, אנגלית חשבון ומחשב</a:t>
                      </a:r>
                      <a:endParaRPr lang="en-US" sz="900" dirty="0">
                        <a:effectLst/>
                        <a:latin typeface="Calibri"/>
                        <a:ea typeface="Calibri"/>
                        <a:cs typeface="+mj-cs"/>
                      </a:endParaRPr>
                    </a:p>
                    <a:p>
                      <a:pPr marL="78105" algn="r" rtl="1">
                        <a:lnSpc>
                          <a:spcPct val="115000"/>
                        </a:lnSpc>
                        <a:spcAft>
                          <a:spcPts val="0"/>
                        </a:spcAft>
                      </a:pPr>
                      <a:r>
                        <a:rPr lang="he-IL" sz="900" dirty="0">
                          <a:effectLst/>
                          <a:latin typeface="Calibri"/>
                          <a:ea typeface="Calibri"/>
                          <a:cs typeface="+mj-cs"/>
                        </a:rPr>
                        <a:t>השמה וליווי בתעסוקה</a:t>
                      </a:r>
                      <a:endParaRPr lang="en-US" sz="900" dirty="0">
                        <a:effectLst/>
                        <a:latin typeface="Calibri"/>
                        <a:ea typeface="Calibri"/>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200" dirty="0">
                          <a:effectLst/>
                          <a:latin typeface="Times New Roman"/>
                          <a:ea typeface="Times New Roman"/>
                          <a:cs typeface="+mj-cs"/>
                        </a:rPr>
                        <a:t>2 מיליון</a:t>
                      </a:r>
                      <a:endParaRPr lang="en-US" sz="1200" dirty="0">
                        <a:effectLst/>
                        <a:latin typeface="Times New Roman"/>
                        <a:ea typeface="Times New Roman"/>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900" dirty="0">
                          <a:effectLst/>
                          <a:latin typeface="Arial"/>
                          <a:ea typeface="Times New Roman"/>
                          <a:cs typeface="+mj-cs"/>
                        </a:rPr>
                        <a:t>הרחבה לאוכלוסיות נוספות המוכרות ברווחה</a:t>
                      </a:r>
                      <a:endParaRPr lang="en-US" sz="900" dirty="0">
                        <a:effectLst/>
                        <a:latin typeface="Times New Roman"/>
                        <a:ea typeface="Times New Roman"/>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00" b="1" dirty="0">
                          <a:effectLst/>
                          <a:latin typeface="Arial"/>
                          <a:ea typeface="Times New Roman"/>
                          <a:cs typeface="+mj-cs"/>
                        </a:rPr>
                        <a:t>3 מיליון נוספים</a:t>
                      </a:r>
                      <a:endParaRPr lang="en-US" sz="1000" b="1" dirty="0">
                        <a:effectLst/>
                        <a:latin typeface="Times New Roman"/>
                        <a:ea typeface="Times New Roman"/>
                        <a:cs typeface="+mj-cs"/>
                      </a:endParaRPr>
                    </a:p>
                    <a:p>
                      <a:pPr algn="r" rtl="1">
                        <a:spcAft>
                          <a:spcPts val="0"/>
                        </a:spcAft>
                      </a:pPr>
                      <a:r>
                        <a:rPr lang="he-IL" sz="1000" b="1" dirty="0">
                          <a:effectLst/>
                          <a:latin typeface="Arial"/>
                          <a:ea typeface="Times New Roman"/>
                          <a:cs typeface="+mj-cs"/>
                        </a:rPr>
                        <a:t> </a:t>
                      </a:r>
                      <a:endParaRPr lang="en-US" sz="1000" b="1" dirty="0">
                        <a:effectLst/>
                        <a:latin typeface="Times New Roman"/>
                        <a:ea typeface="Times New Roman"/>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a:effectLst/>
                          <a:latin typeface="Arial"/>
                          <a:ea typeface="Times New Roman"/>
                          <a:cs typeface="+mj-cs"/>
                        </a:rPr>
                        <a:t>בשיתוף עם שרות התעסוקה</a:t>
                      </a:r>
                      <a:endParaRPr lang="en-US" sz="1050">
                        <a:effectLst/>
                        <a:latin typeface="Times New Roman"/>
                        <a:ea typeface="Times New Roman"/>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58652">
                <a:tc vMerge="1">
                  <a:txBody>
                    <a:bodyPr/>
                    <a:lstStyle/>
                    <a:p>
                      <a:pPr rtl="1"/>
                      <a:endParaRPr lang="he-IL"/>
                    </a:p>
                  </a:txBody>
                  <a:tcPr/>
                </a:tc>
                <a:tc vMerge="1">
                  <a:txBody>
                    <a:bodyPr/>
                    <a:lstStyle/>
                    <a:p>
                      <a:pPr rtl="1"/>
                      <a:endParaRPr lang="he-IL"/>
                    </a:p>
                  </a:txBody>
                  <a:tcPr/>
                </a:tc>
                <a:tc>
                  <a:txBody>
                    <a:bodyPr/>
                    <a:lstStyle/>
                    <a:p>
                      <a:pPr algn="r" rtl="1">
                        <a:spcAft>
                          <a:spcPts val="0"/>
                        </a:spcAft>
                      </a:pPr>
                      <a:r>
                        <a:rPr lang="he-IL" sz="1000" b="1" dirty="0">
                          <a:effectLst/>
                          <a:latin typeface="Arial"/>
                          <a:ea typeface="Times New Roman"/>
                          <a:cs typeface="+mj-cs"/>
                        </a:rPr>
                        <a:t>תעסוקה לאנשים עם מוגבלות</a:t>
                      </a:r>
                      <a:endParaRPr lang="en-US" sz="1000" dirty="0">
                        <a:effectLst/>
                        <a:latin typeface="Times New Roman"/>
                        <a:ea typeface="Times New Roman"/>
                        <a:cs typeface="+mj-cs"/>
                      </a:endParaRPr>
                    </a:p>
                    <a:p>
                      <a:pPr algn="r" rtl="1">
                        <a:spcAft>
                          <a:spcPts val="0"/>
                        </a:spcAft>
                      </a:pPr>
                      <a:r>
                        <a:rPr lang="he-IL" sz="1000" dirty="0">
                          <a:effectLst/>
                          <a:latin typeface="Times New Roman"/>
                          <a:ea typeface="Times New Roman"/>
                          <a:cs typeface="+mj-cs"/>
                        </a:rPr>
                        <a:t>אנשים עם מוגבלות בגילאי 18-55</a:t>
                      </a:r>
                      <a:endParaRPr lang="en-US" sz="1000" dirty="0">
                        <a:effectLst/>
                        <a:latin typeface="Times New Roman"/>
                        <a:ea typeface="Times New Roman"/>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8105" algn="r" rtl="1">
                        <a:lnSpc>
                          <a:spcPct val="115000"/>
                        </a:lnSpc>
                        <a:spcAft>
                          <a:spcPts val="0"/>
                        </a:spcAft>
                      </a:pPr>
                      <a:r>
                        <a:rPr lang="he-IL" sz="900" dirty="0">
                          <a:effectLst/>
                          <a:latin typeface="Calibri"/>
                          <a:ea typeface="Calibri"/>
                          <a:cs typeface="+mj-cs"/>
                        </a:rPr>
                        <a:t>תעסוקה נתמכת שילוב אנשים עם מוגבלות (פיזית, חושית, קוגניטיבית) בתעסוקה, בהתאם להמלצת וועדת לרון. מופעלת באמצעות מחלקות הרווחה בכל רחבי הארץ.</a:t>
                      </a:r>
                      <a:endParaRPr lang="en-US" sz="900" dirty="0">
                        <a:effectLst/>
                        <a:latin typeface="Calibri"/>
                        <a:ea typeface="Calibri"/>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200" dirty="0">
                          <a:effectLst/>
                          <a:latin typeface="Times New Roman"/>
                          <a:ea typeface="Times New Roman"/>
                          <a:cs typeface="+mj-cs"/>
                        </a:rPr>
                        <a:t>15 מיליון</a:t>
                      </a:r>
                      <a:endParaRPr lang="en-US" sz="1200" dirty="0">
                        <a:effectLst/>
                        <a:latin typeface="Times New Roman"/>
                        <a:ea typeface="Times New Roman"/>
                        <a:cs typeface="+mj-cs"/>
                      </a:endParaRPr>
                    </a:p>
                    <a:p>
                      <a:pPr algn="r" rtl="1">
                        <a:spcAft>
                          <a:spcPts val="0"/>
                        </a:spcAft>
                      </a:pPr>
                      <a:r>
                        <a:rPr lang="he-IL" sz="1200" dirty="0">
                          <a:effectLst/>
                          <a:latin typeface="Times New Roman"/>
                          <a:ea typeface="Times New Roman"/>
                          <a:cs typeface="+mj-cs"/>
                        </a:rPr>
                        <a:t> </a:t>
                      </a:r>
                      <a:endParaRPr lang="en-US" sz="1200" dirty="0">
                        <a:effectLst/>
                        <a:latin typeface="Times New Roman"/>
                        <a:ea typeface="Times New Roman"/>
                        <a:cs typeface="+mj-cs"/>
                      </a:endParaRPr>
                    </a:p>
                    <a:p>
                      <a:pPr algn="r" rtl="1">
                        <a:spcAft>
                          <a:spcPts val="0"/>
                        </a:spcAft>
                      </a:pPr>
                      <a:r>
                        <a:rPr lang="he-IL" sz="1200" dirty="0">
                          <a:effectLst/>
                          <a:latin typeface="Times New Roman"/>
                          <a:ea typeface="Times New Roman"/>
                          <a:cs typeface="+mj-cs"/>
                        </a:rPr>
                        <a:t> </a:t>
                      </a:r>
                      <a:endParaRPr lang="en-US" sz="1200" dirty="0">
                        <a:effectLst/>
                        <a:latin typeface="Times New Roman"/>
                        <a:ea typeface="Times New Roman"/>
                        <a:cs typeface="+mj-cs"/>
                      </a:endParaRPr>
                    </a:p>
                    <a:p>
                      <a:pPr algn="r" rtl="1">
                        <a:spcAft>
                          <a:spcPts val="0"/>
                        </a:spcAft>
                      </a:pPr>
                      <a:r>
                        <a:rPr lang="he-IL" sz="1200" dirty="0">
                          <a:effectLst/>
                          <a:latin typeface="Times New Roman"/>
                          <a:ea typeface="Times New Roman"/>
                          <a:cs typeface="+mj-cs"/>
                        </a:rPr>
                        <a:t> </a:t>
                      </a:r>
                      <a:endParaRPr lang="en-US" sz="1200" dirty="0">
                        <a:effectLst/>
                        <a:latin typeface="Times New Roman"/>
                        <a:ea typeface="Times New Roman"/>
                        <a:cs typeface="+mj-cs"/>
                      </a:endParaRPr>
                    </a:p>
                    <a:p>
                      <a:pPr algn="r" rtl="1">
                        <a:spcAft>
                          <a:spcPts val="0"/>
                        </a:spcAft>
                      </a:pPr>
                      <a:r>
                        <a:rPr lang="he-IL" sz="1200" dirty="0">
                          <a:effectLst/>
                          <a:latin typeface="Times New Roman"/>
                          <a:ea typeface="Times New Roman"/>
                          <a:cs typeface="+mj-cs"/>
                        </a:rPr>
                        <a:t> </a:t>
                      </a:r>
                      <a:endParaRPr lang="en-US" sz="1200" dirty="0">
                        <a:effectLst/>
                        <a:latin typeface="Times New Roman"/>
                        <a:ea typeface="Times New Roman"/>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900" dirty="0">
                          <a:effectLst/>
                          <a:latin typeface="Arial"/>
                          <a:ea typeface="Times New Roman"/>
                          <a:cs typeface="+mj-cs"/>
                        </a:rPr>
                        <a:t>הרחבת מגוון המענים בתעסוקה בשוק הפתוח לאנשים עם מוגבלות עם יכולת עבודה גבוהה</a:t>
                      </a:r>
                      <a:endParaRPr lang="en-US" sz="900" dirty="0">
                        <a:effectLst/>
                        <a:latin typeface="Times New Roman"/>
                        <a:ea typeface="Times New Roman"/>
                        <a:cs typeface="+mj-cs"/>
                      </a:endParaRPr>
                    </a:p>
                    <a:p>
                      <a:pPr algn="r" rtl="1">
                        <a:spcAft>
                          <a:spcPts val="0"/>
                        </a:spcAft>
                      </a:pPr>
                      <a:r>
                        <a:rPr lang="he-IL" sz="900" dirty="0">
                          <a:effectLst/>
                          <a:latin typeface="Arial"/>
                          <a:ea typeface="Times New Roman"/>
                          <a:cs typeface="+mj-cs"/>
                        </a:rPr>
                        <a:t> </a:t>
                      </a:r>
                      <a:endParaRPr lang="en-US" sz="900" dirty="0">
                        <a:effectLst/>
                        <a:latin typeface="Times New Roman"/>
                        <a:ea typeface="Times New Roman"/>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lvl="0" indent="0" algn="r" rtl="1">
                        <a:lnSpc>
                          <a:spcPct val="115000"/>
                        </a:lnSpc>
                        <a:spcAft>
                          <a:spcPts val="0"/>
                        </a:spcAft>
                        <a:buFont typeface="Symbol"/>
                        <a:buNone/>
                      </a:pPr>
                      <a:r>
                        <a:rPr lang="he-IL" sz="1000" b="1" dirty="0">
                          <a:effectLst/>
                          <a:latin typeface="Calibri"/>
                          <a:ea typeface="Calibri"/>
                          <a:cs typeface="+mj-cs"/>
                        </a:rPr>
                        <a:t>2017 - 5 </a:t>
                      </a:r>
                      <a:r>
                        <a:rPr lang="he-IL" sz="1000" b="1" dirty="0" smtClean="0">
                          <a:effectLst/>
                          <a:latin typeface="Calibri"/>
                          <a:ea typeface="Calibri"/>
                          <a:cs typeface="+mj-cs"/>
                        </a:rPr>
                        <a:t>מיליון</a:t>
                      </a:r>
                      <a:endParaRPr lang="en-US" sz="1000" b="1" dirty="0">
                        <a:effectLst/>
                        <a:latin typeface="Calibri"/>
                        <a:ea typeface="Calibri"/>
                        <a:cs typeface="+mj-cs"/>
                      </a:endParaRPr>
                    </a:p>
                    <a:p>
                      <a:pPr marL="0" lvl="0" indent="0" algn="r" rtl="1">
                        <a:lnSpc>
                          <a:spcPct val="115000"/>
                        </a:lnSpc>
                        <a:spcAft>
                          <a:spcPts val="1000"/>
                        </a:spcAft>
                        <a:buFont typeface="Symbol"/>
                        <a:buNone/>
                      </a:pPr>
                      <a:r>
                        <a:rPr lang="he-IL" sz="1000" b="1" dirty="0">
                          <a:effectLst/>
                          <a:latin typeface="Calibri"/>
                          <a:ea typeface="Calibri"/>
                          <a:cs typeface="+mj-cs"/>
                        </a:rPr>
                        <a:t>2018 – 5 </a:t>
                      </a:r>
                      <a:r>
                        <a:rPr lang="he-IL" sz="1000" b="1" dirty="0" smtClean="0">
                          <a:effectLst/>
                          <a:latin typeface="Calibri"/>
                          <a:ea typeface="Calibri"/>
                          <a:cs typeface="+mj-cs"/>
                        </a:rPr>
                        <a:t>מיליון</a:t>
                      </a:r>
                      <a:endParaRPr lang="en-US" sz="1000" b="1" dirty="0">
                        <a:effectLst/>
                        <a:latin typeface="Calibri"/>
                        <a:ea typeface="Calibri"/>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dirty="0">
                          <a:effectLst/>
                          <a:latin typeface="Arial"/>
                          <a:ea typeface="Times New Roman"/>
                          <a:cs typeface="+mj-cs"/>
                        </a:rPr>
                        <a:t> </a:t>
                      </a:r>
                      <a:endParaRPr lang="en-US" sz="1050" dirty="0">
                        <a:effectLst/>
                        <a:latin typeface="Times New Roman"/>
                        <a:ea typeface="Times New Roman"/>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80561799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a:xfrm>
            <a:off x="6595446" y="6479396"/>
            <a:ext cx="2514600" cy="365125"/>
          </a:xfrm>
        </p:spPr>
        <p:txBody>
          <a:bodyPr/>
          <a:lstStyle/>
          <a:p>
            <a:fld id="{02F76B7F-E5EA-401E-964F-FD3A34216069}" type="datetime10">
              <a:rPr lang="he-IL" smtClean="0">
                <a:solidFill>
                  <a:srgbClr val="212745">
                    <a:lumMod val="75000"/>
                  </a:srgbClr>
                </a:solidFill>
              </a:rPr>
              <a:pPr/>
              <a:t>יולי 16</a:t>
            </a:fld>
            <a:endParaRPr lang="he-IL" dirty="0">
              <a:solidFill>
                <a:srgbClr val="212745">
                  <a:lumMod val="75000"/>
                </a:srgbClr>
              </a:solidFill>
            </a:endParaRPr>
          </a:p>
        </p:txBody>
      </p:sp>
      <p:sp>
        <p:nvSpPr>
          <p:cNvPr id="4" name="מציין מיקום של מספר שקופית 3"/>
          <p:cNvSpPr>
            <a:spLocks noGrp="1"/>
          </p:cNvSpPr>
          <p:nvPr>
            <p:ph type="sldNum" sz="quarter" idx="12"/>
          </p:nvPr>
        </p:nvSpPr>
        <p:spPr>
          <a:xfrm>
            <a:off x="24305" y="6492875"/>
            <a:ext cx="1828800" cy="365125"/>
          </a:xfrm>
        </p:spPr>
        <p:txBody>
          <a:bodyPr/>
          <a:lstStyle/>
          <a:p>
            <a:fld id="{FFEAF636-E5E8-41E5-9308-44E18A863F8D}" type="slidenum">
              <a:rPr>
                <a:solidFill>
                  <a:srgbClr val="212745">
                    <a:lumMod val="75000"/>
                  </a:srgbClr>
                </a:solidFill>
                <a:cs typeface="Gisha"/>
              </a:rPr>
              <a:pPr/>
              <a:t>13</a:t>
            </a:fld>
            <a:endParaRPr>
              <a:solidFill>
                <a:srgbClr val="212745">
                  <a:lumMod val="75000"/>
                </a:srgbClr>
              </a:solidFill>
              <a:cs typeface="Gisha"/>
            </a:endParaRPr>
          </a:p>
        </p:txBody>
      </p:sp>
      <p:sp>
        <p:nvSpPr>
          <p:cNvPr id="5" name="כותרת 4"/>
          <p:cNvSpPr>
            <a:spLocks noGrp="1"/>
          </p:cNvSpPr>
          <p:nvPr>
            <p:ph type="title"/>
          </p:nvPr>
        </p:nvSpPr>
        <p:spPr>
          <a:xfrm>
            <a:off x="1679104" y="454576"/>
            <a:ext cx="7077579" cy="461665"/>
          </a:xfrm>
          <a:effectLst/>
        </p:spPr>
        <p:txBody>
          <a:bodyPr vert="horz" wrap="none" lIns="91440" tIns="45720" rIns="91440" bIns="45720" rtlCol="0" anchor="t" anchorCtr="0">
            <a:spAutoFit/>
          </a:bodyPr>
          <a:lstStyle/>
          <a:p>
            <a:pPr marL="0" indent="0" algn="ctr">
              <a:buNone/>
            </a:pPr>
            <a:r>
              <a:rPr lang="he-IL" sz="24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פעולות </a:t>
            </a:r>
            <a:r>
              <a:rPr lang="he-IL" sz="24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המשרד בתחום הטיפול בעוני בזיקה </a:t>
            </a:r>
            <a:r>
              <a:rPr lang="he-IL" sz="24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לדו"ח </a:t>
            </a:r>
            <a:r>
              <a:rPr lang="he-IL" sz="24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העוני</a:t>
            </a:r>
          </a:p>
        </p:txBody>
      </p:sp>
      <p:pic>
        <p:nvPicPr>
          <p:cNvPr id="7" name="תמונה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8785" y="260648"/>
            <a:ext cx="731640" cy="689236"/>
          </a:xfrm>
          <a:prstGeom prst="rect">
            <a:avLst/>
          </a:prstGeom>
        </p:spPr>
      </p:pic>
      <p:sp>
        <p:nvSpPr>
          <p:cNvPr id="8" name="TextBox 7"/>
          <p:cNvSpPr txBox="1"/>
          <p:nvPr/>
        </p:nvSpPr>
        <p:spPr>
          <a:xfrm>
            <a:off x="-19795" y="854693"/>
            <a:ext cx="1512961" cy="261610"/>
          </a:xfrm>
          <a:prstGeom prst="rect">
            <a:avLst/>
          </a:prstGeom>
          <a:noFill/>
        </p:spPr>
        <p:txBody>
          <a:bodyPr wrap="square" rtlCol="1">
            <a:spAutoFit/>
          </a:bodyPr>
          <a:lstStyle/>
          <a:p>
            <a:r>
              <a:rPr lang="he-IL" sz="1100" b="1" dirty="0" smtClean="0">
                <a:solidFill>
                  <a:schemeClr val="tx2">
                    <a:lumMod val="75000"/>
                  </a:schemeClr>
                </a:solidFill>
                <a:effectLst>
                  <a:outerShdw blurRad="38100" dist="38100" dir="2700000" algn="tl">
                    <a:srgbClr val="000000">
                      <a:alpha val="43137"/>
                    </a:srgbClr>
                  </a:outerShdw>
                </a:effectLst>
              </a:rPr>
              <a:t>הלב פתוח לרווחה</a:t>
            </a:r>
            <a:endParaRPr lang="he-IL" sz="1100" b="1" dirty="0">
              <a:solidFill>
                <a:schemeClr val="tx2">
                  <a:lumMod val="75000"/>
                </a:schemeClr>
              </a:solidFill>
              <a:effectLst>
                <a:outerShdw blurRad="38100" dist="38100" dir="2700000" algn="tl">
                  <a:srgbClr val="000000">
                    <a:alpha val="43137"/>
                  </a:srgbClr>
                </a:outerShdw>
              </a:effectLst>
            </a:endParaRPr>
          </a:p>
        </p:txBody>
      </p:sp>
      <p:graphicFrame>
        <p:nvGraphicFramePr>
          <p:cNvPr id="9" name="טבלה 8"/>
          <p:cNvGraphicFramePr>
            <a:graphicFrameLocks noGrp="1"/>
          </p:cNvGraphicFramePr>
          <p:nvPr>
            <p:extLst>
              <p:ext uri="{D42A27DB-BD31-4B8C-83A1-F6EECF244321}">
                <p14:modId xmlns:p14="http://schemas.microsoft.com/office/powerpoint/2010/main" val="2499387072"/>
              </p:ext>
            </p:extLst>
          </p:nvPr>
        </p:nvGraphicFramePr>
        <p:xfrm>
          <a:off x="107504" y="1096928"/>
          <a:ext cx="8928992" cy="5453477"/>
        </p:xfrm>
        <a:graphic>
          <a:graphicData uri="http://schemas.openxmlformats.org/drawingml/2006/table">
            <a:tbl>
              <a:tblPr rtl="1" firstRow="1" firstCol="1" bandRow="1"/>
              <a:tblGrid>
                <a:gridCol w="937951"/>
                <a:gridCol w="758937"/>
                <a:gridCol w="1164217"/>
                <a:gridCol w="2082673"/>
                <a:gridCol w="753623"/>
                <a:gridCol w="1221019"/>
                <a:gridCol w="1145283"/>
                <a:gridCol w="865289"/>
              </a:tblGrid>
              <a:tr h="222541">
                <a:tc gridSpan="5">
                  <a:txBody>
                    <a:bodyPr/>
                    <a:lstStyle/>
                    <a:p>
                      <a:pPr algn="ctr" rtl="1">
                        <a:spcAft>
                          <a:spcPts val="0"/>
                        </a:spcAft>
                      </a:pPr>
                      <a:r>
                        <a:rPr lang="he-IL" sz="1400" b="1" dirty="0">
                          <a:effectLst/>
                          <a:latin typeface="Arial"/>
                          <a:ea typeface="Times New Roman"/>
                          <a:cs typeface="+mj-cs"/>
                        </a:rPr>
                        <a:t>פעילות קיימת של המשרד בנושא העוני בזיקה לדוח העוני</a:t>
                      </a:r>
                      <a:endParaRPr lang="en-US" sz="1050" dirty="0">
                        <a:effectLst/>
                        <a:latin typeface="Times New Roman"/>
                        <a:ea typeface="Times New Roman"/>
                        <a:cs typeface="+mj-cs"/>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c gridSpan="3">
                  <a:txBody>
                    <a:bodyPr/>
                    <a:lstStyle/>
                    <a:p>
                      <a:pPr algn="ctr" rtl="1">
                        <a:spcAft>
                          <a:spcPts val="0"/>
                        </a:spcAft>
                      </a:pPr>
                      <a:r>
                        <a:rPr lang="he-IL" sz="1200" b="1" dirty="0">
                          <a:effectLst/>
                          <a:latin typeface="Arial"/>
                          <a:ea typeface="Times New Roman"/>
                          <a:cs typeface="+mj-cs"/>
                        </a:rPr>
                        <a:t>הצורך בהרחבה</a:t>
                      </a:r>
                      <a:endParaRPr lang="en-US" sz="1000" dirty="0">
                        <a:effectLst/>
                        <a:latin typeface="Times New Roman"/>
                        <a:ea typeface="Times New Roman"/>
                        <a:cs typeface="+mj-cs"/>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c hMerge="1">
                  <a:txBody>
                    <a:bodyPr/>
                    <a:lstStyle/>
                    <a:p>
                      <a:pPr rtl="1"/>
                      <a:endParaRPr lang="he-IL"/>
                    </a:p>
                  </a:txBody>
                  <a:tcPr/>
                </a:tc>
                <a:tc hMerge="1">
                  <a:txBody>
                    <a:bodyPr/>
                    <a:lstStyle/>
                    <a:p>
                      <a:pPr rtl="1"/>
                      <a:endParaRPr lang="he-IL"/>
                    </a:p>
                  </a:txBody>
                  <a:tcPr/>
                </a:tc>
              </a:tr>
              <a:tr h="699415">
                <a:tc>
                  <a:txBody>
                    <a:bodyPr/>
                    <a:lstStyle/>
                    <a:p>
                      <a:pPr algn="r" rtl="1">
                        <a:spcAft>
                          <a:spcPts val="0"/>
                        </a:spcAft>
                      </a:pPr>
                      <a:r>
                        <a:rPr lang="he-IL" sz="1100" b="1" dirty="0">
                          <a:effectLst/>
                          <a:latin typeface="Arial"/>
                          <a:ea typeface="Times New Roman"/>
                          <a:cs typeface="+mj-cs"/>
                        </a:rPr>
                        <a:t>המענה הקיים במשרד</a:t>
                      </a:r>
                      <a:endParaRPr lang="en-US" sz="1100" dirty="0">
                        <a:effectLst/>
                        <a:latin typeface="Times New Roman"/>
                        <a:ea typeface="Times New Roman"/>
                        <a:cs typeface="+mj-cs"/>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100" b="1" dirty="0">
                          <a:effectLst/>
                          <a:latin typeface="Arial"/>
                          <a:ea typeface="Times New Roman"/>
                          <a:cs typeface="+mj-cs"/>
                        </a:rPr>
                        <a:t>זיקה להמלצות דוח העוני ומספרן</a:t>
                      </a:r>
                      <a:endParaRPr lang="en-US" sz="1100" dirty="0">
                        <a:effectLst/>
                        <a:latin typeface="Times New Roman"/>
                        <a:ea typeface="Times New Roman"/>
                        <a:cs typeface="+mj-cs"/>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100" b="1" dirty="0">
                          <a:effectLst/>
                          <a:latin typeface="Arial"/>
                          <a:ea typeface="Times New Roman"/>
                          <a:cs typeface="+mj-cs"/>
                        </a:rPr>
                        <a:t>פרוט המענים</a:t>
                      </a:r>
                      <a:endParaRPr lang="en-US" sz="1100" dirty="0">
                        <a:effectLst/>
                        <a:latin typeface="Times New Roman"/>
                        <a:ea typeface="Times New Roman"/>
                        <a:cs typeface="+mj-cs"/>
                      </a:endParaRPr>
                    </a:p>
                    <a:p>
                      <a:pPr algn="r" rtl="1">
                        <a:spcAft>
                          <a:spcPts val="0"/>
                        </a:spcAft>
                      </a:pPr>
                      <a:r>
                        <a:rPr lang="he-IL" sz="1100" b="1" dirty="0">
                          <a:effectLst/>
                          <a:latin typeface="Arial"/>
                          <a:ea typeface="Times New Roman"/>
                          <a:cs typeface="+mj-cs"/>
                        </a:rPr>
                        <a:t>ואוכלוסיית היעד</a:t>
                      </a:r>
                      <a:endParaRPr lang="en-US" sz="1100" dirty="0">
                        <a:effectLst/>
                        <a:latin typeface="Times New Roman"/>
                        <a:ea typeface="Times New Roman"/>
                        <a:cs typeface="+mj-cs"/>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100" b="1" dirty="0">
                          <a:effectLst/>
                          <a:latin typeface="Arial"/>
                          <a:ea typeface="Times New Roman"/>
                          <a:cs typeface="+mj-cs"/>
                        </a:rPr>
                        <a:t>פרוט התשומות</a:t>
                      </a:r>
                      <a:endParaRPr lang="en-US" sz="1100" dirty="0">
                        <a:effectLst/>
                        <a:latin typeface="Times New Roman"/>
                        <a:ea typeface="Times New Roman"/>
                        <a:cs typeface="+mj-cs"/>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100" b="1" dirty="0">
                          <a:effectLst/>
                          <a:latin typeface="Arial"/>
                          <a:ea typeface="Times New Roman"/>
                          <a:cs typeface="+mj-cs"/>
                        </a:rPr>
                        <a:t>עלות התשומות</a:t>
                      </a:r>
                      <a:endParaRPr lang="en-US" sz="1100" dirty="0">
                        <a:effectLst/>
                        <a:latin typeface="Times New Roman"/>
                        <a:ea typeface="Times New Roman"/>
                        <a:cs typeface="+mj-cs"/>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100" b="1" dirty="0">
                          <a:effectLst/>
                          <a:latin typeface="Arial"/>
                          <a:ea typeface="Times New Roman"/>
                          <a:cs typeface="+mj-cs"/>
                        </a:rPr>
                        <a:t>הצורך בהרחבה</a:t>
                      </a:r>
                      <a:endParaRPr lang="en-US" sz="1100" dirty="0">
                        <a:effectLst/>
                        <a:latin typeface="Times New Roman"/>
                        <a:ea typeface="Times New Roman"/>
                        <a:cs typeface="+mj-cs"/>
                      </a:endParaRPr>
                    </a:p>
                    <a:p>
                      <a:pPr algn="r" rtl="1">
                        <a:spcAft>
                          <a:spcPts val="0"/>
                        </a:spcAft>
                      </a:pPr>
                      <a:r>
                        <a:rPr lang="he-IL" sz="1100" b="1" dirty="0">
                          <a:effectLst/>
                          <a:latin typeface="Arial"/>
                          <a:ea typeface="Times New Roman"/>
                          <a:cs typeface="+mj-cs"/>
                        </a:rPr>
                        <a:t>2017-2021</a:t>
                      </a:r>
                      <a:endParaRPr lang="en-US" sz="1100" dirty="0">
                        <a:effectLst/>
                        <a:latin typeface="Times New Roman"/>
                        <a:ea typeface="Times New Roman"/>
                        <a:cs typeface="+mj-cs"/>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100" b="1" dirty="0">
                          <a:effectLst/>
                          <a:latin typeface="Arial"/>
                          <a:ea typeface="Times New Roman"/>
                          <a:cs typeface="+mj-cs"/>
                        </a:rPr>
                        <a:t>תקציב תוספתי נדרש ב- ₪</a:t>
                      </a:r>
                      <a:endParaRPr lang="en-US" sz="1100" dirty="0">
                        <a:effectLst/>
                        <a:latin typeface="Times New Roman"/>
                        <a:ea typeface="Times New Roman"/>
                        <a:cs typeface="+mj-cs"/>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100" b="1" dirty="0">
                          <a:effectLst/>
                          <a:latin typeface="Arial"/>
                          <a:ea typeface="Times New Roman"/>
                          <a:cs typeface="+mj-cs"/>
                        </a:rPr>
                        <a:t>הערות</a:t>
                      </a:r>
                      <a:endParaRPr lang="en-US" sz="1100" dirty="0">
                        <a:effectLst/>
                        <a:latin typeface="Times New Roman"/>
                        <a:ea typeface="Times New Roman"/>
                        <a:cs typeface="+mj-cs"/>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r>
              <a:tr h="1502153">
                <a:tc rowSpan="4">
                  <a:txBody>
                    <a:bodyPr/>
                    <a:lstStyle/>
                    <a:p>
                      <a:pPr algn="r" rtl="1">
                        <a:spcAft>
                          <a:spcPts val="0"/>
                        </a:spcAft>
                      </a:pPr>
                      <a:r>
                        <a:rPr lang="he-IL" sz="1600" b="1" dirty="0">
                          <a:effectLst/>
                          <a:latin typeface="Arial"/>
                          <a:ea typeface="Times New Roman"/>
                          <a:cs typeface="+mj-cs"/>
                        </a:rPr>
                        <a:t>תכניות תעסוקה</a:t>
                      </a:r>
                      <a:endParaRPr lang="en-US" sz="1150" dirty="0">
                        <a:effectLst/>
                        <a:latin typeface="Times New Roman"/>
                        <a:ea typeface="Times New Roman"/>
                        <a:cs typeface="+mj-cs"/>
                      </a:endParaRPr>
                    </a:p>
                    <a:p>
                      <a:pPr algn="r" rtl="1">
                        <a:spcAft>
                          <a:spcPts val="0"/>
                        </a:spcAft>
                      </a:pPr>
                      <a:r>
                        <a:rPr lang="he-IL" sz="1600" dirty="0">
                          <a:effectLst/>
                          <a:latin typeface="Arial"/>
                          <a:ea typeface="Times New Roman"/>
                          <a:cs typeface="+mj-cs"/>
                        </a:rPr>
                        <a:t>המשך</a:t>
                      </a:r>
                      <a:endParaRPr lang="en-US" sz="1150" dirty="0">
                        <a:effectLst/>
                        <a:latin typeface="Times New Roman"/>
                        <a:ea typeface="Times New Roman"/>
                        <a:cs typeface="+mj-cs"/>
                      </a:endParaRPr>
                    </a:p>
                    <a:p>
                      <a:pPr algn="r" rtl="1">
                        <a:spcAft>
                          <a:spcPts val="0"/>
                        </a:spcAft>
                      </a:pPr>
                      <a:r>
                        <a:rPr lang="he-IL" sz="1600" dirty="0">
                          <a:effectLst/>
                          <a:latin typeface="Arial"/>
                          <a:ea typeface="Times New Roman"/>
                          <a:cs typeface="+mj-cs"/>
                        </a:rPr>
                        <a:t> </a:t>
                      </a:r>
                      <a:endParaRPr lang="en-US" sz="1150" dirty="0">
                        <a:effectLst/>
                        <a:latin typeface="Times New Roman"/>
                        <a:ea typeface="Times New Roman"/>
                        <a:cs typeface="+mj-cs"/>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c rowSpan="4">
                  <a:txBody>
                    <a:bodyPr/>
                    <a:lstStyle/>
                    <a:p>
                      <a:pPr algn="r" rtl="1">
                        <a:spcAft>
                          <a:spcPts val="0"/>
                        </a:spcAft>
                      </a:pPr>
                      <a:r>
                        <a:rPr lang="he-IL" sz="1100" dirty="0">
                          <a:effectLst/>
                          <a:latin typeface="Arial"/>
                          <a:ea typeface="Times New Roman"/>
                          <a:cs typeface="+mj-cs"/>
                        </a:rPr>
                        <a:t> </a:t>
                      </a:r>
                      <a:endParaRPr lang="en-US" sz="1200" dirty="0">
                        <a:effectLst/>
                        <a:latin typeface="Times New Roman"/>
                        <a:ea typeface="Times New Roman"/>
                        <a:cs typeface="+mj-cs"/>
                      </a:endParaRPr>
                    </a:p>
                    <a:p>
                      <a:pPr algn="r" rtl="1">
                        <a:spcAft>
                          <a:spcPts val="0"/>
                        </a:spcAft>
                      </a:pPr>
                      <a:r>
                        <a:rPr lang="he-IL" sz="1200" dirty="0">
                          <a:solidFill>
                            <a:srgbClr val="000000"/>
                          </a:solidFill>
                          <a:effectLst/>
                          <a:latin typeface="Arial"/>
                          <a:ea typeface="Times New Roman"/>
                          <a:cs typeface="+mj-cs"/>
                        </a:rPr>
                        <a:t>3- יצירת רצף של ליווי מקצועי והכוונה לתעסוקה</a:t>
                      </a:r>
                      <a:endParaRPr lang="en-US" sz="1200" dirty="0">
                        <a:effectLst/>
                        <a:latin typeface="Times New Roman"/>
                        <a:ea typeface="Times New Roman"/>
                        <a:cs typeface="+mj-cs"/>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b="1" dirty="0">
                          <a:effectLst/>
                          <a:latin typeface="Arial"/>
                          <a:ea typeface="Times New Roman"/>
                          <a:cs typeface="+mj-cs"/>
                        </a:rPr>
                        <a:t>תעסוקת אזרחים ותיקים</a:t>
                      </a:r>
                      <a:endParaRPr lang="en-US" sz="1050" dirty="0">
                        <a:effectLst/>
                        <a:latin typeface="Times New Roman"/>
                        <a:ea typeface="Times New Roman"/>
                        <a:cs typeface="+mj-cs"/>
                      </a:endParaRPr>
                    </a:p>
                    <a:p>
                      <a:pPr algn="r" rtl="1">
                        <a:spcAft>
                          <a:spcPts val="0"/>
                        </a:spcAft>
                      </a:pPr>
                      <a:r>
                        <a:rPr lang="he-IL" sz="1050" dirty="0">
                          <a:effectLst/>
                          <a:latin typeface="Arial"/>
                          <a:ea typeface="Times New Roman"/>
                          <a:cs typeface="+mj-cs"/>
                        </a:rPr>
                        <a:t>אנשים בגילאי 67-75</a:t>
                      </a:r>
                      <a:endParaRPr lang="en-US" sz="1050" dirty="0">
                        <a:effectLst/>
                        <a:latin typeface="Times New Roman"/>
                        <a:ea typeface="Times New Roman"/>
                        <a:cs typeface="+mj-cs"/>
                      </a:endParaRPr>
                    </a:p>
                    <a:p>
                      <a:pPr algn="r" rtl="1">
                        <a:spcAft>
                          <a:spcPts val="0"/>
                        </a:spcAft>
                      </a:pPr>
                      <a:r>
                        <a:rPr lang="he-IL" sz="1050" dirty="0">
                          <a:effectLst/>
                          <a:latin typeface="Arial"/>
                          <a:ea typeface="Times New Roman"/>
                          <a:cs typeface="+mj-cs"/>
                        </a:rPr>
                        <a:t> </a:t>
                      </a:r>
                      <a:endParaRPr lang="en-US" sz="1050" dirty="0">
                        <a:effectLst/>
                        <a:latin typeface="Times New Roman"/>
                        <a:ea typeface="Times New Roman"/>
                        <a:cs typeface="+mj-cs"/>
                      </a:endParaRPr>
                    </a:p>
                    <a:p>
                      <a:pPr algn="r" rtl="1">
                        <a:spcAft>
                          <a:spcPts val="0"/>
                        </a:spcAft>
                      </a:pPr>
                      <a:r>
                        <a:rPr lang="he-IL" sz="1050" dirty="0">
                          <a:effectLst/>
                          <a:latin typeface="Arial"/>
                          <a:ea typeface="Times New Roman"/>
                          <a:cs typeface="+mj-cs"/>
                        </a:rPr>
                        <a:t>26 מועדוני תעסוקה</a:t>
                      </a:r>
                      <a:endParaRPr lang="en-US" sz="1050" dirty="0">
                        <a:effectLst/>
                        <a:latin typeface="Times New Roman"/>
                        <a:ea typeface="Times New Roman"/>
                        <a:cs typeface="+mj-cs"/>
                      </a:endParaRPr>
                    </a:p>
                    <a:p>
                      <a:pPr algn="r" rtl="1">
                        <a:spcAft>
                          <a:spcPts val="0"/>
                        </a:spcAft>
                      </a:pPr>
                      <a:r>
                        <a:rPr lang="he-IL" sz="1050" dirty="0">
                          <a:effectLst/>
                          <a:latin typeface="Arial"/>
                          <a:ea typeface="Times New Roman"/>
                          <a:cs typeface="+mj-cs"/>
                        </a:rPr>
                        <a:t>לאזרחים וותיקים</a:t>
                      </a:r>
                      <a:endParaRPr lang="en-US" sz="1050" dirty="0">
                        <a:effectLst/>
                        <a:latin typeface="Times New Roman"/>
                        <a:ea typeface="Times New Roman"/>
                        <a:cs typeface="+mj-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8105" algn="r" rtl="1">
                        <a:lnSpc>
                          <a:spcPct val="115000"/>
                        </a:lnSpc>
                        <a:spcAft>
                          <a:spcPts val="0"/>
                        </a:spcAft>
                      </a:pPr>
                      <a:r>
                        <a:rPr lang="he-IL" sz="1000" dirty="0">
                          <a:effectLst/>
                          <a:latin typeface="Calibri"/>
                          <a:ea typeface="Calibri"/>
                          <a:cs typeface="+mj-cs"/>
                        </a:rPr>
                        <a:t>תכניות תעסוקה לאזרחים ותיקים</a:t>
                      </a:r>
                      <a:endParaRPr lang="en-US" sz="1000" dirty="0">
                        <a:effectLst/>
                        <a:latin typeface="Calibri"/>
                        <a:ea typeface="Calibri"/>
                        <a:cs typeface="+mj-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dirty="0">
                          <a:effectLst/>
                          <a:latin typeface="Arial"/>
                          <a:ea typeface="Times New Roman"/>
                          <a:cs typeface="+mj-cs"/>
                        </a:rPr>
                        <a:t>1.25</a:t>
                      </a:r>
                      <a:r>
                        <a:rPr lang="he-IL" sz="1050" dirty="0">
                          <a:effectLst/>
                          <a:latin typeface="Times New Roman"/>
                          <a:ea typeface="Times New Roman"/>
                          <a:cs typeface="+mj-cs"/>
                        </a:rPr>
                        <a:t> מיליון</a:t>
                      </a:r>
                      <a:endParaRPr lang="en-US" sz="1050" dirty="0">
                        <a:effectLst/>
                        <a:latin typeface="Times New Roman"/>
                        <a:ea typeface="Times New Roman"/>
                        <a:cs typeface="+mj-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dirty="0">
                          <a:effectLst/>
                          <a:latin typeface="Arial"/>
                          <a:ea typeface="Times New Roman"/>
                          <a:cs typeface="+mj-cs"/>
                        </a:rPr>
                        <a:t>השירות לאזרחים ותיקים מעונין להיכנס לכל נושא תעסוקה של זקנים ולהרחיב באופן משמעותי את הפעילות בנושא תעסוקה.</a:t>
                      </a:r>
                      <a:endParaRPr lang="en-US" sz="1050" dirty="0">
                        <a:effectLst/>
                        <a:latin typeface="Times New Roman"/>
                        <a:ea typeface="Times New Roman"/>
                        <a:cs typeface="+mj-cs"/>
                      </a:endParaRPr>
                    </a:p>
                    <a:p>
                      <a:pPr algn="r" rtl="1">
                        <a:spcAft>
                          <a:spcPts val="0"/>
                        </a:spcAft>
                      </a:pPr>
                      <a:r>
                        <a:rPr lang="he-IL" sz="1050" dirty="0">
                          <a:effectLst/>
                          <a:latin typeface="Arial"/>
                          <a:ea typeface="Times New Roman"/>
                          <a:cs typeface="+mj-cs"/>
                        </a:rPr>
                        <a:t> </a:t>
                      </a:r>
                      <a:endParaRPr lang="en-US" sz="1050" dirty="0">
                        <a:effectLst/>
                        <a:latin typeface="Times New Roman"/>
                        <a:ea typeface="Times New Roman"/>
                        <a:cs typeface="+mj-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b="1" dirty="0">
                          <a:effectLst/>
                          <a:latin typeface="Arial"/>
                          <a:ea typeface="Times New Roman"/>
                          <a:cs typeface="+mj-cs"/>
                        </a:rPr>
                        <a:t>2017- 5 </a:t>
                      </a:r>
                      <a:r>
                        <a:rPr lang="he-IL" sz="1050" b="1" dirty="0" smtClean="0">
                          <a:effectLst/>
                          <a:latin typeface="Arial"/>
                          <a:ea typeface="Times New Roman"/>
                          <a:cs typeface="+mj-cs"/>
                        </a:rPr>
                        <a:t>מיליון</a:t>
                      </a:r>
                    </a:p>
                    <a:p>
                      <a:pPr algn="r" rtl="1">
                        <a:spcAft>
                          <a:spcPts val="0"/>
                        </a:spcAft>
                      </a:pPr>
                      <a:endParaRPr lang="en-US" sz="1050" dirty="0">
                        <a:effectLst/>
                        <a:latin typeface="Times New Roman"/>
                        <a:ea typeface="Times New Roman"/>
                        <a:cs typeface="+mj-cs"/>
                      </a:endParaRPr>
                    </a:p>
                    <a:p>
                      <a:pPr algn="r" rtl="1">
                        <a:spcAft>
                          <a:spcPts val="0"/>
                        </a:spcAft>
                      </a:pPr>
                      <a:r>
                        <a:rPr lang="he-IL" sz="1050" b="1" dirty="0">
                          <a:effectLst/>
                          <a:latin typeface="Arial"/>
                          <a:ea typeface="Times New Roman"/>
                          <a:cs typeface="+mj-cs"/>
                        </a:rPr>
                        <a:t>2018- 5 מיליון</a:t>
                      </a:r>
                      <a:endParaRPr lang="en-US" sz="1050" dirty="0">
                        <a:effectLst/>
                        <a:latin typeface="Times New Roman"/>
                        <a:ea typeface="Times New Roman"/>
                        <a:cs typeface="+mj-cs"/>
                      </a:endParaRPr>
                    </a:p>
                    <a:p>
                      <a:pPr algn="r" rtl="1">
                        <a:spcAft>
                          <a:spcPts val="0"/>
                        </a:spcAft>
                      </a:pPr>
                      <a:r>
                        <a:rPr lang="he-IL" sz="1050" b="1" dirty="0">
                          <a:effectLst/>
                          <a:latin typeface="Arial"/>
                          <a:ea typeface="Times New Roman"/>
                          <a:cs typeface="+mj-cs"/>
                        </a:rPr>
                        <a:t> </a:t>
                      </a:r>
                      <a:endParaRPr lang="en-US" sz="1050" dirty="0">
                        <a:effectLst/>
                        <a:latin typeface="Times New Roman"/>
                        <a:ea typeface="Times New Roman"/>
                        <a:cs typeface="+mj-cs"/>
                      </a:endParaRPr>
                    </a:p>
                    <a:p>
                      <a:pPr algn="r" rtl="1">
                        <a:spcAft>
                          <a:spcPts val="0"/>
                        </a:spcAft>
                      </a:pPr>
                      <a:r>
                        <a:rPr lang="he-IL" sz="1050" b="1" dirty="0">
                          <a:effectLst/>
                          <a:latin typeface="Arial"/>
                          <a:ea typeface="Times New Roman"/>
                          <a:cs typeface="+mj-cs"/>
                        </a:rPr>
                        <a:t>פקוח – תוספת של 5 תקני פיקוח, פיתוח והטמעה = 800,000 ₪.</a:t>
                      </a:r>
                      <a:endParaRPr lang="en-US" sz="1050" dirty="0">
                        <a:effectLst/>
                        <a:latin typeface="Times New Roman"/>
                        <a:ea typeface="Times New Roman"/>
                        <a:cs typeface="+mj-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dirty="0">
                          <a:effectLst/>
                          <a:latin typeface="Arial"/>
                          <a:ea typeface="Times New Roman"/>
                          <a:cs typeface="+mj-cs"/>
                        </a:rPr>
                        <a:t>עד היום לא נכנס לנושא בגלל היעדר תקציב וכוח אדם במטה ובפקוח</a:t>
                      </a:r>
                      <a:endParaRPr lang="en-US" sz="1050" dirty="0">
                        <a:effectLst/>
                        <a:latin typeface="Times New Roman"/>
                        <a:ea typeface="Times New Roman"/>
                        <a:cs typeface="+mj-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68341">
                <a:tc vMerge="1">
                  <a:txBody>
                    <a:bodyPr/>
                    <a:lstStyle/>
                    <a:p>
                      <a:pPr rtl="1"/>
                      <a:endParaRPr lang="he-IL"/>
                    </a:p>
                  </a:txBody>
                  <a:tcPr/>
                </a:tc>
                <a:tc vMerge="1">
                  <a:txBody>
                    <a:bodyPr/>
                    <a:lstStyle/>
                    <a:p>
                      <a:pPr rtl="1"/>
                      <a:endParaRPr lang="he-IL"/>
                    </a:p>
                  </a:txBody>
                  <a:tcPr/>
                </a:tc>
                <a:tc>
                  <a:txBody>
                    <a:bodyPr/>
                    <a:lstStyle/>
                    <a:p>
                      <a:pPr algn="r" rtl="1">
                        <a:spcAft>
                          <a:spcPts val="0"/>
                        </a:spcAft>
                      </a:pPr>
                      <a:r>
                        <a:rPr lang="he-IL" sz="1050" b="1">
                          <a:effectLst/>
                          <a:latin typeface="Arial"/>
                          <a:ea typeface="Times New Roman"/>
                          <a:cs typeface="+mj-cs"/>
                        </a:rPr>
                        <a:t>אפיקים לצעירים בסיכון</a:t>
                      </a:r>
                      <a:r>
                        <a:rPr lang="he-IL" sz="1050" b="1">
                          <a:solidFill>
                            <a:srgbClr val="FF0000"/>
                          </a:solidFill>
                          <a:effectLst/>
                          <a:latin typeface="Arial"/>
                          <a:ea typeface="Times New Roman"/>
                          <a:cs typeface="+mj-cs"/>
                        </a:rPr>
                        <a:t> </a:t>
                      </a:r>
                      <a:r>
                        <a:rPr lang="he-IL" sz="1050">
                          <a:effectLst/>
                          <a:latin typeface="Times New Roman"/>
                          <a:ea typeface="Times New Roman"/>
                          <a:cs typeface="+mj-cs"/>
                        </a:rPr>
                        <a:t>צעירים בני 18-25 בסיכון אשר אינם לומדים ואינם עובדים בעבודה מסודרת</a:t>
                      </a:r>
                      <a:endParaRPr lang="en-US" sz="1050">
                        <a:effectLst/>
                        <a:latin typeface="Times New Roman"/>
                        <a:ea typeface="Times New Roman"/>
                        <a:cs typeface="+mj-cs"/>
                      </a:endParaRPr>
                    </a:p>
                    <a:p>
                      <a:pPr algn="r" rtl="1">
                        <a:spcAft>
                          <a:spcPts val="0"/>
                        </a:spcAft>
                      </a:pPr>
                      <a:r>
                        <a:rPr lang="he-IL" sz="1050" b="1">
                          <a:effectLst/>
                          <a:latin typeface="Arial"/>
                          <a:ea typeface="Times New Roman"/>
                          <a:cs typeface="+mj-cs"/>
                        </a:rPr>
                        <a:t> </a:t>
                      </a:r>
                      <a:endParaRPr lang="en-US" sz="1050">
                        <a:effectLst/>
                        <a:latin typeface="Times New Roman"/>
                        <a:ea typeface="Times New Roman"/>
                        <a:cs typeface="+mj-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dirty="0">
                          <a:effectLst/>
                          <a:latin typeface="Times New Roman"/>
                          <a:ea typeface="Times New Roman"/>
                          <a:cs typeface="+mj-cs"/>
                        </a:rPr>
                        <a:t>השמה איכותית ויצירת אופק תעסוקתי משמעותי לשילוב הצעירים בחברה ע"י הכשרות מקצועיות וליווי ממושך</a:t>
                      </a:r>
                      <a:endParaRPr lang="en-US" sz="1050" dirty="0">
                        <a:effectLst/>
                        <a:latin typeface="Times New Roman"/>
                        <a:ea typeface="Times New Roman"/>
                        <a:cs typeface="+mj-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dirty="0">
                          <a:effectLst/>
                          <a:latin typeface="Times New Roman"/>
                          <a:ea typeface="Times New Roman"/>
                          <a:cs typeface="+mj-cs"/>
                        </a:rPr>
                        <a:t>4.7 מיליון</a:t>
                      </a:r>
                      <a:endParaRPr lang="en-US" sz="1050" dirty="0">
                        <a:effectLst/>
                        <a:latin typeface="Times New Roman"/>
                        <a:ea typeface="Times New Roman"/>
                        <a:cs typeface="+mj-cs"/>
                      </a:endParaRPr>
                    </a:p>
                    <a:p>
                      <a:pPr algn="r" rtl="1">
                        <a:spcAft>
                          <a:spcPts val="0"/>
                        </a:spcAft>
                      </a:pPr>
                      <a:r>
                        <a:rPr lang="he-IL" sz="1050" dirty="0">
                          <a:effectLst/>
                          <a:latin typeface="Arial"/>
                          <a:ea typeface="Times New Roman"/>
                          <a:cs typeface="+mj-cs"/>
                        </a:rPr>
                        <a:t> </a:t>
                      </a:r>
                      <a:endParaRPr lang="en-US" sz="1050" dirty="0">
                        <a:effectLst/>
                        <a:latin typeface="Times New Roman"/>
                        <a:ea typeface="Times New Roman"/>
                        <a:cs typeface="+mj-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dirty="0">
                          <a:effectLst/>
                          <a:latin typeface="Arial"/>
                          <a:ea typeface="Times New Roman"/>
                          <a:cs typeface="+mj-cs"/>
                        </a:rPr>
                        <a:t>תוספת 4,000,000 ₪</a:t>
                      </a:r>
                      <a:endParaRPr lang="en-US" sz="1050" dirty="0">
                        <a:effectLst/>
                        <a:latin typeface="Times New Roman"/>
                        <a:ea typeface="Times New Roman"/>
                        <a:cs typeface="+mj-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b="1" dirty="0">
                          <a:effectLst/>
                          <a:latin typeface="Arial"/>
                          <a:ea typeface="Times New Roman"/>
                          <a:cs typeface="+mj-cs"/>
                        </a:rPr>
                        <a:t>4,000,000 ₪</a:t>
                      </a:r>
                      <a:endParaRPr lang="en-US" sz="1050" dirty="0">
                        <a:effectLst/>
                        <a:latin typeface="Times New Roman"/>
                        <a:ea typeface="Times New Roman"/>
                        <a:cs typeface="+mj-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dirty="0">
                          <a:effectLst/>
                          <a:latin typeface="Arial"/>
                          <a:ea typeface="Times New Roman"/>
                          <a:cs typeface="+mj-cs"/>
                        </a:rPr>
                        <a:t>תוספת תקציב כלולה בבקשה לתוספת במרכזי התעסוקה</a:t>
                      </a:r>
                      <a:endParaRPr lang="en-US" sz="1050" dirty="0">
                        <a:effectLst/>
                        <a:latin typeface="Times New Roman"/>
                        <a:ea typeface="Times New Roman"/>
                        <a:cs typeface="+mj-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35247">
                <a:tc vMerge="1">
                  <a:txBody>
                    <a:bodyPr/>
                    <a:lstStyle/>
                    <a:p>
                      <a:pPr rtl="1"/>
                      <a:endParaRPr lang="he-IL"/>
                    </a:p>
                  </a:txBody>
                  <a:tcPr/>
                </a:tc>
                <a:tc vMerge="1">
                  <a:txBody>
                    <a:bodyPr/>
                    <a:lstStyle/>
                    <a:p>
                      <a:pPr rtl="1"/>
                      <a:endParaRPr lang="he-IL"/>
                    </a:p>
                  </a:txBody>
                  <a:tcPr/>
                </a:tc>
                <a:tc>
                  <a:txBody>
                    <a:bodyPr/>
                    <a:lstStyle/>
                    <a:p>
                      <a:pPr algn="r" rtl="1">
                        <a:spcAft>
                          <a:spcPts val="0"/>
                        </a:spcAft>
                      </a:pPr>
                      <a:r>
                        <a:rPr lang="he-IL" sz="1050" b="1">
                          <a:effectLst/>
                          <a:latin typeface="Arial"/>
                          <a:ea typeface="Times New Roman"/>
                          <a:cs typeface="+mj-cs"/>
                        </a:rPr>
                        <a:t>מעברים</a:t>
                      </a:r>
                      <a:endParaRPr lang="en-US" sz="1050">
                        <a:effectLst/>
                        <a:latin typeface="Times New Roman"/>
                        <a:ea typeface="Times New Roman"/>
                        <a:cs typeface="+mj-cs"/>
                      </a:endParaRPr>
                    </a:p>
                    <a:p>
                      <a:pPr algn="r" rtl="1">
                        <a:spcAft>
                          <a:spcPts val="0"/>
                        </a:spcAft>
                      </a:pPr>
                      <a:r>
                        <a:rPr lang="he-IL" sz="1050">
                          <a:effectLst/>
                          <a:latin typeface="Times New Roman"/>
                          <a:ea typeface="Times New Roman"/>
                          <a:cs typeface="+mj-cs"/>
                        </a:rPr>
                        <a:t>5 מרכזים אזוריים עבור תושבי המועצות האזוריות לתכנית בצורה מיטבית בעולם העבודה.</a:t>
                      </a:r>
                      <a:endParaRPr lang="en-US" sz="1050">
                        <a:effectLst/>
                        <a:latin typeface="Times New Roman"/>
                        <a:ea typeface="Times New Roman"/>
                        <a:cs typeface="+mj-cs"/>
                      </a:endParaRPr>
                    </a:p>
                    <a:p>
                      <a:pPr algn="r" rtl="1">
                        <a:spcAft>
                          <a:spcPts val="0"/>
                        </a:spcAft>
                      </a:pPr>
                      <a:r>
                        <a:rPr lang="he-IL" sz="1050">
                          <a:effectLst/>
                          <a:latin typeface="Arial"/>
                          <a:ea typeface="Times New Roman"/>
                          <a:cs typeface="+mj-cs"/>
                        </a:rPr>
                        <a:t> </a:t>
                      </a:r>
                      <a:endParaRPr lang="en-US" sz="1050">
                        <a:effectLst/>
                        <a:latin typeface="Times New Roman"/>
                        <a:ea typeface="Times New Roman"/>
                        <a:cs typeface="+mj-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a:effectLst/>
                          <a:latin typeface="Times New Roman"/>
                          <a:ea typeface="Times New Roman"/>
                          <a:cs typeface="+mj-cs"/>
                        </a:rPr>
                        <a:t>שילוב וקידום אנשים בתעסוקה במגזר הכפרי שאינם עובדים/משולבים.</a:t>
                      </a:r>
                      <a:endParaRPr lang="en-US" sz="1050">
                        <a:effectLst/>
                        <a:latin typeface="Times New Roman"/>
                        <a:ea typeface="Times New Roman"/>
                        <a:cs typeface="+mj-cs"/>
                      </a:endParaRPr>
                    </a:p>
                    <a:p>
                      <a:pPr algn="r" rtl="1">
                        <a:spcAft>
                          <a:spcPts val="0"/>
                        </a:spcAft>
                      </a:pPr>
                      <a:r>
                        <a:rPr lang="he-IL" sz="1050">
                          <a:effectLst/>
                          <a:latin typeface="Times New Roman"/>
                          <a:ea typeface="Times New Roman"/>
                          <a:cs typeface="+mj-cs"/>
                        </a:rPr>
                        <a:t>מבוסס על אסטרטגיה משולשת של:</a:t>
                      </a:r>
                      <a:endParaRPr lang="en-US" sz="1050">
                        <a:effectLst/>
                        <a:latin typeface="Times New Roman"/>
                        <a:ea typeface="Times New Roman"/>
                        <a:cs typeface="+mj-cs"/>
                      </a:endParaRPr>
                    </a:p>
                    <a:p>
                      <a:pPr marL="78105" algn="r" rtl="1">
                        <a:spcAft>
                          <a:spcPts val="0"/>
                        </a:spcAft>
                        <a:tabLst>
                          <a:tab pos="2637155" algn="ctr"/>
                          <a:tab pos="5274310" algn="r"/>
                        </a:tabLst>
                      </a:pPr>
                      <a:r>
                        <a:rPr lang="he-IL" sz="1050">
                          <a:effectLst/>
                          <a:latin typeface="Times New Roman"/>
                          <a:ea typeface="Times New Roman"/>
                          <a:cs typeface="+mj-cs"/>
                        </a:rPr>
                        <a:t>פיתוח הון קהילתי כמנוף לתעסוקה, פיתוח הון אנושי השם במרכז את מחפש העבודה, הנחת תשתית קהילתית אזורית</a:t>
                      </a:r>
                      <a:endParaRPr lang="en-US" sz="1050">
                        <a:effectLst/>
                        <a:latin typeface="Times New Roman"/>
                        <a:ea typeface="Times New Roman"/>
                        <a:cs typeface="+mj-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a:solidFill>
                            <a:srgbClr val="000000"/>
                          </a:solidFill>
                          <a:effectLst/>
                          <a:latin typeface="Times New Roman"/>
                          <a:ea typeface="Times New Roman"/>
                          <a:cs typeface="+mj-cs"/>
                        </a:rPr>
                        <a:t>2 מיליון</a:t>
                      </a:r>
                      <a:endParaRPr lang="en-US" sz="1050">
                        <a:effectLst/>
                        <a:latin typeface="Times New Roman"/>
                        <a:ea typeface="Times New Roman"/>
                        <a:cs typeface="+mj-cs"/>
                      </a:endParaRPr>
                    </a:p>
                    <a:p>
                      <a:pPr algn="r" rtl="1">
                        <a:spcAft>
                          <a:spcPts val="0"/>
                        </a:spcAft>
                      </a:pPr>
                      <a:r>
                        <a:rPr lang="en-US" sz="1050">
                          <a:effectLst/>
                          <a:latin typeface="Arial"/>
                          <a:ea typeface="Times New Roman"/>
                          <a:cs typeface="+mj-cs"/>
                        </a:rPr>
                        <a:t> </a:t>
                      </a:r>
                      <a:endParaRPr lang="en-US" sz="1050">
                        <a:effectLst/>
                        <a:latin typeface="Times New Roman"/>
                        <a:ea typeface="Times New Roman"/>
                        <a:cs typeface="+mj-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dirty="0">
                          <a:effectLst/>
                          <a:latin typeface="Arial"/>
                          <a:ea typeface="Times New Roman"/>
                          <a:cs typeface="+mj-cs"/>
                        </a:rPr>
                        <a:t>הרחבת המענים לאוכלוסיות הרווחה ואנשים עם מוגבלות בתוך מרכזי מעברים</a:t>
                      </a:r>
                      <a:endParaRPr lang="en-US" sz="1050" dirty="0">
                        <a:effectLst/>
                        <a:latin typeface="Times New Roman"/>
                        <a:ea typeface="Times New Roman"/>
                        <a:cs typeface="+mj-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b="1" dirty="0">
                          <a:effectLst/>
                          <a:latin typeface="Arial"/>
                          <a:ea typeface="Times New Roman"/>
                          <a:cs typeface="+mj-cs"/>
                        </a:rPr>
                        <a:t>-----</a:t>
                      </a:r>
                      <a:endParaRPr lang="en-US" sz="1050" dirty="0">
                        <a:effectLst/>
                        <a:latin typeface="Times New Roman"/>
                        <a:ea typeface="Times New Roman"/>
                        <a:cs typeface="+mj-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b="1" dirty="0">
                          <a:effectLst/>
                          <a:latin typeface="Arial"/>
                          <a:ea typeface="Times New Roman"/>
                          <a:cs typeface="+mj-cs"/>
                        </a:rPr>
                        <a:t>6.5 </a:t>
                      </a:r>
                      <a:r>
                        <a:rPr lang="he-IL" sz="1050" b="1" dirty="0" err="1">
                          <a:effectLst/>
                          <a:latin typeface="Arial"/>
                          <a:ea typeface="Times New Roman"/>
                          <a:cs typeface="+mj-cs"/>
                        </a:rPr>
                        <a:t>מליון</a:t>
                      </a:r>
                      <a:r>
                        <a:rPr lang="he-IL" sz="1050" b="1" dirty="0">
                          <a:effectLst/>
                          <a:latin typeface="Arial"/>
                          <a:ea typeface="Times New Roman"/>
                          <a:cs typeface="+mj-cs"/>
                        </a:rPr>
                        <a:t> ₪ </a:t>
                      </a:r>
                      <a:r>
                        <a:rPr lang="he-IL" sz="1050" dirty="0">
                          <a:effectLst/>
                          <a:latin typeface="Arial"/>
                          <a:ea typeface="Times New Roman"/>
                          <a:cs typeface="+mj-cs"/>
                        </a:rPr>
                        <a:t>כלול בדרישות התוספת של תקציבי מרכזי התעסוקה לעיל</a:t>
                      </a:r>
                      <a:endParaRPr lang="en-US" sz="1050" dirty="0">
                        <a:effectLst/>
                        <a:latin typeface="Times New Roman"/>
                        <a:ea typeface="Times New Roman"/>
                        <a:cs typeface="+mj-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0718">
                <a:tc vMerge="1">
                  <a:txBody>
                    <a:bodyPr/>
                    <a:lstStyle/>
                    <a:p>
                      <a:pPr rtl="1"/>
                      <a:endParaRPr lang="he-IL"/>
                    </a:p>
                  </a:txBody>
                  <a:tcPr/>
                </a:tc>
                <a:tc vMerge="1">
                  <a:txBody>
                    <a:bodyPr/>
                    <a:lstStyle/>
                    <a:p>
                      <a:pPr rtl="1"/>
                      <a:endParaRPr lang="he-IL"/>
                    </a:p>
                  </a:txBody>
                  <a:tcPr/>
                </a:tc>
                <a:tc>
                  <a:txBody>
                    <a:bodyPr/>
                    <a:lstStyle/>
                    <a:p>
                      <a:pPr algn="r" rtl="1">
                        <a:spcAft>
                          <a:spcPts val="0"/>
                        </a:spcAft>
                      </a:pPr>
                      <a:r>
                        <a:rPr lang="he-IL" sz="1050" b="1" dirty="0">
                          <a:effectLst/>
                          <a:latin typeface="Arial"/>
                          <a:ea typeface="Times New Roman"/>
                          <a:cs typeface="+mj-cs"/>
                        </a:rPr>
                        <a:t>בני נוער עם מוגבלות</a:t>
                      </a:r>
                      <a:endParaRPr lang="en-US" sz="1050" dirty="0">
                        <a:effectLst/>
                        <a:latin typeface="Times New Roman"/>
                        <a:ea typeface="Times New Roman"/>
                        <a:cs typeface="+mj-cs"/>
                      </a:endParaRPr>
                    </a:p>
                    <a:p>
                      <a:pPr algn="r" rtl="1">
                        <a:spcAft>
                          <a:spcPts val="0"/>
                        </a:spcAft>
                      </a:pPr>
                      <a:r>
                        <a:rPr lang="he-IL" sz="1050" b="1" dirty="0">
                          <a:effectLst/>
                          <a:latin typeface="Arial"/>
                          <a:ea typeface="Times New Roman"/>
                          <a:cs typeface="+mj-cs"/>
                        </a:rPr>
                        <a:t>גילאי </a:t>
                      </a:r>
                      <a:r>
                        <a:rPr lang="he-IL" sz="1050" dirty="0">
                          <a:effectLst/>
                          <a:latin typeface="Arial"/>
                          <a:ea typeface="Times New Roman"/>
                          <a:cs typeface="+mj-cs"/>
                        </a:rPr>
                        <a:t>16-21</a:t>
                      </a:r>
                      <a:endParaRPr lang="en-US" sz="1050" dirty="0">
                        <a:effectLst/>
                        <a:latin typeface="Times New Roman"/>
                        <a:ea typeface="Times New Roman"/>
                        <a:cs typeface="+mj-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8105" algn="r" rtl="1">
                        <a:lnSpc>
                          <a:spcPct val="115000"/>
                        </a:lnSpc>
                        <a:spcAft>
                          <a:spcPts val="0"/>
                        </a:spcAft>
                      </a:pPr>
                      <a:r>
                        <a:rPr lang="he-IL" sz="1000">
                          <a:effectLst/>
                          <a:latin typeface="Calibri"/>
                          <a:ea typeface="Calibri"/>
                          <a:cs typeface="+mj-cs"/>
                        </a:rPr>
                        <a:t>תכנית מעבר והכנה מבי"ס לעולם העבודה</a:t>
                      </a:r>
                      <a:endParaRPr lang="en-US" sz="1000">
                        <a:effectLst/>
                        <a:latin typeface="Calibri"/>
                        <a:ea typeface="Calibri"/>
                        <a:cs typeface="+mj-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a:effectLst/>
                          <a:latin typeface="Times New Roman"/>
                          <a:ea typeface="Times New Roman"/>
                          <a:cs typeface="+mj-cs"/>
                        </a:rPr>
                        <a:t>3.5 מיליון</a:t>
                      </a:r>
                      <a:endParaRPr lang="en-US" sz="1050">
                        <a:effectLst/>
                        <a:latin typeface="Times New Roman"/>
                        <a:ea typeface="Times New Roman"/>
                        <a:cs typeface="+mj-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dirty="0">
                          <a:effectLst/>
                          <a:latin typeface="Arial"/>
                          <a:ea typeface="Times New Roman"/>
                          <a:cs typeface="+mj-cs"/>
                        </a:rPr>
                        <a:t>הכנת בני נוער עם מוגבלות לתעסוקה</a:t>
                      </a:r>
                      <a:endParaRPr lang="en-US" sz="1050" dirty="0">
                        <a:effectLst/>
                        <a:latin typeface="Times New Roman"/>
                        <a:ea typeface="Times New Roman"/>
                        <a:cs typeface="+mj-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lvl="0" indent="0" algn="r" rtl="1">
                        <a:lnSpc>
                          <a:spcPct val="115000"/>
                        </a:lnSpc>
                        <a:spcAft>
                          <a:spcPts val="0"/>
                        </a:spcAft>
                        <a:buFont typeface="+mj-lt"/>
                        <a:buNone/>
                      </a:pPr>
                      <a:r>
                        <a:rPr lang="he-IL" sz="1000" b="1" dirty="0">
                          <a:effectLst/>
                          <a:latin typeface="Calibri"/>
                          <a:ea typeface="Calibri"/>
                          <a:cs typeface="+mj-cs"/>
                        </a:rPr>
                        <a:t>2017-</a:t>
                      </a:r>
                      <a:endParaRPr lang="en-US" sz="1100" dirty="0">
                        <a:effectLst/>
                        <a:latin typeface="Calibri"/>
                        <a:ea typeface="Calibri"/>
                        <a:cs typeface="+mj-cs"/>
                      </a:endParaRPr>
                    </a:p>
                    <a:p>
                      <a:pPr marL="0" lvl="0" indent="0" algn="r" rtl="1">
                        <a:lnSpc>
                          <a:spcPct val="115000"/>
                        </a:lnSpc>
                        <a:spcAft>
                          <a:spcPts val="1000"/>
                        </a:spcAft>
                        <a:buFont typeface="Symbol"/>
                        <a:buNone/>
                      </a:pPr>
                      <a:r>
                        <a:rPr lang="he-IL" sz="1000" b="1" dirty="0">
                          <a:effectLst/>
                          <a:latin typeface="Calibri"/>
                          <a:ea typeface="Calibri"/>
                          <a:cs typeface="+mj-cs"/>
                        </a:rPr>
                        <a:t>תוספת של 6.5 מיליון</a:t>
                      </a:r>
                      <a:endParaRPr lang="en-US" sz="1100" dirty="0">
                        <a:effectLst/>
                        <a:latin typeface="Calibri"/>
                        <a:ea typeface="Calibri"/>
                        <a:cs typeface="+mj-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dirty="0">
                          <a:effectLst/>
                          <a:latin typeface="Arial"/>
                          <a:ea typeface="Times New Roman"/>
                          <a:cs typeface="+mj-cs"/>
                        </a:rPr>
                        <a:t> </a:t>
                      </a:r>
                      <a:endParaRPr lang="en-US" sz="1050" dirty="0">
                        <a:effectLst/>
                        <a:latin typeface="Times New Roman"/>
                        <a:ea typeface="Times New Roman"/>
                        <a:cs typeface="+mj-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38859956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02F76B7F-E5EA-401E-964F-FD3A34216069}" type="datetime10">
              <a:rPr lang="he-IL" smtClean="0">
                <a:solidFill>
                  <a:srgbClr val="212745">
                    <a:lumMod val="75000"/>
                  </a:srgbClr>
                </a:solidFill>
              </a:rPr>
              <a:pPr/>
              <a:t>יולי 16</a:t>
            </a:fld>
            <a:endParaRPr lang="he-IL">
              <a:solidFill>
                <a:srgbClr val="212745">
                  <a:lumMod val="75000"/>
                </a:srgbClr>
              </a:solidFill>
            </a:endParaRPr>
          </a:p>
        </p:txBody>
      </p:sp>
      <p:sp>
        <p:nvSpPr>
          <p:cNvPr id="4" name="מציין מיקום של מספר שקופית 3"/>
          <p:cNvSpPr>
            <a:spLocks noGrp="1"/>
          </p:cNvSpPr>
          <p:nvPr>
            <p:ph type="sldNum" sz="quarter" idx="12"/>
          </p:nvPr>
        </p:nvSpPr>
        <p:spPr/>
        <p:txBody>
          <a:bodyPr/>
          <a:lstStyle/>
          <a:p>
            <a:fld id="{FFEAF636-E5E8-41E5-9308-44E18A863F8D}" type="slidenum">
              <a:rPr>
                <a:solidFill>
                  <a:srgbClr val="212745">
                    <a:lumMod val="75000"/>
                  </a:srgbClr>
                </a:solidFill>
                <a:cs typeface="Gisha"/>
              </a:rPr>
              <a:pPr/>
              <a:t>14</a:t>
            </a:fld>
            <a:endParaRPr>
              <a:solidFill>
                <a:srgbClr val="212745">
                  <a:lumMod val="75000"/>
                </a:srgbClr>
              </a:solidFill>
              <a:cs typeface="Gisha"/>
            </a:endParaRPr>
          </a:p>
        </p:txBody>
      </p:sp>
      <p:sp>
        <p:nvSpPr>
          <p:cNvPr id="5" name="כותרת 4"/>
          <p:cNvSpPr>
            <a:spLocks noGrp="1"/>
          </p:cNvSpPr>
          <p:nvPr>
            <p:ph type="title"/>
          </p:nvPr>
        </p:nvSpPr>
        <p:spPr>
          <a:xfrm>
            <a:off x="1679104" y="454576"/>
            <a:ext cx="7077579" cy="461665"/>
          </a:xfrm>
          <a:effectLst/>
        </p:spPr>
        <p:txBody>
          <a:bodyPr vert="horz" wrap="none" lIns="91440" tIns="45720" rIns="91440" bIns="45720" rtlCol="0" anchor="t" anchorCtr="0">
            <a:spAutoFit/>
          </a:bodyPr>
          <a:lstStyle/>
          <a:p>
            <a:pPr marL="0" indent="0" algn="ctr">
              <a:buNone/>
            </a:pPr>
            <a:r>
              <a:rPr lang="he-IL" sz="24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פעולות </a:t>
            </a:r>
            <a:r>
              <a:rPr lang="he-IL" sz="24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המשרד בתחום הטיפול בעוני בזיקה </a:t>
            </a:r>
            <a:r>
              <a:rPr lang="he-IL" sz="24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לדו"ח </a:t>
            </a:r>
            <a:r>
              <a:rPr lang="he-IL" sz="24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העוני</a:t>
            </a:r>
          </a:p>
        </p:txBody>
      </p:sp>
      <p:pic>
        <p:nvPicPr>
          <p:cNvPr id="7" name="תמונה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8785" y="260648"/>
            <a:ext cx="731640" cy="689236"/>
          </a:xfrm>
          <a:prstGeom prst="rect">
            <a:avLst/>
          </a:prstGeom>
        </p:spPr>
      </p:pic>
      <p:sp>
        <p:nvSpPr>
          <p:cNvPr id="8" name="TextBox 7"/>
          <p:cNvSpPr txBox="1"/>
          <p:nvPr/>
        </p:nvSpPr>
        <p:spPr>
          <a:xfrm>
            <a:off x="-19795" y="854693"/>
            <a:ext cx="1512961" cy="261610"/>
          </a:xfrm>
          <a:prstGeom prst="rect">
            <a:avLst/>
          </a:prstGeom>
          <a:noFill/>
        </p:spPr>
        <p:txBody>
          <a:bodyPr wrap="square" rtlCol="1">
            <a:spAutoFit/>
          </a:bodyPr>
          <a:lstStyle/>
          <a:p>
            <a:r>
              <a:rPr lang="he-IL" sz="1100" b="1" dirty="0" smtClean="0">
                <a:solidFill>
                  <a:schemeClr val="tx2">
                    <a:lumMod val="75000"/>
                  </a:schemeClr>
                </a:solidFill>
                <a:effectLst>
                  <a:outerShdw blurRad="38100" dist="38100" dir="2700000" algn="tl">
                    <a:srgbClr val="000000">
                      <a:alpha val="43137"/>
                    </a:srgbClr>
                  </a:outerShdw>
                </a:effectLst>
              </a:rPr>
              <a:t>הלב פתוח לרווחה</a:t>
            </a:r>
            <a:endParaRPr lang="he-IL" sz="1100" b="1" dirty="0">
              <a:solidFill>
                <a:schemeClr val="tx2">
                  <a:lumMod val="75000"/>
                </a:schemeClr>
              </a:solidFill>
              <a:effectLst>
                <a:outerShdw blurRad="38100" dist="38100" dir="2700000" algn="tl">
                  <a:srgbClr val="000000">
                    <a:alpha val="43137"/>
                  </a:srgbClr>
                </a:outerShdw>
              </a:effectLst>
            </a:endParaRPr>
          </a:p>
        </p:txBody>
      </p:sp>
      <p:graphicFrame>
        <p:nvGraphicFramePr>
          <p:cNvPr id="6" name="טבלה 5"/>
          <p:cNvGraphicFramePr>
            <a:graphicFrameLocks noGrp="1"/>
          </p:cNvGraphicFramePr>
          <p:nvPr>
            <p:extLst>
              <p:ext uri="{D42A27DB-BD31-4B8C-83A1-F6EECF244321}">
                <p14:modId xmlns:p14="http://schemas.microsoft.com/office/powerpoint/2010/main" val="3693419622"/>
              </p:ext>
            </p:extLst>
          </p:nvPr>
        </p:nvGraphicFramePr>
        <p:xfrm>
          <a:off x="354008" y="1226823"/>
          <a:ext cx="8633047" cy="4955666"/>
        </p:xfrm>
        <a:graphic>
          <a:graphicData uri="http://schemas.openxmlformats.org/drawingml/2006/table">
            <a:tbl>
              <a:tblPr rtl="1" firstRow="1" firstCol="1" bandRow="1"/>
              <a:tblGrid>
                <a:gridCol w="906864"/>
                <a:gridCol w="833639"/>
                <a:gridCol w="1222296"/>
                <a:gridCol w="1222296"/>
                <a:gridCol w="1250458"/>
                <a:gridCol w="1250458"/>
                <a:gridCol w="973518"/>
                <a:gridCol w="973518"/>
              </a:tblGrid>
              <a:tr h="398077">
                <a:tc gridSpan="5">
                  <a:txBody>
                    <a:bodyPr/>
                    <a:lstStyle/>
                    <a:p>
                      <a:pPr algn="ctr" rtl="1">
                        <a:spcAft>
                          <a:spcPts val="0"/>
                        </a:spcAft>
                      </a:pPr>
                      <a:r>
                        <a:rPr lang="he-IL" sz="1600" b="1" dirty="0">
                          <a:effectLst/>
                          <a:latin typeface="Arial"/>
                          <a:ea typeface="Times New Roman"/>
                          <a:cs typeface="+mj-cs"/>
                        </a:rPr>
                        <a:t>פעילות קיימת של המשרד בנושא העוני בזיקה לדוח העוני</a:t>
                      </a:r>
                      <a:endParaRPr lang="en-US" sz="1200" dirty="0">
                        <a:effectLst/>
                        <a:latin typeface="Times New Roman"/>
                        <a:ea typeface="Times New Roman"/>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c gridSpan="3">
                  <a:txBody>
                    <a:bodyPr/>
                    <a:lstStyle/>
                    <a:p>
                      <a:pPr algn="ctr" rtl="1">
                        <a:spcAft>
                          <a:spcPts val="0"/>
                        </a:spcAft>
                      </a:pPr>
                      <a:r>
                        <a:rPr lang="he-IL" sz="1200" b="1" dirty="0">
                          <a:effectLst/>
                          <a:latin typeface="Arial"/>
                          <a:ea typeface="Times New Roman"/>
                          <a:cs typeface="+mj-cs"/>
                        </a:rPr>
                        <a:t>הצורך בהרחבה</a:t>
                      </a:r>
                      <a:endParaRPr lang="en-US" sz="1050" dirty="0">
                        <a:effectLst/>
                        <a:latin typeface="Times New Roman"/>
                        <a:ea typeface="Times New Roman"/>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c hMerge="1">
                  <a:txBody>
                    <a:bodyPr/>
                    <a:lstStyle/>
                    <a:p>
                      <a:pPr rtl="1"/>
                      <a:endParaRPr lang="he-IL"/>
                    </a:p>
                  </a:txBody>
                  <a:tcPr/>
                </a:tc>
                <a:tc hMerge="1">
                  <a:txBody>
                    <a:bodyPr/>
                    <a:lstStyle/>
                    <a:p>
                      <a:pPr rtl="1"/>
                      <a:endParaRPr lang="he-IL"/>
                    </a:p>
                  </a:txBody>
                  <a:tcPr/>
                </a:tc>
              </a:tr>
              <a:tr h="398077">
                <a:tc>
                  <a:txBody>
                    <a:bodyPr/>
                    <a:lstStyle/>
                    <a:p>
                      <a:pPr algn="r" rtl="1">
                        <a:spcAft>
                          <a:spcPts val="0"/>
                        </a:spcAft>
                      </a:pPr>
                      <a:r>
                        <a:rPr lang="he-IL" sz="1000" b="1" dirty="0">
                          <a:effectLst/>
                          <a:latin typeface="Arial"/>
                          <a:ea typeface="Times New Roman"/>
                          <a:cs typeface="+mj-cs"/>
                        </a:rPr>
                        <a:t>המענה הקיים במשרד</a:t>
                      </a:r>
                      <a:endParaRPr lang="en-US" sz="1000" dirty="0">
                        <a:effectLst/>
                        <a:latin typeface="Times New Roman"/>
                        <a:ea typeface="Times New Roman"/>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000" b="1" dirty="0">
                          <a:effectLst/>
                          <a:latin typeface="Arial"/>
                          <a:ea typeface="Times New Roman"/>
                          <a:cs typeface="+mj-cs"/>
                        </a:rPr>
                        <a:t>זיקה להמלצות דוח העוני ומספרן</a:t>
                      </a:r>
                      <a:endParaRPr lang="en-US" sz="1000" dirty="0">
                        <a:effectLst/>
                        <a:latin typeface="Times New Roman"/>
                        <a:ea typeface="Times New Roman"/>
                        <a:cs typeface="+mj-cs"/>
                      </a:endParaRPr>
                    </a:p>
                  </a:txBody>
                  <a:tcPr marL="27869" marR="278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050" b="1">
                          <a:effectLst/>
                          <a:latin typeface="Arial"/>
                          <a:ea typeface="Times New Roman"/>
                          <a:cs typeface="+mj-cs"/>
                        </a:rPr>
                        <a:t>פרוט המענים</a:t>
                      </a:r>
                      <a:endParaRPr lang="en-US" sz="1050">
                        <a:effectLst/>
                        <a:latin typeface="Times New Roman"/>
                        <a:ea typeface="Times New Roman"/>
                        <a:cs typeface="+mj-cs"/>
                      </a:endParaRPr>
                    </a:p>
                    <a:p>
                      <a:pPr algn="r" rtl="1">
                        <a:spcAft>
                          <a:spcPts val="0"/>
                        </a:spcAft>
                      </a:pPr>
                      <a:r>
                        <a:rPr lang="he-IL" sz="1050" b="1">
                          <a:effectLst/>
                          <a:latin typeface="Arial"/>
                          <a:ea typeface="Times New Roman"/>
                          <a:cs typeface="+mj-cs"/>
                        </a:rPr>
                        <a:t>ואוכלוסיית היעד</a:t>
                      </a:r>
                      <a:endParaRPr lang="en-US" sz="1050">
                        <a:effectLst/>
                        <a:latin typeface="Times New Roman"/>
                        <a:ea typeface="Times New Roman"/>
                        <a:cs typeface="+mj-cs"/>
                      </a:endParaRPr>
                    </a:p>
                  </a:txBody>
                  <a:tcPr marL="44816" marR="4481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050" b="1">
                          <a:effectLst/>
                          <a:latin typeface="Arial"/>
                          <a:ea typeface="Times New Roman"/>
                          <a:cs typeface="+mj-cs"/>
                        </a:rPr>
                        <a:t>פרוט התשומות</a:t>
                      </a:r>
                      <a:endParaRPr lang="en-US" sz="1050">
                        <a:effectLst/>
                        <a:latin typeface="Times New Roman"/>
                        <a:ea typeface="Times New Roman"/>
                        <a:cs typeface="+mj-cs"/>
                      </a:endParaRPr>
                    </a:p>
                  </a:txBody>
                  <a:tcPr marL="44816" marR="4481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050" b="1">
                          <a:effectLst/>
                          <a:latin typeface="Arial"/>
                          <a:ea typeface="Times New Roman"/>
                          <a:cs typeface="+mj-cs"/>
                        </a:rPr>
                        <a:t>עלות התשומות</a:t>
                      </a:r>
                      <a:endParaRPr lang="en-US" sz="1050">
                        <a:effectLst/>
                        <a:latin typeface="Times New Roman"/>
                        <a:ea typeface="Times New Roman"/>
                        <a:cs typeface="+mj-cs"/>
                      </a:endParaRPr>
                    </a:p>
                  </a:txBody>
                  <a:tcPr marL="44816" marR="4481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050" b="1">
                          <a:effectLst/>
                          <a:latin typeface="Arial"/>
                          <a:ea typeface="Times New Roman"/>
                          <a:cs typeface="+mj-cs"/>
                        </a:rPr>
                        <a:t>הצורך בהרחבה</a:t>
                      </a:r>
                      <a:endParaRPr lang="en-US" sz="1050">
                        <a:effectLst/>
                        <a:latin typeface="Times New Roman"/>
                        <a:ea typeface="Times New Roman"/>
                        <a:cs typeface="+mj-cs"/>
                      </a:endParaRPr>
                    </a:p>
                    <a:p>
                      <a:pPr algn="r" rtl="1">
                        <a:spcAft>
                          <a:spcPts val="0"/>
                        </a:spcAft>
                      </a:pPr>
                      <a:r>
                        <a:rPr lang="he-IL" sz="1050" b="1">
                          <a:effectLst/>
                          <a:latin typeface="Arial"/>
                          <a:ea typeface="Times New Roman"/>
                          <a:cs typeface="+mj-cs"/>
                        </a:rPr>
                        <a:t>2017-2021</a:t>
                      </a:r>
                      <a:endParaRPr lang="en-US" sz="1050">
                        <a:effectLst/>
                        <a:latin typeface="Times New Roman"/>
                        <a:ea typeface="Times New Roman"/>
                        <a:cs typeface="+mj-cs"/>
                      </a:endParaRPr>
                    </a:p>
                  </a:txBody>
                  <a:tcPr marL="44816" marR="4481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050" b="1">
                          <a:effectLst/>
                          <a:latin typeface="Arial"/>
                          <a:ea typeface="Times New Roman"/>
                          <a:cs typeface="+mj-cs"/>
                        </a:rPr>
                        <a:t>תקציב תוספתי נדרש ב- ₪</a:t>
                      </a:r>
                      <a:endParaRPr lang="en-US" sz="1050">
                        <a:effectLst/>
                        <a:latin typeface="Times New Roman"/>
                        <a:ea typeface="Times New Roman"/>
                        <a:cs typeface="+mj-cs"/>
                      </a:endParaRPr>
                    </a:p>
                  </a:txBody>
                  <a:tcPr marL="44816" marR="4481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050" b="1">
                          <a:effectLst/>
                          <a:latin typeface="Arial"/>
                          <a:ea typeface="Times New Roman"/>
                          <a:cs typeface="+mj-cs"/>
                        </a:rPr>
                        <a:t>הערות</a:t>
                      </a:r>
                      <a:endParaRPr lang="en-US" sz="1050">
                        <a:effectLst/>
                        <a:latin typeface="Times New Roman"/>
                        <a:ea typeface="Times New Roman"/>
                        <a:cs typeface="+mj-cs"/>
                      </a:endParaRPr>
                    </a:p>
                  </a:txBody>
                  <a:tcPr marL="44816" marR="4481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r>
              <a:tr h="1171540">
                <a:tc rowSpan="3">
                  <a:txBody>
                    <a:bodyPr/>
                    <a:lstStyle/>
                    <a:p>
                      <a:pPr algn="r" rtl="1">
                        <a:spcAft>
                          <a:spcPts val="0"/>
                        </a:spcAft>
                      </a:pPr>
                      <a:r>
                        <a:rPr lang="he-IL" sz="1200" dirty="0">
                          <a:effectLst/>
                          <a:latin typeface="Arial"/>
                          <a:ea typeface="Times New Roman"/>
                          <a:cs typeface="+mj-cs"/>
                        </a:rPr>
                        <a:t> </a:t>
                      </a:r>
                      <a:endParaRPr lang="en-US" sz="1050" dirty="0">
                        <a:effectLst/>
                        <a:latin typeface="Times New Roman"/>
                        <a:ea typeface="Times New Roman"/>
                        <a:cs typeface="+mj-cs"/>
                      </a:endParaRPr>
                    </a:p>
                    <a:p>
                      <a:pPr algn="r" rtl="1">
                        <a:spcAft>
                          <a:spcPts val="0"/>
                        </a:spcAft>
                      </a:pPr>
                      <a:r>
                        <a:rPr lang="he-IL" sz="2000" b="1" dirty="0">
                          <a:effectLst/>
                          <a:latin typeface="Arial"/>
                          <a:ea typeface="Times New Roman"/>
                          <a:cs typeface="+mj-cs"/>
                        </a:rPr>
                        <a:t>מיצוי זכויות</a:t>
                      </a:r>
                      <a:endParaRPr lang="en-US" sz="1600" dirty="0">
                        <a:effectLst/>
                        <a:latin typeface="Times New Roman"/>
                        <a:ea typeface="Times New Roman"/>
                        <a:cs typeface="+mj-cs"/>
                      </a:endParaRPr>
                    </a:p>
                  </a:txBody>
                  <a:tcPr marL="44816" marR="4481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c rowSpan="3">
                  <a:txBody>
                    <a:bodyPr/>
                    <a:lstStyle/>
                    <a:p>
                      <a:pPr algn="r" rtl="1">
                        <a:spcAft>
                          <a:spcPts val="0"/>
                        </a:spcAft>
                      </a:pPr>
                      <a:r>
                        <a:rPr lang="he-IL" sz="1050" dirty="0">
                          <a:effectLst/>
                          <a:latin typeface="Arial"/>
                          <a:ea typeface="Times New Roman"/>
                          <a:cs typeface="+mj-cs"/>
                        </a:rPr>
                        <a:t> </a:t>
                      </a:r>
                      <a:endParaRPr lang="en-US" sz="1050" dirty="0" smtClean="0">
                        <a:effectLst/>
                        <a:latin typeface="Times New Roman"/>
                        <a:ea typeface="Times New Roman"/>
                        <a:cs typeface="+mj-cs"/>
                      </a:endParaRPr>
                    </a:p>
                    <a:p>
                      <a:pPr algn="r" rtl="1">
                        <a:spcAft>
                          <a:spcPts val="0"/>
                        </a:spcAft>
                      </a:pPr>
                      <a:r>
                        <a:rPr lang="he-IL" sz="1400" dirty="0" smtClean="0">
                          <a:effectLst/>
                          <a:latin typeface="Arial"/>
                          <a:ea typeface="Times New Roman"/>
                          <a:cs typeface="+mj-cs"/>
                        </a:rPr>
                        <a:t>8</a:t>
                      </a:r>
                      <a:r>
                        <a:rPr lang="he-IL" sz="2400" dirty="0" smtClean="0">
                          <a:effectLst/>
                          <a:latin typeface="Arial"/>
                          <a:ea typeface="Times New Roman"/>
                          <a:cs typeface="+mj-cs"/>
                        </a:rPr>
                        <a:t>-</a:t>
                      </a:r>
                      <a:r>
                        <a:rPr lang="he-IL" sz="1600" dirty="0" smtClean="0">
                          <a:effectLst/>
                          <a:latin typeface="Arial"/>
                          <a:ea typeface="Times New Roman"/>
                          <a:cs typeface="+mj-cs"/>
                        </a:rPr>
                        <a:t>הקמת מרכזי מיצוי זכויות</a:t>
                      </a:r>
                      <a:endParaRPr lang="en-US" sz="1600" dirty="0">
                        <a:effectLst/>
                        <a:latin typeface="Times New Roman"/>
                        <a:ea typeface="Times New Roman"/>
                        <a:cs typeface="+mj-cs"/>
                      </a:endParaRPr>
                    </a:p>
                  </a:txBody>
                  <a:tcPr marL="44816" marR="4481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b="1">
                          <a:effectLst/>
                          <a:latin typeface="Arial"/>
                          <a:ea typeface="Times New Roman"/>
                          <a:cs typeface="+mj-cs"/>
                        </a:rPr>
                        <a:t>פעולות מיצוי זכויות</a:t>
                      </a:r>
                      <a:endParaRPr lang="en-US" sz="1050">
                        <a:effectLst/>
                        <a:latin typeface="Times New Roman"/>
                        <a:ea typeface="Times New Roman"/>
                        <a:cs typeface="+mj-cs"/>
                      </a:endParaRPr>
                    </a:p>
                    <a:p>
                      <a:pPr algn="r" rtl="1">
                        <a:spcAft>
                          <a:spcPts val="0"/>
                        </a:spcAft>
                      </a:pPr>
                      <a:r>
                        <a:rPr lang="he-IL" sz="1050">
                          <a:effectLst/>
                          <a:latin typeface="Arial"/>
                          <a:ea typeface="Times New Roman"/>
                          <a:cs typeface="+mj-cs"/>
                        </a:rPr>
                        <a:t>במסגרת 103 מרכזי עוצמה</a:t>
                      </a:r>
                      <a:endParaRPr lang="en-US" sz="1050">
                        <a:effectLst/>
                        <a:latin typeface="Times New Roman"/>
                        <a:ea typeface="Times New Roman"/>
                        <a:cs typeface="+mj-cs"/>
                      </a:endParaRPr>
                    </a:p>
                    <a:p>
                      <a:pPr algn="r" rtl="1">
                        <a:spcAft>
                          <a:spcPts val="0"/>
                        </a:spcAft>
                      </a:pPr>
                      <a:r>
                        <a:rPr lang="he-IL" sz="1050" i="1">
                          <a:effectLst/>
                          <a:latin typeface="Arial"/>
                          <a:ea typeface="Times New Roman"/>
                          <a:cs typeface="+mj-cs"/>
                        </a:rPr>
                        <a:t>חלקם בתהליך הקמה.</a:t>
                      </a:r>
                      <a:endParaRPr lang="en-US" sz="1050">
                        <a:effectLst/>
                        <a:latin typeface="Times New Roman"/>
                        <a:ea typeface="Times New Roman"/>
                        <a:cs typeface="+mj-cs"/>
                      </a:endParaRPr>
                    </a:p>
                    <a:p>
                      <a:pPr algn="r" rtl="1">
                        <a:spcAft>
                          <a:spcPts val="0"/>
                        </a:spcAft>
                      </a:pPr>
                      <a:r>
                        <a:rPr lang="he-IL" sz="1050" i="1">
                          <a:effectLst/>
                          <a:latin typeface="Arial"/>
                          <a:ea typeface="Times New Roman"/>
                          <a:cs typeface="+mj-cs"/>
                        </a:rPr>
                        <a:t> </a:t>
                      </a:r>
                      <a:endParaRPr lang="en-US" sz="1050">
                        <a:effectLst/>
                        <a:latin typeface="Times New Roman"/>
                        <a:ea typeface="Times New Roman"/>
                        <a:cs typeface="+mj-cs"/>
                      </a:endParaRPr>
                    </a:p>
                  </a:txBody>
                  <a:tcPr marL="44816" marR="4481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a:effectLst/>
                          <a:latin typeface="Arial"/>
                          <a:ea typeface="Times New Roman"/>
                          <a:cs typeface="+mj-cs"/>
                        </a:rPr>
                        <a:t>חצי משרת עוס מיצוי זכויות</a:t>
                      </a:r>
                      <a:endParaRPr lang="en-US" sz="1050">
                        <a:effectLst/>
                        <a:latin typeface="Times New Roman"/>
                        <a:ea typeface="Times New Roman"/>
                        <a:cs typeface="+mj-cs"/>
                      </a:endParaRPr>
                    </a:p>
                    <a:p>
                      <a:pPr algn="r" rtl="1">
                        <a:spcAft>
                          <a:spcPts val="0"/>
                        </a:spcAft>
                      </a:pPr>
                      <a:r>
                        <a:rPr lang="he-IL" sz="1050">
                          <a:effectLst/>
                          <a:latin typeface="Arial"/>
                          <a:ea typeface="Times New Roman"/>
                          <a:cs typeface="+mj-cs"/>
                        </a:rPr>
                        <a:t>1 משרת מלווה עוצמה</a:t>
                      </a:r>
                      <a:endParaRPr lang="en-US" sz="1050">
                        <a:effectLst/>
                        <a:latin typeface="Times New Roman"/>
                        <a:ea typeface="Times New Roman"/>
                        <a:cs typeface="+mj-cs"/>
                      </a:endParaRPr>
                    </a:p>
                  </a:txBody>
                  <a:tcPr marL="44816" marR="4481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600">
                          <a:effectLst/>
                          <a:latin typeface="Arial"/>
                          <a:ea typeface="Times New Roman"/>
                          <a:cs typeface="+mj-cs"/>
                        </a:rPr>
                        <a:t>15 מליון</a:t>
                      </a:r>
                      <a:endParaRPr lang="en-US" sz="1600">
                        <a:effectLst/>
                        <a:latin typeface="Times New Roman"/>
                        <a:ea typeface="Times New Roman"/>
                        <a:cs typeface="+mj-cs"/>
                      </a:endParaRPr>
                    </a:p>
                    <a:p>
                      <a:pPr algn="r" rtl="1">
                        <a:spcAft>
                          <a:spcPts val="0"/>
                        </a:spcAft>
                      </a:pPr>
                      <a:r>
                        <a:rPr lang="he-IL" sz="1600">
                          <a:effectLst/>
                          <a:latin typeface="Arial"/>
                          <a:ea typeface="Times New Roman"/>
                          <a:cs typeface="+mj-cs"/>
                        </a:rPr>
                        <a:t> </a:t>
                      </a:r>
                      <a:endParaRPr lang="en-US" sz="1600">
                        <a:effectLst/>
                        <a:latin typeface="Times New Roman"/>
                        <a:ea typeface="Times New Roman"/>
                        <a:cs typeface="+mj-cs"/>
                      </a:endParaRPr>
                    </a:p>
                  </a:txBody>
                  <a:tcPr marL="44816" marR="4481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a:effectLst/>
                          <a:latin typeface="Arial"/>
                          <a:ea typeface="Times New Roman"/>
                          <a:cs typeface="+mj-cs"/>
                        </a:rPr>
                        <a:t>יורחב במסגרת הרחבת נושמים לרווחה במרכזי עוצמה.</a:t>
                      </a:r>
                      <a:endParaRPr lang="en-US" sz="1050">
                        <a:effectLst/>
                        <a:latin typeface="Times New Roman"/>
                        <a:ea typeface="Times New Roman"/>
                        <a:cs typeface="+mj-cs"/>
                      </a:endParaRPr>
                    </a:p>
                    <a:p>
                      <a:pPr algn="r" rtl="1">
                        <a:spcAft>
                          <a:spcPts val="0"/>
                        </a:spcAft>
                      </a:pPr>
                      <a:r>
                        <a:rPr lang="he-IL" sz="1050">
                          <a:effectLst/>
                          <a:latin typeface="Arial"/>
                          <a:ea typeface="Times New Roman"/>
                          <a:cs typeface="+mj-cs"/>
                        </a:rPr>
                        <a:t> </a:t>
                      </a:r>
                      <a:endParaRPr lang="en-US" sz="1050">
                        <a:effectLst/>
                        <a:latin typeface="Times New Roman"/>
                        <a:ea typeface="Times New Roman"/>
                        <a:cs typeface="+mj-cs"/>
                      </a:endParaRPr>
                    </a:p>
                  </a:txBody>
                  <a:tcPr marL="44816" marR="4481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b="1" dirty="0">
                          <a:effectLst/>
                          <a:latin typeface="Arial"/>
                          <a:ea typeface="Times New Roman"/>
                          <a:cs typeface="+mj-cs"/>
                        </a:rPr>
                        <a:t>---</a:t>
                      </a:r>
                      <a:endParaRPr lang="en-US" sz="1050" dirty="0">
                        <a:effectLst/>
                        <a:latin typeface="Times New Roman"/>
                        <a:ea typeface="Times New Roman"/>
                        <a:cs typeface="+mj-cs"/>
                      </a:endParaRPr>
                    </a:p>
                  </a:txBody>
                  <a:tcPr marL="44816" marR="4481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dirty="0">
                          <a:effectLst/>
                          <a:latin typeface="Arial"/>
                          <a:ea typeface="Times New Roman"/>
                          <a:cs typeface="+mj-cs"/>
                        </a:rPr>
                        <a:t>המענה הנו חלק אינטגרלי מפעילות מרכזי עוצמה ויתוקצב כחלק מהרחבת המודל.</a:t>
                      </a:r>
                      <a:endParaRPr lang="en-US" sz="1050" dirty="0">
                        <a:effectLst/>
                        <a:latin typeface="Times New Roman"/>
                        <a:ea typeface="Times New Roman"/>
                        <a:cs typeface="+mj-cs"/>
                      </a:endParaRPr>
                    </a:p>
                  </a:txBody>
                  <a:tcPr marL="44816" marR="4481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76283">
                <a:tc vMerge="1">
                  <a:txBody>
                    <a:bodyPr/>
                    <a:lstStyle/>
                    <a:p>
                      <a:pPr rtl="1"/>
                      <a:endParaRPr lang="he-IL"/>
                    </a:p>
                  </a:txBody>
                  <a:tcPr/>
                </a:tc>
                <a:tc vMerge="1">
                  <a:txBody>
                    <a:bodyPr/>
                    <a:lstStyle/>
                    <a:p>
                      <a:pPr rtl="1"/>
                      <a:endParaRPr lang="he-IL"/>
                    </a:p>
                  </a:txBody>
                  <a:tcPr/>
                </a:tc>
                <a:tc>
                  <a:txBody>
                    <a:bodyPr/>
                    <a:lstStyle/>
                    <a:p>
                      <a:pPr algn="r" rtl="1">
                        <a:spcAft>
                          <a:spcPts val="0"/>
                        </a:spcAft>
                      </a:pPr>
                      <a:r>
                        <a:rPr lang="he-IL" sz="1050" b="1">
                          <a:effectLst/>
                          <a:latin typeface="Arial"/>
                          <a:ea typeface="Times New Roman"/>
                          <a:cs typeface="+mj-cs"/>
                        </a:rPr>
                        <a:t>מרכזי הורים לבעלי מוגבלויות</a:t>
                      </a:r>
                      <a:endParaRPr lang="en-US" sz="1050">
                        <a:effectLst/>
                        <a:latin typeface="Times New Roman"/>
                        <a:ea typeface="Times New Roman"/>
                        <a:cs typeface="+mj-cs"/>
                      </a:endParaRPr>
                    </a:p>
                    <a:p>
                      <a:pPr algn="r" rtl="1">
                        <a:spcAft>
                          <a:spcPts val="0"/>
                        </a:spcAft>
                      </a:pPr>
                      <a:r>
                        <a:rPr lang="he-IL" sz="1050">
                          <a:effectLst/>
                          <a:latin typeface="Arial"/>
                          <a:ea typeface="Times New Roman"/>
                          <a:cs typeface="+mj-cs"/>
                        </a:rPr>
                        <a:t>11 מרכזים</a:t>
                      </a:r>
                      <a:endParaRPr lang="en-US" sz="1050">
                        <a:effectLst/>
                        <a:latin typeface="Times New Roman"/>
                        <a:ea typeface="Times New Roman"/>
                        <a:cs typeface="+mj-cs"/>
                      </a:endParaRPr>
                    </a:p>
                    <a:p>
                      <a:pPr algn="r" rtl="1">
                        <a:spcAft>
                          <a:spcPts val="0"/>
                        </a:spcAft>
                      </a:pPr>
                      <a:r>
                        <a:rPr lang="he-IL" sz="1050">
                          <a:effectLst/>
                          <a:latin typeface="Arial"/>
                          <a:ea typeface="Times New Roman"/>
                          <a:cs typeface="+mj-cs"/>
                        </a:rPr>
                        <a:t>2900 משפחות</a:t>
                      </a:r>
                      <a:endParaRPr lang="en-US" sz="1050">
                        <a:effectLst/>
                        <a:latin typeface="Times New Roman"/>
                        <a:ea typeface="Times New Roman"/>
                        <a:cs typeface="+mj-cs"/>
                      </a:endParaRPr>
                    </a:p>
                    <a:p>
                      <a:pPr algn="r" rtl="1">
                        <a:spcAft>
                          <a:spcPts val="0"/>
                        </a:spcAft>
                      </a:pPr>
                      <a:r>
                        <a:rPr lang="he-IL" sz="1050" b="1">
                          <a:effectLst/>
                          <a:latin typeface="Arial"/>
                          <a:ea typeface="Times New Roman"/>
                          <a:cs typeface="+mj-cs"/>
                        </a:rPr>
                        <a:t> </a:t>
                      </a:r>
                      <a:endParaRPr lang="en-US" sz="1050">
                        <a:effectLst/>
                        <a:latin typeface="Times New Roman"/>
                        <a:ea typeface="Times New Roman"/>
                        <a:cs typeface="+mj-cs"/>
                      </a:endParaRPr>
                    </a:p>
                  </a:txBody>
                  <a:tcPr marL="44816" marR="4481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a:effectLst/>
                          <a:latin typeface="Arial"/>
                          <a:ea typeface="Times New Roman"/>
                          <a:cs typeface="+mj-cs"/>
                        </a:rPr>
                        <a:t>מתן מידע, מיצוי זכויות תמיכה והכוונה להורים של ילדים עם מוגבלות</a:t>
                      </a:r>
                      <a:endParaRPr lang="en-US" sz="1050">
                        <a:effectLst/>
                        <a:latin typeface="Times New Roman"/>
                        <a:ea typeface="Times New Roman"/>
                        <a:cs typeface="+mj-cs"/>
                      </a:endParaRPr>
                    </a:p>
                  </a:txBody>
                  <a:tcPr marL="44816" marR="4481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600">
                          <a:effectLst/>
                          <a:latin typeface="Arial"/>
                          <a:ea typeface="Times New Roman"/>
                          <a:cs typeface="+mj-cs"/>
                        </a:rPr>
                        <a:t>3.3 מליון</a:t>
                      </a:r>
                      <a:endParaRPr lang="en-US" sz="1600">
                        <a:effectLst/>
                        <a:latin typeface="Times New Roman"/>
                        <a:ea typeface="Times New Roman"/>
                        <a:cs typeface="+mj-cs"/>
                      </a:endParaRPr>
                    </a:p>
                  </a:txBody>
                  <a:tcPr marL="44816" marR="4481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a:effectLst/>
                          <a:latin typeface="Arial"/>
                          <a:ea typeface="Times New Roman"/>
                          <a:cs typeface="+mj-cs"/>
                        </a:rPr>
                        <a:t>2017- הרחבה ל-5 רשויות מקומיות</a:t>
                      </a:r>
                      <a:endParaRPr lang="en-US" sz="1050">
                        <a:effectLst/>
                        <a:latin typeface="Times New Roman"/>
                        <a:ea typeface="Times New Roman"/>
                        <a:cs typeface="+mj-cs"/>
                      </a:endParaRPr>
                    </a:p>
                    <a:p>
                      <a:pPr algn="r" rtl="1">
                        <a:spcAft>
                          <a:spcPts val="0"/>
                        </a:spcAft>
                      </a:pPr>
                      <a:r>
                        <a:rPr lang="he-IL" sz="1050">
                          <a:effectLst/>
                          <a:latin typeface="Arial"/>
                          <a:ea typeface="Times New Roman"/>
                          <a:cs typeface="+mj-cs"/>
                        </a:rPr>
                        <a:t>2018- הרחבה ל-5 נוספות</a:t>
                      </a:r>
                      <a:endParaRPr lang="en-US" sz="1050">
                        <a:effectLst/>
                        <a:latin typeface="Times New Roman"/>
                        <a:ea typeface="Times New Roman"/>
                        <a:cs typeface="+mj-cs"/>
                      </a:endParaRPr>
                    </a:p>
                  </a:txBody>
                  <a:tcPr marL="44816" marR="4481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b="1" dirty="0">
                          <a:effectLst/>
                          <a:latin typeface="Arial"/>
                          <a:ea typeface="Times New Roman"/>
                          <a:cs typeface="+mj-cs"/>
                        </a:rPr>
                        <a:t>2017-2018-</a:t>
                      </a:r>
                      <a:endParaRPr lang="en-US" sz="1050" dirty="0">
                        <a:effectLst/>
                        <a:latin typeface="Times New Roman"/>
                        <a:ea typeface="Times New Roman"/>
                        <a:cs typeface="+mj-cs"/>
                      </a:endParaRPr>
                    </a:p>
                    <a:p>
                      <a:pPr algn="r" rtl="1">
                        <a:spcAft>
                          <a:spcPts val="0"/>
                        </a:spcAft>
                      </a:pPr>
                      <a:r>
                        <a:rPr lang="he-IL" sz="1050" b="1" dirty="0">
                          <a:effectLst/>
                          <a:latin typeface="Arial"/>
                          <a:ea typeface="Times New Roman"/>
                          <a:cs typeface="+mj-cs"/>
                        </a:rPr>
                        <a:t>1.5 מיליון</a:t>
                      </a:r>
                      <a:endParaRPr lang="en-US" sz="1050" dirty="0">
                        <a:effectLst/>
                        <a:latin typeface="Times New Roman"/>
                        <a:ea typeface="Times New Roman"/>
                        <a:cs typeface="+mj-cs"/>
                      </a:endParaRPr>
                    </a:p>
                    <a:p>
                      <a:pPr algn="r" rtl="1">
                        <a:spcAft>
                          <a:spcPts val="0"/>
                        </a:spcAft>
                      </a:pPr>
                      <a:r>
                        <a:rPr lang="he-IL" sz="1050" b="1" dirty="0">
                          <a:effectLst/>
                          <a:latin typeface="Arial"/>
                          <a:ea typeface="Times New Roman"/>
                          <a:cs typeface="+mj-cs"/>
                        </a:rPr>
                        <a:t>לכל 5 מרכזים כל שנה.</a:t>
                      </a:r>
                      <a:endParaRPr lang="en-US" sz="1050" dirty="0">
                        <a:effectLst/>
                        <a:latin typeface="Times New Roman"/>
                        <a:ea typeface="Times New Roman"/>
                        <a:cs typeface="+mj-cs"/>
                      </a:endParaRPr>
                    </a:p>
                  </a:txBody>
                  <a:tcPr marL="44816" marR="4481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a:effectLst/>
                          <a:latin typeface="Arial"/>
                          <a:ea typeface="Times New Roman"/>
                          <a:cs typeface="+mj-cs"/>
                        </a:rPr>
                        <a:t> </a:t>
                      </a:r>
                      <a:endParaRPr lang="en-US" sz="1050">
                        <a:effectLst/>
                        <a:latin typeface="Times New Roman"/>
                        <a:ea typeface="Times New Roman"/>
                        <a:cs typeface="+mj-cs"/>
                      </a:endParaRPr>
                    </a:p>
                  </a:txBody>
                  <a:tcPr marL="44816" marR="4481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52566">
                <a:tc vMerge="1">
                  <a:txBody>
                    <a:bodyPr/>
                    <a:lstStyle/>
                    <a:p>
                      <a:pPr rtl="1"/>
                      <a:endParaRPr lang="he-IL"/>
                    </a:p>
                  </a:txBody>
                  <a:tcPr/>
                </a:tc>
                <a:tc vMerge="1">
                  <a:txBody>
                    <a:bodyPr/>
                    <a:lstStyle/>
                    <a:p>
                      <a:pPr rtl="1"/>
                      <a:endParaRPr lang="he-IL"/>
                    </a:p>
                  </a:txBody>
                  <a:tcPr/>
                </a:tc>
                <a:tc>
                  <a:txBody>
                    <a:bodyPr/>
                    <a:lstStyle/>
                    <a:p>
                      <a:pPr algn="r" rtl="1">
                        <a:spcAft>
                          <a:spcPts val="0"/>
                        </a:spcAft>
                      </a:pPr>
                      <a:r>
                        <a:rPr lang="he-IL" sz="1050" b="1">
                          <a:effectLst/>
                          <a:latin typeface="Arial"/>
                          <a:ea typeface="Times New Roman"/>
                          <a:cs typeface="+mj-cs"/>
                        </a:rPr>
                        <a:t>תחנות שי"ל – שרות ייעוץ לאזרח</a:t>
                      </a:r>
                      <a:endParaRPr lang="en-US" sz="1050">
                        <a:effectLst/>
                        <a:latin typeface="Times New Roman"/>
                        <a:ea typeface="Times New Roman"/>
                        <a:cs typeface="+mj-cs"/>
                      </a:endParaRPr>
                    </a:p>
                    <a:p>
                      <a:pPr algn="r" rtl="1">
                        <a:spcAft>
                          <a:spcPts val="0"/>
                        </a:spcAft>
                      </a:pPr>
                      <a:r>
                        <a:rPr lang="he-IL" sz="1050">
                          <a:effectLst/>
                          <a:latin typeface="Arial"/>
                          <a:ea typeface="Times New Roman"/>
                          <a:cs typeface="+mj-cs"/>
                        </a:rPr>
                        <a:t>70 תחנות</a:t>
                      </a:r>
                      <a:endParaRPr lang="en-US" sz="1050">
                        <a:effectLst/>
                        <a:latin typeface="Times New Roman"/>
                        <a:ea typeface="Times New Roman"/>
                        <a:cs typeface="+mj-cs"/>
                      </a:endParaRPr>
                    </a:p>
                    <a:p>
                      <a:pPr algn="r" rtl="1">
                        <a:spcAft>
                          <a:spcPts val="0"/>
                        </a:spcAft>
                      </a:pPr>
                      <a:r>
                        <a:rPr lang="he-IL" sz="1050">
                          <a:effectLst/>
                          <a:latin typeface="Arial"/>
                          <a:ea typeface="Times New Roman"/>
                          <a:cs typeface="+mj-cs"/>
                        </a:rPr>
                        <a:t>220 אלף פונים</a:t>
                      </a:r>
                      <a:endParaRPr lang="en-US" sz="1050">
                        <a:effectLst/>
                        <a:latin typeface="Times New Roman"/>
                        <a:ea typeface="Times New Roman"/>
                        <a:cs typeface="+mj-cs"/>
                      </a:endParaRPr>
                    </a:p>
                  </a:txBody>
                  <a:tcPr marL="44816" marR="4481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a:effectLst/>
                          <a:latin typeface="Arial"/>
                          <a:ea typeface="Times New Roman"/>
                          <a:cs typeface="+mj-cs"/>
                        </a:rPr>
                        <a:t>1130 מתנדבים ממקצועות שונים שנותנים יעוץ בתחנות</a:t>
                      </a:r>
                      <a:endParaRPr lang="en-US" sz="1050">
                        <a:effectLst/>
                        <a:latin typeface="Times New Roman"/>
                        <a:ea typeface="Times New Roman"/>
                        <a:cs typeface="+mj-cs"/>
                      </a:endParaRPr>
                    </a:p>
                    <a:p>
                      <a:pPr algn="r" rtl="1">
                        <a:spcAft>
                          <a:spcPts val="0"/>
                        </a:spcAft>
                      </a:pPr>
                      <a:r>
                        <a:rPr lang="he-IL" sz="1050">
                          <a:effectLst/>
                          <a:latin typeface="Arial"/>
                          <a:ea typeface="Times New Roman"/>
                          <a:cs typeface="+mj-cs"/>
                        </a:rPr>
                        <a:t>עד היום ניתן סיוע תקציבי זעום לכיבוד בתחנות בסך כולל של 144,000 ₪</a:t>
                      </a:r>
                      <a:endParaRPr lang="en-US" sz="1050">
                        <a:effectLst/>
                        <a:latin typeface="Times New Roman"/>
                        <a:ea typeface="Times New Roman"/>
                        <a:cs typeface="+mj-cs"/>
                      </a:endParaRPr>
                    </a:p>
                  </a:txBody>
                  <a:tcPr marL="44816" marR="4481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600" dirty="0">
                          <a:effectLst/>
                          <a:latin typeface="Arial"/>
                          <a:ea typeface="Times New Roman"/>
                          <a:cs typeface="+mj-cs"/>
                        </a:rPr>
                        <a:t>144,000</a:t>
                      </a:r>
                      <a:endParaRPr lang="en-US" sz="1600" dirty="0">
                        <a:effectLst/>
                        <a:latin typeface="Times New Roman"/>
                        <a:ea typeface="Times New Roman"/>
                        <a:cs typeface="+mj-cs"/>
                      </a:endParaRPr>
                    </a:p>
                  </a:txBody>
                  <a:tcPr marL="44816" marR="4481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a:effectLst/>
                          <a:latin typeface="Arial"/>
                          <a:ea typeface="Times New Roman"/>
                          <a:cs typeface="+mj-cs"/>
                        </a:rPr>
                        <a:t>2017 ואילך- הרחבה לתוספת של 55 תחנות חדשות בפריפריה ואוכלוסיות מיוחדות ולתקצוב התחנות אשר יאפשר תפקוד מקצועי ויעיל</a:t>
                      </a:r>
                      <a:endParaRPr lang="en-US" sz="1050">
                        <a:effectLst/>
                        <a:latin typeface="Times New Roman"/>
                        <a:ea typeface="Times New Roman"/>
                        <a:cs typeface="+mj-cs"/>
                      </a:endParaRPr>
                    </a:p>
                  </a:txBody>
                  <a:tcPr marL="44816" marR="4481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b="1" dirty="0">
                          <a:effectLst/>
                          <a:latin typeface="Arial"/>
                          <a:ea typeface="Times New Roman"/>
                          <a:cs typeface="+mj-cs"/>
                        </a:rPr>
                        <a:t>2017- כ-5  מיליון ₪ להקמה</a:t>
                      </a:r>
                      <a:endParaRPr lang="en-US" sz="1050" dirty="0">
                        <a:effectLst/>
                        <a:latin typeface="Times New Roman"/>
                        <a:ea typeface="Times New Roman"/>
                        <a:cs typeface="+mj-cs"/>
                      </a:endParaRPr>
                    </a:p>
                    <a:p>
                      <a:pPr algn="r" rtl="1">
                        <a:spcAft>
                          <a:spcPts val="0"/>
                        </a:spcAft>
                      </a:pPr>
                      <a:r>
                        <a:rPr lang="he-IL" sz="1050" b="1" dirty="0">
                          <a:effectLst/>
                          <a:latin typeface="Arial"/>
                          <a:ea typeface="Times New Roman"/>
                          <a:cs typeface="+mj-cs"/>
                        </a:rPr>
                        <a:t> </a:t>
                      </a:r>
                      <a:endParaRPr lang="en-US" sz="1050" dirty="0">
                        <a:effectLst/>
                        <a:latin typeface="Times New Roman"/>
                        <a:ea typeface="Times New Roman"/>
                        <a:cs typeface="+mj-cs"/>
                      </a:endParaRPr>
                    </a:p>
                    <a:p>
                      <a:pPr algn="r" rtl="1">
                        <a:spcAft>
                          <a:spcPts val="0"/>
                        </a:spcAft>
                      </a:pPr>
                      <a:r>
                        <a:rPr lang="he-IL" sz="1050" b="1" dirty="0">
                          <a:effectLst/>
                          <a:latin typeface="Arial"/>
                          <a:ea typeface="Times New Roman"/>
                          <a:cs typeface="+mj-cs"/>
                        </a:rPr>
                        <a:t>2018-2021 - 13 מיליון ₪ עבור תפעול שוטף</a:t>
                      </a:r>
                      <a:endParaRPr lang="en-US" sz="1050" dirty="0">
                        <a:effectLst/>
                        <a:latin typeface="Times New Roman"/>
                        <a:ea typeface="Times New Roman"/>
                        <a:cs typeface="+mj-cs"/>
                      </a:endParaRPr>
                    </a:p>
                  </a:txBody>
                  <a:tcPr marL="44816" marR="4481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050" dirty="0">
                          <a:effectLst/>
                          <a:latin typeface="Arial"/>
                          <a:ea typeface="Times New Roman"/>
                          <a:cs typeface="+mj-cs"/>
                        </a:rPr>
                        <a:t>תפעול שוטף כולל </a:t>
                      </a:r>
                      <a:r>
                        <a:rPr lang="he-IL" sz="1050" dirty="0" err="1">
                          <a:effectLst/>
                          <a:latin typeface="Arial"/>
                          <a:ea typeface="Times New Roman"/>
                          <a:cs typeface="+mj-cs"/>
                        </a:rPr>
                        <a:t>תחזוק</a:t>
                      </a:r>
                      <a:r>
                        <a:rPr lang="he-IL" sz="1050" dirty="0">
                          <a:effectLst/>
                          <a:latin typeface="Arial"/>
                          <a:ea typeface="Times New Roman"/>
                          <a:cs typeface="+mj-cs"/>
                        </a:rPr>
                        <a:t> תוכנה לניהול פניות, </a:t>
                      </a:r>
                      <a:r>
                        <a:rPr lang="he-IL" sz="1050" dirty="0" err="1">
                          <a:effectLst/>
                          <a:latin typeface="Arial"/>
                          <a:ea typeface="Times New Roman"/>
                          <a:cs typeface="+mj-cs"/>
                        </a:rPr>
                        <a:t>תחזוק</a:t>
                      </a:r>
                      <a:r>
                        <a:rPr lang="he-IL" sz="1050" dirty="0">
                          <a:effectLst/>
                          <a:latin typeface="Arial"/>
                          <a:ea typeface="Times New Roman"/>
                          <a:cs typeface="+mj-cs"/>
                        </a:rPr>
                        <a:t> אתר אינטרנט, הכשרות והדרכות </a:t>
                      </a:r>
                      <a:r>
                        <a:rPr lang="he-IL" sz="1050" dirty="0" err="1">
                          <a:effectLst/>
                          <a:latin typeface="Arial"/>
                          <a:ea typeface="Times New Roman"/>
                          <a:cs typeface="+mj-cs"/>
                        </a:rPr>
                        <a:t>ןתחזוק</a:t>
                      </a:r>
                      <a:r>
                        <a:rPr lang="he-IL" sz="1050" dirty="0">
                          <a:effectLst/>
                          <a:latin typeface="Arial"/>
                          <a:ea typeface="Times New Roman"/>
                          <a:cs typeface="+mj-cs"/>
                        </a:rPr>
                        <a:t> למנהלים ומתנדבים</a:t>
                      </a:r>
                      <a:endParaRPr lang="en-US" sz="1050" dirty="0">
                        <a:effectLst/>
                        <a:latin typeface="Times New Roman"/>
                        <a:ea typeface="Times New Roman"/>
                        <a:cs typeface="+mj-cs"/>
                      </a:endParaRPr>
                    </a:p>
                    <a:p>
                      <a:pPr algn="r" rtl="1">
                        <a:spcAft>
                          <a:spcPts val="0"/>
                        </a:spcAft>
                      </a:pPr>
                      <a:r>
                        <a:rPr lang="en-US" sz="1050" dirty="0">
                          <a:effectLst/>
                          <a:latin typeface="Arial"/>
                          <a:ea typeface="Times New Roman"/>
                          <a:cs typeface="+mj-cs"/>
                        </a:rPr>
                        <a:t> </a:t>
                      </a:r>
                      <a:endParaRPr lang="en-US" sz="1050" dirty="0">
                        <a:effectLst/>
                        <a:latin typeface="Times New Roman"/>
                        <a:ea typeface="Times New Roman"/>
                        <a:cs typeface="+mj-cs"/>
                      </a:endParaRPr>
                    </a:p>
                  </a:txBody>
                  <a:tcPr marL="44816" marR="4481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46470152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a:xfrm>
            <a:off x="6516216" y="6479396"/>
            <a:ext cx="2514600" cy="365125"/>
          </a:xfrm>
        </p:spPr>
        <p:txBody>
          <a:bodyPr/>
          <a:lstStyle/>
          <a:p>
            <a:fld id="{02F76B7F-E5EA-401E-964F-FD3A34216069}" type="datetime10">
              <a:rPr lang="he-IL" smtClean="0">
                <a:solidFill>
                  <a:srgbClr val="212745">
                    <a:lumMod val="75000"/>
                  </a:srgbClr>
                </a:solidFill>
              </a:rPr>
              <a:pPr/>
              <a:t>יולי 16</a:t>
            </a:fld>
            <a:endParaRPr lang="he-IL">
              <a:solidFill>
                <a:srgbClr val="212745">
                  <a:lumMod val="75000"/>
                </a:srgbClr>
              </a:solidFill>
            </a:endParaRPr>
          </a:p>
        </p:txBody>
      </p:sp>
      <p:sp>
        <p:nvSpPr>
          <p:cNvPr id="4" name="מציין מיקום של מספר שקופית 3"/>
          <p:cNvSpPr>
            <a:spLocks noGrp="1"/>
          </p:cNvSpPr>
          <p:nvPr>
            <p:ph type="sldNum" sz="quarter" idx="12"/>
          </p:nvPr>
        </p:nvSpPr>
        <p:spPr>
          <a:xfrm>
            <a:off x="-1" y="6485026"/>
            <a:ext cx="1443185" cy="365125"/>
          </a:xfrm>
        </p:spPr>
        <p:txBody>
          <a:bodyPr/>
          <a:lstStyle/>
          <a:p>
            <a:fld id="{FFEAF636-E5E8-41E5-9308-44E18A863F8D}" type="slidenum">
              <a:rPr>
                <a:solidFill>
                  <a:srgbClr val="212745">
                    <a:lumMod val="75000"/>
                  </a:srgbClr>
                </a:solidFill>
                <a:cs typeface="Gisha"/>
              </a:rPr>
              <a:pPr/>
              <a:t>15</a:t>
            </a:fld>
            <a:endParaRPr>
              <a:solidFill>
                <a:srgbClr val="212745">
                  <a:lumMod val="75000"/>
                </a:srgbClr>
              </a:solidFill>
              <a:cs typeface="Gisha"/>
            </a:endParaRPr>
          </a:p>
        </p:txBody>
      </p:sp>
      <p:sp>
        <p:nvSpPr>
          <p:cNvPr id="5" name="כותרת 4"/>
          <p:cNvSpPr>
            <a:spLocks noGrp="1"/>
          </p:cNvSpPr>
          <p:nvPr>
            <p:ph type="title"/>
          </p:nvPr>
        </p:nvSpPr>
        <p:spPr>
          <a:xfrm>
            <a:off x="1679104" y="454576"/>
            <a:ext cx="7077579" cy="461665"/>
          </a:xfrm>
          <a:effectLst/>
        </p:spPr>
        <p:txBody>
          <a:bodyPr vert="horz" wrap="none" lIns="91440" tIns="45720" rIns="91440" bIns="45720" rtlCol="0" anchor="t" anchorCtr="0">
            <a:spAutoFit/>
          </a:bodyPr>
          <a:lstStyle/>
          <a:p>
            <a:pPr marL="0" indent="0" algn="ctr">
              <a:buNone/>
            </a:pPr>
            <a:r>
              <a:rPr lang="he-IL" sz="24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פעולות </a:t>
            </a:r>
            <a:r>
              <a:rPr lang="he-IL" sz="24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המשרד בתחום הטיפול בעוני בזיקה </a:t>
            </a:r>
            <a:r>
              <a:rPr lang="he-IL" sz="24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לדו"ח </a:t>
            </a:r>
            <a:r>
              <a:rPr lang="he-IL" sz="24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העוני</a:t>
            </a:r>
          </a:p>
        </p:txBody>
      </p:sp>
      <p:pic>
        <p:nvPicPr>
          <p:cNvPr id="7" name="תמונה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8785" y="260648"/>
            <a:ext cx="731640" cy="689236"/>
          </a:xfrm>
          <a:prstGeom prst="rect">
            <a:avLst/>
          </a:prstGeom>
        </p:spPr>
      </p:pic>
      <p:sp>
        <p:nvSpPr>
          <p:cNvPr id="8" name="TextBox 7"/>
          <p:cNvSpPr txBox="1"/>
          <p:nvPr/>
        </p:nvSpPr>
        <p:spPr>
          <a:xfrm>
            <a:off x="-19795" y="854693"/>
            <a:ext cx="1512961" cy="261610"/>
          </a:xfrm>
          <a:prstGeom prst="rect">
            <a:avLst/>
          </a:prstGeom>
          <a:noFill/>
        </p:spPr>
        <p:txBody>
          <a:bodyPr wrap="square" rtlCol="1">
            <a:spAutoFit/>
          </a:bodyPr>
          <a:lstStyle/>
          <a:p>
            <a:r>
              <a:rPr lang="he-IL" sz="1100" b="1" dirty="0" smtClean="0">
                <a:solidFill>
                  <a:schemeClr val="tx2">
                    <a:lumMod val="75000"/>
                  </a:schemeClr>
                </a:solidFill>
                <a:effectLst>
                  <a:outerShdw blurRad="38100" dist="38100" dir="2700000" algn="tl">
                    <a:srgbClr val="000000">
                      <a:alpha val="43137"/>
                    </a:srgbClr>
                  </a:outerShdw>
                </a:effectLst>
              </a:rPr>
              <a:t>הלב פתוח לרווחה</a:t>
            </a:r>
            <a:endParaRPr lang="he-IL" sz="1100" b="1" dirty="0">
              <a:solidFill>
                <a:schemeClr val="tx2">
                  <a:lumMod val="75000"/>
                </a:schemeClr>
              </a:solidFill>
              <a:effectLst>
                <a:outerShdw blurRad="38100" dist="38100" dir="2700000" algn="tl">
                  <a:srgbClr val="000000">
                    <a:alpha val="43137"/>
                  </a:srgbClr>
                </a:outerShdw>
              </a:effectLst>
            </a:endParaRPr>
          </a:p>
        </p:txBody>
      </p:sp>
      <p:graphicFrame>
        <p:nvGraphicFramePr>
          <p:cNvPr id="9" name="טבלה 8"/>
          <p:cNvGraphicFramePr>
            <a:graphicFrameLocks noGrp="1"/>
          </p:cNvGraphicFramePr>
          <p:nvPr>
            <p:extLst>
              <p:ext uri="{D42A27DB-BD31-4B8C-83A1-F6EECF244321}">
                <p14:modId xmlns:p14="http://schemas.microsoft.com/office/powerpoint/2010/main" val="193697890"/>
              </p:ext>
            </p:extLst>
          </p:nvPr>
        </p:nvGraphicFramePr>
        <p:xfrm>
          <a:off x="251520" y="1196752"/>
          <a:ext cx="8784978" cy="5279131"/>
        </p:xfrm>
        <a:graphic>
          <a:graphicData uri="http://schemas.openxmlformats.org/drawingml/2006/table">
            <a:tbl>
              <a:tblPr rtl="1" firstRow="1" firstCol="1" bandRow="1"/>
              <a:tblGrid>
                <a:gridCol w="922824"/>
                <a:gridCol w="848310"/>
                <a:gridCol w="1243806"/>
                <a:gridCol w="1243806"/>
                <a:gridCol w="1272465"/>
                <a:gridCol w="1272465"/>
                <a:gridCol w="990651"/>
                <a:gridCol w="990651"/>
              </a:tblGrid>
              <a:tr h="320723">
                <a:tc gridSpan="5">
                  <a:txBody>
                    <a:bodyPr/>
                    <a:lstStyle/>
                    <a:p>
                      <a:pPr algn="ctr" rtl="1">
                        <a:spcAft>
                          <a:spcPts val="0"/>
                        </a:spcAft>
                      </a:pPr>
                      <a:r>
                        <a:rPr lang="he-IL" sz="1400" b="1" dirty="0">
                          <a:effectLst/>
                          <a:latin typeface="Arial"/>
                          <a:ea typeface="Times New Roman"/>
                          <a:cs typeface="+mj-cs"/>
                        </a:rPr>
                        <a:t>פעילות </a:t>
                      </a:r>
                      <a:r>
                        <a:rPr lang="he-IL" sz="1800" b="1" dirty="0">
                          <a:effectLst/>
                          <a:latin typeface="Arial"/>
                          <a:ea typeface="Times New Roman"/>
                          <a:cs typeface="+mj-cs"/>
                        </a:rPr>
                        <a:t>קיימת</a:t>
                      </a:r>
                      <a:r>
                        <a:rPr lang="he-IL" sz="1400" b="1" dirty="0">
                          <a:effectLst/>
                          <a:latin typeface="Arial"/>
                          <a:ea typeface="Times New Roman"/>
                          <a:cs typeface="+mj-cs"/>
                        </a:rPr>
                        <a:t> של המשרד בנושא העוני בזיקה לדוח העוני</a:t>
                      </a:r>
                      <a:endParaRPr lang="en-US" sz="1100" dirty="0">
                        <a:effectLst/>
                        <a:latin typeface="Times New Roman"/>
                        <a:ea typeface="Times New Roman"/>
                        <a:cs typeface="+mj-cs"/>
                      </a:endParaRPr>
                    </a:p>
                  </a:txBody>
                  <a:tcPr marL="27869" marR="2786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c gridSpan="3">
                  <a:txBody>
                    <a:bodyPr/>
                    <a:lstStyle/>
                    <a:p>
                      <a:pPr algn="ctr" rtl="1">
                        <a:spcAft>
                          <a:spcPts val="0"/>
                        </a:spcAft>
                      </a:pPr>
                      <a:r>
                        <a:rPr lang="he-IL" sz="1400" b="1" dirty="0">
                          <a:effectLst/>
                          <a:latin typeface="Arial"/>
                          <a:ea typeface="Times New Roman"/>
                          <a:cs typeface="+mj-cs"/>
                        </a:rPr>
                        <a:t>הצורך בהרחבה</a:t>
                      </a:r>
                      <a:endParaRPr lang="en-US" sz="1100" dirty="0">
                        <a:effectLst/>
                        <a:latin typeface="Times New Roman"/>
                        <a:ea typeface="Times New Roman"/>
                        <a:cs typeface="+mj-cs"/>
                      </a:endParaRPr>
                    </a:p>
                  </a:txBody>
                  <a:tcPr marL="27869" marR="2786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c hMerge="1">
                  <a:txBody>
                    <a:bodyPr/>
                    <a:lstStyle/>
                    <a:p>
                      <a:pPr rtl="1"/>
                      <a:endParaRPr lang="he-IL"/>
                    </a:p>
                  </a:txBody>
                  <a:tcPr/>
                </a:tc>
                <a:tc hMerge="1">
                  <a:txBody>
                    <a:bodyPr/>
                    <a:lstStyle/>
                    <a:p>
                      <a:pPr rtl="1"/>
                      <a:endParaRPr lang="he-IL"/>
                    </a:p>
                  </a:txBody>
                  <a:tcPr/>
                </a:tc>
              </a:tr>
              <a:tr h="539969">
                <a:tc>
                  <a:txBody>
                    <a:bodyPr/>
                    <a:lstStyle/>
                    <a:p>
                      <a:pPr algn="r" rtl="1">
                        <a:spcAft>
                          <a:spcPts val="0"/>
                        </a:spcAft>
                      </a:pPr>
                      <a:r>
                        <a:rPr lang="he-IL" sz="900" b="1" dirty="0">
                          <a:effectLst/>
                          <a:latin typeface="Arial"/>
                          <a:ea typeface="Times New Roman"/>
                          <a:cs typeface="+mj-cs"/>
                        </a:rPr>
                        <a:t>המענה הקיים במשרד</a:t>
                      </a:r>
                      <a:endParaRPr lang="en-US" sz="900" dirty="0">
                        <a:effectLst/>
                        <a:latin typeface="Times New Roman"/>
                        <a:ea typeface="Times New Roman"/>
                        <a:cs typeface="+mj-cs"/>
                      </a:endParaRPr>
                    </a:p>
                  </a:txBody>
                  <a:tcPr marL="27869" marR="2786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050" b="1" dirty="0">
                          <a:effectLst/>
                          <a:latin typeface="Arial"/>
                          <a:ea typeface="Times New Roman"/>
                          <a:cs typeface="+mj-cs"/>
                        </a:rPr>
                        <a:t>זיקה להמלצות דוח העוני ומספרן</a:t>
                      </a:r>
                      <a:endParaRPr lang="en-US" sz="1050" dirty="0">
                        <a:effectLst/>
                        <a:latin typeface="Times New Roman"/>
                        <a:ea typeface="Times New Roman"/>
                        <a:cs typeface="+mj-cs"/>
                      </a:endParaRPr>
                    </a:p>
                  </a:txBody>
                  <a:tcPr marL="27869" marR="2786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100" b="1">
                          <a:effectLst/>
                          <a:latin typeface="Arial"/>
                          <a:ea typeface="Times New Roman"/>
                          <a:cs typeface="+mj-cs"/>
                        </a:rPr>
                        <a:t>פרוט המענים</a:t>
                      </a:r>
                      <a:endParaRPr lang="en-US" sz="1050">
                        <a:effectLst/>
                        <a:latin typeface="Times New Roman"/>
                        <a:ea typeface="Times New Roman"/>
                        <a:cs typeface="+mj-cs"/>
                      </a:endParaRPr>
                    </a:p>
                    <a:p>
                      <a:pPr algn="r" rtl="1">
                        <a:spcAft>
                          <a:spcPts val="0"/>
                        </a:spcAft>
                      </a:pPr>
                      <a:r>
                        <a:rPr lang="he-IL" sz="1100" b="1">
                          <a:effectLst/>
                          <a:latin typeface="Arial"/>
                          <a:ea typeface="Times New Roman"/>
                          <a:cs typeface="+mj-cs"/>
                        </a:rPr>
                        <a:t>ואוכלוסיית היעד</a:t>
                      </a:r>
                      <a:endParaRPr lang="en-US" sz="1050">
                        <a:effectLst/>
                        <a:latin typeface="Times New Roman"/>
                        <a:ea typeface="Times New Roman"/>
                        <a:cs typeface="+mj-cs"/>
                      </a:endParaRPr>
                    </a:p>
                  </a:txBody>
                  <a:tcPr marL="43777" marR="437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100" b="1">
                          <a:effectLst/>
                          <a:latin typeface="Arial"/>
                          <a:ea typeface="Times New Roman"/>
                          <a:cs typeface="+mj-cs"/>
                        </a:rPr>
                        <a:t>פרוט התשומות</a:t>
                      </a:r>
                      <a:endParaRPr lang="en-US" sz="1050">
                        <a:effectLst/>
                        <a:latin typeface="Times New Roman"/>
                        <a:ea typeface="Times New Roman"/>
                        <a:cs typeface="+mj-cs"/>
                      </a:endParaRPr>
                    </a:p>
                  </a:txBody>
                  <a:tcPr marL="43777" marR="437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100" b="1">
                          <a:effectLst/>
                          <a:latin typeface="Arial"/>
                          <a:ea typeface="Times New Roman"/>
                          <a:cs typeface="+mj-cs"/>
                        </a:rPr>
                        <a:t>עלות התשומות</a:t>
                      </a:r>
                      <a:endParaRPr lang="en-US" sz="1050">
                        <a:effectLst/>
                        <a:latin typeface="Times New Roman"/>
                        <a:ea typeface="Times New Roman"/>
                        <a:cs typeface="+mj-cs"/>
                      </a:endParaRPr>
                    </a:p>
                  </a:txBody>
                  <a:tcPr marL="43777" marR="437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100" b="1">
                          <a:effectLst/>
                          <a:latin typeface="Arial"/>
                          <a:ea typeface="Times New Roman"/>
                          <a:cs typeface="+mj-cs"/>
                        </a:rPr>
                        <a:t>הצורך בהרחבה</a:t>
                      </a:r>
                      <a:endParaRPr lang="en-US" sz="1050">
                        <a:effectLst/>
                        <a:latin typeface="Times New Roman"/>
                        <a:ea typeface="Times New Roman"/>
                        <a:cs typeface="+mj-cs"/>
                      </a:endParaRPr>
                    </a:p>
                    <a:p>
                      <a:pPr algn="r" rtl="1">
                        <a:spcAft>
                          <a:spcPts val="0"/>
                        </a:spcAft>
                      </a:pPr>
                      <a:r>
                        <a:rPr lang="he-IL" sz="1100" b="1">
                          <a:effectLst/>
                          <a:latin typeface="Arial"/>
                          <a:ea typeface="Times New Roman"/>
                          <a:cs typeface="+mj-cs"/>
                        </a:rPr>
                        <a:t>2017-2021</a:t>
                      </a:r>
                      <a:endParaRPr lang="en-US" sz="1050">
                        <a:effectLst/>
                        <a:latin typeface="Times New Roman"/>
                        <a:ea typeface="Times New Roman"/>
                        <a:cs typeface="+mj-cs"/>
                      </a:endParaRPr>
                    </a:p>
                  </a:txBody>
                  <a:tcPr marL="43777" marR="437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100" b="1">
                          <a:effectLst/>
                          <a:latin typeface="Arial"/>
                          <a:ea typeface="Times New Roman"/>
                          <a:cs typeface="+mj-cs"/>
                        </a:rPr>
                        <a:t>תקציב תוספתי נדרש ב- ₪</a:t>
                      </a:r>
                      <a:endParaRPr lang="en-US" sz="1050">
                        <a:effectLst/>
                        <a:latin typeface="Times New Roman"/>
                        <a:ea typeface="Times New Roman"/>
                        <a:cs typeface="+mj-cs"/>
                      </a:endParaRPr>
                    </a:p>
                  </a:txBody>
                  <a:tcPr marL="43777" marR="437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r" rtl="1">
                        <a:spcAft>
                          <a:spcPts val="0"/>
                        </a:spcAft>
                      </a:pPr>
                      <a:r>
                        <a:rPr lang="he-IL" sz="1100" b="1" dirty="0">
                          <a:effectLst/>
                          <a:latin typeface="Arial"/>
                          <a:ea typeface="Times New Roman"/>
                          <a:cs typeface="+mj-cs"/>
                        </a:rPr>
                        <a:t>הערות</a:t>
                      </a:r>
                      <a:endParaRPr lang="en-US" sz="1050" dirty="0">
                        <a:effectLst/>
                        <a:latin typeface="Times New Roman"/>
                        <a:ea typeface="Times New Roman"/>
                        <a:cs typeface="+mj-cs"/>
                      </a:endParaRPr>
                    </a:p>
                  </a:txBody>
                  <a:tcPr marL="43777" marR="437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r>
              <a:tr h="1979888">
                <a:tc rowSpan="2">
                  <a:txBody>
                    <a:bodyPr/>
                    <a:lstStyle/>
                    <a:p>
                      <a:pPr algn="r" rtl="1">
                        <a:spcAft>
                          <a:spcPts val="0"/>
                        </a:spcAft>
                      </a:pPr>
                      <a:r>
                        <a:rPr lang="he-IL" sz="1800" b="1" dirty="0">
                          <a:effectLst/>
                          <a:latin typeface="Arial"/>
                          <a:ea typeface="Times New Roman"/>
                          <a:cs typeface="+mj-cs"/>
                        </a:rPr>
                        <a:t>טיפול בגיל הרך</a:t>
                      </a:r>
                      <a:endParaRPr lang="en-US" sz="1200" dirty="0">
                        <a:effectLst/>
                        <a:latin typeface="Times New Roman"/>
                        <a:ea typeface="Times New Roman"/>
                        <a:cs typeface="+mj-cs"/>
                      </a:endParaRPr>
                    </a:p>
                  </a:txBody>
                  <a:tcPr marL="43777" marR="437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c rowSpan="2">
                  <a:txBody>
                    <a:bodyPr/>
                    <a:lstStyle/>
                    <a:p>
                      <a:pPr algn="r" rtl="1">
                        <a:spcAft>
                          <a:spcPts val="0"/>
                        </a:spcAft>
                      </a:pPr>
                      <a:r>
                        <a:rPr lang="he-IL" sz="1200" dirty="0">
                          <a:effectLst/>
                          <a:latin typeface="Arial"/>
                          <a:ea typeface="Times New Roman"/>
                          <a:cs typeface="+mj-cs"/>
                        </a:rPr>
                        <a:t>54- הרחבת הסבסוד למעונות יום למשפחות החיות בעוני</a:t>
                      </a:r>
                      <a:endParaRPr lang="en-US" sz="1100" dirty="0">
                        <a:effectLst/>
                        <a:latin typeface="Times New Roman"/>
                        <a:ea typeface="Times New Roman"/>
                        <a:cs typeface="+mj-cs"/>
                      </a:endParaRPr>
                    </a:p>
                    <a:p>
                      <a:pPr algn="r" rtl="1">
                        <a:spcAft>
                          <a:spcPts val="0"/>
                        </a:spcAft>
                      </a:pPr>
                      <a:r>
                        <a:rPr lang="he-IL" sz="1200" dirty="0">
                          <a:effectLst/>
                          <a:latin typeface="Arial"/>
                          <a:ea typeface="Times New Roman"/>
                          <a:cs typeface="+mj-cs"/>
                        </a:rPr>
                        <a:t>53- הקמת מרכזים לגיל הרך ביישובים מדורגים נמוך מדד חברתי כלכלי</a:t>
                      </a:r>
                      <a:endParaRPr lang="en-US" sz="1100" dirty="0">
                        <a:effectLst/>
                        <a:latin typeface="Times New Roman"/>
                        <a:ea typeface="Times New Roman"/>
                        <a:cs typeface="+mj-cs"/>
                      </a:endParaRPr>
                    </a:p>
                    <a:p>
                      <a:pPr algn="r" rtl="1">
                        <a:spcAft>
                          <a:spcPts val="0"/>
                        </a:spcAft>
                      </a:pPr>
                      <a:r>
                        <a:rPr lang="he-IL" sz="1100" dirty="0">
                          <a:effectLst/>
                          <a:latin typeface="Arial"/>
                          <a:ea typeface="Times New Roman"/>
                          <a:cs typeface="+mj-cs"/>
                        </a:rPr>
                        <a:t> </a:t>
                      </a:r>
                      <a:endParaRPr lang="en-US" sz="1050" dirty="0">
                        <a:effectLst/>
                        <a:latin typeface="Times New Roman"/>
                        <a:ea typeface="Times New Roman"/>
                        <a:cs typeface="+mj-cs"/>
                      </a:endParaRPr>
                    </a:p>
                  </a:txBody>
                  <a:tcPr marL="43777" marR="437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100" b="1" dirty="0">
                          <a:effectLst/>
                          <a:latin typeface="Arial"/>
                          <a:ea typeface="Times New Roman"/>
                          <a:cs typeface="+mj-cs"/>
                        </a:rPr>
                        <a:t>הנמכת התקרה למשתתף במעונות יום </a:t>
                      </a:r>
                      <a:r>
                        <a:rPr lang="he-IL" sz="1100" dirty="0">
                          <a:effectLst/>
                          <a:latin typeface="Arial"/>
                          <a:ea typeface="Times New Roman"/>
                          <a:cs typeface="+mj-cs"/>
                        </a:rPr>
                        <a:t>בהתאם להכנסה לנפש</a:t>
                      </a:r>
                      <a:r>
                        <a:rPr lang="he-IL" sz="1100" b="1" dirty="0">
                          <a:effectLst/>
                          <a:latin typeface="Arial"/>
                          <a:ea typeface="Times New Roman"/>
                          <a:cs typeface="+mj-cs"/>
                        </a:rPr>
                        <a:t> </a:t>
                      </a:r>
                      <a:r>
                        <a:rPr lang="he-IL" sz="1100" dirty="0">
                          <a:effectLst/>
                          <a:latin typeface="Arial"/>
                          <a:ea typeface="Times New Roman"/>
                          <a:cs typeface="+mj-cs"/>
                        </a:rPr>
                        <a:t>ולמועדוניות רווחה</a:t>
                      </a:r>
                      <a:endParaRPr lang="en-US" sz="1050" dirty="0">
                        <a:effectLst/>
                        <a:latin typeface="Times New Roman"/>
                        <a:ea typeface="Times New Roman"/>
                        <a:cs typeface="+mj-cs"/>
                      </a:endParaRPr>
                    </a:p>
                  </a:txBody>
                  <a:tcPr marL="43777" marR="437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100" b="1" dirty="0">
                          <a:effectLst/>
                          <a:latin typeface="Arial"/>
                          <a:ea typeface="Times New Roman"/>
                          <a:cs typeface="+mj-cs"/>
                        </a:rPr>
                        <a:t>שלוש דרגות השתתפות חדשות נמוכות מאוד להשתתפות הורים במעונות יום ובמשפחתונים עבור משפחות החיות בעוני</a:t>
                      </a:r>
                      <a:endParaRPr lang="en-US" sz="1050" dirty="0">
                        <a:effectLst/>
                        <a:latin typeface="Times New Roman"/>
                        <a:ea typeface="Times New Roman"/>
                        <a:cs typeface="+mj-cs"/>
                      </a:endParaRPr>
                    </a:p>
                    <a:p>
                      <a:pPr algn="r" rtl="1">
                        <a:spcAft>
                          <a:spcPts val="0"/>
                        </a:spcAft>
                      </a:pPr>
                      <a:r>
                        <a:rPr lang="he-IL" sz="1100" dirty="0">
                          <a:effectLst/>
                          <a:latin typeface="Arial"/>
                          <a:ea typeface="Times New Roman"/>
                          <a:cs typeface="+mj-cs"/>
                        </a:rPr>
                        <a:t>הפחתה מ-514 ₪ מינימום למדרגות של בין </a:t>
                      </a:r>
                      <a:r>
                        <a:rPr lang="he-IL" sz="1100" dirty="0" smtClean="0">
                          <a:effectLst/>
                          <a:latin typeface="Arial"/>
                          <a:ea typeface="Times New Roman"/>
                          <a:cs typeface="+mj-cs"/>
                        </a:rPr>
                        <a:t>300-100</a:t>
                      </a:r>
                    </a:p>
                    <a:p>
                      <a:pPr algn="r" rtl="1">
                        <a:spcAft>
                          <a:spcPts val="0"/>
                        </a:spcAft>
                      </a:pPr>
                      <a:endParaRPr lang="he-IL" sz="1100" dirty="0" smtClean="0">
                        <a:effectLst/>
                        <a:latin typeface="Arial"/>
                        <a:ea typeface="Times New Roman"/>
                        <a:cs typeface="+mj-cs"/>
                      </a:endParaRPr>
                    </a:p>
                  </a:txBody>
                  <a:tcPr marL="43777" marR="437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200" dirty="0">
                          <a:effectLst/>
                          <a:latin typeface="Arial"/>
                          <a:ea typeface="Times New Roman"/>
                          <a:cs typeface="+mj-cs"/>
                        </a:rPr>
                        <a:t>20 מיליון שנה התקבלו למימון הסבסוד למעונות היום.</a:t>
                      </a:r>
                      <a:endParaRPr lang="en-US" sz="1100" dirty="0">
                        <a:effectLst/>
                        <a:latin typeface="Times New Roman"/>
                        <a:ea typeface="Times New Roman"/>
                        <a:cs typeface="+mj-cs"/>
                      </a:endParaRPr>
                    </a:p>
                  </a:txBody>
                  <a:tcPr marL="43777" marR="437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100">
                          <a:effectLst/>
                          <a:latin typeface="Arial"/>
                          <a:ea typeface="Times New Roman"/>
                          <a:cs typeface="+mj-cs"/>
                        </a:rPr>
                        <a:t>הרחבה לתקציב לסבסוד השתתפות במועדוניות למשפחות בעוני</a:t>
                      </a:r>
                      <a:endParaRPr lang="en-US" sz="1050">
                        <a:effectLst/>
                        <a:latin typeface="Times New Roman"/>
                        <a:ea typeface="Times New Roman"/>
                        <a:cs typeface="+mj-cs"/>
                      </a:endParaRPr>
                    </a:p>
                  </a:txBody>
                  <a:tcPr marL="43777" marR="437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100" b="1">
                          <a:effectLst/>
                          <a:latin typeface="Arial"/>
                          <a:ea typeface="Times New Roman"/>
                          <a:cs typeface="+mj-cs"/>
                        </a:rPr>
                        <a:t>10 מיליון נוספים למועדוניות שיוקצו ע"פ קריטריונים</a:t>
                      </a:r>
                      <a:endParaRPr lang="en-US" sz="1050">
                        <a:effectLst/>
                        <a:latin typeface="Times New Roman"/>
                        <a:ea typeface="Times New Roman"/>
                        <a:cs typeface="+mj-cs"/>
                      </a:endParaRPr>
                    </a:p>
                  </a:txBody>
                  <a:tcPr marL="43777" marR="437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100" dirty="0">
                          <a:effectLst/>
                          <a:latin typeface="Arial"/>
                          <a:ea typeface="Times New Roman"/>
                          <a:cs typeface="+mj-cs"/>
                        </a:rPr>
                        <a:t>עבור סבסוד במועדוניות הרווחה לא התקבל תקציב</a:t>
                      </a:r>
                      <a:endParaRPr lang="en-US" sz="1050" dirty="0">
                        <a:effectLst/>
                        <a:latin typeface="Times New Roman"/>
                        <a:ea typeface="Times New Roman"/>
                        <a:cs typeface="+mj-cs"/>
                      </a:endParaRPr>
                    </a:p>
                  </a:txBody>
                  <a:tcPr marL="43777" marR="437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06759">
                <a:tc vMerge="1">
                  <a:txBody>
                    <a:bodyPr/>
                    <a:lstStyle/>
                    <a:p>
                      <a:pPr rtl="1"/>
                      <a:endParaRPr lang="he-IL"/>
                    </a:p>
                  </a:txBody>
                  <a:tcPr/>
                </a:tc>
                <a:tc vMerge="1">
                  <a:txBody>
                    <a:bodyPr/>
                    <a:lstStyle/>
                    <a:p>
                      <a:pPr rtl="1"/>
                      <a:endParaRPr lang="he-IL"/>
                    </a:p>
                  </a:txBody>
                  <a:tcPr/>
                </a:tc>
                <a:tc>
                  <a:txBody>
                    <a:bodyPr/>
                    <a:lstStyle/>
                    <a:p>
                      <a:pPr algn="r" rtl="1">
                        <a:spcAft>
                          <a:spcPts val="0"/>
                        </a:spcAft>
                      </a:pPr>
                      <a:r>
                        <a:rPr lang="he-IL" sz="1100" b="1" dirty="0">
                          <a:effectLst/>
                          <a:latin typeface="Arial"/>
                          <a:ea typeface="Times New Roman"/>
                          <a:cs typeface="+mj-cs"/>
                        </a:rPr>
                        <a:t>מרכזים לגיל הרך</a:t>
                      </a:r>
                      <a:endParaRPr lang="en-US" sz="1050" dirty="0">
                        <a:effectLst/>
                        <a:latin typeface="Times New Roman"/>
                        <a:ea typeface="Times New Roman"/>
                        <a:cs typeface="+mj-cs"/>
                      </a:endParaRPr>
                    </a:p>
                    <a:p>
                      <a:pPr algn="r" rtl="1">
                        <a:spcAft>
                          <a:spcPts val="0"/>
                        </a:spcAft>
                      </a:pPr>
                      <a:r>
                        <a:rPr lang="he-IL" sz="1100" dirty="0">
                          <a:effectLst/>
                          <a:latin typeface="Arial"/>
                          <a:ea typeface="Times New Roman"/>
                          <a:cs typeface="+mj-cs"/>
                        </a:rPr>
                        <a:t> </a:t>
                      </a:r>
                      <a:endParaRPr lang="en-US" sz="1050" dirty="0">
                        <a:effectLst/>
                        <a:latin typeface="Times New Roman"/>
                        <a:ea typeface="Times New Roman"/>
                        <a:cs typeface="+mj-cs"/>
                      </a:endParaRPr>
                    </a:p>
                    <a:p>
                      <a:pPr algn="r" rtl="1">
                        <a:spcAft>
                          <a:spcPts val="0"/>
                        </a:spcAft>
                      </a:pPr>
                      <a:r>
                        <a:rPr lang="he-IL" sz="1100" dirty="0">
                          <a:effectLst/>
                          <a:latin typeface="Arial"/>
                          <a:ea typeface="Times New Roman"/>
                          <a:cs typeface="+mj-cs"/>
                        </a:rPr>
                        <a:t>30 מרכזים</a:t>
                      </a:r>
                      <a:endParaRPr lang="en-US" sz="1050" dirty="0">
                        <a:effectLst/>
                        <a:latin typeface="Times New Roman"/>
                        <a:ea typeface="Times New Roman"/>
                        <a:cs typeface="+mj-cs"/>
                      </a:endParaRPr>
                    </a:p>
                    <a:p>
                      <a:pPr algn="r" rtl="1">
                        <a:spcAft>
                          <a:spcPts val="0"/>
                        </a:spcAft>
                      </a:pPr>
                      <a:r>
                        <a:rPr lang="he-IL" sz="1100" dirty="0">
                          <a:effectLst/>
                          <a:latin typeface="Arial"/>
                          <a:ea typeface="Times New Roman"/>
                          <a:cs typeface="+mj-cs"/>
                        </a:rPr>
                        <a:t>30 רשויות</a:t>
                      </a:r>
                      <a:endParaRPr lang="en-US" sz="1050" dirty="0">
                        <a:effectLst/>
                        <a:latin typeface="Times New Roman"/>
                        <a:ea typeface="Times New Roman"/>
                        <a:cs typeface="+mj-cs"/>
                      </a:endParaRPr>
                    </a:p>
                    <a:p>
                      <a:pPr algn="r" rtl="1">
                        <a:spcAft>
                          <a:spcPts val="0"/>
                        </a:spcAft>
                      </a:pPr>
                      <a:r>
                        <a:rPr lang="he-IL" sz="1100" b="1" dirty="0">
                          <a:effectLst/>
                          <a:latin typeface="Arial"/>
                          <a:ea typeface="Times New Roman"/>
                          <a:cs typeface="+mj-cs"/>
                        </a:rPr>
                        <a:t> </a:t>
                      </a:r>
                      <a:endParaRPr lang="en-US" sz="1050" dirty="0">
                        <a:effectLst/>
                        <a:latin typeface="Times New Roman"/>
                        <a:ea typeface="Times New Roman"/>
                        <a:cs typeface="+mj-cs"/>
                      </a:endParaRPr>
                    </a:p>
                  </a:txBody>
                  <a:tcPr marL="43777" marR="437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lvl="0" indent="0" algn="r" rtl="1">
                        <a:lnSpc>
                          <a:spcPct val="115000"/>
                        </a:lnSpc>
                        <a:spcAft>
                          <a:spcPts val="0"/>
                        </a:spcAft>
                        <a:buFont typeface="Arial"/>
                        <a:buNone/>
                      </a:pPr>
                      <a:r>
                        <a:rPr lang="he-IL" sz="1050" dirty="0">
                          <a:effectLst/>
                          <a:latin typeface="Calibri"/>
                          <a:ea typeface="Calibri"/>
                          <a:cs typeface="+mj-cs"/>
                        </a:rPr>
                        <a:t>א</a:t>
                      </a:r>
                      <a:r>
                        <a:rPr lang="he-IL" sz="1100" dirty="0">
                          <a:effectLst/>
                          <a:latin typeface="Calibri"/>
                          <a:ea typeface="Calibri"/>
                          <a:cs typeface="+mj-cs"/>
                        </a:rPr>
                        <a:t>יתור בעיות התפתחותיות ורגשיות</a:t>
                      </a:r>
                      <a:endParaRPr lang="en-US" sz="1100" dirty="0">
                        <a:effectLst/>
                        <a:latin typeface="Calibri"/>
                        <a:ea typeface="Calibri"/>
                        <a:cs typeface="+mj-cs"/>
                      </a:endParaRPr>
                    </a:p>
                    <a:p>
                      <a:pPr marL="0" lvl="0" indent="0" algn="r" rtl="1">
                        <a:lnSpc>
                          <a:spcPct val="115000"/>
                        </a:lnSpc>
                        <a:spcAft>
                          <a:spcPts val="0"/>
                        </a:spcAft>
                        <a:buFont typeface="Arial"/>
                        <a:buNone/>
                      </a:pPr>
                      <a:r>
                        <a:rPr lang="he-IL" sz="1100" dirty="0">
                          <a:effectLst/>
                          <a:latin typeface="Calibri"/>
                          <a:ea typeface="Calibri"/>
                          <a:cs typeface="+mj-cs"/>
                        </a:rPr>
                        <a:t>טיפול התפתחותי בילדים</a:t>
                      </a:r>
                      <a:endParaRPr lang="en-US" sz="1100" dirty="0">
                        <a:effectLst/>
                        <a:latin typeface="Calibri"/>
                        <a:ea typeface="Calibri"/>
                        <a:cs typeface="+mj-cs"/>
                      </a:endParaRPr>
                    </a:p>
                    <a:p>
                      <a:pPr marL="0" lvl="0" indent="0" algn="r" rtl="1">
                        <a:lnSpc>
                          <a:spcPct val="115000"/>
                        </a:lnSpc>
                        <a:spcAft>
                          <a:spcPts val="0"/>
                        </a:spcAft>
                        <a:buFont typeface="Arial"/>
                        <a:buNone/>
                      </a:pPr>
                      <a:r>
                        <a:rPr lang="he-IL" sz="1100" dirty="0">
                          <a:effectLst/>
                          <a:latin typeface="Calibri"/>
                          <a:ea typeface="Calibri"/>
                          <a:cs typeface="+mj-cs"/>
                        </a:rPr>
                        <a:t>טיפול ביחסי הורים ילדים</a:t>
                      </a:r>
                      <a:endParaRPr lang="en-US" sz="1100" dirty="0">
                        <a:effectLst/>
                        <a:latin typeface="Calibri"/>
                        <a:ea typeface="Calibri"/>
                        <a:cs typeface="+mj-cs"/>
                      </a:endParaRPr>
                    </a:p>
                    <a:p>
                      <a:pPr marL="0" lvl="0" indent="0" algn="r" rtl="1">
                        <a:lnSpc>
                          <a:spcPct val="115000"/>
                        </a:lnSpc>
                        <a:spcAft>
                          <a:spcPts val="0"/>
                        </a:spcAft>
                        <a:buFont typeface="Arial"/>
                        <a:buNone/>
                      </a:pPr>
                      <a:r>
                        <a:rPr lang="he-IL" sz="1100" dirty="0" err="1">
                          <a:effectLst/>
                          <a:latin typeface="Calibri"/>
                          <a:ea typeface="Calibri"/>
                          <a:cs typeface="+mj-cs"/>
                        </a:rPr>
                        <a:t>כו"א</a:t>
                      </a:r>
                      <a:r>
                        <a:rPr lang="he-IL" sz="1100" dirty="0">
                          <a:effectLst/>
                          <a:latin typeface="Calibri"/>
                          <a:ea typeface="Calibri"/>
                          <a:cs typeface="+mj-cs"/>
                        </a:rPr>
                        <a:t>- מנהל, עובדים פרא רפואיים, </a:t>
                      </a:r>
                      <a:r>
                        <a:rPr lang="he-IL" sz="1100" dirty="0" err="1">
                          <a:effectLst/>
                          <a:latin typeface="Calibri"/>
                          <a:ea typeface="Calibri"/>
                          <a:cs typeface="+mj-cs"/>
                        </a:rPr>
                        <a:t>עו"סים</a:t>
                      </a:r>
                      <a:endParaRPr lang="en-US" sz="1100" dirty="0">
                        <a:effectLst/>
                        <a:latin typeface="Calibri"/>
                        <a:ea typeface="Calibri"/>
                        <a:cs typeface="+mj-cs"/>
                      </a:endParaRPr>
                    </a:p>
                  </a:txBody>
                  <a:tcPr marL="43777" marR="437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200" dirty="0">
                          <a:effectLst/>
                          <a:latin typeface="Arial"/>
                          <a:ea typeface="Times New Roman"/>
                          <a:cs typeface="+mj-cs"/>
                        </a:rPr>
                        <a:t>כ-40 מיליון ₪ לשנה</a:t>
                      </a:r>
                      <a:endParaRPr lang="en-US" sz="1100" dirty="0">
                        <a:effectLst/>
                        <a:latin typeface="Times New Roman"/>
                        <a:ea typeface="Times New Roman"/>
                        <a:cs typeface="+mj-cs"/>
                      </a:endParaRPr>
                    </a:p>
                  </a:txBody>
                  <a:tcPr marL="43777" marR="437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100" dirty="0">
                          <a:effectLst/>
                          <a:latin typeface="Arial"/>
                          <a:ea typeface="Times New Roman"/>
                          <a:cs typeface="+mj-cs"/>
                        </a:rPr>
                        <a:t>התקבלו 15 מיליון לבניית מרכזים על פני 3 שנים 2016-2018 מנוהל עי התכנית הלאומית מתקציב ייחודי של פיתוח הנגב גליל</a:t>
                      </a:r>
                      <a:endParaRPr lang="en-US" sz="1050" dirty="0">
                        <a:effectLst/>
                        <a:latin typeface="Times New Roman"/>
                        <a:ea typeface="Times New Roman"/>
                        <a:cs typeface="+mj-cs"/>
                      </a:endParaRPr>
                    </a:p>
                    <a:p>
                      <a:pPr algn="r" rtl="1">
                        <a:spcAft>
                          <a:spcPts val="0"/>
                        </a:spcAft>
                      </a:pPr>
                      <a:r>
                        <a:rPr lang="he-IL" sz="1100" dirty="0">
                          <a:effectLst/>
                          <a:latin typeface="Arial"/>
                          <a:ea typeface="Times New Roman"/>
                          <a:cs typeface="+mj-cs"/>
                        </a:rPr>
                        <a:t> </a:t>
                      </a:r>
                      <a:endParaRPr lang="en-US" sz="1050" dirty="0">
                        <a:effectLst/>
                        <a:latin typeface="Times New Roman"/>
                        <a:ea typeface="Times New Roman"/>
                        <a:cs typeface="+mj-cs"/>
                      </a:endParaRPr>
                    </a:p>
                  </a:txBody>
                  <a:tcPr marL="43777" marR="437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100" b="1" dirty="0">
                          <a:solidFill>
                            <a:srgbClr val="FF0000"/>
                          </a:solidFill>
                          <a:effectLst/>
                          <a:latin typeface="Arial"/>
                          <a:ea typeface="Times New Roman"/>
                          <a:cs typeface="+mj-cs"/>
                        </a:rPr>
                        <a:t>?</a:t>
                      </a:r>
                      <a:endParaRPr lang="en-US" sz="1050" dirty="0">
                        <a:effectLst/>
                        <a:latin typeface="Times New Roman"/>
                        <a:ea typeface="Times New Roman"/>
                        <a:cs typeface="+mj-cs"/>
                      </a:endParaRPr>
                    </a:p>
                    <a:p>
                      <a:pPr algn="r" rtl="1">
                        <a:spcAft>
                          <a:spcPts val="0"/>
                        </a:spcAft>
                      </a:pPr>
                      <a:r>
                        <a:rPr lang="he-IL" sz="1100" b="1" dirty="0">
                          <a:solidFill>
                            <a:srgbClr val="FF0000"/>
                          </a:solidFill>
                          <a:effectLst/>
                          <a:latin typeface="Arial"/>
                          <a:ea typeface="Times New Roman"/>
                          <a:cs typeface="+mj-cs"/>
                        </a:rPr>
                        <a:t>למילוי של טלל</a:t>
                      </a:r>
                      <a:endParaRPr lang="en-US" sz="1050" dirty="0">
                        <a:effectLst/>
                        <a:latin typeface="Times New Roman"/>
                        <a:ea typeface="Times New Roman"/>
                        <a:cs typeface="+mj-cs"/>
                      </a:endParaRPr>
                    </a:p>
                  </a:txBody>
                  <a:tcPr marL="43777" marR="437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he-IL" sz="1100" b="1" dirty="0">
                          <a:effectLst/>
                          <a:latin typeface="Arial"/>
                          <a:ea typeface="Times New Roman"/>
                          <a:cs typeface="+mj-cs"/>
                        </a:rPr>
                        <a:t>במסגרת החלטת ממשלה 2025 שת"פ בריאות, חינוך, ג'וינט, נגב וגליל</a:t>
                      </a:r>
                      <a:endParaRPr lang="en-US" sz="1050" dirty="0">
                        <a:effectLst/>
                        <a:latin typeface="Times New Roman"/>
                        <a:ea typeface="Times New Roman"/>
                        <a:cs typeface="+mj-cs"/>
                      </a:endParaRPr>
                    </a:p>
                    <a:p>
                      <a:pPr algn="r" rtl="1">
                        <a:spcAft>
                          <a:spcPts val="0"/>
                        </a:spcAft>
                      </a:pPr>
                      <a:r>
                        <a:rPr lang="he-IL" sz="1100" dirty="0">
                          <a:effectLst/>
                          <a:latin typeface="Arial"/>
                          <a:ea typeface="Times New Roman"/>
                          <a:cs typeface="+mj-cs"/>
                        </a:rPr>
                        <a:t>מנוהל על ידי התכנית הלאומית 360</a:t>
                      </a:r>
                      <a:endParaRPr lang="en-US" sz="1050" dirty="0">
                        <a:effectLst/>
                        <a:latin typeface="Times New Roman"/>
                        <a:ea typeface="Times New Roman"/>
                        <a:cs typeface="+mj-cs"/>
                      </a:endParaRPr>
                    </a:p>
                    <a:p>
                      <a:pPr algn="r" rtl="1">
                        <a:spcAft>
                          <a:spcPts val="0"/>
                        </a:spcAft>
                      </a:pPr>
                      <a:r>
                        <a:rPr lang="he-IL" sz="1100" dirty="0">
                          <a:effectLst/>
                          <a:latin typeface="Arial"/>
                          <a:ea typeface="Times New Roman"/>
                          <a:cs typeface="+mj-cs"/>
                        </a:rPr>
                        <a:t>מרכזי גיל רך באחריות משרד החינוך</a:t>
                      </a:r>
                      <a:endParaRPr lang="en-US" sz="1050" dirty="0">
                        <a:effectLst/>
                        <a:latin typeface="Times New Roman"/>
                        <a:ea typeface="Times New Roman"/>
                        <a:cs typeface="+mj-cs"/>
                      </a:endParaRPr>
                    </a:p>
                  </a:txBody>
                  <a:tcPr marL="43777" marR="437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98647744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a:xfrm>
            <a:off x="6629400" y="6492875"/>
            <a:ext cx="2514600" cy="365125"/>
          </a:xfrm>
        </p:spPr>
        <p:txBody>
          <a:bodyPr/>
          <a:lstStyle/>
          <a:p>
            <a:fld id="{02F76B7F-E5EA-401E-964F-FD3A34216069}" type="datetime10">
              <a:rPr lang="he-IL" smtClean="0">
                <a:solidFill>
                  <a:srgbClr val="212745">
                    <a:lumMod val="75000"/>
                  </a:srgbClr>
                </a:solidFill>
              </a:rPr>
              <a:pPr/>
              <a:t>יולי 16</a:t>
            </a:fld>
            <a:endParaRPr lang="he-IL" dirty="0">
              <a:solidFill>
                <a:srgbClr val="212745">
                  <a:lumMod val="75000"/>
                </a:srgbClr>
              </a:solidFill>
            </a:endParaRPr>
          </a:p>
        </p:txBody>
      </p:sp>
      <p:sp>
        <p:nvSpPr>
          <p:cNvPr id="4" name="מציין מיקום של מספר שקופית 3"/>
          <p:cNvSpPr>
            <a:spLocks noGrp="1"/>
          </p:cNvSpPr>
          <p:nvPr>
            <p:ph type="sldNum" sz="quarter" idx="12"/>
          </p:nvPr>
        </p:nvSpPr>
        <p:spPr>
          <a:xfrm>
            <a:off x="-30879" y="6492875"/>
            <a:ext cx="1828800" cy="365125"/>
          </a:xfrm>
        </p:spPr>
        <p:txBody>
          <a:bodyPr/>
          <a:lstStyle/>
          <a:p>
            <a:fld id="{FFEAF636-E5E8-41E5-9308-44E18A863F8D}" type="slidenum">
              <a:rPr>
                <a:solidFill>
                  <a:srgbClr val="212745">
                    <a:lumMod val="75000"/>
                  </a:srgbClr>
                </a:solidFill>
                <a:cs typeface="Gisha"/>
              </a:rPr>
              <a:pPr/>
              <a:t>16</a:t>
            </a:fld>
            <a:endParaRPr dirty="0">
              <a:solidFill>
                <a:srgbClr val="212745">
                  <a:lumMod val="75000"/>
                </a:srgbClr>
              </a:solidFill>
              <a:cs typeface="Gisha"/>
            </a:endParaRPr>
          </a:p>
        </p:txBody>
      </p:sp>
      <p:sp>
        <p:nvSpPr>
          <p:cNvPr id="5" name="כותרת 4"/>
          <p:cNvSpPr>
            <a:spLocks noGrp="1"/>
          </p:cNvSpPr>
          <p:nvPr>
            <p:ph type="title"/>
          </p:nvPr>
        </p:nvSpPr>
        <p:spPr>
          <a:xfrm>
            <a:off x="1679104" y="454576"/>
            <a:ext cx="7077579" cy="461665"/>
          </a:xfrm>
          <a:effectLst/>
        </p:spPr>
        <p:txBody>
          <a:bodyPr vert="horz" wrap="none" lIns="91440" tIns="45720" rIns="91440" bIns="45720" rtlCol="0" anchor="t" anchorCtr="0">
            <a:spAutoFit/>
          </a:bodyPr>
          <a:lstStyle/>
          <a:p>
            <a:pPr marL="0" indent="0" algn="ctr">
              <a:buNone/>
            </a:pPr>
            <a:r>
              <a:rPr lang="he-IL" sz="24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פעולות </a:t>
            </a:r>
            <a:r>
              <a:rPr lang="he-IL" sz="24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המשרד בתחום הטיפול בעוני בזיקה </a:t>
            </a:r>
            <a:r>
              <a:rPr lang="he-IL" sz="24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לדו"ח </a:t>
            </a:r>
            <a:r>
              <a:rPr lang="he-IL" sz="24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העוני</a:t>
            </a:r>
          </a:p>
        </p:txBody>
      </p:sp>
      <p:pic>
        <p:nvPicPr>
          <p:cNvPr id="7" name="תמונה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8785" y="260648"/>
            <a:ext cx="731640" cy="689236"/>
          </a:xfrm>
          <a:prstGeom prst="rect">
            <a:avLst/>
          </a:prstGeom>
        </p:spPr>
      </p:pic>
      <p:sp>
        <p:nvSpPr>
          <p:cNvPr id="8" name="TextBox 7"/>
          <p:cNvSpPr txBox="1"/>
          <p:nvPr/>
        </p:nvSpPr>
        <p:spPr>
          <a:xfrm>
            <a:off x="-19795" y="854693"/>
            <a:ext cx="1512961" cy="261610"/>
          </a:xfrm>
          <a:prstGeom prst="rect">
            <a:avLst/>
          </a:prstGeom>
          <a:noFill/>
        </p:spPr>
        <p:txBody>
          <a:bodyPr wrap="square" rtlCol="1">
            <a:spAutoFit/>
          </a:bodyPr>
          <a:lstStyle/>
          <a:p>
            <a:r>
              <a:rPr lang="he-IL" sz="1100" b="1" dirty="0" smtClean="0">
                <a:solidFill>
                  <a:schemeClr val="tx2">
                    <a:lumMod val="75000"/>
                  </a:schemeClr>
                </a:solidFill>
                <a:effectLst>
                  <a:outerShdw blurRad="38100" dist="38100" dir="2700000" algn="tl">
                    <a:srgbClr val="000000">
                      <a:alpha val="43137"/>
                    </a:srgbClr>
                  </a:outerShdw>
                </a:effectLst>
              </a:rPr>
              <a:t>הלב פתוח לרווחה</a:t>
            </a:r>
            <a:endParaRPr lang="he-IL" sz="1100" b="1" dirty="0">
              <a:solidFill>
                <a:schemeClr val="tx2">
                  <a:lumMod val="75000"/>
                </a:schemeClr>
              </a:solidFill>
              <a:effectLst>
                <a:outerShdw blurRad="38100" dist="38100" dir="2700000" algn="tl">
                  <a:srgbClr val="000000">
                    <a:alpha val="43137"/>
                  </a:srgbClr>
                </a:outerShdw>
              </a:effectLst>
            </a:endParaRPr>
          </a:p>
        </p:txBody>
      </p:sp>
      <p:graphicFrame>
        <p:nvGraphicFramePr>
          <p:cNvPr id="6" name="טבלה 5"/>
          <p:cNvGraphicFramePr>
            <a:graphicFrameLocks noGrp="1"/>
          </p:cNvGraphicFramePr>
          <p:nvPr>
            <p:extLst>
              <p:ext uri="{D42A27DB-BD31-4B8C-83A1-F6EECF244321}">
                <p14:modId xmlns:p14="http://schemas.microsoft.com/office/powerpoint/2010/main" val="3121119602"/>
              </p:ext>
            </p:extLst>
          </p:nvPr>
        </p:nvGraphicFramePr>
        <p:xfrm>
          <a:off x="179512" y="1268761"/>
          <a:ext cx="8784975" cy="5184576"/>
        </p:xfrm>
        <a:graphic>
          <a:graphicData uri="http://schemas.openxmlformats.org/drawingml/2006/table">
            <a:tbl>
              <a:tblPr rtl="1" firstRow="1" firstCol="1" bandRow="1"/>
              <a:tblGrid>
                <a:gridCol w="922824"/>
                <a:gridCol w="848311"/>
                <a:gridCol w="1243805"/>
                <a:gridCol w="1243805"/>
                <a:gridCol w="1272464"/>
                <a:gridCol w="1272464"/>
                <a:gridCol w="990651"/>
                <a:gridCol w="990651"/>
              </a:tblGrid>
              <a:tr h="314991">
                <a:tc gridSpan="5">
                  <a:txBody>
                    <a:bodyPr/>
                    <a:lstStyle/>
                    <a:p>
                      <a:pPr algn="ctr" rtl="1">
                        <a:spcAft>
                          <a:spcPts val="0"/>
                        </a:spcAft>
                      </a:pPr>
                      <a:r>
                        <a:rPr lang="he-IL" sz="1600" b="1" kern="1200" dirty="0">
                          <a:solidFill>
                            <a:srgbClr val="000000"/>
                          </a:solidFill>
                          <a:effectLst/>
                          <a:latin typeface="Arial"/>
                          <a:ea typeface="Times New Roman"/>
                          <a:cs typeface="+mj-cs"/>
                        </a:rPr>
                        <a:t>פעילות קיימת של המשרד בנושא העוני בזיקה לדוח העוני</a:t>
                      </a:r>
                      <a:endParaRPr lang="en-US" sz="1200" dirty="0">
                        <a:effectLst/>
                        <a:latin typeface="Calibri"/>
                        <a:ea typeface="Times New Roman"/>
                        <a:cs typeface="+mj-cs"/>
                      </a:endParaRPr>
                    </a:p>
                  </a:txBody>
                  <a:tcPr marL="27547" marR="275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c gridSpan="3">
                  <a:txBody>
                    <a:bodyPr/>
                    <a:lstStyle/>
                    <a:p>
                      <a:pPr algn="ctr" rtl="1">
                        <a:spcAft>
                          <a:spcPts val="0"/>
                        </a:spcAft>
                      </a:pPr>
                      <a:r>
                        <a:rPr lang="he-IL" sz="1600" b="1" kern="1200" dirty="0">
                          <a:solidFill>
                            <a:srgbClr val="000000"/>
                          </a:solidFill>
                          <a:effectLst/>
                          <a:latin typeface="Arial"/>
                          <a:ea typeface="Times New Roman"/>
                          <a:cs typeface="+mj-cs"/>
                        </a:rPr>
                        <a:t>הצורך בהרחבה</a:t>
                      </a:r>
                      <a:endParaRPr lang="en-US" sz="1200" dirty="0">
                        <a:effectLst/>
                        <a:latin typeface="Calibri"/>
                        <a:ea typeface="Times New Roman"/>
                        <a:cs typeface="+mj-cs"/>
                      </a:endParaRPr>
                    </a:p>
                  </a:txBody>
                  <a:tcPr marL="27547" marR="275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c hMerge="1">
                  <a:txBody>
                    <a:bodyPr/>
                    <a:lstStyle/>
                    <a:p>
                      <a:pPr rtl="1"/>
                      <a:endParaRPr lang="he-IL"/>
                    </a:p>
                  </a:txBody>
                  <a:tcPr/>
                </a:tc>
                <a:tc hMerge="1">
                  <a:txBody>
                    <a:bodyPr/>
                    <a:lstStyle/>
                    <a:p>
                      <a:pPr rtl="1"/>
                      <a:endParaRPr lang="he-IL"/>
                    </a:p>
                  </a:txBody>
                  <a:tcPr/>
                </a:tc>
              </a:tr>
              <a:tr h="699243">
                <a:tc>
                  <a:txBody>
                    <a:bodyPr/>
                    <a:lstStyle/>
                    <a:p>
                      <a:pPr algn="ctr" rtl="1">
                        <a:spcAft>
                          <a:spcPts val="0"/>
                        </a:spcAft>
                      </a:pPr>
                      <a:r>
                        <a:rPr lang="he-IL" sz="1050" b="1" kern="1200">
                          <a:solidFill>
                            <a:srgbClr val="000000"/>
                          </a:solidFill>
                          <a:effectLst/>
                          <a:latin typeface="Arial"/>
                          <a:ea typeface="Times New Roman"/>
                          <a:cs typeface="+mj-cs"/>
                        </a:rPr>
                        <a:t>המענה הקיים במשרד</a:t>
                      </a:r>
                      <a:endParaRPr lang="en-US" sz="1050">
                        <a:effectLst/>
                        <a:latin typeface="Calibri"/>
                        <a:ea typeface="Times New Roman"/>
                        <a:cs typeface="+mj-cs"/>
                      </a:endParaRPr>
                    </a:p>
                  </a:txBody>
                  <a:tcPr marL="27547" marR="275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ctr" rtl="1">
                        <a:spcAft>
                          <a:spcPts val="0"/>
                        </a:spcAft>
                      </a:pPr>
                      <a:r>
                        <a:rPr lang="he-IL" sz="1050" b="1" kern="1200">
                          <a:solidFill>
                            <a:srgbClr val="000000"/>
                          </a:solidFill>
                          <a:effectLst/>
                          <a:latin typeface="Arial"/>
                          <a:ea typeface="Times New Roman"/>
                          <a:cs typeface="+mj-cs"/>
                        </a:rPr>
                        <a:t>זיקה להמלצות דוח העוני ומספרן</a:t>
                      </a:r>
                      <a:endParaRPr lang="en-US" sz="1050">
                        <a:effectLst/>
                        <a:latin typeface="Calibri"/>
                        <a:ea typeface="Times New Roman"/>
                        <a:cs typeface="+mj-cs"/>
                      </a:endParaRPr>
                    </a:p>
                  </a:txBody>
                  <a:tcPr marL="27547" marR="275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ctr" rtl="1">
                        <a:spcAft>
                          <a:spcPts val="0"/>
                        </a:spcAft>
                      </a:pPr>
                      <a:r>
                        <a:rPr lang="he-IL" sz="1100" b="1" dirty="0">
                          <a:effectLst/>
                          <a:latin typeface="Arial"/>
                          <a:ea typeface="Times New Roman"/>
                          <a:cs typeface="+mj-cs"/>
                        </a:rPr>
                        <a:t>פרוט המענים</a:t>
                      </a:r>
                      <a:endParaRPr lang="en-US" sz="1100" dirty="0">
                        <a:effectLst/>
                        <a:latin typeface="Times New Roman"/>
                        <a:ea typeface="Times New Roman"/>
                        <a:cs typeface="+mj-cs"/>
                      </a:endParaRPr>
                    </a:p>
                    <a:p>
                      <a:pPr algn="ctr" rtl="1">
                        <a:spcAft>
                          <a:spcPts val="0"/>
                        </a:spcAft>
                      </a:pPr>
                      <a:r>
                        <a:rPr lang="he-IL" sz="1100" b="1" dirty="0">
                          <a:effectLst/>
                          <a:latin typeface="Arial"/>
                          <a:ea typeface="Times New Roman"/>
                          <a:cs typeface="+mj-cs"/>
                        </a:rPr>
                        <a:t>ואוכלוסיית היעד</a:t>
                      </a:r>
                      <a:endParaRPr lang="en-US" sz="1100" dirty="0">
                        <a:effectLst/>
                        <a:latin typeface="Times New Roman"/>
                        <a:ea typeface="Times New Roman"/>
                        <a:cs typeface="+mj-cs"/>
                      </a:endParaRPr>
                    </a:p>
                  </a:txBody>
                  <a:tcPr marL="27547" marR="275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ctr" rtl="1">
                        <a:spcAft>
                          <a:spcPts val="0"/>
                        </a:spcAft>
                      </a:pPr>
                      <a:r>
                        <a:rPr lang="he-IL" sz="1100" b="1">
                          <a:effectLst/>
                          <a:latin typeface="Arial"/>
                          <a:ea typeface="Times New Roman"/>
                          <a:cs typeface="+mj-cs"/>
                        </a:rPr>
                        <a:t>פרוט התשומות</a:t>
                      </a:r>
                      <a:endParaRPr lang="en-US" sz="1100">
                        <a:effectLst/>
                        <a:latin typeface="Times New Roman"/>
                        <a:ea typeface="Times New Roman"/>
                        <a:cs typeface="+mj-cs"/>
                      </a:endParaRPr>
                    </a:p>
                  </a:txBody>
                  <a:tcPr marL="27547" marR="275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ctr" rtl="1">
                        <a:spcAft>
                          <a:spcPts val="0"/>
                        </a:spcAft>
                      </a:pPr>
                      <a:r>
                        <a:rPr lang="he-IL" sz="1100" b="1">
                          <a:effectLst/>
                          <a:latin typeface="Arial"/>
                          <a:ea typeface="Times New Roman"/>
                          <a:cs typeface="+mj-cs"/>
                        </a:rPr>
                        <a:t>עלות התשומות</a:t>
                      </a:r>
                      <a:endParaRPr lang="en-US" sz="1100">
                        <a:effectLst/>
                        <a:latin typeface="Times New Roman"/>
                        <a:ea typeface="Times New Roman"/>
                        <a:cs typeface="+mj-cs"/>
                      </a:endParaRPr>
                    </a:p>
                  </a:txBody>
                  <a:tcPr marL="27547" marR="275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ctr" rtl="1">
                        <a:spcAft>
                          <a:spcPts val="0"/>
                        </a:spcAft>
                      </a:pPr>
                      <a:r>
                        <a:rPr lang="he-IL" sz="1100" b="1">
                          <a:effectLst/>
                          <a:latin typeface="Arial"/>
                          <a:ea typeface="Times New Roman"/>
                          <a:cs typeface="+mj-cs"/>
                        </a:rPr>
                        <a:t>הצורך בהרחבה</a:t>
                      </a:r>
                      <a:endParaRPr lang="en-US" sz="1100">
                        <a:effectLst/>
                        <a:latin typeface="Times New Roman"/>
                        <a:ea typeface="Times New Roman"/>
                        <a:cs typeface="+mj-cs"/>
                      </a:endParaRPr>
                    </a:p>
                    <a:p>
                      <a:pPr algn="ctr" rtl="1">
                        <a:spcAft>
                          <a:spcPts val="0"/>
                        </a:spcAft>
                      </a:pPr>
                      <a:r>
                        <a:rPr lang="he-IL" sz="1100" b="1">
                          <a:effectLst/>
                          <a:latin typeface="Arial"/>
                          <a:ea typeface="Times New Roman"/>
                          <a:cs typeface="+mj-cs"/>
                        </a:rPr>
                        <a:t>2017-2021</a:t>
                      </a:r>
                      <a:endParaRPr lang="en-US" sz="1100">
                        <a:effectLst/>
                        <a:latin typeface="Times New Roman"/>
                        <a:ea typeface="Times New Roman"/>
                        <a:cs typeface="+mj-cs"/>
                      </a:endParaRPr>
                    </a:p>
                  </a:txBody>
                  <a:tcPr marL="27547" marR="275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ctr" rtl="1">
                        <a:spcAft>
                          <a:spcPts val="0"/>
                        </a:spcAft>
                      </a:pPr>
                      <a:r>
                        <a:rPr lang="he-IL" sz="1100" b="1">
                          <a:effectLst/>
                          <a:latin typeface="Arial"/>
                          <a:ea typeface="Times New Roman"/>
                          <a:cs typeface="+mj-cs"/>
                        </a:rPr>
                        <a:t>תקציב תוספתי נדרש ב- ₪</a:t>
                      </a:r>
                      <a:endParaRPr lang="en-US" sz="1100">
                        <a:effectLst/>
                        <a:latin typeface="Times New Roman"/>
                        <a:ea typeface="Times New Roman"/>
                        <a:cs typeface="+mj-cs"/>
                      </a:endParaRPr>
                    </a:p>
                  </a:txBody>
                  <a:tcPr marL="27547" marR="275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algn="ctr" rtl="1">
                        <a:spcAft>
                          <a:spcPts val="0"/>
                        </a:spcAft>
                      </a:pPr>
                      <a:r>
                        <a:rPr lang="he-IL" sz="1100" b="1">
                          <a:effectLst/>
                          <a:latin typeface="Arial"/>
                          <a:ea typeface="Times New Roman"/>
                          <a:cs typeface="+mj-cs"/>
                        </a:rPr>
                        <a:t>הערות</a:t>
                      </a:r>
                      <a:endParaRPr lang="en-US" sz="1100">
                        <a:effectLst/>
                        <a:latin typeface="Times New Roman"/>
                        <a:ea typeface="Times New Roman"/>
                        <a:cs typeface="+mj-cs"/>
                      </a:endParaRPr>
                    </a:p>
                  </a:txBody>
                  <a:tcPr marL="27547" marR="275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r>
              <a:tr h="1345058">
                <a:tc rowSpan="3">
                  <a:txBody>
                    <a:bodyPr/>
                    <a:lstStyle/>
                    <a:p>
                      <a:pPr algn="ctr" rtl="1">
                        <a:spcAft>
                          <a:spcPts val="0"/>
                        </a:spcAft>
                      </a:pPr>
                      <a:r>
                        <a:rPr lang="he-IL" sz="1600" b="1" dirty="0">
                          <a:effectLst/>
                          <a:latin typeface="Arial"/>
                          <a:ea typeface="Times New Roman"/>
                          <a:cs typeface="+mj-cs"/>
                        </a:rPr>
                        <a:t>טיפול באזרחים ותיקים</a:t>
                      </a:r>
                      <a:endParaRPr lang="en-US" sz="1400" dirty="0">
                        <a:effectLst/>
                        <a:latin typeface="Times New Roman"/>
                        <a:ea typeface="Times New Roman"/>
                        <a:cs typeface="+mj-cs"/>
                      </a:endParaRPr>
                    </a:p>
                    <a:p>
                      <a:pPr algn="ctr" rtl="1">
                        <a:spcAft>
                          <a:spcPts val="0"/>
                        </a:spcAft>
                      </a:pPr>
                      <a:r>
                        <a:rPr lang="he-IL" sz="1600" b="1" dirty="0">
                          <a:effectLst/>
                          <a:latin typeface="Arial"/>
                          <a:ea typeface="Times New Roman"/>
                          <a:cs typeface="+mj-cs"/>
                        </a:rPr>
                        <a:t> </a:t>
                      </a:r>
                      <a:endParaRPr lang="en-US" sz="1400" dirty="0">
                        <a:effectLst/>
                        <a:latin typeface="Times New Roman"/>
                        <a:ea typeface="Times New Roman"/>
                        <a:cs typeface="+mj-cs"/>
                      </a:endParaRPr>
                    </a:p>
                    <a:p>
                      <a:pPr algn="ctr" rtl="1">
                        <a:spcAft>
                          <a:spcPts val="0"/>
                        </a:spcAft>
                      </a:pPr>
                      <a:r>
                        <a:rPr lang="he-IL" sz="1200" b="1" dirty="0">
                          <a:effectLst/>
                          <a:latin typeface="Arial"/>
                          <a:ea typeface="Times New Roman"/>
                          <a:cs typeface="+mj-cs"/>
                        </a:rPr>
                        <a:t> </a:t>
                      </a:r>
                      <a:endParaRPr lang="en-US" sz="1100" dirty="0">
                        <a:effectLst/>
                        <a:latin typeface="Times New Roman"/>
                        <a:ea typeface="Times New Roman"/>
                        <a:cs typeface="+mj-cs"/>
                      </a:endParaRPr>
                    </a:p>
                    <a:p>
                      <a:pPr algn="ctr" rtl="1">
                        <a:spcAft>
                          <a:spcPts val="0"/>
                        </a:spcAft>
                      </a:pPr>
                      <a:r>
                        <a:rPr lang="he-IL" sz="1200" b="1" dirty="0">
                          <a:effectLst/>
                          <a:latin typeface="Arial"/>
                          <a:ea typeface="Times New Roman"/>
                          <a:cs typeface="+mj-cs"/>
                        </a:rPr>
                        <a:t> </a:t>
                      </a:r>
                      <a:endParaRPr lang="en-US" sz="1100" dirty="0">
                        <a:effectLst/>
                        <a:latin typeface="Times New Roman"/>
                        <a:ea typeface="Times New Roman"/>
                        <a:cs typeface="+mj-cs"/>
                      </a:endParaRPr>
                    </a:p>
                    <a:p>
                      <a:pPr algn="ctr" rtl="1">
                        <a:spcAft>
                          <a:spcPts val="0"/>
                        </a:spcAft>
                      </a:pPr>
                      <a:endParaRPr lang="en-US" sz="1100" dirty="0">
                        <a:effectLst/>
                        <a:latin typeface="Times New Roman"/>
                        <a:ea typeface="Times New Roman"/>
                        <a:cs typeface="+mj-cs"/>
                      </a:endParaRPr>
                    </a:p>
                  </a:txBody>
                  <a:tcPr marL="27547" marR="275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c rowSpan="3">
                  <a:txBody>
                    <a:bodyPr/>
                    <a:lstStyle/>
                    <a:p>
                      <a:pPr algn="ctr" rtl="1">
                        <a:spcAft>
                          <a:spcPts val="0"/>
                        </a:spcAft>
                      </a:pPr>
                      <a:r>
                        <a:rPr lang="he-IL" sz="1100" b="1" dirty="0">
                          <a:effectLst/>
                          <a:latin typeface="Arial"/>
                          <a:ea typeface="Times New Roman"/>
                          <a:cs typeface="+mj-cs"/>
                        </a:rPr>
                        <a:t> </a:t>
                      </a:r>
                      <a:endParaRPr lang="en-US" sz="1100" dirty="0">
                        <a:effectLst/>
                        <a:latin typeface="Times New Roman"/>
                        <a:ea typeface="Times New Roman"/>
                        <a:cs typeface="+mj-cs"/>
                      </a:endParaRPr>
                    </a:p>
                  </a:txBody>
                  <a:tcPr marL="27547" marR="275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100" b="1">
                          <a:effectLst/>
                          <a:latin typeface="Arial"/>
                          <a:ea typeface="Times New Roman"/>
                          <a:cs typeface="+mj-cs"/>
                        </a:rPr>
                        <a:t>מועדוני מופ"ת מועשרים</a:t>
                      </a:r>
                      <a:endParaRPr lang="en-US" sz="1100">
                        <a:effectLst/>
                        <a:latin typeface="Times New Roman"/>
                        <a:ea typeface="Times New Roman"/>
                        <a:cs typeface="+mj-cs"/>
                      </a:endParaRPr>
                    </a:p>
                    <a:p>
                      <a:pPr algn="ctr" rtl="1">
                        <a:spcAft>
                          <a:spcPts val="0"/>
                        </a:spcAft>
                      </a:pPr>
                      <a:r>
                        <a:rPr lang="he-IL" sz="1100">
                          <a:effectLst/>
                          <a:latin typeface="Arial"/>
                          <a:ea typeface="Times New Roman"/>
                          <a:cs typeface="+mj-cs"/>
                        </a:rPr>
                        <a:t>250 מועדונים</a:t>
                      </a:r>
                      <a:endParaRPr lang="en-US" sz="1100">
                        <a:effectLst/>
                        <a:latin typeface="Times New Roman"/>
                        <a:ea typeface="Times New Roman"/>
                        <a:cs typeface="+mj-cs"/>
                      </a:endParaRPr>
                    </a:p>
                    <a:p>
                      <a:pPr algn="ctr" rtl="1">
                        <a:spcAft>
                          <a:spcPts val="0"/>
                        </a:spcAft>
                      </a:pPr>
                      <a:r>
                        <a:rPr lang="he-IL" sz="1100">
                          <a:effectLst/>
                          <a:latin typeface="Arial"/>
                          <a:ea typeface="Times New Roman"/>
                          <a:cs typeface="+mj-cs"/>
                        </a:rPr>
                        <a:t>עבור כ-8000 זקנים</a:t>
                      </a:r>
                      <a:endParaRPr lang="en-US" sz="1100">
                        <a:effectLst/>
                        <a:latin typeface="Times New Roman"/>
                        <a:ea typeface="Times New Roman"/>
                        <a:cs typeface="+mj-cs"/>
                      </a:endParaRPr>
                    </a:p>
                  </a:txBody>
                  <a:tcPr marL="27547" marR="275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100" dirty="0">
                          <a:effectLst/>
                          <a:latin typeface="Times New Roman"/>
                          <a:ea typeface="Times New Roman"/>
                          <a:cs typeface="+mj-cs"/>
                        </a:rPr>
                        <a:t>פעילות 3 פעמים</a:t>
                      </a:r>
                      <a:endParaRPr lang="en-US" sz="1100" dirty="0">
                        <a:effectLst/>
                        <a:latin typeface="Times New Roman"/>
                        <a:ea typeface="Times New Roman"/>
                        <a:cs typeface="+mj-cs"/>
                      </a:endParaRPr>
                    </a:p>
                    <a:p>
                      <a:pPr algn="ctr" rtl="1">
                        <a:spcAft>
                          <a:spcPts val="0"/>
                        </a:spcAft>
                      </a:pPr>
                      <a:r>
                        <a:rPr lang="he-IL" sz="1100" dirty="0">
                          <a:effectLst/>
                          <a:latin typeface="Times New Roman"/>
                          <a:ea typeface="Times New Roman"/>
                          <a:cs typeface="+mj-cs"/>
                        </a:rPr>
                        <a:t>הסעות</a:t>
                      </a:r>
                      <a:endParaRPr lang="en-US" sz="1100" dirty="0">
                        <a:effectLst/>
                        <a:latin typeface="Times New Roman"/>
                        <a:ea typeface="Times New Roman"/>
                        <a:cs typeface="+mj-cs"/>
                      </a:endParaRPr>
                    </a:p>
                    <a:p>
                      <a:pPr algn="ctr" rtl="1">
                        <a:spcAft>
                          <a:spcPts val="0"/>
                        </a:spcAft>
                      </a:pPr>
                      <a:r>
                        <a:rPr lang="he-IL" sz="1100" dirty="0">
                          <a:effectLst/>
                          <a:latin typeface="Times New Roman"/>
                          <a:ea typeface="Times New Roman"/>
                          <a:cs typeface="+mj-cs"/>
                        </a:rPr>
                        <a:t>פעילות חברתית</a:t>
                      </a:r>
                      <a:endParaRPr lang="en-US" sz="1100" dirty="0">
                        <a:effectLst/>
                        <a:latin typeface="Times New Roman"/>
                        <a:ea typeface="Times New Roman"/>
                        <a:cs typeface="+mj-cs"/>
                      </a:endParaRPr>
                    </a:p>
                    <a:p>
                      <a:pPr algn="ctr" rtl="1">
                        <a:spcAft>
                          <a:spcPts val="0"/>
                        </a:spcAft>
                      </a:pPr>
                      <a:r>
                        <a:rPr lang="he-IL" sz="1100" dirty="0">
                          <a:effectLst/>
                          <a:latin typeface="Times New Roman"/>
                          <a:ea typeface="Times New Roman"/>
                          <a:cs typeface="+mj-cs"/>
                        </a:rPr>
                        <a:t>2 ארוחות חמות- הבטחת בטחון </a:t>
                      </a:r>
                      <a:r>
                        <a:rPr lang="he-IL" sz="1100" dirty="0" smtClean="0">
                          <a:effectLst/>
                          <a:latin typeface="Times New Roman"/>
                          <a:ea typeface="Times New Roman"/>
                          <a:cs typeface="+mj-cs"/>
                        </a:rPr>
                        <a:t>תזונתי</a:t>
                      </a:r>
                    </a:p>
                    <a:p>
                      <a:pPr algn="ctr" rtl="1">
                        <a:spcAft>
                          <a:spcPts val="0"/>
                        </a:spcAft>
                      </a:pPr>
                      <a:endParaRPr lang="he-IL" sz="1100" dirty="0" smtClean="0">
                        <a:effectLst/>
                        <a:latin typeface="Times New Roman"/>
                        <a:ea typeface="Times New Roman"/>
                        <a:cs typeface="+mj-cs"/>
                      </a:endParaRPr>
                    </a:p>
                    <a:p>
                      <a:pPr algn="ctr" rtl="1">
                        <a:spcAft>
                          <a:spcPts val="0"/>
                        </a:spcAft>
                      </a:pPr>
                      <a:endParaRPr lang="he-IL" sz="1100" dirty="0" smtClean="0">
                        <a:effectLst/>
                        <a:latin typeface="Times New Roman"/>
                        <a:ea typeface="Times New Roman"/>
                        <a:cs typeface="+mj-cs"/>
                      </a:endParaRPr>
                    </a:p>
                    <a:p>
                      <a:pPr algn="ctr" rtl="1">
                        <a:spcAft>
                          <a:spcPts val="0"/>
                        </a:spcAft>
                      </a:pPr>
                      <a:endParaRPr lang="en-US" sz="1100" dirty="0">
                        <a:effectLst/>
                        <a:latin typeface="Times New Roman"/>
                        <a:ea typeface="Times New Roman"/>
                        <a:cs typeface="+mj-cs"/>
                      </a:endParaRPr>
                    </a:p>
                  </a:txBody>
                  <a:tcPr marL="27547" marR="275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200">
                          <a:effectLst/>
                          <a:latin typeface="Arial"/>
                          <a:ea typeface="Times New Roman"/>
                          <a:cs typeface="+mj-cs"/>
                        </a:rPr>
                        <a:t>45 מיליון</a:t>
                      </a:r>
                      <a:r>
                        <a:rPr lang="he-IL" sz="1200" b="1">
                          <a:effectLst/>
                          <a:latin typeface="Arial"/>
                          <a:ea typeface="Times New Roman"/>
                          <a:cs typeface="+mj-cs"/>
                        </a:rPr>
                        <a:t> </a:t>
                      </a:r>
                      <a:r>
                        <a:rPr lang="he-IL" sz="1200">
                          <a:effectLst/>
                          <a:latin typeface="Arial"/>
                          <a:ea typeface="Times New Roman"/>
                          <a:cs typeface="+mj-cs"/>
                        </a:rPr>
                        <a:t>₪</a:t>
                      </a:r>
                      <a:endParaRPr lang="en-US" sz="1200">
                        <a:effectLst/>
                        <a:latin typeface="Times New Roman"/>
                        <a:ea typeface="Times New Roman"/>
                        <a:cs typeface="+mj-cs"/>
                      </a:endParaRPr>
                    </a:p>
                    <a:p>
                      <a:pPr algn="ctr" rtl="1">
                        <a:spcAft>
                          <a:spcPts val="0"/>
                        </a:spcAft>
                      </a:pPr>
                      <a:r>
                        <a:rPr lang="he-IL" sz="1200">
                          <a:effectLst/>
                          <a:latin typeface="Times New Roman"/>
                          <a:ea typeface="Times New Roman"/>
                          <a:cs typeface="+mj-cs"/>
                        </a:rPr>
                        <a:t> </a:t>
                      </a:r>
                      <a:endParaRPr lang="en-US" sz="1200">
                        <a:effectLst/>
                        <a:latin typeface="Times New Roman"/>
                        <a:ea typeface="Times New Roman"/>
                        <a:cs typeface="+mj-cs"/>
                      </a:endParaRPr>
                    </a:p>
                    <a:p>
                      <a:pPr algn="ctr" rtl="1">
                        <a:spcAft>
                          <a:spcPts val="0"/>
                        </a:spcAft>
                      </a:pPr>
                      <a:r>
                        <a:rPr lang="he-IL" sz="1200">
                          <a:effectLst/>
                          <a:latin typeface="Times New Roman"/>
                          <a:ea typeface="Times New Roman"/>
                          <a:cs typeface="+mj-cs"/>
                        </a:rPr>
                        <a:t>עלות לכל זקן היא 45 שח לחודש</a:t>
                      </a:r>
                      <a:endParaRPr lang="en-US" sz="1200">
                        <a:effectLst/>
                        <a:latin typeface="Times New Roman"/>
                        <a:ea typeface="Times New Roman"/>
                        <a:cs typeface="+mj-cs"/>
                      </a:endParaRPr>
                    </a:p>
                  </a:txBody>
                  <a:tcPr marL="27547" marR="275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100">
                          <a:effectLst/>
                          <a:latin typeface="Times New Roman"/>
                          <a:ea typeface="Times New Roman"/>
                          <a:cs typeface="+mj-cs"/>
                        </a:rPr>
                        <a:t>2017-2021</a:t>
                      </a:r>
                      <a:endParaRPr lang="en-US" sz="1100">
                        <a:effectLst/>
                        <a:latin typeface="Times New Roman"/>
                        <a:ea typeface="Times New Roman"/>
                        <a:cs typeface="+mj-cs"/>
                      </a:endParaRPr>
                    </a:p>
                    <a:p>
                      <a:pPr algn="ctr" rtl="1">
                        <a:spcAft>
                          <a:spcPts val="0"/>
                        </a:spcAft>
                      </a:pPr>
                      <a:r>
                        <a:rPr lang="he-IL" sz="1100">
                          <a:effectLst/>
                          <a:latin typeface="Times New Roman"/>
                          <a:ea typeface="Times New Roman"/>
                          <a:cs typeface="+mj-cs"/>
                        </a:rPr>
                        <a:t>תוספת של 50 מועדונים כל שנה.</a:t>
                      </a:r>
                      <a:endParaRPr lang="en-US" sz="1100">
                        <a:effectLst/>
                        <a:latin typeface="Times New Roman"/>
                        <a:ea typeface="Times New Roman"/>
                        <a:cs typeface="+mj-cs"/>
                      </a:endParaRPr>
                    </a:p>
                    <a:p>
                      <a:pPr algn="ctr" rtl="1">
                        <a:spcAft>
                          <a:spcPts val="0"/>
                        </a:spcAft>
                      </a:pPr>
                      <a:r>
                        <a:rPr lang="he-IL" sz="1100">
                          <a:effectLst/>
                          <a:latin typeface="Times New Roman"/>
                          <a:ea typeface="Times New Roman"/>
                          <a:cs typeface="+mj-cs"/>
                        </a:rPr>
                        <a:t>ב-2021- יפעלו 500 מועדונים בארץ</a:t>
                      </a:r>
                      <a:endParaRPr lang="en-US" sz="1100">
                        <a:effectLst/>
                        <a:latin typeface="Times New Roman"/>
                        <a:ea typeface="Times New Roman"/>
                        <a:cs typeface="+mj-cs"/>
                      </a:endParaRPr>
                    </a:p>
                  </a:txBody>
                  <a:tcPr marL="27547" marR="275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100" b="1">
                          <a:effectLst/>
                          <a:latin typeface="Arial"/>
                          <a:ea typeface="Times New Roman"/>
                          <a:cs typeface="+mj-cs"/>
                        </a:rPr>
                        <a:t>2017-2021-תוספת של 13 מיליון בשנה.</a:t>
                      </a:r>
                      <a:endParaRPr lang="en-US" sz="1100">
                        <a:effectLst/>
                        <a:latin typeface="Times New Roman"/>
                        <a:ea typeface="Times New Roman"/>
                        <a:cs typeface="+mj-cs"/>
                      </a:endParaRPr>
                    </a:p>
                    <a:p>
                      <a:pPr algn="ctr" rtl="1">
                        <a:spcAft>
                          <a:spcPts val="0"/>
                        </a:spcAft>
                      </a:pPr>
                      <a:r>
                        <a:rPr lang="he-IL" sz="1100" b="1">
                          <a:effectLst/>
                          <a:latin typeface="Arial"/>
                          <a:ea typeface="Times New Roman"/>
                          <a:cs typeface="+mj-cs"/>
                        </a:rPr>
                        <a:t>סה"כ ב-2021 תוספת 65 מ'</a:t>
                      </a:r>
                      <a:endParaRPr lang="en-US" sz="1100">
                        <a:effectLst/>
                        <a:latin typeface="Times New Roman"/>
                        <a:ea typeface="Times New Roman"/>
                        <a:cs typeface="+mj-cs"/>
                      </a:endParaRPr>
                    </a:p>
                  </a:txBody>
                  <a:tcPr marL="27547" marR="275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100">
                          <a:effectLst/>
                          <a:latin typeface="Arial"/>
                          <a:ea typeface="Times New Roman"/>
                          <a:cs typeface="+mj-cs"/>
                        </a:rPr>
                        <a:t> </a:t>
                      </a:r>
                      <a:endParaRPr lang="en-US" sz="1100">
                        <a:effectLst/>
                        <a:latin typeface="Times New Roman"/>
                        <a:ea typeface="Times New Roman"/>
                        <a:cs typeface="+mj-cs"/>
                      </a:endParaRPr>
                    </a:p>
                  </a:txBody>
                  <a:tcPr marL="27547" marR="275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76926">
                <a:tc vMerge="1">
                  <a:txBody>
                    <a:bodyPr/>
                    <a:lstStyle/>
                    <a:p>
                      <a:pPr rtl="1"/>
                      <a:endParaRPr lang="he-IL"/>
                    </a:p>
                  </a:txBody>
                  <a:tcPr/>
                </a:tc>
                <a:tc vMerge="1">
                  <a:txBody>
                    <a:bodyPr/>
                    <a:lstStyle/>
                    <a:p>
                      <a:pPr rtl="1"/>
                      <a:endParaRPr lang="he-IL"/>
                    </a:p>
                  </a:txBody>
                  <a:tcPr/>
                </a:tc>
                <a:tc>
                  <a:txBody>
                    <a:bodyPr/>
                    <a:lstStyle/>
                    <a:p>
                      <a:pPr algn="ctr" rtl="1">
                        <a:spcAft>
                          <a:spcPts val="0"/>
                        </a:spcAft>
                      </a:pPr>
                      <a:r>
                        <a:rPr lang="he-IL" sz="1100" b="1" dirty="0">
                          <a:effectLst/>
                          <a:latin typeface="Times New Roman"/>
                          <a:ea typeface="Times New Roman"/>
                          <a:cs typeface="+mj-cs"/>
                        </a:rPr>
                        <a:t>הפחתה בהשתתפות אזרחים ותיקים בבתי אבות</a:t>
                      </a:r>
                      <a:endParaRPr lang="en-US" sz="1100" dirty="0">
                        <a:effectLst/>
                        <a:latin typeface="Times New Roman"/>
                        <a:ea typeface="Times New Roman"/>
                        <a:cs typeface="+mj-cs"/>
                      </a:endParaRPr>
                    </a:p>
                  </a:txBody>
                  <a:tcPr marL="27547" marR="275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100" dirty="0">
                          <a:effectLst/>
                          <a:latin typeface="Arial"/>
                          <a:ea typeface="Times New Roman"/>
                          <a:cs typeface="+mj-cs"/>
                        </a:rPr>
                        <a:t>השוואת השתתפות הזקנים בבתי אבות להשתתפות של משרד </a:t>
                      </a:r>
                      <a:r>
                        <a:rPr lang="he-IL" sz="1100" dirty="0" smtClean="0">
                          <a:effectLst/>
                          <a:latin typeface="Arial"/>
                          <a:ea typeface="Times New Roman"/>
                          <a:cs typeface="+mj-cs"/>
                        </a:rPr>
                        <a:t>הבריאות</a:t>
                      </a:r>
                    </a:p>
                    <a:p>
                      <a:pPr algn="ctr" rtl="1">
                        <a:spcAft>
                          <a:spcPts val="0"/>
                        </a:spcAft>
                      </a:pPr>
                      <a:endParaRPr lang="he-IL" sz="1100" dirty="0" smtClean="0">
                        <a:effectLst/>
                        <a:latin typeface="Arial"/>
                        <a:ea typeface="Times New Roman"/>
                        <a:cs typeface="+mj-cs"/>
                      </a:endParaRPr>
                    </a:p>
                    <a:p>
                      <a:pPr algn="ctr" rtl="1">
                        <a:spcAft>
                          <a:spcPts val="0"/>
                        </a:spcAft>
                      </a:pPr>
                      <a:endParaRPr lang="he-IL" sz="1100" dirty="0" smtClean="0">
                        <a:effectLst/>
                        <a:latin typeface="Arial"/>
                        <a:ea typeface="Times New Roman"/>
                        <a:cs typeface="+mj-cs"/>
                      </a:endParaRPr>
                    </a:p>
                    <a:p>
                      <a:pPr algn="ctr" rtl="1">
                        <a:spcAft>
                          <a:spcPts val="0"/>
                        </a:spcAft>
                      </a:pPr>
                      <a:endParaRPr lang="en-US" sz="1100" dirty="0">
                        <a:effectLst/>
                        <a:latin typeface="Times New Roman"/>
                        <a:ea typeface="Times New Roman"/>
                        <a:cs typeface="+mj-cs"/>
                      </a:endParaRPr>
                    </a:p>
                  </a:txBody>
                  <a:tcPr marL="27547" marR="275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200">
                          <a:effectLst/>
                          <a:latin typeface="Arial"/>
                          <a:ea typeface="Times New Roman"/>
                          <a:cs typeface="+mj-cs"/>
                        </a:rPr>
                        <a:t>20 מיליון ₪</a:t>
                      </a:r>
                      <a:endParaRPr lang="en-US" sz="1200">
                        <a:effectLst/>
                        <a:latin typeface="Times New Roman"/>
                        <a:ea typeface="Times New Roman"/>
                        <a:cs typeface="+mj-cs"/>
                      </a:endParaRPr>
                    </a:p>
                    <a:p>
                      <a:pPr algn="ctr" rtl="1">
                        <a:spcAft>
                          <a:spcPts val="0"/>
                        </a:spcAft>
                      </a:pPr>
                      <a:r>
                        <a:rPr lang="he-IL" sz="1200">
                          <a:effectLst/>
                          <a:latin typeface="Arial"/>
                          <a:ea typeface="Times New Roman"/>
                          <a:cs typeface="+mj-cs"/>
                        </a:rPr>
                        <a:t> </a:t>
                      </a:r>
                      <a:endParaRPr lang="en-US" sz="1200">
                        <a:effectLst/>
                        <a:latin typeface="Times New Roman"/>
                        <a:ea typeface="Times New Roman"/>
                        <a:cs typeface="+mj-cs"/>
                      </a:endParaRPr>
                    </a:p>
                  </a:txBody>
                  <a:tcPr marL="27547" marR="275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100">
                          <a:effectLst/>
                          <a:latin typeface="Arial"/>
                          <a:ea typeface="Times New Roman"/>
                          <a:cs typeface="+mj-cs"/>
                        </a:rPr>
                        <a:t>-----</a:t>
                      </a:r>
                      <a:endParaRPr lang="en-US" sz="1100">
                        <a:effectLst/>
                        <a:latin typeface="Times New Roman"/>
                        <a:ea typeface="Times New Roman"/>
                        <a:cs typeface="+mj-cs"/>
                      </a:endParaRPr>
                    </a:p>
                  </a:txBody>
                  <a:tcPr marL="27547" marR="275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100" b="1">
                          <a:effectLst/>
                          <a:latin typeface="Arial"/>
                          <a:ea typeface="Times New Roman"/>
                          <a:cs typeface="+mj-cs"/>
                        </a:rPr>
                        <a:t>----</a:t>
                      </a:r>
                      <a:endParaRPr lang="en-US" sz="1100">
                        <a:effectLst/>
                        <a:latin typeface="Times New Roman"/>
                        <a:ea typeface="Times New Roman"/>
                        <a:cs typeface="+mj-cs"/>
                      </a:endParaRPr>
                    </a:p>
                  </a:txBody>
                  <a:tcPr marL="27547" marR="275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100">
                          <a:effectLst/>
                          <a:latin typeface="Arial"/>
                          <a:ea typeface="Times New Roman"/>
                          <a:cs typeface="+mj-cs"/>
                        </a:rPr>
                        <a:t>התאמה למשרד הבריאות אין שקלול של החתנים והכלות במבחן הזכאות</a:t>
                      </a:r>
                      <a:endParaRPr lang="en-US" sz="1100">
                        <a:effectLst/>
                        <a:latin typeface="Times New Roman"/>
                        <a:ea typeface="Times New Roman"/>
                        <a:cs typeface="+mj-cs"/>
                      </a:endParaRPr>
                    </a:p>
                  </a:txBody>
                  <a:tcPr marL="27547" marR="275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48358">
                <a:tc vMerge="1">
                  <a:txBody>
                    <a:bodyPr/>
                    <a:lstStyle/>
                    <a:p>
                      <a:pPr rtl="1"/>
                      <a:endParaRPr lang="he-IL"/>
                    </a:p>
                  </a:txBody>
                  <a:tcPr/>
                </a:tc>
                <a:tc vMerge="1">
                  <a:txBody>
                    <a:bodyPr/>
                    <a:lstStyle/>
                    <a:p>
                      <a:pPr rtl="1"/>
                      <a:endParaRPr lang="he-IL"/>
                    </a:p>
                  </a:txBody>
                  <a:tcPr/>
                </a:tc>
                <a:tc>
                  <a:txBody>
                    <a:bodyPr/>
                    <a:lstStyle/>
                    <a:p>
                      <a:pPr algn="ctr" rtl="1">
                        <a:spcAft>
                          <a:spcPts val="0"/>
                        </a:spcAft>
                      </a:pPr>
                      <a:r>
                        <a:rPr lang="he-IL" sz="1100" b="1">
                          <a:effectLst/>
                          <a:latin typeface="Arial"/>
                          <a:ea typeface="Times New Roman"/>
                          <a:cs typeface="+mj-cs"/>
                        </a:rPr>
                        <a:t>מועדוני מופ"ת מועשרים</a:t>
                      </a:r>
                      <a:endParaRPr lang="en-US" sz="1100">
                        <a:effectLst/>
                        <a:latin typeface="Times New Roman"/>
                        <a:ea typeface="Times New Roman"/>
                        <a:cs typeface="+mj-cs"/>
                      </a:endParaRPr>
                    </a:p>
                    <a:p>
                      <a:pPr algn="ctr" rtl="1">
                        <a:spcAft>
                          <a:spcPts val="0"/>
                        </a:spcAft>
                      </a:pPr>
                      <a:r>
                        <a:rPr lang="he-IL" sz="1100">
                          <a:effectLst/>
                          <a:latin typeface="Arial"/>
                          <a:ea typeface="Times New Roman"/>
                          <a:cs typeface="+mj-cs"/>
                        </a:rPr>
                        <a:t>250 מועדונים</a:t>
                      </a:r>
                      <a:endParaRPr lang="en-US" sz="1100">
                        <a:effectLst/>
                        <a:latin typeface="Times New Roman"/>
                        <a:ea typeface="Times New Roman"/>
                        <a:cs typeface="+mj-cs"/>
                      </a:endParaRPr>
                    </a:p>
                    <a:p>
                      <a:pPr algn="ctr" rtl="1">
                        <a:spcAft>
                          <a:spcPts val="0"/>
                        </a:spcAft>
                      </a:pPr>
                      <a:r>
                        <a:rPr lang="he-IL" sz="1100">
                          <a:effectLst/>
                          <a:latin typeface="Arial"/>
                          <a:ea typeface="Times New Roman"/>
                          <a:cs typeface="+mj-cs"/>
                        </a:rPr>
                        <a:t>עבור כ-8000 זקנים</a:t>
                      </a:r>
                      <a:endParaRPr lang="en-US" sz="1100">
                        <a:effectLst/>
                        <a:latin typeface="Times New Roman"/>
                        <a:ea typeface="Times New Roman"/>
                        <a:cs typeface="+mj-cs"/>
                      </a:endParaRPr>
                    </a:p>
                  </a:txBody>
                  <a:tcPr marL="27547" marR="275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100" dirty="0">
                          <a:effectLst/>
                          <a:latin typeface="Times New Roman"/>
                          <a:ea typeface="Times New Roman"/>
                          <a:cs typeface="+mj-cs"/>
                        </a:rPr>
                        <a:t>פעילות 3 פעמים</a:t>
                      </a:r>
                      <a:endParaRPr lang="en-US" sz="1100" dirty="0">
                        <a:effectLst/>
                        <a:latin typeface="Times New Roman"/>
                        <a:ea typeface="Times New Roman"/>
                        <a:cs typeface="+mj-cs"/>
                      </a:endParaRPr>
                    </a:p>
                    <a:p>
                      <a:pPr algn="ctr" rtl="1">
                        <a:spcAft>
                          <a:spcPts val="0"/>
                        </a:spcAft>
                      </a:pPr>
                      <a:r>
                        <a:rPr lang="he-IL" sz="1100" dirty="0">
                          <a:effectLst/>
                          <a:latin typeface="Times New Roman"/>
                          <a:ea typeface="Times New Roman"/>
                          <a:cs typeface="+mj-cs"/>
                        </a:rPr>
                        <a:t>הסעות</a:t>
                      </a:r>
                      <a:endParaRPr lang="en-US" sz="1100" dirty="0">
                        <a:effectLst/>
                        <a:latin typeface="Times New Roman"/>
                        <a:ea typeface="Times New Roman"/>
                        <a:cs typeface="+mj-cs"/>
                      </a:endParaRPr>
                    </a:p>
                    <a:p>
                      <a:pPr algn="ctr" rtl="1">
                        <a:spcAft>
                          <a:spcPts val="0"/>
                        </a:spcAft>
                      </a:pPr>
                      <a:r>
                        <a:rPr lang="he-IL" sz="1100" dirty="0">
                          <a:effectLst/>
                          <a:latin typeface="Times New Roman"/>
                          <a:ea typeface="Times New Roman"/>
                          <a:cs typeface="+mj-cs"/>
                        </a:rPr>
                        <a:t>פעילות חברתית</a:t>
                      </a:r>
                      <a:endParaRPr lang="en-US" sz="1100" dirty="0">
                        <a:effectLst/>
                        <a:latin typeface="Times New Roman"/>
                        <a:ea typeface="Times New Roman"/>
                        <a:cs typeface="+mj-cs"/>
                      </a:endParaRPr>
                    </a:p>
                    <a:p>
                      <a:pPr algn="ctr" rtl="1">
                        <a:spcAft>
                          <a:spcPts val="0"/>
                        </a:spcAft>
                      </a:pPr>
                      <a:r>
                        <a:rPr lang="he-IL" sz="1100" dirty="0">
                          <a:effectLst/>
                          <a:latin typeface="Times New Roman"/>
                          <a:ea typeface="Times New Roman"/>
                          <a:cs typeface="+mj-cs"/>
                        </a:rPr>
                        <a:t>2 ארוחות חמות- הבטחת בטחון </a:t>
                      </a:r>
                      <a:r>
                        <a:rPr lang="he-IL" sz="1100" dirty="0" smtClean="0">
                          <a:effectLst/>
                          <a:latin typeface="Times New Roman"/>
                          <a:ea typeface="Times New Roman"/>
                          <a:cs typeface="+mj-cs"/>
                        </a:rPr>
                        <a:t>תזונתי</a:t>
                      </a:r>
                      <a:endParaRPr lang="en-US" sz="1100" dirty="0">
                        <a:effectLst/>
                        <a:latin typeface="Times New Roman"/>
                        <a:ea typeface="Times New Roman"/>
                        <a:cs typeface="+mj-cs"/>
                      </a:endParaRPr>
                    </a:p>
                  </a:txBody>
                  <a:tcPr marL="27547" marR="275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200" dirty="0">
                          <a:effectLst/>
                          <a:latin typeface="Arial"/>
                          <a:ea typeface="Times New Roman"/>
                          <a:cs typeface="+mj-cs"/>
                        </a:rPr>
                        <a:t>45 מיליון</a:t>
                      </a:r>
                      <a:r>
                        <a:rPr lang="he-IL" sz="1200" b="1" dirty="0">
                          <a:effectLst/>
                          <a:latin typeface="Arial"/>
                          <a:ea typeface="Times New Roman"/>
                          <a:cs typeface="+mj-cs"/>
                        </a:rPr>
                        <a:t> </a:t>
                      </a:r>
                      <a:r>
                        <a:rPr lang="he-IL" sz="1200" dirty="0">
                          <a:effectLst/>
                          <a:latin typeface="Arial"/>
                          <a:ea typeface="Times New Roman"/>
                          <a:cs typeface="+mj-cs"/>
                        </a:rPr>
                        <a:t>₪</a:t>
                      </a:r>
                      <a:endParaRPr lang="en-US" sz="1200" dirty="0">
                        <a:effectLst/>
                        <a:latin typeface="Times New Roman"/>
                        <a:ea typeface="Times New Roman"/>
                        <a:cs typeface="+mj-cs"/>
                      </a:endParaRPr>
                    </a:p>
                    <a:p>
                      <a:pPr algn="ctr" rtl="1">
                        <a:spcAft>
                          <a:spcPts val="0"/>
                        </a:spcAft>
                      </a:pPr>
                      <a:r>
                        <a:rPr lang="he-IL" sz="1200" dirty="0">
                          <a:effectLst/>
                          <a:latin typeface="Times New Roman"/>
                          <a:ea typeface="Times New Roman"/>
                          <a:cs typeface="+mj-cs"/>
                        </a:rPr>
                        <a:t> </a:t>
                      </a:r>
                      <a:endParaRPr lang="en-US" sz="1200" dirty="0">
                        <a:effectLst/>
                        <a:latin typeface="Times New Roman"/>
                        <a:ea typeface="Times New Roman"/>
                        <a:cs typeface="+mj-cs"/>
                      </a:endParaRPr>
                    </a:p>
                    <a:p>
                      <a:pPr algn="ctr" rtl="1">
                        <a:spcAft>
                          <a:spcPts val="0"/>
                        </a:spcAft>
                      </a:pPr>
                      <a:r>
                        <a:rPr lang="he-IL" sz="1200" dirty="0">
                          <a:effectLst/>
                          <a:latin typeface="Times New Roman"/>
                          <a:ea typeface="Times New Roman"/>
                          <a:cs typeface="+mj-cs"/>
                        </a:rPr>
                        <a:t>עלות לכל זקן היא 45 שח לחודש</a:t>
                      </a:r>
                      <a:endParaRPr lang="en-US" sz="1200" dirty="0">
                        <a:effectLst/>
                        <a:latin typeface="Times New Roman"/>
                        <a:ea typeface="Times New Roman"/>
                        <a:cs typeface="+mj-cs"/>
                      </a:endParaRPr>
                    </a:p>
                    <a:p>
                      <a:pPr algn="ctr" rtl="1">
                        <a:spcAft>
                          <a:spcPts val="0"/>
                        </a:spcAft>
                      </a:pPr>
                      <a:r>
                        <a:rPr lang="he-IL" sz="1200" dirty="0">
                          <a:effectLst/>
                          <a:latin typeface="Arial"/>
                          <a:ea typeface="Times New Roman"/>
                          <a:cs typeface="+mj-cs"/>
                        </a:rPr>
                        <a:t> </a:t>
                      </a:r>
                      <a:endParaRPr lang="en-US" sz="1200" dirty="0">
                        <a:effectLst/>
                        <a:latin typeface="Times New Roman"/>
                        <a:ea typeface="Times New Roman"/>
                        <a:cs typeface="+mj-cs"/>
                      </a:endParaRPr>
                    </a:p>
                  </a:txBody>
                  <a:tcPr marL="27547" marR="275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100">
                          <a:effectLst/>
                          <a:latin typeface="Times New Roman"/>
                          <a:ea typeface="Times New Roman"/>
                          <a:cs typeface="+mj-cs"/>
                        </a:rPr>
                        <a:t>2017-2021</a:t>
                      </a:r>
                      <a:endParaRPr lang="en-US" sz="1100">
                        <a:effectLst/>
                        <a:latin typeface="Times New Roman"/>
                        <a:ea typeface="Times New Roman"/>
                        <a:cs typeface="+mj-cs"/>
                      </a:endParaRPr>
                    </a:p>
                    <a:p>
                      <a:pPr algn="ctr" rtl="1">
                        <a:spcAft>
                          <a:spcPts val="0"/>
                        </a:spcAft>
                      </a:pPr>
                      <a:r>
                        <a:rPr lang="he-IL" sz="1100">
                          <a:effectLst/>
                          <a:latin typeface="Times New Roman"/>
                          <a:ea typeface="Times New Roman"/>
                          <a:cs typeface="+mj-cs"/>
                        </a:rPr>
                        <a:t>תוספת של 50 מועדונים כל שנה.</a:t>
                      </a:r>
                      <a:endParaRPr lang="en-US" sz="1100">
                        <a:effectLst/>
                        <a:latin typeface="Times New Roman"/>
                        <a:ea typeface="Times New Roman"/>
                        <a:cs typeface="+mj-cs"/>
                      </a:endParaRPr>
                    </a:p>
                    <a:p>
                      <a:pPr algn="ctr" rtl="1">
                        <a:spcAft>
                          <a:spcPts val="0"/>
                        </a:spcAft>
                      </a:pPr>
                      <a:r>
                        <a:rPr lang="he-IL" sz="1100">
                          <a:effectLst/>
                          <a:latin typeface="Times New Roman"/>
                          <a:ea typeface="Times New Roman"/>
                          <a:cs typeface="+mj-cs"/>
                        </a:rPr>
                        <a:t>ב-2021- יפעלו 500 מועדונים בארץ</a:t>
                      </a:r>
                      <a:endParaRPr lang="en-US" sz="1100">
                        <a:effectLst/>
                        <a:latin typeface="Times New Roman"/>
                        <a:ea typeface="Times New Roman"/>
                        <a:cs typeface="+mj-cs"/>
                      </a:endParaRPr>
                    </a:p>
                  </a:txBody>
                  <a:tcPr marL="27547" marR="275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100" b="1">
                          <a:effectLst/>
                          <a:latin typeface="Arial"/>
                          <a:ea typeface="Times New Roman"/>
                          <a:cs typeface="+mj-cs"/>
                        </a:rPr>
                        <a:t>2017-2021-תוספת של 13 מיליון בשנה.</a:t>
                      </a:r>
                      <a:endParaRPr lang="en-US" sz="1100">
                        <a:effectLst/>
                        <a:latin typeface="Times New Roman"/>
                        <a:ea typeface="Times New Roman"/>
                        <a:cs typeface="+mj-cs"/>
                      </a:endParaRPr>
                    </a:p>
                    <a:p>
                      <a:pPr algn="ctr" rtl="1">
                        <a:spcAft>
                          <a:spcPts val="0"/>
                        </a:spcAft>
                      </a:pPr>
                      <a:r>
                        <a:rPr lang="he-IL" sz="1100" b="1">
                          <a:effectLst/>
                          <a:latin typeface="Arial"/>
                          <a:ea typeface="Times New Roman"/>
                          <a:cs typeface="+mj-cs"/>
                        </a:rPr>
                        <a:t>סה"כ ב-2021 תוספת</a:t>
                      </a:r>
                      <a:endParaRPr lang="en-US" sz="1100">
                        <a:effectLst/>
                        <a:latin typeface="Times New Roman"/>
                        <a:ea typeface="Times New Roman"/>
                        <a:cs typeface="+mj-cs"/>
                      </a:endParaRPr>
                    </a:p>
                    <a:p>
                      <a:pPr algn="ctr" rtl="1">
                        <a:spcAft>
                          <a:spcPts val="0"/>
                        </a:spcAft>
                      </a:pPr>
                      <a:r>
                        <a:rPr lang="he-IL" sz="1100" b="1">
                          <a:effectLst/>
                          <a:latin typeface="Arial"/>
                          <a:ea typeface="Times New Roman"/>
                          <a:cs typeface="+mj-cs"/>
                        </a:rPr>
                        <a:t>65 מליון</a:t>
                      </a:r>
                      <a:endParaRPr lang="en-US" sz="1100">
                        <a:effectLst/>
                        <a:latin typeface="Times New Roman"/>
                        <a:ea typeface="Times New Roman"/>
                        <a:cs typeface="+mj-cs"/>
                      </a:endParaRPr>
                    </a:p>
                  </a:txBody>
                  <a:tcPr marL="27547" marR="275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100" dirty="0">
                          <a:effectLst/>
                          <a:latin typeface="Arial"/>
                          <a:ea typeface="Times New Roman"/>
                          <a:cs typeface="+mj-cs"/>
                        </a:rPr>
                        <a:t> </a:t>
                      </a:r>
                      <a:endParaRPr lang="en-US" sz="1100" dirty="0">
                        <a:effectLst/>
                        <a:latin typeface="Times New Roman"/>
                        <a:ea typeface="Times New Roman"/>
                        <a:cs typeface="+mj-cs"/>
                      </a:endParaRPr>
                    </a:p>
                  </a:txBody>
                  <a:tcPr marL="27547" marR="275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5761880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a:xfrm>
            <a:off x="6516216" y="6492875"/>
            <a:ext cx="2514600" cy="365125"/>
          </a:xfrm>
        </p:spPr>
        <p:txBody>
          <a:bodyPr/>
          <a:lstStyle/>
          <a:p>
            <a:fld id="{02F76B7F-E5EA-401E-964F-FD3A34216069}" type="datetime10">
              <a:rPr lang="he-IL" smtClean="0">
                <a:solidFill>
                  <a:srgbClr val="212745">
                    <a:lumMod val="75000"/>
                  </a:srgbClr>
                </a:solidFill>
              </a:rPr>
              <a:pPr/>
              <a:t>יולי 16</a:t>
            </a:fld>
            <a:endParaRPr lang="he-IL" dirty="0">
              <a:solidFill>
                <a:srgbClr val="212745">
                  <a:lumMod val="75000"/>
                </a:srgbClr>
              </a:solidFill>
            </a:endParaRPr>
          </a:p>
        </p:txBody>
      </p:sp>
      <p:sp>
        <p:nvSpPr>
          <p:cNvPr id="4" name="מציין מיקום של מספר שקופית 3"/>
          <p:cNvSpPr>
            <a:spLocks noGrp="1"/>
          </p:cNvSpPr>
          <p:nvPr>
            <p:ph type="sldNum" sz="quarter" idx="12"/>
          </p:nvPr>
        </p:nvSpPr>
        <p:spPr>
          <a:xfrm>
            <a:off x="107504" y="6492875"/>
            <a:ext cx="1828800" cy="365125"/>
          </a:xfrm>
        </p:spPr>
        <p:txBody>
          <a:bodyPr/>
          <a:lstStyle/>
          <a:p>
            <a:fld id="{FFEAF636-E5E8-41E5-9308-44E18A863F8D}" type="slidenum">
              <a:rPr>
                <a:solidFill>
                  <a:srgbClr val="212745">
                    <a:lumMod val="75000"/>
                  </a:srgbClr>
                </a:solidFill>
                <a:cs typeface="Gisha"/>
              </a:rPr>
              <a:pPr/>
              <a:t>17</a:t>
            </a:fld>
            <a:endParaRPr dirty="0">
              <a:solidFill>
                <a:srgbClr val="212745">
                  <a:lumMod val="75000"/>
                </a:srgbClr>
              </a:solidFill>
              <a:cs typeface="Gisha"/>
            </a:endParaRPr>
          </a:p>
        </p:txBody>
      </p:sp>
      <p:sp>
        <p:nvSpPr>
          <p:cNvPr id="5" name="כותרת 4"/>
          <p:cNvSpPr>
            <a:spLocks noGrp="1"/>
          </p:cNvSpPr>
          <p:nvPr>
            <p:ph type="title"/>
          </p:nvPr>
        </p:nvSpPr>
        <p:spPr>
          <a:xfrm>
            <a:off x="1679104" y="454576"/>
            <a:ext cx="7077579" cy="461665"/>
          </a:xfrm>
          <a:effectLst/>
        </p:spPr>
        <p:txBody>
          <a:bodyPr vert="horz" wrap="none" lIns="91440" tIns="45720" rIns="91440" bIns="45720" rtlCol="0" anchor="t" anchorCtr="0">
            <a:spAutoFit/>
          </a:bodyPr>
          <a:lstStyle/>
          <a:p>
            <a:pPr marL="0" indent="0" algn="ctr">
              <a:buNone/>
            </a:pPr>
            <a:r>
              <a:rPr lang="he-IL" sz="24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פעולות </a:t>
            </a:r>
            <a:r>
              <a:rPr lang="he-IL" sz="24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המשרד בתחום הטיפול בעוני בזיקה </a:t>
            </a:r>
            <a:r>
              <a:rPr lang="he-IL" sz="24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לדו"ח </a:t>
            </a:r>
            <a:r>
              <a:rPr lang="he-IL" sz="24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העוני</a:t>
            </a:r>
          </a:p>
        </p:txBody>
      </p:sp>
      <p:pic>
        <p:nvPicPr>
          <p:cNvPr id="7" name="תמונה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0865" y="0"/>
            <a:ext cx="600735" cy="565918"/>
          </a:xfrm>
          <a:prstGeom prst="rect">
            <a:avLst/>
          </a:prstGeom>
        </p:spPr>
      </p:pic>
      <p:sp>
        <p:nvSpPr>
          <p:cNvPr id="8" name="TextBox 7"/>
          <p:cNvSpPr txBox="1"/>
          <p:nvPr/>
        </p:nvSpPr>
        <p:spPr>
          <a:xfrm>
            <a:off x="-19795" y="854693"/>
            <a:ext cx="1512961" cy="261610"/>
          </a:xfrm>
          <a:prstGeom prst="rect">
            <a:avLst/>
          </a:prstGeom>
          <a:noFill/>
        </p:spPr>
        <p:txBody>
          <a:bodyPr wrap="square" rtlCol="1">
            <a:spAutoFit/>
          </a:bodyPr>
          <a:lstStyle/>
          <a:p>
            <a:r>
              <a:rPr lang="he-IL" sz="1100" b="1" dirty="0" smtClean="0">
                <a:solidFill>
                  <a:schemeClr val="tx2">
                    <a:lumMod val="75000"/>
                  </a:schemeClr>
                </a:solidFill>
                <a:effectLst>
                  <a:outerShdw blurRad="38100" dist="38100" dir="2700000" algn="tl">
                    <a:srgbClr val="000000">
                      <a:alpha val="43137"/>
                    </a:srgbClr>
                  </a:outerShdw>
                </a:effectLst>
              </a:rPr>
              <a:t>הלב פתוח לרווחה</a:t>
            </a:r>
            <a:endParaRPr lang="he-IL" sz="1100" b="1" dirty="0">
              <a:solidFill>
                <a:schemeClr val="tx2">
                  <a:lumMod val="75000"/>
                </a:schemeClr>
              </a:solidFill>
              <a:effectLst>
                <a:outerShdw blurRad="38100" dist="38100" dir="2700000" algn="tl">
                  <a:srgbClr val="000000">
                    <a:alpha val="43137"/>
                  </a:srgbClr>
                </a:outerShdw>
              </a:effectLst>
            </a:endParaRPr>
          </a:p>
        </p:txBody>
      </p:sp>
      <p:graphicFrame>
        <p:nvGraphicFramePr>
          <p:cNvPr id="9" name="טבלה 8"/>
          <p:cNvGraphicFramePr>
            <a:graphicFrameLocks noGrp="1"/>
          </p:cNvGraphicFramePr>
          <p:nvPr>
            <p:extLst>
              <p:ext uri="{D42A27DB-BD31-4B8C-83A1-F6EECF244321}">
                <p14:modId xmlns:p14="http://schemas.microsoft.com/office/powerpoint/2010/main" val="456198461"/>
              </p:ext>
            </p:extLst>
          </p:nvPr>
        </p:nvGraphicFramePr>
        <p:xfrm>
          <a:off x="251522" y="543326"/>
          <a:ext cx="8568951" cy="6036979"/>
        </p:xfrm>
        <a:graphic>
          <a:graphicData uri="http://schemas.openxmlformats.org/drawingml/2006/table">
            <a:tbl>
              <a:tblPr rtl="1" firstRow="1" firstCol="1" bandRow="1"/>
              <a:tblGrid>
                <a:gridCol w="1302868"/>
                <a:gridCol w="1038012"/>
                <a:gridCol w="799076"/>
                <a:gridCol w="1038576"/>
                <a:gridCol w="955174"/>
                <a:gridCol w="1517571"/>
                <a:gridCol w="1917674"/>
              </a:tblGrid>
              <a:tr h="526435">
                <a:tc gridSpan="7">
                  <a:txBody>
                    <a:bodyPr/>
                    <a:lstStyle/>
                    <a:p>
                      <a:pPr algn="ctr" rtl="1">
                        <a:spcAft>
                          <a:spcPts val="0"/>
                        </a:spcAft>
                      </a:pPr>
                      <a:r>
                        <a:rPr lang="he-IL" sz="1200" b="1" dirty="0">
                          <a:solidFill>
                            <a:srgbClr val="FF0000"/>
                          </a:solidFill>
                          <a:effectLst/>
                          <a:latin typeface="Times New Roman"/>
                          <a:ea typeface="Calibri"/>
                          <a:cs typeface="+mj-cs"/>
                        </a:rPr>
                        <a:t>טבלה מס' 2</a:t>
                      </a:r>
                      <a:endParaRPr lang="en-US" sz="800" dirty="0">
                        <a:effectLst/>
                        <a:latin typeface="Times New Roman"/>
                        <a:ea typeface="Times New Roman"/>
                        <a:cs typeface="+mj-cs"/>
                      </a:endParaRPr>
                    </a:p>
                    <a:p>
                      <a:pPr algn="ctr" rtl="1">
                        <a:spcAft>
                          <a:spcPts val="0"/>
                        </a:spcAft>
                      </a:pPr>
                      <a:r>
                        <a:rPr lang="he-IL" sz="1200" b="1" dirty="0">
                          <a:effectLst/>
                          <a:latin typeface="Times New Roman"/>
                          <a:ea typeface="Calibri"/>
                          <a:cs typeface="+mj-cs"/>
                        </a:rPr>
                        <a:t>מענים מוצעים </a:t>
                      </a:r>
                      <a:r>
                        <a:rPr lang="he-IL" sz="1200" b="1" dirty="0">
                          <a:solidFill>
                            <a:srgbClr val="FF0000"/>
                          </a:solidFill>
                          <a:effectLst/>
                          <a:latin typeface="Times New Roman"/>
                          <a:ea typeface="Calibri"/>
                          <a:cs typeface="+mj-cs"/>
                        </a:rPr>
                        <a:t>חדשים </a:t>
                      </a:r>
                      <a:r>
                        <a:rPr lang="he-IL" sz="1200" b="1" dirty="0">
                          <a:effectLst/>
                          <a:latin typeface="Times New Roman"/>
                          <a:ea typeface="Calibri"/>
                          <a:cs typeface="+mj-cs"/>
                        </a:rPr>
                        <a:t>במשרד הרווחה</a:t>
                      </a:r>
                      <a:r>
                        <a:rPr lang="he-IL" sz="1000" b="1" dirty="0">
                          <a:effectLst/>
                          <a:latin typeface="Times New Roman"/>
                          <a:ea typeface="Calibri"/>
                          <a:cs typeface="+mj-cs"/>
                        </a:rPr>
                        <a:t> לשנים 2017-2018</a:t>
                      </a:r>
                      <a:endParaRPr lang="en-US" sz="800" dirty="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r>
              <a:tr h="632012">
                <a:tc>
                  <a:txBody>
                    <a:bodyPr/>
                    <a:lstStyle/>
                    <a:p>
                      <a:pPr algn="ctr" rtl="1">
                        <a:spcAft>
                          <a:spcPts val="0"/>
                        </a:spcAft>
                      </a:pPr>
                      <a:r>
                        <a:rPr lang="he-IL" sz="1000" b="1" dirty="0">
                          <a:solidFill>
                            <a:srgbClr val="FF0000"/>
                          </a:solidFill>
                          <a:effectLst/>
                          <a:latin typeface="Times New Roman"/>
                          <a:ea typeface="Calibri"/>
                          <a:cs typeface="+mj-cs"/>
                        </a:rPr>
                        <a:t>מענה מוצע חדש</a:t>
                      </a:r>
                      <a:endParaRPr lang="en-US" sz="800" dirty="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rtl="1">
                        <a:spcAft>
                          <a:spcPts val="0"/>
                        </a:spcAft>
                      </a:pPr>
                      <a:r>
                        <a:rPr lang="he-IL" sz="1000" b="1">
                          <a:effectLst/>
                          <a:latin typeface="Times New Roman"/>
                          <a:ea typeface="Calibri"/>
                          <a:cs typeface="+mj-cs"/>
                        </a:rPr>
                        <a:t>זיקה להמלצות דוח העוני ומספרן</a:t>
                      </a:r>
                      <a:endParaRPr lang="en-US" sz="80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gn="ctr" rtl="1">
                        <a:spcAft>
                          <a:spcPts val="0"/>
                        </a:spcAft>
                      </a:pPr>
                      <a:r>
                        <a:rPr lang="he-IL" sz="1050" b="1">
                          <a:effectLst/>
                          <a:latin typeface="Times New Roman"/>
                          <a:ea typeface="Calibri"/>
                          <a:cs typeface="+mj-cs"/>
                        </a:rPr>
                        <a:t>פרוט המענים</a:t>
                      </a:r>
                      <a:endParaRPr lang="en-US" sz="90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gn="ctr" rtl="1">
                        <a:spcAft>
                          <a:spcPts val="0"/>
                        </a:spcAft>
                      </a:pPr>
                      <a:r>
                        <a:rPr lang="he-IL" sz="1050" b="1">
                          <a:effectLst/>
                          <a:latin typeface="Times New Roman"/>
                          <a:ea typeface="Calibri"/>
                          <a:cs typeface="+mj-cs"/>
                        </a:rPr>
                        <a:t>פרוט התשומות</a:t>
                      </a:r>
                      <a:endParaRPr lang="en-US" sz="90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gn="ctr" rtl="1">
                        <a:spcAft>
                          <a:spcPts val="0"/>
                        </a:spcAft>
                      </a:pPr>
                      <a:r>
                        <a:rPr lang="he-IL" sz="1050" b="1">
                          <a:effectLst/>
                          <a:latin typeface="Times New Roman"/>
                          <a:ea typeface="Calibri"/>
                          <a:cs typeface="+mj-cs"/>
                        </a:rPr>
                        <a:t>עלות התשומות</a:t>
                      </a:r>
                      <a:endParaRPr lang="en-US" sz="90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gn="ctr" rtl="1">
                        <a:spcAft>
                          <a:spcPts val="0"/>
                        </a:spcAft>
                      </a:pPr>
                      <a:r>
                        <a:rPr lang="he-IL" sz="1050" b="1" dirty="0">
                          <a:effectLst/>
                          <a:latin typeface="Times New Roman"/>
                          <a:ea typeface="Calibri"/>
                          <a:cs typeface="+mj-cs"/>
                        </a:rPr>
                        <a:t>תקציב נדרש</a:t>
                      </a:r>
                      <a:endParaRPr lang="en-US" sz="900" dirty="0">
                        <a:effectLst/>
                        <a:latin typeface="Times New Roman"/>
                        <a:ea typeface="Times New Roman"/>
                        <a:cs typeface="+mj-cs"/>
                      </a:endParaRPr>
                    </a:p>
                    <a:p>
                      <a:pPr algn="ctr" rtl="1">
                        <a:spcAft>
                          <a:spcPts val="0"/>
                        </a:spcAft>
                      </a:pPr>
                      <a:r>
                        <a:rPr lang="he-IL" sz="1050" b="1" dirty="0">
                          <a:effectLst/>
                          <a:latin typeface="Times New Roman"/>
                          <a:ea typeface="Calibri"/>
                          <a:cs typeface="+mj-cs"/>
                        </a:rPr>
                        <a:t>לשנים 2017-2018</a:t>
                      </a:r>
                      <a:endParaRPr lang="en-US" sz="900" dirty="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gn="ctr" rtl="1">
                        <a:spcAft>
                          <a:spcPts val="0"/>
                        </a:spcAft>
                      </a:pPr>
                      <a:r>
                        <a:rPr lang="he-IL" sz="1050" b="1" dirty="0">
                          <a:effectLst/>
                          <a:latin typeface="Times New Roman"/>
                          <a:ea typeface="Calibri"/>
                          <a:cs typeface="+mj-cs"/>
                        </a:rPr>
                        <a:t>הערות</a:t>
                      </a:r>
                      <a:endParaRPr lang="en-US" sz="900" dirty="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r>
              <a:tr h="1146986">
                <a:tc>
                  <a:txBody>
                    <a:bodyPr/>
                    <a:lstStyle/>
                    <a:p>
                      <a:pPr algn="ctr" rtl="1">
                        <a:spcAft>
                          <a:spcPts val="0"/>
                        </a:spcAft>
                      </a:pPr>
                      <a:r>
                        <a:rPr lang="he-IL" sz="1100" b="1" dirty="0">
                          <a:solidFill>
                            <a:srgbClr val="FF0000"/>
                          </a:solidFill>
                          <a:effectLst/>
                          <a:latin typeface="Times New Roman"/>
                          <a:ea typeface="Calibri"/>
                          <a:cs typeface="+mj-cs"/>
                        </a:rPr>
                        <a:t>קרן הלוואות ממשלתית </a:t>
                      </a:r>
                      <a:r>
                        <a:rPr lang="he-IL" sz="1100" b="1" dirty="0" err="1">
                          <a:solidFill>
                            <a:srgbClr val="FF0000"/>
                          </a:solidFill>
                          <a:effectLst/>
                          <a:latin typeface="Times New Roman"/>
                          <a:ea typeface="Calibri"/>
                          <a:cs typeface="+mj-cs"/>
                        </a:rPr>
                        <a:t>למודרי</a:t>
                      </a:r>
                      <a:r>
                        <a:rPr lang="he-IL" sz="1100" b="1" dirty="0">
                          <a:solidFill>
                            <a:srgbClr val="FF0000"/>
                          </a:solidFill>
                          <a:effectLst/>
                          <a:latin typeface="Times New Roman"/>
                          <a:ea typeface="Calibri"/>
                          <a:cs typeface="+mj-cs"/>
                        </a:rPr>
                        <a:t> </a:t>
                      </a:r>
                      <a:r>
                        <a:rPr lang="he-IL" sz="1100" b="1" dirty="0" smtClean="0">
                          <a:solidFill>
                            <a:srgbClr val="FF0000"/>
                          </a:solidFill>
                          <a:effectLst/>
                          <a:latin typeface="Times New Roman"/>
                          <a:ea typeface="Calibri"/>
                          <a:cs typeface="+mj-cs"/>
                        </a:rPr>
                        <a:t>אשראי*</a:t>
                      </a:r>
                    </a:p>
                    <a:p>
                      <a:pPr algn="ctr" rtl="1">
                        <a:spcAft>
                          <a:spcPts val="0"/>
                        </a:spcAft>
                      </a:pPr>
                      <a:endParaRPr lang="he-IL" sz="1100" b="1" dirty="0" smtClean="0">
                        <a:solidFill>
                          <a:srgbClr val="FF0000"/>
                        </a:solidFill>
                        <a:effectLst/>
                        <a:latin typeface="Times New Roman"/>
                        <a:ea typeface="Calibri"/>
                        <a:cs typeface="+mj-cs"/>
                      </a:endParaRPr>
                    </a:p>
                    <a:p>
                      <a:pPr algn="ctr" rtl="1">
                        <a:spcAft>
                          <a:spcPts val="0"/>
                        </a:spcAft>
                      </a:pPr>
                      <a:r>
                        <a:rPr lang="he-IL" sz="1100" b="0" dirty="0" smtClean="0">
                          <a:solidFill>
                            <a:srgbClr val="002060"/>
                          </a:solidFill>
                          <a:effectLst/>
                          <a:latin typeface="Times New Roman"/>
                          <a:ea typeface="Calibri"/>
                          <a:cs typeface="+mj-cs"/>
                        </a:rPr>
                        <a:t>*</a:t>
                      </a:r>
                      <a:r>
                        <a:rPr lang="he-IL" sz="1100" b="0" baseline="0" dirty="0" smtClean="0">
                          <a:solidFill>
                            <a:srgbClr val="002060"/>
                          </a:solidFill>
                          <a:effectLst/>
                          <a:latin typeface="Times New Roman"/>
                          <a:ea typeface="Calibri"/>
                          <a:cs typeface="+mj-cs"/>
                        </a:rPr>
                        <a:t> הוגש כמיזם חדשני בתקציב 2017-2018</a:t>
                      </a:r>
                      <a:endParaRPr lang="he-IL" sz="1100" b="0" dirty="0" smtClean="0">
                        <a:solidFill>
                          <a:srgbClr val="002060"/>
                        </a:solidFill>
                        <a:effectLst/>
                        <a:latin typeface="Times New Roman"/>
                        <a:ea typeface="Calibri"/>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rtl="1">
                        <a:spcAft>
                          <a:spcPts val="0"/>
                        </a:spcAft>
                      </a:pPr>
                      <a:r>
                        <a:rPr lang="he-IL" sz="1050" dirty="0">
                          <a:effectLst/>
                          <a:latin typeface="Times New Roman"/>
                          <a:ea typeface="Calibri"/>
                          <a:cs typeface="+mj-cs"/>
                        </a:rPr>
                        <a:t>6- הקמת קרן ממשלתית להלוואות</a:t>
                      </a:r>
                      <a:endParaRPr lang="en-US" sz="1050" dirty="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000">
                          <a:effectLst/>
                          <a:latin typeface="Times New Roman"/>
                          <a:ea typeface="Calibri"/>
                          <a:cs typeface="+mj-cs"/>
                        </a:rPr>
                        <a:t>קרן ממשלתית להלוואות למודרי אשראי למשפחות מטופלות </a:t>
                      </a:r>
                      <a:endParaRPr lang="en-US" sz="100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050" dirty="0">
                          <a:effectLst/>
                          <a:latin typeface="Times New Roman"/>
                          <a:ea typeface="Calibri"/>
                          <a:cs typeface="+mj-cs"/>
                        </a:rPr>
                        <a:t>מתן מענה משלים להתמודדות עם חובות משפחות "נושמים לרווחה" </a:t>
                      </a:r>
                      <a:endParaRPr lang="en-US" sz="1050" dirty="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100" dirty="0">
                          <a:effectLst/>
                          <a:latin typeface="Times New Roman"/>
                          <a:ea typeface="Calibri"/>
                          <a:cs typeface="+mj-cs"/>
                        </a:rPr>
                        <a:t>1.5 מיליון ₪ לפיילוט</a:t>
                      </a:r>
                      <a:endParaRPr lang="en-US" sz="1100" dirty="0">
                        <a:effectLst/>
                        <a:latin typeface="Times New Roman"/>
                        <a:ea typeface="Times New Roman"/>
                        <a:cs typeface="+mj-cs"/>
                      </a:endParaRPr>
                    </a:p>
                    <a:p>
                      <a:pPr algn="ctr" rtl="1">
                        <a:spcAft>
                          <a:spcPts val="0"/>
                        </a:spcAft>
                      </a:pPr>
                      <a:r>
                        <a:rPr lang="he-IL" sz="1100" dirty="0">
                          <a:effectLst/>
                          <a:latin typeface="Times New Roman"/>
                          <a:ea typeface="Calibri"/>
                          <a:cs typeface="+mj-cs"/>
                        </a:rPr>
                        <a:t> </a:t>
                      </a:r>
                      <a:endParaRPr lang="en-US" sz="1100" dirty="0">
                        <a:effectLst/>
                        <a:latin typeface="Times New Roman"/>
                        <a:ea typeface="Times New Roman"/>
                        <a:cs typeface="+mj-cs"/>
                      </a:endParaRPr>
                    </a:p>
                    <a:p>
                      <a:pPr algn="ctr" rtl="1">
                        <a:spcAft>
                          <a:spcPts val="0"/>
                        </a:spcAft>
                      </a:pPr>
                      <a:r>
                        <a:rPr lang="he-IL" sz="1100" dirty="0">
                          <a:effectLst/>
                          <a:latin typeface="Times New Roman"/>
                          <a:ea typeface="Calibri"/>
                          <a:cs typeface="+mj-cs"/>
                        </a:rPr>
                        <a:t> </a:t>
                      </a:r>
                      <a:endParaRPr lang="en-US" sz="1100" dirty="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100" dirty="0">
                          <a:effectLst/>
                          <a:latin typeface="Times New Roman"/>
                          <a:ea typeface="Calibri"/>
                          <a:cs typeface="+mj-cs"/>
                        </a:rPr>
                        <a:t>2017-2018</a:t>
                      </a:r>
                      <a:endParaRPr lang="en-US" sz="1100" dirty="0">
                        <a:effectLst/>
                        <a:latin typeface="Times New Roman"/>
                        <a:ea typeface="Times New Roman"/>
                        <a:cs typeface="+mj-cs"/>
                      </a:endParaRPr>
                    </a:p>
                    <a:p>
                      <a:pPr algn="ctr" rtl="1">
                        <a:spcAft>
                          <a:spcPts val="0"/>
                        </a:spcAft>
                      </a:pPr>
                      <a:r>
                        <a:rPr lang="he-IL" sz="1100" dirty="0">
                          <a:effectLst/>
                          <a:latin typeface="Times New Roman"/>
                          <a:ea typeface="Calibri"/>
                          <a:cs typeface="+mj-cs"/>
                        </a:rPr>
                        <a:t>1.5 מיליון ₪ לפיילוט</a:t>
                      </a:r>
                      <a:endParaRPr lang="en-US" sz="1100" dirty="0">
                        <a:effectLst/>
                        <a:latin typeface="Times New Roman"/>
                        <a:ea typeface="Times New Roman"/>
                        <a:cs typeface="+mj-cs"/>
                      </a:endParaRPr>
                    </a:p>
                    <a:p>
                      <a:pPr algn="ctr" rtl="1">
                        <a:spcAft>
                          <a:spcPts val="0"/>
                        </a:spcAft>
                      </a:pPr>
                      <a:r>
                        <a:rPr lang="he-IL" sz="1100" dirty="0">
                          <a:effectLst/>
                          <a:latin typeface="Times New Roman"/>
                          <a:ea typeface="Calibri"/>
                          <a:cs typeface="+mj-cs"/>
                        </a:rPr>
                        <a:t> </a:t>
                      </a:r>
                      <a:endParaRPr lang="en-US" sz="1100" dirty="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100" dirty="0">
                          <a:effectLst/>
                          <a:latin typeface="Times New Roman"/>
                          <a:ea typeface="Calibri"/>
                          <a:cs typeface="+mj-cs"/>
                        </a:rPr>
                        <a:t>מצוי בתהליך בחינה ופיתוח מול </a:t>
                      </a:r>
                      <a:r>
                        <a:rPr lang="he-IL" sz="1100" dirty="0" err="1">
                          <a:effectLst/>
                          <a:latin typeface="Times New Roman"/>
                          <a:ea typeface="Calibri"/>
                          <a:cs typeface="+mj-cs"/>
                        </a:rPr>
                        <a:t>החשכ"ל</a:t>
                      </a:r>
                      <a:r>
                        <a:rPr lang="he-IL" sz="1100" dirty="0">
                          <a:effectLst/>
                          <a:latin typeface="Times New Roman"/>
                          <a:ea typeface="Calibri"/>
                          <a:cs typeface="+mj-cs"/>
                        </a:rPr>
                        <a:t>, אגף התקציבים, הלשכה המשפטית בשיתוף </a:t>
                      </a:r>
                      <a:r>
                        <a:rPr lang="he-IL" sz="1100" dirty="0" err="1">
                          <a:effectLst/>
                          <a:latin typeface="Times New Roman"/>
                          <a:ea typeface="Calibri"/>
                          <a:cs typeface="+mj-cs"/>
                        </a:rPr>
                        <a:t>אלכא</a:t>
                      </a:r>
                      <a:r>
                        <a:rPr lang="he-IL" sz="1100" dirty="0">
                          <a:effectLst/>
                          <a:latin typeface="Times New Roman"/>
                          <a:ea typeface="Calibri"/>
                          <a:cs typeface="+mj-cs"/>
                        </a:rPr>
                        <a:t>.</a:t>
                      </a:r>
                      <a:endParaRPr lang="en-US" sz="1100" dirty="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46986">
                <a:tc>
                  <a:txBody>
                    <a:bodyPr/>
                    <a:lstStyle/>
                    <a:p>
                      <a:pPr algn="ctr" rtl="1">
                        <a:spcAft>
                          <a:spcPts val="0"/>
                        </a:spcAft>
                      </a:pPr>
                      <a:r>
                        <a:rPr lang="he-IL" sz="1050" b="1" dirty="0">
                          <a:solidFill>
                            <a:srgbClr val="FF0000"/>
                          </a:solidFill>
                          <a:effectLst/>
                          <a:latin typeface="Times New Roman"/>
                          <a:ea typeface="Calibri"/>
                          <a:cs typeface="+mj-cs"/>
                        </a:rPr>
                        <a:t>פיילוט תכנית חיסכון במתכונת מענק העצמה עבור ילדים בוגרי פנימיות</a:t>
                      </a:r>
                      <a:endParaRPr lang="en-US" sz="1050" dirty="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rtl="1">
                        <a:spcAft>
                          <a:spcPts val="0"/>
                        </a:spcAft>
                      </a:pPr>
                      <a:r>
                        <a:rPr lang="he-IL" sz="1050" dirty="0">
                          <a:effectLst/>
                          <a:latin typeface="Times New Roman"/>
                          <a:ea typeface="Calibri"/>
                          <a:cs typeface="+mj-cs"/>
                        </a:rPr>
                        <a:t>7- תכנית פיילוט לתכנית חיסכון לבוגרי פנימיות</a:t>
                      </a:r>
                      <a:endParaRPr lang="en-US" sz="1050" dirty="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000">
                          <a:effectLst/>
                          <a:latin typeface="Times New Roman"/>
                          <a:ea typeface="Calibri"/>
                          <a:cs typeface="+mj-cs"/>
                        </a:rPr>
                        <a:t>מענק לבוגרי פנימיות ואומנה חסרי עורף משפחתי</a:t>
                      </a:r>
                      <a:endParaRPr lang="en-US" sz="1000">
                        <a:effectLst/>
                        <a:latin typeface="Times New Roman"/>
                        <a:ea typeface="Times New Roman"/>
                        <a:cs typeface="+mj-cs"/>
                      </a:endParaRPr>
                    </a:p>
                    <a:p>
                      <a:pPr algn="ctr" rtl="1">
                        <a:spcAft>
                          <a:spcPts val="0"/>
                        </a:spcAft>
                      </a:pPr>
                      <a:r>
                        <a:rPr lang="he-IL" sz="1000">
                          <a:effectLst/>
                          <a:latin typeface="Times New Roman"/>
                          <a:ea typeface="Calibri"/>
                          <a:cs typeface="+mj-cs"/>
                        </a:rPr>
                        <a:t>בין 600-800 מדי שנה</a:t>
                      </a:r>
                      <a:endParaRPr lang="en-US" sz="100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000">
                          <a:effectLst/>
                          <a:latin typeface="Times New Roman"/>
                          <a:ea typeface="Calibri"/>
                          <a:cs typeface="+mj-cs"/>
                        </a:rPr>
                        <a:t>מענק עבור דמי קיום, לימודים והשכלה, שכר דירה</a:t>
                      </a:r>
                      <a:endParaRPr lang="en-US" sz="100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100" dirty="0">
                          <a:effectLst/>
                          <a:latin typeface="Times New Roman"/>
                          <a:ea typeface="Calibri"/>
                          <a:cs typeface="+mj-cs"/>
                        </a:rPr>
                        <a:t>50,000 ₪ מענק לכל בוגר</a:t>
                      </a:r>
                      <a:endParaRPr lang="en-US" sz="1100" dirty="0">
                        <a:effectLst/>
                        <a:latin typeface="Times New Roman"/>
                        <a:ea typeface="Times New Roman"/>
                        <a:cs typeface="+mj-cs"/>
                      </a:endParaRPr>
                    </a:p>
                    <a:p>
                      <a:pPr algn="ctr" rtl="1">
                        <a:spcAft>
                          <a:spcPts val="0"/>
                        </a:spcAft>
                      </a:pPr>
                      <a:r>
                        <a:rPr lang="he-IL" sz="1100" dirty="0">
                          <a:effectLst/>
                          <a:latin typeface="Times New Roman"/>
                          <a:ea typeface="Calibri"/>
                          <a:cs typeface="+mj-cs"/>
                        </a:rPr>
                        <a:t> </a:t>
                      </a:r>
                      <a:endParaRPr lang="en-US" sz="1100" dirty="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100" dirty="0">
                          <a:effectLst/>
                          <a:latin typeface="Times New Roman"/>
                          <a:ea typeface="Calibri"/>
                          <a:cs typeface="+mj-cs"/>
                        </a:rPr>
                        <a:t>2017- </a:t>
                      </a:r>
                      <a:endParaRPr lang="en-US" sz="1100" dirty="0">
                        <a:effectLst/>
                        <a:latin typeface="Times New Roman"/>
                        <a:ea typeface="Times New Roman"/>
                        <a:cs typeface="+mj-cs"/>
                      </a:endParaRPr>
                    </a:p>
                    <a:p>
                      <a:pPr algn="ctr" rtl="1">
                        <a:spcAft>
                          <a:spcPts val="0"/>
                        </a:spcAft>
                      </a:pPr>
                      <a:r>
                        <a:rPr lang="he-IL" sz="1100" dirty="0">
                          <a:effectLst/>
                          <a:latin typeface="Times New Roman"/>
                          <a:ea typeface="Calibri"/>
                          <a:cs typeface="+mj-cs"/>
                        </a:rPr>
                        <a:t>כ-35 מיליון ₪ </a:t>
                      </a:r>
                      <a:endParaRPr lang="en-US" sz="1100" dirty="0">
                        <a:effectLst/>
                        <a:latin typeface="Times New Roman"/>
                        <a:ea typeface="Times New Roman"/>
                        <a:cs typeface="+mj-cs"/>
                      </a:endParaRPr>
                    </a:p>
                    <a:p>
                      <a:pPr algn="ctr" rtl="1">
                        <a:spcAft>
                          <a:spcPts val="0"/>
                        </a:spcAft>
                      </a:pPr>
                      <a:r>
                        <a:rPr lang="he-IL" sz="1100" dirty="0">
                          <a:effectLst/>
                          <a:latin typeface="Times New Roman"/>
                          <a:ea typeface="Calibri"/>
                          <a:cs typeface="+mj-cs"/>
                        </a:rPr>
                        <a:t> </a:t>
                      </a:r>
                      <a:endParaRPr lang="en-US" sz="1100" dirty="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100" dirty="0">
                          <a:effectLst/>
                          <a:latin typeface="Times New Roman"/>
                          <a:ea typeface="Calibri"/>
                          <a:cs typeface="+mj-cs"/>
                        </a:rPr>
                        <a:t>בהתאם לקריטריונים שייקבעו.</a:t>
                      </a:r>
                      <a:endParaRPr lang="en-US" sz="1100" dirty="0">
                        <a:effectLst/>
                        <a:latin typeface="Times New Roman"/>
                        <a:ea typeface="Times New Roman"/>
                        <a:cs typeface="+mj-cs"/>
                      </a:endParaRPr>
                    </a:p>
                    <a:p>
                      <a:pPr algn="ctr" rtl="1">
                        <a:spcAft>
                          <a:spcPts val="0"/>
                        </a:spcAft>
                      </a:pPr>
                      <a:r>
                        <a:rPr lang="he-IL" sz="1100" dirty="0">
                          <a:effectLst/>
                          <a:latin typeface="Times New Roman"/>
                          <a:ea typeface="Calibri"/>
                          <a:cs typeface="+mj-cs"/>
                        </a:rPr>
                        <a:t>מתווה הפעולה והמודל טרם גובש.</a:t>
                      </a:r>
                      <a:endParaRPr lang="en-US" sz="1100" dirty="0">
                        <a:effectLst/>
                        <a:latin typeface="Times New Roman"/>
                        <a:ea typeface="Times New Roman"/>
                        <a:cs typeface="+mj-cs"/>
                      </a:endParaRPr>
                    </a:p>
                    <a:p>
                      <a:pPr algn="ctr" rtl="1">
                        <a:spcAft>
                          <a:spcPts val="0"/>
                        </a:spcAft>
                      </a:pPr>
                      <a:r>
                        <a:rPr lang="he-IL" sz="1100" dirty="0">
                          <a:effectLst/>
                          <a:latin typeface="Times New Roman"/>
                          <a:ea typeface="Calibri"/>
                          <a:cs typeface="+mj-cs"/>
                        </a:rPr>
                        <a:t> </a:t>
                      </a:r>
                      <a:endParaRPr lang="en-US" sz="1100" dirty="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43200">
                <a:tc>
                  <a:txBody>
                    <a:bodyPr/>
                    <a:lstStyle/>
                    <a:p>
                      <a:pPr algn="ctr" rtl="1">
                        <a:spcAft>
                          <a:spcPts val="0"/>
                        </a:spcAft>
                      </a:pPr>
                      <a:r>
                        <a:rPr lang="he-IL" sz="1100" b="1" dirty="0">
                          <a:solidFill>
                            <a:srgbClr val="FF0000"/>
                          </a:solidFill>
                          <a:effectLst/>
                          <a:latin typeface="Times New Roman"/>
                          <a:ea typeface="Calibri"/>
                          <a:cs typeface="+mj-cs"/>
                        </a:rPr>
                        <a:t>פיתוח ידע, הכשרות והטמעה</a:t>
                      </a:r>
                      <a:endParaRPr lang="en-US" sz="1100" dirty="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rtl="1">
                        <a:spcAft>
                          <a:spcPts val="0"/>
                        </a:spcAft>
                      </a:pPr>
                      <a:r>
                        <a:rPr lang="he-IL" sz="1050" dirty="0">
                          <a:effectLst/>
                          <a:latin typeface="Times New Roman"/>
                          <a:ea typeface="Calibri"/>
                          <a:cs typeface="+mj-cs"/>
                        </a:rPr>
                        <a:t>51 ו-52 פיתוח ידע  והכשרות</a:t>
                      </a:r>
                      <a:endParaRPr lang="en-US" sz="1050" dirty="0">
                        <a:effectLst/>
                        <a:latin typeface="Times New Roman"/>
                        <a:ea typeface="Times New Roman"/>
                        <a:cs typeface="+mj-cs"/>
                      </a:endParaRPr>
                    </a:p>
                    <a:p>
                      <a:pPr algn="ctr" rtl="1">
                        <a:spcAft>
                          <a:spcPts val="0"/>
                        </a:spcAft>
                      </a:pPr>
                      <a:r>
                        <a:rPr lang="he-IL" sz="1050" dirty="0">
                          <a:effectLst/>
                          <a:latin typeface="Times New Roman"/>
                          <a:ea typeface="Calibri"/>
                          <a:cs typeface="+mj-cs"/>
                        </a:rPr>
                        <a:t> </a:t>
                      </a:r>
                      <a:endParaRPr lang="en-US" sz="1050" dirty="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000">
                          <a:effectLst/>
                          <a:latin typeface="Times New Roman"/>
                          <a:ea typeface="Calibri"/>
                          <a:cs typeface="+mj-cs"/>
                        </a:rPr>
                        <a:t>הכשרות מקצועיות לאוכלוסיות מודרות</a:t>
                      </a:r>
                      <a:endParaRPr lang="en-US" sz="100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000">
                          <a:effectLst/>
                          <a:latin typeface="Times New Roman"/>
                          <a:ea typeface="Calibri"/>
                          <a:cs typeface="+mj-cs"/>
                        </a:rPr>
                        <a:t>פיתוח הכשרות מקצועיות לכלל אוכלוסיות הרווחה כולל: התאמות, ליווי וסיוע במימון</a:t>
                      </a:r>
                      <a:endParaRPr lang="en-US" sz="100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100" dirty="0" smtClean="0">
                          <a:effectLst/>
                          <a:latin typeface="Times New Roman"/>
                          <a:ea typeface="Calibri"/>
                          <a:cs typeface="+mj-cs"/>
                        </a:rPr>
                        <a:t>5 </a:t>
                      </a:r>
                      <a:r>
                        <a:rPr lang="he-IL" sz="1100" dirty="0">
                          <a:effectLst/>
                          <a:latin typeface="Times New Roman"/>
                          <a:ea typeface="Calibri"/>
                          <a:cs typeface="+mj-cs"/>
                        </a:rPr>
                        <a:t>מיליון </a:t>
                      </a:r>
                      <a:endParaRPr lang="en-US" sz="1100" dirty="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100" dirty="0">
                          <a:effectLst/>
                          <a:latin typeface="Times New Roman"/>
                          <a:ea typeface="Calibri"/>
                          <a:cs typeface="+mj-cs"/>
                        </a:rPr>
                        <a:t>2017- </a:t>
                      </a:r>
                      <a:r>
                        <a:rPr lang="he-IL" sz="1100" dirty="0" smtClean="0">
                          <a:effectLst/>
                          <a:latin typeface="Times New Roman"/>
                          <a:ea typeface="Calibri"/>
                          <a:cs typeface="+mj-cs"/>
                        </a:rPr>
                        <a:t>2021</a:t>
                      </a:r>
                      <a:endParaRPr lang="he-IL" sz="1100" baseline="0" dirty="0" smtClean="0">
                        <a:effectLst/>
                        <a:latin typeface="Times New Roman"/>
                        <a:ea typeface="Calibri"/>
                        <a:cs typeface="+mj-cs"/>
                      </a:endParaRPr>
                    </a:p>
                    <a:p>
                      <a:pPr algn="ctr" rtl="1">
                        <a:spcAft>
                          <a:spcPts val="0"/>
                        </a:spcAft>
                      </a:pPr>
                      <a:r>
                        <a:rPr lang="he-IL" sz="1100" baseline="0" dirty="0" smtClean="0">
                          <a:effectLst/>
                          <a:latin typeface="Times New Roman"/>
                          <a:ea typeface="Calibri"/>
                          <a:cs typeface="+mj-cs"/>
                        </a:rPr>
                        <a:t>1 מיליון</a:t>
                      </a:r>
                      <a:r>
                        <a:rPr lang="he-IL" sz="1100" dirty="0" smtClean="0">
                          <a:effectLst/>
                          <a:latin typeface="Times New Roman"/>
                          <a:ea typeface="Calibri"/>
                          <a:cs typeface="+mj-cs"/>
                        </a:rPr>
                        <a:t> </a:t>
                      </a:r>
                      <a:r>
                        <a:rPr lang="he-IL" sz="1100" dirty="0">
                          <a:effectLst/>
                          <a:latin typeface="Times New Roman"/>
                          <a:ea typeface="Calibri"/>
                          <a:cs typeface="+mj-cs"/>
                        </a:rPr>
                        <a:t>₪ כל שנה</a:t>
                      </a:r>
                      <a:endParaRPr lang="en-US" sz="1100" dirty="0">
                        <a:effectLst/>
                        <a:latin typeface="Times New Roman"/>
                        <a:ea typeface="Times New Roman"/>
                        <a:cs typeface="+mj-cs"/>
                      </a:endParaRPr>
                    </a:p>
                    <a:p>
                      <a:pPr algn="ctr" rtl="1">
                        <a:spcAft>
                          <a:spcPts val="0"/>
                        </a:spcAft>
                      </a:pPr>
                      <a:r>
                        <a:rPr lang="he-IL" sz="1100" dirty="0">
                          <a:effectLst/>
                          <a:latin typeface="Times New Roman"/>
                          <a:ea typeface="Calibri"/>
                          <a:cs typeface="+mj-cs"/>
                        </a:rPr>
                        <a:t> </a:t>
                      </a:r>
                      <a:endParaRPr lang="en-US" sz="1100" dirty="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100" dirty="0">
                          <a:effectLst/>
                          <a:latin typeface="Times New Roman"/>
                          <a:ea typeface="Calibri"/>
                          <a:cs typeface="+mj-cs"/>
                        </a:rPr>
                        <a:t>המלצה זו מופיעה בפרק חינוך בדוח העוני המתייחסת לכלל המשרדים</a:t>
                      </a:r>
                      <a:endParaRPr lang="en-US" sz="1100" dirty="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11839">
                <a:tc>
                  <a:txBody>
                    <a:bodyPr/>
                    <a:lstStyle/>
                    <a:p>
                      <a:pPr algn="ctr" rtl="1">
                        <a:spcAft>
                          <a:spcPts val="0"/>
                        </a:spcAft>
                      </a:pPr>
                      <a:r>
                        <a:rPr lang="he-IL" sz="1000" b="1" dirty="0">
                          <a:solidFill>
                            <a:srgbClr val="FF0000"/>
                          </a:solidFill>
                          <a:effectLst/>
                          <a:latin typeface="Calibri"/>
                          <a:ea typeface="Calibri"/>
                          <a:cs typeface="+mj-cs"/>
                        </a:rPr>
                        <a:t>העשרה ותמיכה </a:t>
                      </a:r>
                      <a:r>
                        <a:rPr lang="he-IL" sz="1000" b="1" dirty="0" smtClean="0">
                          <a:solidFill>
                            <a:srgbClr val="FF0000"/>
                          </a:solidFill>
                          <a:effectLst/>
                          <a:latin typeface="Calibri"/>
                          <a:ea typeface="Calibri"/>
                          <a:cs typeface="+mj-cs"/>
                        </a:rPr>
                        <a:t>לילדים ונוער</a:t>
                      </a:r>
                      <a:r>
                        <a:rPr lang="he-IL" sz="1000" dirty="0" smtClean="0">
                          <a:solidFill>
                            <a:srgbClr val="FF0000"/>
                          </a:solidFill>
                          <a:effectLst/>
                          <a:latin typeface="Calibri"/>
                          <a:ea typeface="Calibri"/>
                          <a:cs typeface="+mj-cs"/>
                        </a:rPr>
                        <a:t> </a:t>
                      </a:r>
                      <a:r>
                        <a:rPr lang="he-IL" sz="1000" b="1" dirty="0">
                          <a:solidFill>
                            <a:srgbClr val="FF0000"/>
                          </a:solidFill>
                          <a:effectLst/>
                          <a:latin typeface="Times New Roman"/>
                          <a:ea typeface="Calibri"/>
                          <a:cs typeface="+mj-cs"/>
                        </a:rPr>
                        <a:t>בסיכון ובעוני במסגרות</a:t>
                      </a:r>
                      <a:r>
                        <a:rPr lang="he-IL" sz="1000" dirty="0">
                          <a:solidFill>
                            <a:srgbClr val="FF0000"/>
                          </a:solidFill>
                          <a:effectLst/>
                          <a:latin typeface="Calibri"/>
                          <a:ea typeface="Calibri"/>
                          <a:cs typeface="+mj-cs"/>
                        </a:rPr>
                        <a:t> </a:t>
                      </a:r>
                      <a:r>
                        <a:rPr lang="he-IL" sz="1000" dirty="0" smtClean="0">
                          <a:solidFill>
                            <a:srgbClr val="FF0000"/>
                          </a:solidFill>
                          <a:effectLst/>
                          <a:latin typeface="Calibri"/>
                          <a:ea typeface="Calibri"/>
                          <a:cs typeface="+mj-cs"/>
                        </a:rPr>
                        <a:t>ברשויות </a:t>
                      </a:r>
                      <a:r>
                        <a:rPr lang="he-IL" sz="1000" dirty="0">
                          <a:solidFill>
                            <a:srgbClr val="FF0000"/>
                          </a:solidFill>
                          <a:effectLst/>
                          <a:latin typeface="Calibri"/>
                          <a:ea typeface="Calibri"/>
                          <a:cs typeface="+mj-cs"/>
                        </a:rPr>
                        <a:t>באשכול 1-5</a:t>
                      </a:r>
                      <a:r>
                        <a:rPr lang="he-IL" sz="900" b="1" dirty="0">
                          <a:solidFill>
                            <a:srgbClr val="FF0000"/>
                          </a:solidFill>
                          <a:effectLst/>
                          <a:latin typeface="Times New Roman"/>
                          <a:ea typeface="Calibri"/>
                          <a:cs typeface="+mj-cs"/>
                        </a:rPr>
                        <a:t> </a:t>
                      </a:r>
                      <a:r>
                        <a:rPr lang="he-IL" sz="800" b="1" dirty="0">
                          <a:solidFill>
                            <a:srgbClr val="FF0000"/>
                          </a:solidFill>
                          <a:effectLst/>
                          <a:latin typeface="Times New Roman"/>
                          <a:ea typeface="Calibri"/>
                          <a:cs typeface="+mj-cs"/>
                        </a:rPr>
                        <a:t>ושכונות חלשות ברשויות גדולות</a:t>
                      </a:r>
                      <a:r>
                        <a:rPr lang="he-IL" sz="900" dirty="0">
                          <a:solidFill>
                            <a:srgbClr val="FF0000"/>
                          </a:solidFill>
                          <a:effectLst/>
                          <a:latin typeface="Calibri"/>
                          <a:ea typeface="Calibri"/>
                          <a:cs typeface="+mj-cs"/>
                        </a:rPr>
                        <a:t> </a:t>
                      </a:r>
                      <a:r>
                        <a:rPr lang="he-IL" sz="1000" dirty="0">
                          <a:solidFill>
                            <a:srgbClr val="FF0000"/>
                          </a:solidFill>
                          <a:effectLst/>
                          <a:latin typeface="Calibri"/>
                          <a:ea typeface="Calibri"/>
                          <a:cs typeface="+mj-cs"/>
                        </a:rPr>
                        <a:t>כגון: </a:t>
                      </a:r>
                      <a:r>
                        <a:rPr lang="he-IL" sz="1000" dirty="0" smtClean="0">
                          <a:solidFill>
                            <a:srgbClr val="FF0000"/>
                          </a:solidFill>
                          <a:effectLst/>
                          <a:latin typeface="Calibri"/>
                          <a:ea typeface="Calibri"/>
                          <a:cs typeface="+mj-cs"/>
                        </a:rPr>
                        <a:t>במועדוניות, בתים חמים</a:t>
                      </a:r>
                      <a:endParaRPr lang="en-US" sz="1000" dirty="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rtl="1">
                        <a:spcAft>
                          <a:spcPts val="0"/>
                        </a:spcAft>
                      </a:pPr>
                      <a:r>
                        <a:rPr lang="he-IL" sz="1000" i="1">
                          <a:solidFill>
                            <a:srgbClr val="000000"/>
                          </a:solidFill>
                          <a:effectLst/>
                          <a:latin typeface="Calibri"/>
                          <a:ea typeface="Calibri"/>
                          <a:cs typeface="+mj-cs"/>
                        </a:rPr>
                        <a:t>----</a:t>
                      </a:r>
                      <a:endParaRPr lang="en-US" sz="100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000" dirty="0">
                          <a:solidFill>
                            <a:srgbClr val="000000"/>
                          </a:solidFill>
                          <a:effectLst/>
                          <a:latin typeface="Calibri"/>
                          <a:ea typeface="Calibri"/>
                          <a:cs typeface="+mj-cs"/>
                        </a:rPr>
                        <a:t>פעולות העשרה ותמיכה עבור חונכות, </a:t>
                      </a:r>
                      <a:r>
                        <a:rPr lang="he-IL" sz="1000" dirty="0">
                          <a:solidFill>
                            <a:srgbClr val="000000"/>
                          </a:solidFill>
                          <a:effectLst/>
                          <a:latin typeface="Times New Roman"/>
                          <a:ea typeface="Calibri"/>
                          <a:cs typeface="+mj-cs"/>
                        </a:rPr>
                        <a:t> </a:t>
                      </a:r>
                      <a:r>
                        <a:rPr lang="he-IL" sz="1000" dirty="0">
                          <a:solidFill>
                            <a:srgbClr val="000000"/>
                          </a:solidFill>
                          <a:effectLst/>
                          <a:latin typeface="Calibri"/>
                          <a:ea typeface="Calibri"/>
                          <a:cs typeface="+mj-cs"/>
                        </a:rPr>
                        <a:t>שיעורי </a:t>
                      </a:r>
                      <a:r>
                        <a:rPr lang="he-IL" sz="1000" dirty="0" smtClean="0">
                          <a:solidFill>
                            <a:srgbClr val="000000"/>
                          </a:solidFill>
                          <a:effectLst/>
                          <a:latin typeface="Calibri"/>
                          <a:ea typeface="Calibri"/>
                          <a:cs typeface="+mj-cs"/>
                        </a:rPr>
                        <a:t>עזר, סדנאות העצמה</a:t>
                      </a:r>
                      <a:endParaRPr lang="en-US" sz="1000" dirty="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000" dirty="0">
                          <a:solidFill>
                            <a:srgbClr val="000000"/>
                          </a:solidFill>
                          <a:effectLst/>
                          <a:latin typeface="Times New Roman"/>
                          <a:ea typeface="Calibri"/>
                          <a:cs typeface="+mj-cs"/>
                        </a:rPr>
                        <a:t>שילוב בחוגים</a:t>
                      </a:r>
                      <a:endParaRPr lang="en-US" sz="1000" dirty="0">
                        <a:effectLst/>
                        <a:latin typeface="Times New Roman"/>
                        <a:ea typeface="Times New Roman"/>
                        <a:cs typeface="+mj-cs"/>
                      </a:endParaRPr>
                    </a:p>
                    <a:p>
                      <a:pPr algn="ctr" rtl="1">
                        <a:spcAft>
                          <a:spcPts val="0"/>
                        </a:spcAft>
                      </a:pPr>
                      <a:r>
                        <a:rPr lang="he-IL" sz="1000" dirty="0">
                          <a:solidFill>
                            <a:srgbClr val="000000"/>
                          </a:solidFill>
                          <a:effectLst/>
                          <a:latin typeface="Times New Roman"/>
                          <a:ea typeface="Calibri"/>
                          <a:cs typeface="+mj-cs"/>
                        </a:rPr>
                        <a:t>הוראה מתקנת</a:t>
                      </a:r>
                      <a:endParaRPr lang="en-US" sz="1000" dirty="0">
                        <a:effectLst/>
                        <a:latin typeface="Times New Roman"/>
                        <a:ea typeface="Times New Roman"/>
                        <a:cs typeface="+mj-cs"/>
                      </a:endParaRPr>
                    </a:p>
                    <a:p>
                      <a:pPr algn="ctr" rtl="1">
                        <a:spcAft>
                          <a:spcPts val="0"/>
                        </a:spcAft>
                      </a:pPr>
                      <a:r>
                        <a:rPr lang="he-IL" sz="1000" dirty="0">
                          <a:solidFill>
                            <a:srgbClr val="000000"/>
                          </a:solidFill>
                          <a:effectLst/>
                          <a:latin typeface="Times New Roman"/>
                          <a:ea typeface="Calibri"/>
                          <a:cs typeface="+mj-cs"/>
                        </a:rPr>
                        <a:t>אח בוגר</a:t>
                      </a:r>
                      <a:endParaRPr lang="en-US" sz="1000" dirty="0">
                        <a:effectLst/>
                        <a:latin typeface="Times New Roman"/>
                        <a:ea typeface="Times New Roman"/>
                        <a:cs typeface="+mj-cs"/>
                      </a:endParaRPr>
                    </a:p>
                    <a:p>
                      <a:pPr algn="ctr" rtl="1">
                        <a:spcAft>
                          <a:spcPts val="0"/>
                        </a:spcAft>
                      </a:pPr>
                      <a:r>
                        <a:rPr lang="he-IL" sz="1000" dirty="0">
                          <a:solidFill>
                            <a:srgbClr val="000000"/>
                          </a:solidFill>
                          <a:effectLst/>
                          <a:latin typeface="Times New Roman"/>
                          <a:ea typeface="Calibri"/>
                          <a:cs typeface="+mj-cs"/>
                        </a:rPr>
                        <a:t>שיעורי עזר והכנה </a:t>
                      </a:r>
                      <a:r>
                        <a:rPr lang="he-IL" sz="1000" dirty="0" smtClean="0">
                          <a:solidFill>
                            <a:srgbClr val="000000"/>
                          </a:solidFill>
                          <a:effectLst/>
                          <a:latin typeface="Times New Roman"/>
                          <a:ea typeface="Calibri"/>
                          <a:cs typeface="+mj-cs"/>
                        </a:rPr>
                        <a:t>למבחנים</a:t>
                      </a:r>
                    </a:p>
                    <a:p>
                      <a:pPr algn="ctr" rtl="1">
                        <a:spcAft>
                          <a:spcPts val="0"/>
                        </a:spcAft>
                      </a:pPr>
                      <a:r>
                        <a:rPr lang="he-IL" sz="1000" dirty="0" smtClean="0">
                          <a:solidFill>
                            <a:srgbClr val="000000"/>
                          </a:solidFill>
                          <a:effectLst/>
                          <a:latin typeface="Times New Roman"/>
                          <a:ea typeface="Times New Roman"/>
                          <a:cs typeface="+mj-cs"/>
                        </a:rPr>
                        <a:t>חיזוק המסוגלות האישית</a:t>
                      </a:r>
                      <a:endParaRPr lang="en-US" sz="1000" dirty="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100" dirty="0" smtClean="0">
                          <a:solidFill>
                            <a:srgbClr val="000000"/>
                          </a:solidFill>
                          <a:effectLst/>
                          <a:latin typeface="Times New Roman"/>
                          <a:ea typeface="Calibri"/>
                          <a:cs typeface="+mj-cs"/>
                        </a:rPr>
                        <a:t>70</a:t>
                      </a:r>
                      <a:r>
                        <a:rPr lang="he-IL" sz="1100" baseline="0" dirty="0" smtClean="0">
                          <a:solidFill>
                            <a:srgbClr val="000000"/>
                          </a:solidFill>
                          <a:effectLst/>
                          <a:latin typeface="Times New Roman"/>
                          <a:ea typeface="Calibri"/>
                          <a:cs typeface="+mj-cs"/>
                        </a:rPr>
                        <a:t> מ</a:t>
                      </a:r>
                      <a:r>
                        <a:rPr lang="he-IL" sz="1100" dirty="0" smtClean="0">
                          <a:solidFill>
                            <a:srgbClr val="000000"/>
                          </a:solidFill>
                          <a:effectLst/>
                          <a:latin typeface="Times New Roman"/>
                          <a:ea typeface="Calibri"/>
                          <a:cs typeface="+mj-cs"/>
                        </a:rPr>
                        <a:t>יליון </a:t>
                      </a:r>
                      <a:endParaRPr lang="en-US" sz="1100" dirty="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100" dirty="0">
                          <a:solidFill>
                            <a:srgbClr val="000000"/>
                          </a:solidFill>
                          <a:effectLst/>
                          <a:latin typeface="Times New Roman"/>
                          <a:ea typeface="Calibri"/>
                          <a:cs typeface="+mj-cs"/>
                        </a:rPr>
                        <a:t>2017-2021</a:t>
                      </a:r>
                      <a:endParaRPr lang="en-US" sz="1100" dirty="0">
                        <a:effectLst/>
                        <a:latin typeface="Times New Roman"/>
                        <a:ea typeface="Times New Roman"/>
                        <a:cs typeface="+mj-cs"/>
                      </a:endParaRPr>
                    </a:p>
                    <a:p>
                      <a:pPr algn="ctr" rtl="1">
                        <a:spcAft>
                          <a:spcPts val="0"/>
                        </a:spcAft>
                      </a:pPr>
                      <a:r>
                        <a:rPr lang="he-IL" sz="1100" dirty="0">
                          <a:solidFill>
                            <a:srgbClr val="000000"/>
                          </a:solidFill>
                          <a:effectLst/>
                          <a:latin typeface="Times New Roman"/>
                          <a:ea typeface="Calibri"/>
                          <a:cs typeface="+mj-cs"/>
                        </a:rPr>
                        <a:t>12 מיליון בכל שנה במשך 5 שנים</a:t>
                      </a:r>
                      <a:endParaRPr lang="en-US" sz="1100" dirty="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100" dirty="0">
                          <a:effectLst/>
                          <a:latin typeface="Times New Roman"/>
                          <a:ea typeface="Calibri"/>
                          <a:cs typeface="+mj-cs"/>
                        </a:rPr>
                        <a:t>מניעת העברה </a:t>
                      </a:r>
                      <a:r>
                        <a:rPr lang="he-IL" sz="1100" dirty="0" err="1">
                          <a:effectLst/>
                          <a:latin typeface="Times New Roman"/>
                          <a:ea typeface="Calibri"/>
                          <a:cs typeface="+mj-cs"/>
                        </a:rPr>
                        <a:t>בינדורית</a:t>
                      </a:r>
                      <a:r>
                        <a:rPr lang="he-IL" sz="1100" dirty="0">
                          <a:effectLst/>
                          <a:latin typeface="Times New Roman"/>
                          <a:ea typeface="Calibri"/>
                          <a:cs typeface="+mj-cs"/>
                        </a:rPr>
                        <a:t> של עוני</a:t>
                      </a:r>
                      <a:r>
                        <a:rPr lang="he-IL" sz="1100" dirty="0" smtClean="0">
                          <a:effectLst/>
                          <a:latin typeface="Times New Roman"/>
                          <a:ea typeface="Calibri"/>
                          <a:cs typeface="+mj-cs"/>
                        </a:rPr>
                        <a:t>.</a:t>
                      </a:r>
                    </a:p>
                    <a:p>
                      <a:pPr algn="ctr" rtl="1">
                        <a:spcAft>
                          <a:spcPts val="0"/>
                        </a:spcAft>
                      </a:pPr>
                      <a:r>
                        <a:rPr lang="he-IL" sz="1100" dirty="0" smtClean="0">
                          <a:effectLst/>
                          <a:latin typeface="Times New Roman"/>
                          <a:ea typeface="Times New Roman"/>
                          <a:cs typeface="+mj-cs"/>
                        </a:rPr>
                        <a:t>(שרות ילד ונוער ושרות נוער, צעירים וצעירות)</a:t>
                      </a:r>
                      <a:endParaRPr lang="en-US" sz="1100" dirty="0">
                        <a:effectLst/>
                        <a:latin typeface="Times New Roman"/>
                        <a:ea typeface="Times New Roman"/>
                        <a:cs typeface="+mj-cs"/>
                      </a:endParaRPr>
                    </a:p>
                    <a:p>
                      <a:pPr algn="ctr" rtl="1">
                        <a:spcAft>
                          <a:spcPts val="0"/>
                        </a:spcAft>
                      </a:pPr>
                      <a:r>
                        <a:rPr lang="he-IL" sz="1100" dirty="0">
                          <a:solidFill>
                            <a:srgbClr val="FF0000"/>
                          </a:solidFill>
                          <a:effectLst/>
                          <a:latin typeface="Times New Roman"/>
                          <a:ea typeface="Calibri"/>
                          <a:cs typeface="+mj-cs"/>
                        </a:rPr>
                        <a:t> </a:t>
                      </a:r>
                      <a:endParaRPr lang="en-US" sz="1100" dirty="0">
                        <a:effectLst/>
                        <a:latin typeface="Times New Roman"/>
                        <a:ea typeface="Times New Roman"/>
                        <a:cs typeface="+mj-cs"/>
                      </a:endParaRPr>
                    </a:p>
                    <a:p>
                      <a:pPr algn="ctr" rtl="1">
                        <a:spcAft>
                          <a:spcPts val="0"/>
                        </a:spcAft>
                      </a:pPr>
                      <a:r>
                        <a:rPr lang="he-IL" sz="1100" dirty="0">
                          <a:solidFill>
                            <a:srgbClr val="FF0000"/>
                          </a:solidFill>
                          <a:effectLst/>
                          <a:latin typeface="Times New Roman"/>
                          <a:ea typeface="Calibri"/>
                          <a:cs typeface="+mj-cs"/>
                        </a:rPr>
                        <a:t>.</a:t>
                      </a:r>
                      <a:endParaRPr lang="en-US" sz="1100" dirty="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74560">
                <a:tc>
                  <a:txBody>
                    <a:bodyPr/>
                    <a:lstStyle/>
                    <a:p>
                      <a:pPr algn="ctr" rtl="1">
                        <a:spcAft>
                          <a:spcPts val="0"/>
                        </a:spcAft>
                      </a:pPr>
                      <a:r>
                        <a:rPr lang="he-IL" sz="1050" b="1" dirty="0">
                          <a:solidFill>
                            <a:srgbClr val="FF0000"/>
                          </a:solidFill>
                          <a:effectLst/>
                          <a:latin typeface="Times New Roman"/>
                          <a:ea typeface="Calibri"/>
                          <a:cs typeface="+mj-cs"/>
                        </a:rPr>
                        <a:t>הכנת בני נוער בסיכון</a:t>
                      </a:r>
                      <a:r>
                        <a:rPr lang="he-IL" sz="1050" b="1" dirty="0">
                          <a:solidFill>
                            <a:srgbClr val="FF0000"/>
                          </a:solidFill>
                          <a:effectLst/>
                          <a:latin typeface="Calibri"/>
                          <a:ea typeface="Calibri"/>
                          <a:cs typeface="+mj-cs"/>
                        </a:rPr>
                        <a:t> לעולם התעסוקה</a:t>
                      </a:r>
                      <a:endParaRPr lang="en-US" sz="1050" dirty="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rtl="1">
                        <a:spcAft>
                          <a:spcPts val="0"/>
                        </a:spcAft>
                      </a:pPr>
                      <a:r>
                        <a:rPr lang="he-IL" sz="1000" dirty="0">
                          <a:solidFill>
                            <a:srgbClr val="000000"/>
                          </a:solidFill>
                          <a:effectLst/>
                          <a:latin typeface="Times New Roman"/>
                          <a:ea typeface="Calibri"/>
                          <a:cs typeface="+mj-cs"/>
                        </a:rPr>
                        <a:t>3- יצירת רצף של ליווי מקצועי והכוונה לתעסוקה</a:t>
                      </a:r>
                      <a:endParaRPr lang="en-US" sz="1000" dirty="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000" dirty="0">
                          <a:effectLst/>
                          <a:latin typeface="Times New Roman"/>
                          <a:ea typeface="Calibri"/>
                          <a:cs typeface="+mj-cs"/>
                        </a:rPr>
                        <a:t>הכנת בני נוער בסיכון לעולם התעסוקה</a:t>
                      </a:r>
                      <a:endParaRPr lang="en-US" sz="1000" dirty="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000" dirty="0" smtClean="0">
                          <a:solidFill>
                            <a:srgbClr val="000000"/>
                          </a:solidFill>
                          <a:effectLst/>
                          <a:latin typeface="Times New Roman"/>
                          <a:ea typeface="Calibri"/>
                          <a:cs typeface="+mj-cs"/>
                        </a:rPr>
                        <a:t>סדנאות למסוגלות תעסוקתית במסגרות לנוער בסיכון</a:t>
                      </a:r>
                      <a:r>
                        <a:rPr lang="he-IL" sz="1000" dirty="0">
                          <a:solidFill>
                            <a:srgbClr val="000000"/>
                          </a:solidFill>
                          <a:effectLst/>
                          <a:latin typeface="Times New Roman"/>
                          <a:ea typeface="Calibri"/>
                          <a:cs typeface="+mj-cs"/>
                        </a:rPr>
                        <a:t> </a:t>
                      </a:r>
                      <a:endParaRPr lang="en-US" sz="1000" dirty="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100" dirty="0">
                          <a:solidFill>
                            <a:srgbClr val="000000"/>
                          </a:solidFill>
                          <a:effectLst/>
                          <a:latin typeface="Times New Roman"/>
                          <a:ea typeface="Calibri"/>
                          <a:cs typeface="+mj-cs"/>
                        </a:rPr>
                        <a:t>5 מיליון </a:t>
                      </a:r>
                      <a:endParaRPr lang="en-US" sz="1100" dirty="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050" dirty="0">
                          <a:effectLst/>
                          <a:latin typeface="Times New Roman"/>
                          <a:ea typeface="Calibri"/>
                          <a:cs typeface="+mj-cs"/>
                        </a:rPr>
                        <a:t>2017- תוספת של 5 </a:t>
                      </a:r>
                      <a:r>
                        <a:rPr lang="he-IL" sz="1050" dirty="0" smtClean="0">
                          <a:effectLst/>
                          <a:latin typeface="Times New Roman"/>
                          <a:ea typeface="Calibri"/>
                          <a:cs typeface="+mj-cs"/>
                        </a:rPr>
                        <a:t>מיליון</a:t>
                      </a:r>
                    </a:p>
                    <a:p>
                      <a:pPr algn="ctr" rtl="1">
                        <a:spcAft>
                          <a:spcPts val="0"/>
                        </a:spcAft>
                      </a:pPr>
                      <a:r>
                        <a:rPr lang="he-IL" sz="1050" dirty="0" smtClean="0">
                          <a:effectLst/>
                          <a:latin typeface="Times New Roman"/>
                          <a:ea typeface="Times New Roman"/>
                          <a:cs typeface="+mj-cs"/>
                        </a:rPr>
                        <a:t>2018- 3 מיליון</a:t>
                      </a:r>
                      <a:endParaRPr lang="en-US" sz="1100" dirty="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000" baseline="0" dirty="0" smtClean="0">
                          <a:effectLst/>
                          <a:latin typeface="Times New Roman"/>
                          <a:ea typeface="Calibri"/>
                          <a:cs typeface="+mj-cs"/>
                        </a:rPr>
                        <a:t>מיומנויות תעסוקתיות, ליווי, עבודה על יכולת ההתמדה, קבלת סמכות והעלאת הדימוי העצמי</a:t>
                      </a:r>
                      <a:r>
                        <a:rPr lang="he-IL" sz="1000" dirty="0">
                          <a:effectLst/>
                          <a:latin typeface="Times New Roman"/>
                          <a:ea typeface="Calibri"/>
                          <a:cs typeface="+mj-cs"/>
                        </a:rPr>
                        <a:t> </a:t>
                      </a:r>
                      <a:endParaRPr lang="en-US" sz="1000" dirty="0">
                        <a:effectLst/>
                        <a:latin typeface="Times New Roman"/>
                        <a:ea typeface="Times New Roman"/>
                        <a:cs typeface="+mj-cs"/>
                      </a:endParaRPr>
                    </a:p>
                  </a:txBody>
                  <a:tcPr marL="42843" marR="428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27348045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a:xfrm>
            <a:off x="6610066" y="6492875"/>
            <a:ext cx="2514600" cy="365125"/>
          </a:xfrm>
        </p:spPr>
        <p:txBody>
          <a:bodyPr/>
          <a:lstStyle/>
          <a:p>
            <a:fld id="{02F76B7F-E5EA-401E-964F-FD3A34216069}" type="datetime10">
              <a:rPr lang="he-IL" smtClean="0"/>
              <a:t>יולי 16</a:t>
            </a:fld>
            <a:endParaRPr lang="he-IL" dirty="0"/>
          </a:p>
        </p:txBody>
      </p:sp>
      <p:sp>
        <p:nvSpPr>
          <p:cNvPr id="4" name="מציין מיקום של מספר שקופית 3"/>
          <p:cNvSpPr>
            <a:spLocks noGrp="1"/>
          </p:cNvSpPr>
          <p:nvPr>
            <p:ph type="sldNum" sz="quarter" idx="12"/>
          </p:nvPr>
        </p:nvSpPr>
        <p:spPr>
          <a:xfrm>
            <a:off x="107504" y="6488023"/>
            <a:ext cx="1828800" cy="365125"/>
          </a:xfrm>
        </p:spPr>
        <p:txBody>
          <a:bodyPr/>
          <a:lstStyle/>
          <a:p>
            <a:fld id="{FFEAF636-E5E8-41E5-9308-44E18A863F8D}" type="slidenum">
              <a:rPr lang="he-IL" smtClean="0"/>
              <a:t>18</a:t>
            </a:fld>
            <a:endParaRPr lang="he-IL" dirty="0"/>
          </a:p>
        </p:txBody>
      </p:sp>
      <p:sp>
        <p:nvSpPr>
          <p:cNvPr id="5" name="כותרת 4"/>
          <p:cNvSpPr>
            <a:spLocks noGrp="1"/>
          </p:cNvSpPr>
          <p:nvPr>
            <p:ph type="title"/>
          </p:nvPr>
        </p:nvSpPr>
        <p:spPr>
          <a:xfrm>
            <a:off x="1547664" y="116632"/>
            <a:ext cx="6200736" cy="954107"/>
          </a:xfrm>
          <a:effectLst/>
        </p:spPr>
        <p:txBody>
          <a:bodyPr vert="horz" wrap="none" lIns="91440" tIns="45720" rIns="91440" bIns="45720" rtlCol="0" anchor="t" anchorCtr="0">
            <a:spAutoFit/>
          </a:bodyPr>
          <a:lstStyle/>
          <a:p>
            <a:pPr marL="0" indent="0" algn="ctr">
              <a:buNone/>
            </a:pPr>
            <a:r>
              <a:rPr lang="he-IL" sz="28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תקציב נדרש להרחבה (באלפים ₪ בבסיס)</a:t>
            </a:r>
            <a:br>
              <a:rPr lang="he-IL" sz="28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br>
            <a:r>
              <a:rPr lang="he-IL" sz="28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 שנים 2017-2021</a:t>
            </a:r>
            <a:endParaRPr lang="he-IL" sz="28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endParaRPr>
          </a:p>
        </p:txBody>
      </p:sp>
      <p:graphicFrame>
        <p:nvGraphicFramePr>
          <p:cNvPr id="3" name="טבלה 2"/>
          <p:cNvGraphicFramePr>
            <a:graphicFrameLocks noGrp="1"/>
          </p:cNvGraphicFramePr>
          <p:nvPr>
            <p:extLst>
              <p:ext uri="{D42A27DB-BD31-4B8C-83A1-F6EECF244321}">
                <p14:modId xmlns:p14="http://schemas.microsoft.com/office/powerpoint/2010/main" val="3640158768"/>
              </p:ext>
            </p:extLst>
          </p:nvPr>
        </p:nvGraphicFramePr>
        <p:xfrm>
          <a:off x="251520" y="1124744"/>
          <a:ext cx="8640960" cy="5340032"/>
        </p:xfrm>
        <a:graphic>
          <a:graphicData uri="http://schemas.openxmlformats.org/drawingml/2006/table">
            <a:tbl>
              <a:tblPr rtl="1" firstRow="1" bandRow="1">
                <a:tableStyleId>{5C22544A-7EE6-4342-B048-85BDC9FD1C3A}</a:tableStyleId>
              </a:tblPr>
              <a:tblGrid>
                <a:gridCol w="1440160"/>
                <a:gridCol w="1440160"/>
                <a:gridCol w="1440160"/>
                <a:gridCol w="1440160"/>
                <a:gridCol w="1440160"/>
                <a:gridCol w="1440160"/>
              </a:tblGrid>
              <a:tr h="858734">
                <a:tc>
                  <a:txBody>
                    <a:bodyPr/>
                    <a:lstStyle/>
                    <a:p>
                      <a:pPr algn="ctr" rtl="1"/>
                      <a:r>
                        <a:rPr lang="he-IL" dirty="0" smtClean="0"/>
                        <a:t>מענה קיים הדורש הרחבה</a:t>
                      </a:r>
                      <a:endParaRPr lang="he-IL" dirty="0"/>
                    </a:p>
                  </a:txBody>
                  <a:tcPr/>
                </a:tc>
                <a:tc>
                  <a:txBody>
                    <a:bodyPr/>
                    <a:lstStyle/>
                    <a:p>
                      <a:pPr algn="ctr" rtl="1"/>
                      <a:r>
                        <a:rPr lang="he-IL" dirty="0" smtClean="0"/>
                        <a:t>2017</a:t>
                      </a:r>
                      <a:endParaRPr lang="he-IL" dirty="0"/>
                    </a:p>
                  </a:txBody>
                  <a:tcPr/>
                </a:tc>
                <a:tc>
                  <a:txBody>
                    <a:bodyPr/>
                    <a:lstStyle/>
                    <a:p>
                      <a:pPr algn="ctr" rtl="1"/>
                      <a:r>
                        <a:rPr lang="he-IL" dirty="0" smtClean="0"/>
                        <a:t>2018</a:t>
                      </a:r>
                      <a:endParaRPr lang="he-IL" dirty="0"/>
                    </a:p>
                  </a:txBody>
                  <a:tcPr/>
                </a:tc>
                <a:tc>
                  <a:txBody>
                    <a:bodyPr/>
                    <a:lstStyle/>
                    <a:p>
                      <a:pPr algn="ctr" rtl="1"/>
                      <a:r>
                        <a:rPr lang="he-IL" dirty="0" smtClean="0"/>
                        <a:t>2019</a:t>
                      </a:r>
                      <a:endParaRPr lang="he-IL" dirty="0"/>
                    </a:p>
                  </a:txBody>
                  <a:tcPr/>
                </a:tc>
                <a:tc>
                  <a:txBody>
                    <a:bodyPr/>
                    <a:lstStyle/>
                    <a:p>
                      <a:pPr algn="ctr" rtl="1"/>
                      <a:r>
                        <a:rPr lang="he-IL" dirty="0" smtClean="0"/>
                        <a:t>2020</a:t>
                      </a:r>
                      <a:endParaRPr lang="he-IL" dirty="0"/>
                    </a:p>
                  </a:txBody>
                  <a:tcPr/>
                </a:tc>
                <a:tc>
                  <a:txBody>
                    <a:bodyPr/>
                    <a:lstStyle/>
                    <a:p>
                      <a:pPr algn="ctr" rtl="1"/>
                      <a:r>
                        <a:rPr lang="he-IL" dirty="0" smtClean="0"/>
                        <a:t>2021</a:t>
                      </a:r>
                      <a:endParaRPr lang="he-IL" dirty="0"/>
                    </a:p>
                  </a:txBody>
                  <a:tcPr/>
                </a:tc>
              </a:tr>
              <a:tr h="845467">
                <a:tc>
                  <a:txBody>
                    <a:bodyPr/>
                    <a:lstStyle/>
                    <a:p>
                      <a:pPr algn="ctr" rtl="1"/>
                      <a:r>
                        <a:rPr lang="he-IL" b="1" dirty="0" smtClean="0"/>
                        <a:t>תכניות ממוקדות בעוני</a:t>
                      </a:r>
                      <a:endParaRPr lang="he-IL" b="1" dirty="0"/>
                    </a:p>
                  </a:txBody>
                  <a:tcPr/>
                </a:tc>
                <a:tc>
                  <a:txBody>
                    <a:bodyPr/>
                    <a:lstStyle/>
                    <a:p>
                      <a:pPr rtl="1"/>
                      <a:r>
                        <a:rPr lang="he-IL" dirty="0" smtClean="0"/>
                        <a:t>136,000</a:t>
                      </a:r>
                    </a:p>
                  </a:txBody>
                  <a:tcPr/>
                </a:tc>
                <a:tc>
                  <a:txBody>
                    <a:bodyPr/>
                    <a:lstStyle/>
                    <a:p>
                      <a:pPr rtl="1"/>
                      <a:r>
                        <a:rPr lang="he-IL" dirty="0" smtClean="0"/>
                        <a:t>95,000</a:t>
                      </a:r>
                      <a:endParaRPr lang="he-IL" dirty="0"/>
                    </a:p>
                  </a:txBody>
                  <a:tcPr/>
                </a:tc>
                <a:tc>
                  <a:txBody>
                    <a:bodyPr/>
                    <a:lstStyle/>
                    <a:p>
                      <a:pPr rtl="1"/>
                      <a:r>
                        <a:rPr lang="he-IL" dirty="0" smtClean="0"/>
                        <a:t>95,000</a:t>
                      </a:r>
                      <a:endParaRPr lang="he-IL" dirty="0"/>
                    </a:p>
                  </a:txBody>
                  <a:tcPr/>
                </a:tc>
                <a:tc>
                  <a:txBody>
                    <a:bodyPr/>
                    <a:lstStyle/>
                    <a:p>
                      <a:pPr rtl="1"/>
                      <a:r>
                        <a:rPr lang="he-IL" dirty="0" smtClean="0"/>
                        <a:t>70,000</a:t>
                      </a:r>
                      <a:endParaRPr lang="he-IL" dirty="0"/>
                    </a:p>
                  </a:txBody>
                  <a:tcPr/>
                </a:tc>
                <a:tc>
                  <a:txBody>
                    <a:bodyPr/>
                    <a:lstStyle/>
                    <a:p>
                      <a:pPr rtl="1"/>
                      <a:r>
                        <a:rPr lang="he-IL" dirty="0" smtClean="0"/>
                        <a:t>70,000</a:t>
                      </a:r>
                      <a:endParaRPr lang="he-IL" dirty="0"/>
                    </a:p>
                  </a:txBody>
                  <a:tcPr/>
                </a:tc>
              </a:tr>
              <a:tr h="475456">
                <a:tc>
                  <a:txBody>
                    <a:bodyPr/>
                    <a:lstStyle/>
                    <a:p>
                      <a:pPr algn="ctr" rtl="1"/>
                      <a:r>
                        <a:rPr lang="he-IL" b="1" dirty="0" smtClean="0"/>
                        <a:t>תעסוקה</a:t>
                      </a:r>
                      <a:endParaRPr lang="he-IL" b="1" dirty="0"/>
                    </a:p>
                  </a:txBody>
                  <a:tcPr/>
                </a:tc>
                <a:tc>
                  <a:txBody>
                    <a:bodyPr/>
                    <a:lstStyle/>
                    <a:p>
                      <a:pPr rtl="1"/>
                      <a:r>
                        <a:rPr lang="he-IL" dirty="0" smtClean="0"/>
                        <a:t>36,000</a:t>
                      </a:r>
                      <a:endParaRPr lang="he-IL" dirty="0"/>
                    </a:p>
                  </a:txBody>
                  <a:tcPr/>
                </a:tc>
                <a:tc>
                  <a:txBody>
                    <a:bodyPr/>
                    <a:lstStyle/>
                    <a:p>
                      <a:pPr rtl="1"/>
                      <a:r>
                        <a:rPr lang="he-IL" dirty="0" smtClean="0"/>
                        <a:t>23,000</a:t>
                      </a:r>
                      <a:endParaRPr lang="he-IL" dirty="0"/>
                    </a:p>
                  </a:txBody>
                  <a:tcPr/>
                </a:tc>
                <a:tc>
                  <a:txBody>
                    <a:bodyPr/>
                    <a:lstStyle/>
                    <a:p>
                      <a:pPr rtl="1"/>
                      <a:r>
                        <a:rPr lang="he-IL" dirty="0" smtClean="0"/>
                        <a:t>13,000</a:t>
                      </a:r>
                      <a:endParaRPr lang="he-IL" dirty="0"/>
                    </a:p>
                  </a:txBody>
                  <a:tcPr/>
                </a:tc>
                <a:tc>
                  <a:txBody>
                    <a:bodyPr/>
                    <a:lstStyle/>
                    <a:p>
                      <a:pPr rtl="1"/>
                      <a:r>
                        <a:rPr lang="he-IL" dirty="0" smtClean="0"/>
                        <a:t>---</a:t>
                      </a:r>
                      <a:endParaRPr lang="he-IL" dirty="0"/>
                    </a:p>
                  </a:txBody>
                  <a:tcPr/>
                </a:tc>
                <a:tc>
                  <a:txBody>
                    <a:bodyPr/>
                    <a:lstStyle/>
                    <a:p>
                      <a:pPr rtl="1"/>
                      <a:r>
                        <a:rPr lang="he-IL" dirty="0" smtClean="0"/>
                        <a:t>---</a:t>
                      </a:r>
                      <a:endParaRPr lang="he-IL" dirty="0"/>
                    </a:p>
                  </a:txBody>
                  <a:tcPr/>
                </a:tc>
              </a:tr>
              <a:tr h="432048">
                <a:tc>
                  <a:txBody>
                    <a:bodyPr/>
                    <a:lstStyle/>
                    <a:p>
                      <a:pPr algn="ctr" rtl="1"/>
                      <a:r>
                        <a:rPr lang="he-IL" b="1" dirty="0" smtClean="0"/>
                        <a:t>מיצוי זכויות</a:t>
                      </a:r>
                      <a:endParaRPr lang="he-IL" b="1" dirty="0"/>
                    </a:p>
                  </a:txBody>
                  <a:tcPr/>
                </a:tc>
                <a:tc>
                  <a:txBody>
                    <a:bodyPr/>
                    <a:lstStyle/>
                    <a:p>
                      <a:pPr rtl="1"/>
                      <a:r>
                        <a:rPr lang="he-IL" dirty="0" smtClean="0"/>
                        <a:t>6,500</a:t>
                      </a:r>
                      <a:endParaRPr lang="he-IL" dirty="0"/>
                    </a:p>
                  </a:txBody>
                  <a:tcPr/>
                </a:tc>
                <a:tc>
                  <a:txBody>
                    <a:bodyPr/>
                    <a:lstStyle/>
                    <a:p>
                      <a:pPr rtl="1"/>
                      <a:r>
                        <a:rPr lang="he-IL" dirty="0" smtClean="0"/>
                        <a:t>14,500</a:t>
                      </a:r>
                      <a:endParaRPr lang="he-IL" dirty="0"/>
                    </a:p>
                  </a:txBody>
                  <a:tcPr/>
                </a:tc>
                <a:tc>
                  <a:txBody>
                    <a:bodyPr/>
                    <a:lstStyle/>
                    <a:p>
                      <a:pPr rtl="1"/>
                      <a:r>
                        <a:rPr lang="he-IL" dirty="0" smtClean="0"/>
                        <a:t>----</a:t>
                      </a:r>
                      <a:endParaRPr lang="he-IL" dirty="0"/>
                    </a:p>
                  </a:txBody>
                  <a:tcPr/>
                </a:tc>
                <a:tc>
                  <a:txBody>
                    <a:bodyPr/>
                    <a:lstStyle/>
                    <a:p>
                      <a:pPr rtl="1"/>
                      <a:r>
                        <a:rPr lang="he-IL" dirty="0" smtClean="0"/>
                        <a:t>----</a:t>
                      </a:r>
                      <a:endParaRPr lang="he-IL" dirty="0"/>
                    </a:p>
                  </a:txBody>
                  <a:tcPr/>
                </a:tc>
                <a:tc>
                  <a:txBody>
                    <a:bodyPr/>
                    <a:lstStyle/>
                    <a:p>
                      <a:pPr rtl="1"/>
                      <a:r>
                        <a:rPr lang="he-IL" dirty="0" smtClean="0"/>
                        <a:t>---</a:t>
                      </a:r>
                      <a:endParaRPr lang="he-IL" dirty="0"/>
                    </a:p>
                  </a:txBody>
                  <a:tcPr/>
                </a:tc>
              </a:tr>
              <a:tr h="642488">
                <a:tc>
                  <a:txBody>
                    <a:bodyPr/>
                    <a:lstStyle/>
                    <a:p>
                      <a:pPr algn="ctr" rtl="1"/>
                      <a:r>
                        <a:rPr lang="he-IL" b="1" dirty="0" smtClean="0"/>
                        <a:t>אזרחים ותיקים</a:t>
                      </a:r>
                      <a:endParaRPr lang="he-IL" b="1" dirty="0"/>
                    </a:p>
                  </a:txBody>
                  <a:tcPr/>
                </a:tc>
                <a:tc>
                  <a:txBody>
                    <a:bodyPr/>
                    <a:lstStyle/>
                    <a:p>
                      <a:pPr rtl="1"/>
                      <a:r>
                        <a:rPr lang="he-IL" dirty="0" smtClean="0"/>
                        <a:t>13,000</a:t>
                      </a:r>
                      <a:endParaRPr lang="he-IL" dirty="0"/>
                    </a:p>
                  </a:txBody>
                  <a:tcPr/>
                </a:tc>
                <a:tc>
                  <a:txBody>
                    <a:bodyPr/>
                    <a:lstStyle/>
                    <a:p>
                      <a:pPr rtl="1"/>
                      <a:r>
                        <a:rPr lang="he-IL" dirty="0" smtClean="0"/>
                        <a:t>13,000</a:t>
                      </a:r>
                      <a:endParaRPr lang="he-IL" dirty="0"/>
                    </a:p>
                  </a:txBody>
                  <a:tcPr/>
                </a:tc>
                <a:tc>
                  <a:txBody>
                    <a:bodyPr/>
                    <a:lstStyle/>
                    <a:p>
                      <a:pPr rtl="1"/>
                      <a:r>
                        <a:rPr lang="he-IL" smtClean="0"/>
                        <a:t>13,000</a:t>
                      </a:r>
                      <a:endParaRPr lang="he-IL" dirty="0"/>
                    </a:p>
                  </a:txBody>
                  <a:tcPr/>
                </a:tc>
                <a:tc>
                  <a:txBody>
                    <a:bodyPr/>
                    <a:lstStyle/>
                    <a:p>
                      <a:pPr rtl="1"/>
                      <a:r>
                        <a:rPr lang="he-IL" smtClean="0"/>
                        <a:t>13,000</a:t>
                      </a:r>
                      <a:endParaRPr lang="he-IL" dirty="0"/>
                    </a:p>
                  </a:txBody>
                  <a:tcPr/>
                </a:tc>
                <a:tc>
                  <a:txBody>
                    <a:bodyPr/>
                    <a:lstStyle/>
                    <a:p>
                      <a:pPr rtl="1"/>
                      <a:r>
                        <a:rPr lang="he-IL" dirty="0" smtClean="0"/>
                        <a:t>13,000</a:t>
                      </a:r>
                      <a:endParaRPr lang="he-IL" dirty="0"/>
                    </a:p>
                  </a:txBody>
                  <a:tcPr/>
                </a:tc>
              </a:tr>
              <a:tr h="642488">
                <a:tc>
                  <a:txBody>
                    <a:bodyPr/>
                    <a:lstStyle/>
                    <a:p>
                      <a:pPr algn="ctr" rtl="1"/>
                      <a:r>
                        <a:rPr lang="he-IL" b="1" dirty="0" smtClean="0"/>
                        <a:t>ילדים בגיל הרך ויסודי</a:t>
                      </a:r>
                      <a:endParaRPr lang="he-IL" b="1" dirty="0"/>
                    </a:p>
                  </a:txBody>
                  <a:tcPr/>
                </a:tc>
                <a:tc>
                  <a:txBody>
                    <a:bodyPr/>
                    <a:lstStyle/>
                    <a:p>
                      <a:pPr rtl="1"/>
                      <a:r>
                        <a:rPr lang="he-IL" dirty="0" smtClean="0"/>
                        <a:t>10,000</a:t>
                      </a:r>
                      <a:endParaRPr lang="he-IL" dirty="0"/>
                    </a:p>
                  </a:txBody>
                  <a:tcPr/>
                </a:tc>
                <a:tc>
                  <a:txBody>
                    <a:bodyPr/>
                    <a:lstStyle/>
                    <a:p>
                      <a:pPr rtl="1"/>
                      <a:r>
                        <a:rPr lang="he-IL" dirty="0" smtClean="0"/>
                        <a:t>10,000</a:t>
                      </a:r>
                      <a:endParaRPr lang="he-IL" dirty="0"/>
                    </a:p>
                  </a:txBody>
                  <a:tcPr/>
                </a:tc>
                <a:tc>
                  <a:txBody>
                    <a:bodyPr/>
                    <a:lstStyle/>
                    <a:p>
                      <a:pPr rtl="1"/>
                      <a:r>
                        <a:rPr lang="he-IL" dirty="0" smtClean="0"/>
                        <a:t>10,000</a:t>
                      </a:r>
                      <a:endParaRPr lang="he-IL" dirty="0"/>
                    </a:p>
                  </a:txBody>
                  <a:tcPr/>
                </a:tc>
                <a:tc>
                  <a:txBody>
                    <a:bodyPr/>
                    <a:lstStyle/>
                    <a:p>
                      <a:pPr rtl="1"/>
                      <a:r>
                        <a:rPr lang="he-IL" dirty="0" smtClean="0"/>
                        <a:t>10,000</a:t>
                      </a:r>
                      <a:endParaRPr lang="he-IL" dirty="0"/>
                    </a:p>
                  </a:txBody>
                  <a:tcPr/>
                </a:tc>
                <a:tc>
                  <a:txBody>
                    <a:bodyPr/>
                    <a:lstStyle/>
                    <a:p>
                      <a:pPr rtl="1"/>
                      <a:r>
                        <a:rPr lang="he-IL" dirty="0" smtClean="0"/>
                        <a:t>10,000</a:t>
                      </a:r>
                      <a:endParaRPr lang="he-IL" dirty="0"/>
                    </a:p>
                  </a:txBody>
                  <a:tcPr/>
                </a:tc>
              </a:tr>
              <a:tr h="373872">
                <a:tc>
                  <a:txBody>
                    <a:bodyPr/>
                    <a:lstStyle/>
                    <a:p>
                      <a:pPr algn="ctr" rtl="1"/>
                      <a:r>
                        <a:rPr lang="he-IL" b="1" dirty="0" smtClean="0"/>
                        <a:t>סה"כ</a:t>
                      </a:r>
                      <a:endParaRPr lang="he-IL" b="1" dirty="0"/>
                    </a:p>
                  </a:txBody>
                  <a:tcPr/>
                </a:tc>
                <a:tc>
                  <a:txBody>
                    <a:bodyPr/>
                    <a:lstStyle/>
                    <a:p>
                      <a:pPr algn="ctr" rtl="1"/>
                      <a:r>
                        <a:rPr lang="he-IL" b="1" dirty="0" smtClean="0"/>
                        <a:t>200,000</a:t>
                      </a:r>
                      <a:endParaRPr lang="he-IL" b="1" dirty="0"/>
                    </a:p>
                  </a:txBody>
                  <a:tcPr/>
                </a:tc>
                <a:tc>
                  <a:txBody>
                    <a:bodyPr/>
                    <a:lstStyle/>
                    <a:p>
                      <a:pPr algn="ctr" rtl="1"/>
                      <a:r>
                        <a:rPr lang="he-IL" b="1" dirty="0" smtClean="0"/>
                        <a:t>146,000</a:t>
                      </a:r>
                      <a:endParaRPr lang="he-IL" b="1" dirty="0"/>
                    </a:p>
                  </a:txBody>
                  <a:tcPr/>
                </a:tc>
                <a:tc>
                  <a:txBody>
                    <a:bodyPr/>
                    <a:lstStyle/>
                    <a:p>
                      <a:pPr algn="ctr" rtl="1"/>
                      <a:r>
                        <a:rPr lang="he-IL" b="1" dirty="0" smtClean="0"/>
                        <a:t>121,000</a:t>
                      </a:r>
                      <a:endParaRPr lang="he-IL" b="1" dirty="0"/>
                    </a:p>
                  </a:txBody>
                  <a:tcPr/>
                </a:tc>
                <a:tc>
                  <a:txBody>
                    <a:bodyPr/>
                    <a:lstStyle/>
                    <a:p>
                      <a:pPr algn="ctr" rtl="1"/>
                      <a:r>
                        <a:rPr lang="he-IL" b="1" dirty="0" smtClean="0"/>
                        <a:t>83,000</a:t>
                      </a:r>
                      <a:endParaRPr lang="he-IL" b="1" dirty="0"/>
                    </a:p>
                  </a:txBody>
                  <a:tcPr/>
                </a:tc>
                <a:tc>
                  <a:txBody>
                    <a:bodyPr/>
                    <a:lstStyle/>
                    <a:p>
                      <a:pPr algn="ctr" rtl="1"/>
                      <a:r>
                        <a:rPr lang="he-IL" b="1" dirty="0" smtClean="0"/>
                        <a:t>83,000</a:t>
                      </a:r>
                      <a:endParaRPr lang="he-IL" b="1" dirty="0"/>
                    </a:p>
                  </a:txBody>
                  <a:tcPr/>
                </a:tc>
              </a:tr>
              <a:tr h="642488">
                <a:tc>
                  <a:txBody>
                    <a:bodyPr/>
                    <a:lstStyle/>
                    <a:p>
                      <a:pPr algn="ctr" rtl="1"/>
                      <a:r>
                        <a:rPr lang="he-IL" b="1" dirty="0" smtClean="0">
                          <a:solidFill>
                            <a:srgbClr val="FF0000"/>
                          </a:solidFill>
                        </a:rPr>
                        <a:t>הבקשות</a:t>
                      </a:r>
                      <a:r>
                        <a:rPr lang="he-IL" b="1" baseline="0" dirty="0" smtClean="0">
                          <a:solidFill>
                            <a:srgbClr val="FF0000"/>
                          </a:solidFill>
                        </a:rPr>
                        <a:t> שהוגשו בפועל</a:t>
                      </a:r>
                      <a:endParaRPr lang="he-IL" b="1" dirty="0">
                        <a:solidFill>
                          <a:srgbClr val="FF0000"/>
                        </a:solidFill>
                      </a:endParaRPr>
                    </a:p>
                  </a:txBody>
                  <a:tcPr/>
                </a:tc>
                <a:tc>
                  <a:txBody>
                    <a:bodyPr/>
                    <a:lstStyle/>
                    <a:p>
                      <a:pPr algn="ctr" rtl="1"/>
                      <a:r>
                        <a:rPr lang="he-IL" sz="1400" b="1" dirty="0" smtClean="0">
                          <a:solidFill>
                            <a:srgbClr val="FF0000"/>
                          </a:solidFill>
                        </a:rPr>
                        <a:t>פעולות- 105,000</a:t>
                      </a:r>
                    </a:p>
                    <a:p>
                      <a:pPr algn="ctr" rtl="1"/>
                      <a:r>
                        <a:rPr lang="he-IL" sz="1400" b="1" dirty="0" smtClean="0">
                          <a:solidFill>
                            <a:srgbClr val="FF0000"/>
                          </a:solidFill>
                        </a:rPr>
                        <a:t>כוח אדם- 500 תקני עו"ס</a:t>
                      </a:r>
                    </a:p>
                  </a:txBody>
                  <a:tcPr/>
                </a:tc>
                <a:tc>
                  <a:txBody>
                    <a:bodyPr/>
                    <a:lstStyle/>
                    <a:p>
                      <a:pPr algn="ctr" rtl="1"/>
                      <a:r>
                        <a:rPr lang="he-IL" sz="1400" b="1" dirty="0" smtClean="0">
                          <a:solidFill>
                            <a:srgbClr val="FF0000"/>
                          </a:solidFill>
                        </a:rPr>
                        <a:t>פעולות- 57,000</a:t>
                      </a:r>
                    </a:p>
                    <a:p>
                      <a:pPr algn="ctr" rtl="1"/>
                      <a:r>
                        <a:rPr lang="he-IL" sz="1400" b="1" dirty="0" smtClean="0">
                          <a:solidFill>
                            <a:srgbClr val="FF0000"/>
                          </a:solidFill>
                        </a:rPr>
                        <a:t>כוח אדם- 500 תקני עו"ס</a:t>
                      </a:r>
                      <a:endParaRPr lang="he-IL" sz="1400" b="1" dirty="0">
                        <a:solidFill>
                          <a:srgbClr val="FF0000"/>
                        </a:solidFill>
                      </a:endParaRPr>
                    </a:p>
                  </a:txBody>
                  <a:tcPr/>
                </a:tc>
                <a:tc>
                  <a:txBody>
                    <a:bodyPr/>
                    <a:lstStyle/>
                    <a:p>
                      <a:pPr algn="ctr" rtl="1"/>
                      <a:endParaRPr lang="he-IL" b="1" dirty="0"/>
                    </a:p>
                  </a:txBody>
                  <a:tcPr/>
                </a:tc>
                <a:tc>
                  <a:txBody>
                    <a:bodyPr/>
                    <a:lstStyle/>
                    <a:p>
                      <a:pPr algn="ctr" rtl="1"/>
                      <a:endParaRPr lang="he-IL" b="1" dirty="0"/>
                    </a:p>
                  </a:txBody>
                  <a:tcPr/>
                </a:tc>
                <a:tc>
                  <a:txBody>
                    <a:bodyPr/>
                    <a:lstStyle/>
                    <a:p>
                      <a:pPr algn="ctr" rtl="1"/>
                      <a:endParaRPr lang="he-IL" b="1" dirty="0"/>
                    </a:p>
                  </a:txBody>
                  <a:tcPr/>
                </a:tc>
              </a:tr>
            </a:tbl>
          </a:graphicData>
        </a:graphic>
      </p:graphicFrame>
    </p:spTree>
    <p:extLst>
      <p:ext uri="{BB962C8B-B14F-4D97-AF65-F5344CB8AC3E}">
        <p14:creationId xmlns:p14="http://schemas.microsoft.com/office/powerpoint/2010/main" val="26752123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a:xfrm>
            <a:off x="6300192" y="6381328"/>
            <a:ext cx="2514600" cy="365125"/>
          </a:xfrm>
        </p:spPr>
        <p:txBody>
          <a:bodyPr/>
          <a:lstStyle/>
          <a:p>
            <a:fld id="{02F76B7F-E5EA-401E-964F-FD3A34216069}" type="datetime10">
              <a:rPr lang="he-IL" smtClean="0">
                <a:solidFill>
                  <a:srgbClr val="212745">
                    <a:lumMod val="75000"/>
                  </a:srgbClr>
                </a:solidFill>
              </a:rPr>
              <a:pPr/>
              <a:t>יולי 16</a:t>
            </a:fld>
            <a:endParaRPr lang="he-IL" dirty="0">
              <a:solidFill>
                <a:srgbClr val="212745">
                  <a:lumMod val="75000"/>
                </a:srgbClr>
              </a:solidFill>
            </a:endParaRPr>
          </a:p>
        </p:txBody>
      </p:sp>
      <p:sp>
        <p:nvSpPr>
          <p:cNvPr id="4" name="מציין מיקום של מספר שקופית 3"/>
          <p:cNvSpPr>
            <a:spLocks noGrp="1"/>
          </p:cNvSpPr>
          <p:nvPr>
            <p:ph type="sldNum" sz="quarter" idx="12"/>
          </p:nvPr>
        </p:nvSpPr>
        <p:spPr>
          <a:xfrm>
            <a:off x="0" y="6492875"/>
            <a:ext cx="1828800" cy="365125"/>
          </a:xfrm>
        </p:spPr>
        <p:txBody>
          <a:bodyPr/>
          <a:lstStyle/>
          <a:p>
            <a:fld id="{FFEAF636-E5E8-41E5-9308-44E18A863F8D}" type="slidenum">
              <a:rPr>
                <a:solidFill>
                  <a:srgbClr val="212745">
                    <a:lumMod val="75000"/>
                  </a:srgbClr>
                </a:solidFill>
                <a:cs typeface="Gisha"/>
              </a:rPr>
              <a:pPr/>
              <a:t>19</a:t>
            </a:fld>
            <a:endParaRPr dirty="0">
              <a:solidFill>
                <a:srgbClr val="212745">
                  <a:lumMod val="75000"/>
                </a:srgbClr>
              </a:solidFill>
              <a:cs typeface="Gisha"/>
            </a:endParaRPr>
          </a:p>
        </p:txBody>
      </p:sp>
      <p:sp>
        <p:nvSpPr>
          <p:cNvPr id="5" name="כותרת 4"/>
          <p:cNvSpPr>
            <a:spLocks noGrp="1"/>
          </p:cNvSpPr>
          <p:nvPr>
            <p:ph type="title"/>
          </p:nvPr>
        </p:nvSpPr>
        <p:spPr>
          <a:xfrm>
            <a:off x="717870" y="260648"/>
            <a:ext cx="7640233" cy="707886"/>
          </a:xfrm>
          <a:effectLst/>
        </p:spPr>
        <p:txBody>
          <a:bodyPr vert="horz" wrap="none" lIns="91440" tIns="45720" rIns="91440" bIns="45720" rtlCol="0" anchor="t" anchorCtr="0">
            <a:spAutoFit/>
          </a:bodyPr>
          <a:lstStyle/>
          <a:p>
            <a:pPr marL="0" indent="0" algn="ctr">
              <a:buNone/>
            </a:pPr>
            <a:r>
              <a:rPr lang="he-IL" sz="40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תקציב חדש נדרש שנים 2017-2021</a:t>
            </a:r>
            <a:endParaRPr lang="he-IL" sz="40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endParaRPr>
          </a:p>
        </p:txBody>
      </p:sp>
      <p:graphicFrame>
        <p:nvGraphicFramePr>
          <p:cNvPr id="3" name="טבלה 2"/>
          <p:cNvGraphicFramePr>
            <a:graphicFrameLocks noGrp="1"/>
          </p:cNvGraphicFramePr>
          <p:nvPr>
            <p:extLst>
              <p:ext uri="{D42A27DB-BD31-4B8C-83A1-F6EECF244321}">
                <p14:modId xmlns:p14="http://schemas.microsoft.com/office/powerpoint/2010/main" val="3935111036"/>
              </p:ext>
            </p:extLst>
          </p:nvPr>
        </p:nvGraphicFramePr>
        <p:xfrm>
          <a:off x="539552" y="1196753"/>
          <a:ext cx="8064894" cy="5362519"/>
        </p:xfrm>
        <a:graphic>
          <a:graphicData uri="http://schemas.openxmlformats.org/drawingml/2006/table">
            <a:tbl>
              <a:tblPr rtl="1" firstRow="1" bandRow="1">
                <a:tableStyleId>{5C22544A-7EE6-4342-B048-85BDC9FD1C3A}</a:tableStyleId>
              </a:tblPr>
              <a:tblGrid>
                <a:gridCol w="1537528"/>
                <a:gridCol w="1150770"/>
                <a:gridCol w="1344149"/>
                <a:gridCol w="1344149"/>
                <a:gridCol w="1344149"/>
                <a:gridCol w="1344149"/>
              </a:tblGrid>
              <a:tr h="615724">
                <a:tc>
                  <a:txBody>
                    <a:bodyPr/>
                    <a:lstStyle/>
                    <a:p>
                      <a:pPr algn="ctr" rtl="1"/>
                      <a:r>
                        <a:rPr lang="he-IL" dirty="0" smtClean="0"/>
                        <a:t>מענים</a:t>
                      </a:r>
                    </a:p>
                    <a:p>
                      <a:pPr algn="ctr" rtl="1"/>
                      <a:r>
                        <a:rPr lang="he-IL" dirty="0" smtClean="0"/>
                        <a:t>חדשים</a:t>
                      </a:r>
                      <a:endParaRPr lang="he-IL" dirty="0"/>
                    </a:p>
                  </a:txBody>
                  <a:tcPr/>
                </a:tc>
                <a:tc>
                  <a:txBody>
                    <a:bodyPr/>
                    <a:lstStyle/>
                    <a:p>
                      <a:pPr algn="ctr" rtl="1"/>
                      <a:r>
                        <a:rPr lang="he-IL" dirty="0" smtClean="0"/>
                        <a:t>2017</a:t>
                      </a:r>
                      <a:endParaRPr lang="he-IL" dirty="0"/>
                    </a:p>
                  </a:txBody>
                  <a:tcPr/>
                </a:tc>
                <a:tc>
                  <a:txBody>
                    <a:bodyPr/>
                    <a:lstStyle/>
                    <a:p>
                      <a:pPr algn="ctr" rtl="1"/>
                      <a:r>
                        <a:rPr lang="he-IL" dirty="0" smtClean="0"/>
                        <a:t>2018</a:t>
                      </a:r>
                      <a:endParaRPr lang="he-IL" dirty="0"/>
                    </a:p>
                  </a:txBody>
                  <a:tcPr/>
                </a:tc>
                <a:tc>
                  <a:txBody>
                    <a:bodyPr/>
                    <a:lstStyle/>
                    <a:p>
                      <a:pPr algn="ctr" rtl="1"/>
                      <a:r>
                        <a:rPr lang="he-IL" dirty="0" smtClean="0"/>
                        <a:t>2019</a:t>
                      </a:r>
                      <a:endParaRPr lang="he-IL" dirty="0"/>
                    </a:p>
                  </a:txBody>
                  <a:tcPr/>
                </a:tc>
                <a:tc>
                  <a:txBody>
                    <a:bodyPr/>
                    <a:lstStyle/>
                    <a:p>
                      <a:pPr algn="ctr" rtl="1"/>
                      <a:r>
                        <a:rPr lang="he-IL" dirty="0" smtClean="0"/>
                        <a:t>2020</a:t>
                      </a:r>
                      <a:endParaRPr lang="he-IL" dirty="0"/>
                    </a:p>
                  </a:txBody>
                  <a:tcPr/>
                </a:tc>
                <a:tc>
                  <a:txBody>
                    <a:bodyPr/>
                    <a:lstStyle/>
                    <a:p>
                      <a:pPr algn="ctr" rtl="1"/>
                      <a:r>
                        <a:rPr lang="he-IL" dirty="0" smtClean="0"/>
                        <a:t>2021</a:t>
                      </a:r>
                      <a:endParaRPr lang="he-IL" dirty="0"/>
                    </a:p>
                  </a:txBody>
                  <a:tcPr/>
                </a:tc>
              </a:tr>
              <a:tr h="1026206">
                <a:tc>
                  <a:txBody>
                    <a:bodyPr/>
                    <a:lstStyle/>
                    <a:p>
                      <a:r>
                        <a:rPr lang="he-IL" sz="1400" b="1" dirty="0" smtClean="0"/>
                        <a:t>קרן הלוואות </a:t>
                      </a:r>
                      <a:r>
                        <a:rPr lang="he-IL" sz="1400" b="1" dirty="0" err="1" smtClean="0"/>
                        <a:t>למודרי</a:t>
                      </a:r>
                      <a:r>
                        <a:rPr lang="he-IL" sz="1400" b="1" dirty="0" smtClean="0"/>
                        <a:t> אשראי</a:t>
                      </a:r>
                    </a:p>
                    <a:p>
                      <a:pPr marL="0" marR="0" indent="0" algn="ctr" defTabSz="914400" rtl="1" eaLnBrk="1" fontAlgn="auto" latinLnBrk="0" hangingPunct="1">
                        <a:lnSpc>
                          <a:spcPct val="100000"/>
                        </a:lnSpc>
                        <a:spcBef>
                          <a:spcPts val="0"/>
                        </a:spcBef>
                        <a:spcAft>
                          <a:spcPts val="0"/>
                        </a:spcAft>
                        <a:buClrTx/>
                        <a:buSzTx/>
                        <a:buFontTx/>
                        <a:buNone/>
                        <a:tabLst/>
                        <a:defRPr/>
                      </a:pPr>
                      <a:r>
                        <a:rPr lang="he-IL" sz="1400" i="1" dirty="0" smtClean="0">
                          <a:solidFill>
                            <a:srgbClr val="FF0000"/>
                          </a:solidFill>
                        </a:rPr>
                        <a:t>נכלל</a:t>
                      </a:r>
                      <a:r>
                        <a:rPr lang="he-IL" sz="1400" i="1" baseline="0" dirty="0" smtClean="0">
                          <a:solidFill>
                            <a:srgbClr val="FF0000"/>
                          </a:solidFill>
                        </a:rPr>
                        <a:t> בבקשות 2017-2018</a:t>
                      </a:r>
                      <a:endParaRPr lang="he-IL" sz="1400" i="1" dirty="0" smtClean="0">
                        <a:solidFill>
                          <a:srgbClr val="FF0000"/>
                        </a:solidFill>
                      </a:endParaRPr>
                    </a:p>
                  </a:txBody>
                  <a:tcPr/>
                </a:tc>
                <a:tc>
                  <a:txBody>
                    <a:bodyPr/>
                    <a:lstStyle/>
                    <a:p>
                      <a:pPr rtl="1"/>
                      <a:r>
                        <a:rPr lang="he-IL" sz="1600" dirty="0" smtClean="0"/>
                        <a:t>1,500</a:t>
                      </a:r>
                      <a:endParaRPr lang="he-IL" sz="1400" i="1" dirty="0" smtClean="0">
                        <a:solidFill>
                          <a:srgbClr val="FF0000"/>
                        </a:solidFill>
                      </a:endParaRPr>
                    </a:p>
                  </a:txBody>
                  <a:tcPr/>
                </a:tc>
                <a:tc>
                  <a:txBody>
                    <a:bodyPr/>
                    <a:lstStyle/>
                    <a:p>
                      <a:pPr rtl="1"/>
                      <a:r>
                        <a:rPr lang="he-IL" sz="1600" dirty="0" smtClean="0"/>
                        <a:t>--</a:t>
                      </a:r>
                      <a:endParaRPr lang="he-IL" sz="1600" dirty="0"/>
                    </a:p>
                  </a:txBody>
                  <a:tcPr/>
                </a:tc>
                <a:tc>
                  <a:txBody>
                    <a:bodyPr/>
                    <a:lstStyle/>
                    <a:p>
                      <a:pPr rtl="1"/>
                      <a:r>
                        <a:rPr lang="he-IL" sz="1600" dirty="0" smtClean="0"/>
                        <a:t>--</a:t>
                      </a:r>
                      <a:endParaRPr lang="he-IL" sz="1600" dirty="0"/>
                    </a:p>
                  </a:txBody>
                  <a:tcPr/>
                </a:tc>
                <a:tc>
                  <a:txBody>
                    <a:bodyPr/>
                    <a:lstStyle/>
                    <a:p>
                      <a:pPr rtl="1"/>
                      <a:r>
                        <a:rPr lang="he-IL" sz="1600" dirty="0" smtClean="0"/>
                        <a:t>--</a:t>
                      </a:r>
                      <a:endParaRPr lang="he-IL" sz="1600" dirty="0"/>
                    </a:p>
                  </a:txBody>
                  <a:tcPr/>
                </a:tc>
                <a:tc>
                  <a:txBody>
                    <a:bodyPr/>
                    <a:lstStyle/>
                    <a:p>
                      <a:pPr rtl="1"/>
                      <a:r>
                        <a:rPr lang="he-IL" sz="1600" dirty="0" smtClean="0"/>
                        <a:t>--</a:t>
                      </a:r>
                      <a:endParaRPr lang="he-IL" sz="1600" dirty="0"/>
                    </a:p>
                  </a:txBody>
                  <a:tcPr/>
                </a:tc>
              </a:tr>
              <a:tr h="566310">
                <a:tc>
                  <a:txBody>
                    <a:bodyPr/>
                    <a:lstStyle/>
                    <a:p>
                      <a:r>
                        <a:rPr lang="he-IL" sz="1400" b="1" dirty="0" smtClean="0"/>
                        <a:t>תכנית</a:t>
                      </a:r>
                      <a:r>
                        <a:rPr lang="he-IL" sz="1400" b="1" baseline="0" dirty="0" smtClean="0"/>
                        <a:t> חיסכון לבוגרי פנימיות</a:t>
                      </a:r>
                      <a:endParaRPr lang="he-IL" sz="1400" b="1" dirty="0"/>
                    </a:p>
                  </a:txBody>
                  <a:tcPr/>
                </a:tc>
                <a:tc>
                  <a:txBody>
                    <a:bodyPr/>
                    <a:lstStyle/>
                    <a:p>
                      <a:pPr rtl="1"/>
                      <a:r>
                        <a:rPr lang="he-IL" sz="1600" dirty="0" smtClean="0"/>
                        <a:t>35,000</a:t>
                      </a:r>
                      <a:endParaRPr lang="he-IL" sz="1600" dirty="0"/>
                    </a:p>
                  </a:txBody>
                  <a:tcPr/>
                </a:tc>
                <a:tc>
                  <a:txBody>
                    <a:bodyPr/>
                    <a:lstStyle/>
                    <a:p>
                      <a:pPr rtl="1"/>
                      <a:r>
                        <a:rPr lang="he-IL" sz="1600" dirty="0" smtClean="0"/>
                        <a:t>--</a:t>
                      </a:r>
                      <a:endParaRPr lang="he-IL" sz="1600" dirty="0"/>
                    </a:p>
                  </a:txBody>
                  <a:tcPr/>
                </a:tc>
                <a:tc>
                  <a:txBody>
                    <a:bodyPr/>
                    <a:lstStyle/>
                    <a:p>
                      <a:pPr rtl="1"/>
                      <a:r>
                        <a:rPr lang="he-IL" sz="1600" dirty="0" smtClean="0"/>
                        <a:t>--</a:t>
                      </a:r>
                      <a:endParaRPr lang="he-IL" sz="1600" dirty="0"/>
                    </a:p>
                  </a:txBody>
                  <a:tcPr/>
                </a:tc>
                <a:tc>
                  <a:txBody>
                    <a:bodyPr/>
                    <a:lstStyle/>
                    <a:p>
                      <a:pPr rtl="1"/>
                      <a:r>
                        <a:rPr lang="he-IL" sz="1600" dirty="0" smtClean="0"/>
                        <a:t>--</a:t>
                      </a:r>
                      <a:endParaRPr lang="he-IL" sz="1600" dirty="0"/>
                    </a:p>
                  </a:txBody>
                  <a:tcPr/>
                </a:tc>
                <a:tc>
                  <a:txBody>
                    <a:bodyPr/>
                    <a:lstStyle/>
                    <a:p>
                      <a:pPr rtl="1"/>
                      <a:r>
                        <a:rPr lang="he-IL" sz="1600" dirty="0" smtClean="0"/>
                        <a:t>--</a:t>
                      </a:r>
                      <a:endParaRPr lang="he-IL" sz="1600" dirty="0"/>
                    </a:p>
                  </a:txBody>
                  <a:tcPr/>
                </a:tc>
              </a:tr>
              <a:tr h="566310">
                <a:tc>
                  <a:txBody>
                    <a:bodyPr/>
                    <a:lstStyle/>
                    <a:p>
                      <a:r>
                        <a:rPr lang="he-IL" sz="1400" b="1" dirty="0" smtClean="0"/>
                        <a:t>פיתוח ידע והכשרות</a:t>
                      </a:r>
                      <a:endParaRPr lang="he-IL" sz="1400" b="1" dirty="0"/>
                    </a:p>
                  </a:txBody>
                  <a:tcPr/>
                </a:tc>
                <a:tc>
                  <a:txBody>
                    <a:bodyPr/>
                    <a:lstStyle/>
                    <a:p>
                      <a:pPr rtl="1"/>
                      <a:r>
                        <a:rPr lang="he-IL" sz="1600" dirty="0" smtClean="0"/>
                        <a:t>1,000</a:t>
                      </a:r>
                      <a:endParaRPr lang="he-IL" sz="1600" dirty="0"/>
                    </a:p>
                  </a:txBody>
                  <a:tcPr/>
                </a:tc>
                <a:tc>
                  <a:txBody>
                    <a:bodyPr/>
                    <a:lstStyle/>
                    <a:p>
                      <a:pPr rtl="1"/>
                      <a:r>
                        <a:rPr lang="he-IL" sz="1600" smtClean="0"/>
                        <a:t>1,000</a:t>
                      </a:r>
                      <a:endParaRPr lang="he-IL" sz="1600" dirty="0"/>
                    </a:p>
                  </a:txBody>
                  <a:tcPr/>
                </a:tc>
                <a:tc>
                  <a:txBody>
                    <a:bodyPr/>
                    <a:lstStyle/>
                    <a:p>
                      <a:pPr rtl="1"/>
                      <a:r>
                        <a:rPr lang="he-IL" sz="1600" smtClean="0"/>
                        <a:t>1,000</a:t>
                      </a:r>
                      <a:endParaRPr lang="he-IL" sz="1600" dirty="0"/>
                    </a:p>
                  </a:txBody>
                  <a:tcPr/>
                </a:tc>
                <a:tc>
                  <a:txBody>
                    <a:bodyPr/>
                    <a:lstStyle/>
                    <a:p>
                      <a:pPr rtl="1"/>
                      <a:r>
                        <a:rPr lang="he-IL" sz="1600" smtClean="0"/>
                        <a:t>1,000</a:t>
                      </a:r>
                      <a:endParaRPr lang="he-IL" sz="1600" dirty="0"/>
                    </a:p>
                  </a:txBody>
                  <a:tcPr/>
                </a:tc>
                <a:tc>
                  <a:txBody>
                    <a:bodyPr/>
                    <a:lstStyle/>
                    <a:p>
                      <a:pPr rtl="1"/>
                      <a:r>
                        <a:rPr lang="he-IL" sz="1600" dirty="0" smtClean="0"/>
                        <a:t>1,000</a:t>
                      </a:r>
                      <a:endParaRPr lang="he-IL" sz="1600" dirty="0"/>
                    </a:p>
                  </a:txBody>
                  <a:tcPr/>
                </a:tc>
              </a:tr>
              <a:tr h="513461">
                <a:tc>
                  <a:txBody>
                    <a:bodyPr/>
                    <a:lstStyle/>
                    <a:p>
                      <a:r>
                        <a:rPr lang="he-IL" sz="1400" b="1" dirty="0" smtClean="0"/>
                        <a:t>העשרה ותמיכה לילדים במסגרות</a:t>
                      </a:r>
                      <a:endParaRPr lang="he-IL" sz="1400" b="1" dirty="0"/>
                    </a:p>
                  </a:txBody>
                  <a:tcPr/>
                </a:tc>
                <a:tc>
                  <a:txBody>
                    <a:bodyPr/>
                    <a:lstStyle/>
                    <a:p>
                      <a:pPr rtl="1"/>
                      <a:r>
                        <a:rPr lang="he-IL" sz="1600" dirty="0" smtClean="0"/>
                        <a:t>12,000</a:t>
                      </a:r>
                      <a:endParaRPr lang="he-IL" sz="1600" dirty="0"/>
                    </a:p>
                  </a:txBody>
                  <a:tcPr/>
                </a:tc>
                <a:tc>
                  <a:txBody>
                    <a:bodyPr/>
                    <a:lstStyle/>
                    <a:p>
                      <a:pPr rtl="1"/>
                      <a:r>
                        <a:rPr lang="he-IL" sz="1600" smtClean="0"/>
                        <a:t>12,000</a:t>
                      </a:r>
                      <a:endParaRPr lang="he-IL" sz="1600" dirty="0"/>
                    </a:p>
                  </a:txBody>
                  <a:tcPr/>
                </a:tc>
                <a:tc>
                  <a:txBody>
                    <a:bodyPr/>
                    <a:lstStyle/>
                    <a:p>
                      <a:pPr rtl="1"/>
                      <a:r>
                        <a:rPr lang="he-IL" sz="1600" smtClean="0"/>
                        <a:t>12,000</a:t>
                      </a:r>
                      <a:endParaRPr lang="he-IL" sz="1600" dirty="0"/>
                    </a:p>
                  </a:txBody>
                  <a:tcPr/>
                </a:tc>
                <a:tc>
                  <a:txBody>
                    <a:bodyPr/>
                    <a:lstStyle/>
                    <a:p>
                      <a:pPr rtl="1"/>
                      <a:r>
                        <a:rPr lang="he-IL" sz="1600" smtClean="0"/>
                        <a:t>12,000</a:t>
                      </a:r>
                      <a:endParaRPr lang="he-IL" sz="1600" dirty="0"/>
                    </a:p>
                  </a:txBody>
                  <a:tcPr/>
                </a:tc>
                <a:tc>
                  <a:txBody>
                    <a:bodyPr/>
                    <a:lstStyle/>
                    <a:p>
                      <a:pPr rtl="1"/>
                      <a:r>
                        <a:rPr lang="he-IL" sz="1600" dirty="0" smtClean="0"/>
                        <a:t>12,000</a:t>
                      </a:r>
                      <a:endParaRPr lang="he-IL" sz="1600" dirty="0"/>
                    </a:p>
                  </a:txBody>
                  <a:tcPr/>
                </a:tc>
              </a:tr>
              <a:tr h="643373">
                <a:tc>
                  <a:txBody>
                    <a:bodyPr/>
                    <a:lstStyle/>
                    <a:p>
                      <a:r>
                        <a:rPr lang="he-IL" sz="1400" b="1" dirty="0" smtClean="0"/>
                        <a:t>הכנת בני נוער לעולם התעסוקה</a:t>
                      </a:r>
                      <a:endParaRPr lang="he-IL" sz="1400" b="1" dirty="0"/>
                    </a:p>
                  </a:txBody>
                  <a:tcPr/>
                </a:tc>
                <a:tc>
                  <a:txBody>
                    <a:bodyPr/>
                    <a:lstStyle/>
                    <a:p>
                      <a:pPr rtl="1"/>
                      <a:r>
                        <a:rPr lang="he-IL" sz="1600" dirty="0" smtClean="0"/>
                        <a:t>5,000</a:t>
                      </a:r>
                      <a:endParaRPr lang="he-IL" sz="1600" dirty="0"/>
                    </a:p>
                  </a:txBody>
                  <a:tcPr/>
                </a:tc>
                <a:tc>
                  <a:txBody>
                    <a:bodyPr/>
                    <a:lstStyle/>
                    <a:p>
                      <a:pPr rtl="1"/>
                      <a:r>
                        <a:rPr lang="he-IL" sz="1600" dirty="0" smtClean="0"/>
                        <a:t>3,000</a:t>
                      </a:r>
                      <a:endParaRPr lang="he-IL" sz="1600" dirty="0"/>
                    </a:p>
                  </a:txBody>
                  <a:tcPr/>
                </a:tc>
                <a:tc>
                  <a:txBody>
                    <a:bodyPr/>
                    <a:lstStyle/>
                    <a:p>
                      <a:pPr rtl="1"/>
                      <a:r>
                        <a:rPr lang="he-IL" sz="1600" dirty="0" smtClean="0"/>
                        <a:t>--</a:t>
                      </a:r>
                      <a:endParaRPr lang="he-IL" sz="1600" dirty="0"/>
                    </a:p>
                  </a:txBody>
                  <a:tcPr/>
                </a:tc>
                <a:tc>
                  <a:txBody>
                    <a:bodyPr/>
                    <a:lstStyle/>
                    <a:p>
                      <a:pPr rtl="1"/>
                      <a:r>
                        <a:rPr lang="he-IL" sz="1600" dirty="0" smtClean="0"/>
                        <a:t>--</a:t>
                      </a:r>
                      <a:endParaRPr lang="he-IL" sz="1600" dirty="0"/>
                    </a:p>
                  </a:txBody>
                  <a:tcPr/>
                </a:tc>
                <a:tc>
                  <a:txBody>
                    <a:bodyPr/>
                    <a:lstStyle/>
                    <a:p>
                      <a:pPr rtl="1"/>
                      <a:r>
                        <a:rPr lang="he-IL" sz="1600" dirty="0" smtClean="0"/>
                        <a:t>--</a:t>
                      </a:r>
                      <a:endParaRPr lang="he-IL" sz="1600" dirty="0"/>
                    </a:p>
                  </a:txBody>
                  <a:tcPr/>
                </a:tc>
              </a:tr>
              <a:tr h="549290">
                <a:tc>
                  <a:txBody>
                    <a:bodyPr/>
                    <a:lstStyle/>
                    <a:p>
                      <a:pPr algn="ctr"/>
                      <a:r>
                        <a:rPr lang="he-IL" sz="1600" b="1" dirty="0" smtClean="0"/>
                        <a:t>סה"כ מענים חדשים</a:t>
                      </a:r>
                      <a:endParaRPr lang="he-IL" sz="1600" b="1" dirty="0"/>
                    </a:p>
                  </a:txBody>
                  <a:tcPr/>
                </a:tc>
                <a:tc>
                  <a:txBody>
                    <a:bodyPr/>
                    <a:lstStyle/>
                    <a:p>
                      <a:pPr algn="ctr" rtl="1"/>
                      <a:r>
                        <a:rPr lang="he-IL" sz="1600" b="1" dirty="0" smtClean="0"/>
                        <a:t>54,000</a:t>
                      </a:r>
                      <a:endParaRPr lang="he-IL" sz="1600" b="1" dirty="0"/>
                    </a:p>
                  </a:txBody>
                  <a:tcPr/>
                </a:tc>
                <a:tc>
                  <a:txBody>
                    <a:bodyPr/>
                    <a:lstStyle/>
                    <a:p>
                      <a:pPr algn="ctr" rtl="1"/>
                      <a:r>
                        <a:rPr lang="he-IL" sz="1600" b="1" dirty="0" smtClean="0"/>
                        <a:t>16,000</a:t>
                      </a:r>
                      <a:endParaRPr lang="he-IL" sz="1600" b="1" dirty="0"/>
                    </a:p>
                  </a:txBody>
                  <a:tcPr/>
                </a:tc>
                <a:tc>
                  <a:txBody>
                    <a:bodyPr/>
                    <a:lstStyle/>
                    <a:p>
                      <a:pPr algn="ctr" rtl="1"/>
                      <a:r>
                        <a:rPr lang="he-IL" sz="1600" b="1" dirty="0" smtClean="0"/>
                        <a:t>13,000</a:t>
                      </a:r>
                      <a:endParaRPr lang="he-IL" sz="1600" b="1" dirty="0"/>
                    </a:p>
                  </a:txBody>
                  <a:tcPr/>
                </a:tc>
                <a:tc>
                  <a:txBody>
                    <a:bodyPr/>
                    <a:lstStyle/>
                    <a:p>
                      <a:pPr algn="ctr" rtl="1"/>
                      <a:r>
                        <a:rPr lang="he-IL" sz="1600" b="1" dirty="0" smtClean="0"/>
                        <a:t>13,000</a:t>
                      </a:r>
                      <a:endParaRPr lang="he-IL" sz="1600" b="1" dirty="0"/>
                    </a:p>
                  </a:txBody>
                  <a:tcPr/>
                </a:tc>
                <a:tc>
                  <a:txBody>
                    <a:bodyPr/>
                    <a:lstStyle/>
                    <a:p>
                      <a:pPr algn="ctr" rtl="1"/>
                      <a:r>
                        <a:rPr lang="he-IL" sz="1600" b="1" dirty="0" smtClean="0"/>
                        <a:t>13,000</a:t>
                      </a:r>
                      <a:endParaRPr lang="he-IL" sz="1600" b="1" dirty="0"/>
                    </a:p>
                  </a:txBody>
                  <a:tcPr/>
                </a:tc>
              </a:tr>
              <a:tr h="549290">
                <a:tc>
                  <a:txBody>
                    <a:bodyPr/>
                    <a:lstStyle/>
                    <a:p>
                      <a:pPr algn="ctr"/>
                      <a:r>
                        <a:rPr lang="he-IL" sz="1600" b="1" dirty="0" smtClean="0">
                          <a:solidFill>
                            <a:srgbClr val="FF0000"/>
                          </a:solidFill>
                        </a:rPr>
                        <a:t>סה"כ</a:t>
                      </a:r>
                      <a:r>
                        <a:rPr lang="he-IL" sz="1600" b="1" baseline="0" dirty="0" smtClean="0">
                          <a:solidFill>
                            <a:srgbClr val="FF0000"/>
                          </a:solidFill>
                        </a:rPr>
                        <a:t> תקציב להרחבה +חדשים</a:t>
                      </a:r>
                      <a:endParaRPr lang="he-IL" sz="1600" b="1" dirty="0">
                        <a:solidFill>
                          <a:srgbClr val="FF0000"/>
                        </a:solidFill>
                      </a:endParaRPr>
                    </a:p>
                  </a:txBody>
                  <a:tcPr/>
                </a:tc>
                <a:tc>
                  <a:txBody>
                    <a:bodyPr/>
                    <a:lstStyle/>
                    <a:p>
                      <a:pPr algn="ctr" rtl="1"/>
                      <a:r>
                        <a:rPr lang="he-IL" b="1" dirty="0" smtClean="0">
                          <a:solidFill>
                            <a:srgbClr val="FF0000"/>
                          </a:solidFill>
                        </a:rPr>
                        <a:t>254,000</a:t>
                      </a:r>
                    </a:p>
                    <a:p>
                      <a:pPr algn="ctr" rtl="1"/>
                      <a:endParaRPr lang="he-IL" b="1" dirty="0">
                        <a:solidFill>
                          <a:srgbClr val="FF0000"/>
                        </a:solidFill>
                      </a:endParaRPr>
                    </a:p>
                  </a:txBody>
                  <a:tcPr/>
                </a:tc>
                <a:tc>
                  <a:txBody>
                    <a:bodyPr/>
                    <a:lstStyle/>
                    <a:p>
                      <a:pPr algn="ctr" rtl="1"/>
                      <a:r>
                        <a:rPr lang="he-IL" b="1" dirty="0" smtClean="0">
                          <a:solidFill>
                            <a:srgbClr val="FF0000"/>
                          </a:solidFill>
                        </a:rPr>
                        <a:t>162,000</a:t>
                      </a:r>
                      <a:endParaRPr lang="he-IL" b="1" dirty="0">
                        <a:solidFill>
                          <a:srgbClr val="FF0000"/>
                        </a:solidFill>
                      </a:endParaRPr>
                    </a:p>
                  </a:txBody>
                  <a:tcPr/>
                </a:tc>
                <a:tc>
                  <a:txBody>
                    <a:bodyPr/>
                    <a:lstStyle/>
                    <a:p>
                      <a:pPr algn="ctr" rtl="1"/>
                      <a:endParaRPr lang="he-IL" b="1" dirty="0"/>
                    </a:p>
                  </a:txBody>
                  <a:tcPr/>
                </a:tc>
                <a:tc>
                  <a:txBody>
                    <a:bodyPr/>
                    <a:lstStyle/>
                    <a:p>
                      <a:pPr algn="ctr" rtl="1"/>
                      <a:endParaRPr lang="he-IL" b="1" dirty="0"/>
                    </a:p>
                  </a:txBody>
                  <a:tcPr/>
                </a:tc>
                <a:tc>
                  <a:txBody>
                    <a:bodyPr/>
                    <a:lstStyle/>
                    <a:p>
                      <a:pPr algn="ctr" rtl="1"/>
                      <a:endParaRPr lang="he-IL" b="1" dirty="0"/>
                    </a:p>
                  </a:txBody>
                  <a:tcPr/>
                </a:tc>
              </a:tr>
            </a:tbl>
          </a:graphicData>
        </a:graphic>
      </p:graphicFrame>
    </p:spTree>
    <p:extLst>
      <p:ext uri="{BB962C8B-B14F-4D97-AF65-F5344CB8AC3E}">
        <p14:creationId xmlns:p14="http://schemas.microsoft.com/office/powerpoint/2010/main" val="23097088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a:xfrm>
            <a:off x="6444208" y="6381328"/>
            <a:ext cx="2514600" cy="365125"/>
          </a:xfrm>
        </p:spPr>
        <p:txBody>
          <a:bodyPr/>
          <a:lstStyle/>
          <a:p>
            <a:fld id="{02F76B7F-E5EA-401E-964F-FD3A34216069}" type="datetime10">
              <a:rPr lang="he-IL" smtClean="0">
                <a:solidFill>
                  <a:srgbClr val="212745">
                    <a:lumMod val="75000"/>
                  </a:srgbClr>
                </a:solidFill>
              </a:rPr>
              <a:pPr/>
              <a:t>יולי 16</a:t>
            </a:fld>
            <a:endParaRPr lang="he-IL">
              <a:solidFill>
                <a:srgbClr val="212745">
                  <a:lumMod val="75000"/>
                </a:srgbClr>
              </a:solidFill>
            </a:endParaRPr>
          </a:p>
        </p:txBody>
      </p:sp>
      <p:sp>
        <p:nvSpPr>
          <p:cNvPr id="4" name="מציין מיקום של מספר שקופית 3"/>
          <p:cNvSpPr>
            <a:spLocks noGrp="1"/>
          </p:cNvSpPr>
          <p:nvPr>
            <p:ph type="sldNum" sz="quarter" idx="12"/>
          </p:nvPr>
        </p:nvSpPr>
        <p:spPr>
          <a:xfrm>
            <a:off x="107504" y="6492875"/>
            <a:ext cx="1828800" cy="365125"/>
          </a:xfrm>
        </p:spPr>
        <p:txBody>
          <a:bodyPr/>
          <a:lstStyle/>
          <a:p>
            <a:fld id="{FFEAF636-E5E8-41E5-9308-44E18A863F8D}" type="slidenum">
              <a:rPr>
                <a:solidFill>
                  <a:srgbClr val="212745">
                    <a:lumMod val="75000"/>
                  </a:srgbClr>
                </a:solidFill>
                <a:cs typeface="Gisha"/>
              </a:rPr>
              <a:pPr/>
              <a:t>20</a:t>
            </a:fld>
            <a:endParaRPr dirty="0">
              <a:solidFill>
                <a:srgbClr val="212745">
                  <a:lumMod val="75000"/>
                </a:srgbClr>
              </a:solidFill>
              <a:cs typeface="Gisha"/>
            </a:endParaRPr>
          </a:p>
        </p:txBody>
      </p:sp>
      <p:sp>
        <p:nvSpPr>
          <p:cNvPr id="5" name="כותרת 4"/>
          <p:cNvSpPr>
            <a:spLocks noGrp="1"/>
          </p:cNvSpPr>
          <p:nvPr>
            <p:ph type="title"/>
          </p:nvPr>
        </p:nvSpPr>
        <p:spPr>
          <a:xfrm>
            <a:off x="1679104" y="454576"/>
            <a:ext cx="7077579" cy="461665"/>
          </a:xfrm>
          <a:effectLst/>
        </p:spPr>
        <p:txBody>
          <a:bodyPr vert="horz" wrap="none" lIns="91440" tIns="45720" rIns="91440" bIns="45720" rtlCol="0" anchor="t" anchorCtr="0">
            <a:spAutoFit/>
          </a:bodyPr>
          <a:lstStyle/>
          <a:p>
            <a:pPr marL="0" indent="0" algn="ctr">
              <a:buNone/>
            </a:pPr>
            <a:r>
              <a:rPr lang="he-IL" sz="24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פעולות </a:t>
            </a:r>
            <a:r>
              <a:rPr lang="he-IL" sz="24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המשרד בתחום הטיפול בעוני בזיקה </a:t>
            </a:r>
            <a:r>
              <a:rPr lang="he-IL" sz="24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לדו"ח </a:t>
            </a:r>
            <a:r>
              <a:rPr lang="he-IL" sz="24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העוני</a:t>
            </a:r>
          </a:p>
        </p:txBody>
      </p:sp>
      <p:pic>
        <p:nvPicPr>
          <p:cNvPr id="7" name="תמונה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8785" y="260648"/>
            <a:ext cx="731640" cy="689236"/>
          </a:xfrm>
          <a:prstGeom prst="rect">
            <a:avLst/>
          </a:prstGeom>
        </p:spPr>
      </p:pic>
      <p:sp>
        <p:nvSpPr>
          <p:cNvPr id="8" name="TextBox 7"/>
          <p:cNvSpPr txBox="1"/>
          <p:nvPr/>
        </p:nvSpPr>
        <p:spPr>
          <a:xfrm>
            <a:off x="-19795" y="854693"/>
            <a:ext cx="1512961" cy="261610"/>
          </a:xfrm>
          <a:prstGeom prst="rect">
            <a:avLst/>
          </a:prstGeom>
          <a:noFill/>
        </p:spPr>
        <p:txBody>
          <a:bodyPr wrap="square" rtlCol="1">
            <a:spAutoFit/>
          </a:bodyPr>
          <a:lstStyle/>
          <a:p>
            <a:r>
              <a:rPr lang="he-IL" sz="1100" b="1" dirty="0" smtClean="0">
                <a:solidFill>
                  <a:schemeClr val="tx2">
                    <a:lumMod val="75000"/>
                  </a:schemeClr>
                </a:solidFill>
                <a:effectLst>
                  <a:outerShdw blurRad="38100" dist="38100" dir="2700000" algn="tl">
                    <a:srgbClr val="000000">
                      <a:alpha val="43137"/>
                    </a:srgbClr>
                  </a:outerShdw>
                </a:effectLst>
              </a:rPr>
              <a:t>הלב פתוח לרווחה</a:t>
            </a:r>
            <a:endParaRPr lang="he-IL" sz="1100" b="1" dirty="0">
              <a:solidFill>
                <a:schemeClr val="tx2">
                  <a:lumMod val="75000"/>
                </a:schemeClr>
              </a:solidFill>
              <a:effectLst>
                <a:outerShdw blurRad="38100" dist="38100" dir="2700000" algn="tl">
                  <a:srgbClr val="000000">
                    <a:alpha val="43137"/>
                  </a:srgbClr>
                </a:outerShdw>
              </a:effectLst>
            </a:endParaRPr>
          </a:p>
        </p:txBody>
      </p:sp>
      <p:graphicFrame>
        <p:nvGraphicFramePr>
          <p:cNvPr id="6" name="טבלה 5"/>
          <p:cNvGraphicFramePr>
            <a:graphicFrameLocks noGrp="1"/>
          </p:cNvGraphicFramePr>
          <p:nvPr>
            <p:extLst>
              <p:ext uri="{D42A27DB-BD31-4B8C-83A1-F6EECF244321}">
                <p14:modId xmlns:p14="http://schemas.microsoft.com/office/powerpoint/2010/main" val="2494384647"/>
              </p:ext>
            </p:extLst>
          </p:nvPr>
        </p:nvGraphicFramePr>
        <p:xfrm>
          <a:off x="107504" y="1242006"/>
          <a:ext cx="8856984" cy="5139322"/>
        </p:xfrm>
        <a:graphic>
          <a:graphicData uri="http://schemas.openxmlformats.org/drawingml/2006/table">
            <a:tbl>
              <a:tblPr rtl="1" firstRow="1" firstCol="1" bandRow="1"/>
              <a:tblGrid>
                <a:gridCol w="886287"/>
                <a:gridCol w="1756085"/>
                <a:gridCol w="671341"/>
                <a:gridCol w="3003366"/>
                <a:gridCol w="2539905"/>
              </a:tblGrid>
              <a:tr h="450944">
                <a:tc gridSpan="5">
                  <a:txBody>
                    <a:bodyPr/>
                    <a:lstStyle/>
                    <a:p>
                      <a:pPr algn="ctr" rtl="1">
                        <a:spcAft>
                          <a:spcPts val="0"/>
                        </a:spcAft>
                      </a:pPr>
                      <a:r>
                        <a:rPr lang="he-IL" sz="1600" dirty="0">
                          <a:solidFill>
                            <a:srgbClr val="FF0000"/>
                          </a:solidFill>
                          <a:effectLst/>
                          <a:latin typeface="Times New Roman"/>
                          <a:ea typeface="Times New Roman"/>
                          <a:cs typeface="+mj-cs"/>
                        </a:rPr>
                        <a:t>טבלה מס' 3</a:t>
                      </a:r>
                      <a:endParaRPr lang="en-US" sz="1000" dirty="0">
                        <a:effectLst/>
                        <a:latin typeface="Times New Roman"/>
                        <a:ea typeface="Times New Roman"/>
                        <a:cs typeface="+mj-cs"/>
                      </a:endParaRPr>
                    </a:p>
                    <a:p>
                      <a:pPr algn="ctr" rtl="1">
                        <a:spcAft>
                          <a:spcPts val="0"/>
                        </a:spcAft>
                      </a:pPr>
                      <a:r>
                        <a:rPr lang="he-IL" sz="1200" dirty="0">
                          <a:effectLst/>
                          <a:latin typeface="Times New Roman"/>
                          <a:ea typeface="Times New Roman"/>
                          <a:cs typeface="+mj-cs"/>
                        </a:rPr>
                        <a:t>פרוט המלצות דוח </a:t>
                      </a:r>
                      <a:r>
                        <a:rPr lang="he-IL" sz="1200" dirty="0" err="1">
                          <a:effectLst/>
                          <a:latin typeface="Times New Roman"/>
                          <a:ea typeface="Times New Roman"/>
                          <a:cs typeface="+mj-cs"/>
                        </a:rPr>
                        <a:t>אלאלוף</a:t>
                      </a:r>
                      <a:r>
                        <a:rPr lang="he-IL" sz="1200" dirty="0">
                          <a:effectLst/>
                          <a:latin typeface="Times New Roman"/>
                          <a:ea typeface="Times New Roman"/>
                          <a:cs typeface="+mj-cs"/>
                        </a:rPr>
                        <a:t> שאינם בתחומי הפעילות של משרד הרווחה</a:t>
                      </a:r>
                      <a:endParaRPr lang="en-US" sz="1000" dirty="0">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20000"/>
                        <a:lumOff val="80000"/>
                      </a:schemeClr>
                    </a:solidFill>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r>
              <a:tr h="502883">
                <a:tc>
                  <a:txBody>
                    <a:bodyPr/>
                    <a:lstStyle/>
                    <a:p>
                      <a:pPr algn="ctr" rtl="1">
                        <a:spcAft>
                          <a:spcPts val="0"/>
                        </a:spcAft>
                      </a:pPr>
                      <a:r>
                        <a:rPr lang="he-IL" sz="1050" b="1">
                          <a:solidFill>
                            <a:srgbClr val="000000"/>
                          </a:solidFill>
                          <a:effectLst/>
                          <a:latin typeface="Times New Roman"/>
                          <a:ea typeface="Times New Roman"/>
                          <a:cs typeface="+mj-cs"/>
                        </a:rPr>
                        <a:t>תחום ההמלצה</a:t>
                      </a:r>
                      <a:endParaRPr lang="en-US" sz="1000">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050" b="1" dirty="0">
                          <a:solidFill>
                            <a:srgbClr val="000000"/>
                          </a:solidFill>
                          <a:effectLst/>
                          <a:latin typeface="Times New Roman"/>
                          <a:ea typeface="Times New Roman"/>
                          <a:cs typeface="+mj-cs"/>
                        </a:rPr>
                        <a:t>פרק בדוח העוני</a:t>
                      </a:r>
                      <a:endParaRPr lang="en-US" sz="1000" dirty="0">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050" b="1" dirty="0">
                          <a:solidFill>
                            <a:srgbClr val="000000"/>
                          </a:solidFill>
                          <a:effectLst/>
                          <a:latin typeface="Times New Roman"/>
                          <a:ea typeface="Times New Roman"/>
                          <a:cs typeface="+mj-cs"/>
                        </a:rPr>
                        <a:t>מס' המלצה בדוח </a:t>
                      </a:r>
                      <a:endParaRPr lang="en-US" sz="1000" dirty="0">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050" b="1" dirty="0">
                          <a:solidFill>
                            <a:srgbClr val="000000"/>
                          </a:solidFill>
                          <a:effectLst/>
                          <a:latin typeface="Times New Roman"/>
                          <a:ea typeface="Times New Roman"/>
                          <a:cs typeface="+mj-cs"/>
                        </a:rPr>
                        <a:t>פרוט ההמלצה</a:t>
                      </a:r>
                      <a:endParaRPr lang="en-US" sz="1000" dirty="0">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050" b="1" dirty="0">
                          <a:solidFill>
                            <a:srgbClr val="000000"/>
                          </a:solidFill>
                          <a:effectLst/>
                          <a:latin typeface="Times New Roman"/>
                          <a:ea typeface="Times New Roman"/>
                          <a:cs typeface="+mj-cs"/>
                        </a:rPr>
                        <a:t>עלות משוערת</a:t>
                      </a:r>
                      <a:endParaRPr lang="en-US" sz="1000" dirty="0">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r>
              <a:tr h="832939">
                <a:tc>
                  <a:txBody>
                    <a:bodyPr/>
                    <a:lstStyle/>
                    <a:p>
                      <a:pPr algn="ctr" rtl="1">
                        <a:spcAft>
                          <a:spcPts val="0"/>
                        </a:spcAft>
                      </a:pPr>
                      <a:r>
                        <a:rPr lang="he-IL" sz="1050">
                          <a:solidFill>
                            <a:srgbClr val="000000"/>
                          </a:solidFill>
                          <a:effectLst/>
                          <a:latin typeface="Times New Roman"/>
                          <a:ea typeface="Times New Roman"/>
                          <a:cs typeface="+mj-cs"/>
                        </a:rPr>
                        <a:t>פרט ומשפחה קהילה- משרד הרווחה</a:t>
                      </a:r>
                      <a:endParaRPr lang="en-US" sz="1000">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050" dirty="0">
                          <a:solidFill>
                            <a:srgbClr val="000000"/>
                          </a:solidFill>
                          <a:effectLst/>
                          <a:latin typeface="Times New Roman"/>
                          <a:ea typeface="Times New Roman"/>
                          <a:cs typeface="+mj-cs"/>
                        </a:rPr>
                        <a:t>שרותי רווחה אישיים</a:t>
                      </a:r>
                      <a:endParaRPr lang="en-US" sz="1000" dirty="0">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200" b="1">
                          <a:solidFill>
                            <a:srgbClr val="000000"/>
                          </a:solidFill>
                          <a:effectLst/>
                          <a:latin typeface="Times New Roman"/>
                          <a:ea typeface="Times New Roman"/>
                          <a:cs typeface="+mj-cs"/>
                        </a:rPr>
                        <a:t>4</a:t>
                      </a:r>
                      <a:endParaRPr lang="en-US" sz="1100" b="1">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050" dirty="0">
                          <a:solidFill>
                            <a:srgbClr val="000000"/>
                          </a:solidFill>
                          <a:effectLst/>
                          <a:latin typeface="Times New Roman"/>
                          <a:ea typeface="Times New Roman"/>
                          <a:cs typeface="+mj-cs"/>
                        </a:rPr>
                        <a:t>מענק חסינות מניתוק של מים וחשמל</a:t>
                      </a:r>
                      <a:endParaRPr lang="en-US" sz="1000" dirty="0">
                        <a:effectLst/>
                        <a:latin typeface="Times New Roman"/>
                        <a:ea typeface="Times New Roman"/>
                        <a:cs typeface="+mj-cs"/>
                      </a:endParaRPr>
                    </a:p>
                    <a:p>
                      <a:pPr algn="ctr" rtl="1">
                        <a:spcAft>
                          <a:spcPts val="0"/>
                        </a:spcAft>
                      </a:pPr>
                      <a:r>
                        <a:rPr lang="he-IL" sz="1050" dirty="0">
                          <a:solidFill>
                            <a:srgbClr val="FF0000"/>
                          </a:solidFill>
                          <a:effectLst/>
                          <a:latin typeface="Times New Roman"/>
                          <a:ea typeface="Times New Roman"/>
                          <a:cs typeface="+mj-cs"/>
                        </a:rPr>
                        <a:t>יש להגדיר מה תפקידו של משרד הרווחה והמחלקות לש"ח במסגרת המלצה זו.</a:t>
                      </a:r>
                      <a:endParaRPr lang="en-US" sz="1000" dirty="0">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400">
                          <a:solidFill>
                            <a:srgbClr val="000000"/>
                          </a:solidFill>
                          <a:effectLst/>
                          <a:latin typeface="Times New Roman"/>
                          <a:ea typeface="Times New Roman"/>
                          <a:cs typeface="+mj-cs"/>
                        </a:rPr>
                        <a:t>נדרשת בחינת עלויות</a:t>
                      </a:r>
                      <a:endParaRPr lang="en-US" sz="1200">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38139">
                <a:tc>
                  <a:txBody>
                    <a:bodyPr/>
                    <a:lstStyle/>
                    <a:p>
                      <a:pPr algn="ctr" rtl="1">
                        <a:spcAft>
                          <a:spcPts val="0"/>
                        </a:spcAft>
                      </a:pPr>
                      <a:r>
                        <a:rPr lang="he-IL" sz="1050">
                          <a:solidFill>
                            <a:srgbClr val="000000"/>
                          </a:solidFill>
                          <a:effectLst/>
                          <a:latin typeface="Times New Roman"/>
                          <a:ea typeface="Times New Roman"/>
                          <a:cs typeface="+mj-cs"/>
                        </a:rPr>
                        <a:t>פרט ומשפחה קהילה- משרד הרווחה</a:t>
                      </a:r>
                      <a:endParaRPr lang="en-US" sz="1000">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050">
                          <a:solidFill>
                            <a:srgbClr val="000000"/>
                          </a:solidFill>
                          <a:effectLst/>
                          <a:latin typeface="Times New Roman"/>
                          <a:ea typeface="Times New Roman"/>
                          <a:cs typeface="+mj-cs"/>
                        </a:rPr>
                        <a:t>שרותי רווחה אישיים</a:t>
                      </a:r>
                      <a:endParaRPr lang="en-US" sz="1000">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200" b="1">
                          <a:solidFill>
                            <a:srgbClr val="000000"/>
                          </a:solidFill>
                          <a:effectLst/>
                          <a:latin typeface="Times New Roman"/>
                          <a:ea typeface="Times New Roman"/>
                          <a:cs typeface="+mj-cs"/>
                        </a:rPr>
                        <a:t>5</a:t>
                      </a:r>
                      <a:endParaRPr lang="en-US" sz="1100" b="1">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050" dirty="0">
                          <a:solidFill>
                            <a:srgbClr val="000000"/>
                          </a:solidFill>
                          <a:effectLst/>
                          <a:latin typeface="Times New Roman"/>
                          <a:ea typeface="Times New Roman"/>
                          <a:cs typeface="+mj-cs"/>
                        </a:rPr>
                        <a:t>הסדר הקפאת תשלומי ריבית על חוב עם הסמכה על הסדר תשלומים מול הוצל"פ או עיריות</a:t>
                      </a:r>
                      <a:endParaRPr lang="en-US" sz="1000" dirty="0">
                        <a:effectLst/>
                        <a:latin typeface="Times New Roman"/>
                        <a:ea typeface="Times New Roman"/>
                        <a:cs typeface="+mj-cs"/>
                      </a:endParaRPr>
                    </a:p>
                    <a:p>
                      <a:pPr algn="ctr" rtl="1">
                        <a:spcAft>
                          <a:spcPts val="0"/>
                        </a:spcAft>
                      </a:pPr>
                      <a:r>
                        <a:rPr lang="he-IL" sz="1050" dirty="0">
                          <a:solidFill>
                            <a:srgbClr val="FF0000"/>
                          </a:solidFill>
                          <a:effectLst/>
                          <a:latin typeface="Times New Roman"/>
                          <a:ea typeface="Times New Roman"/>
                          <a:cs typeface="+mj-cs"/>
                        </a:rPr>
                        <a:t>יש להגדיר את חלקו של המשרד בטיפול בנושא רק לגבי מטופלים במחלקות לש"ח</a:t>
                      </a:r>
                      <a:endParaRPr lang="en-US" sz="1000" dirty="0">
                        <a:effectLst/>
                        <a:latin typeface="Times New Roman"/>
                        <a:ea typeface="Times New Roman"/>
                        <a:cs typeface="+mj-cs"/>
                      </a:endParaRPr>
                    </a:p>
                    <a:p>
                      <a:pPr algn="ctr" rtl="1">
                        <a:spcAft>
                          <a:spcPts val="0"/>
                        </a:spcAft>
                      </a:pPr>
                      <a:r>
                        <a:rPr lang="he-IL" sz="1050" dirty="0">
                          <a:solidFill>
                            <a:srgbClr val="000000"/>
                          </a:solidFill>
                          <a:effectLst/>
                          <a:latin typeface="Times New Roman"/>
                          <a:ea typeface="Times New Roman"/>
                          <a:cs typeface="+mj-cs"/>
                        </a:rPr>
                        <a:t> </a:t>
                      </a:r>
                      <a:endParaRPr lang="en-US" sz="1000" dirty="0">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400" dirty="0">
                          <a:solidFill>
                            <a:srgbClr val="000000"/>
                          </a:solidFill>
                          <a:effectLst/>
                          <a:latin typeface="Times New Roman"/>
                          <a:ea typeface="Times New Roman"/>
                          <a:cs typeface="+mj-cs"/>
                        </a:rPr>
                        <a:t>נדרשת בחינת עלויות</a:t>
                      </a:r>
                      <a:endParaRPr lang="en-US" sz="1200" dirty="0">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38139">
                <a:tc>
                  <a:txBody>
                    <a:bodyPr/>
                    <a:lstStyle/>
                    <a:p>
                      <a:pPr algn="ctr" rtl="1">
                        <a:spcAft>
                          <a:spcPts val="0"/>
                        </a:spcAft>
                      </a:pPr>
                      <a:r>
                        <a:rPr lang="he-IL" sz="1050">
                          <a:solidFill>
                            <a:srgbClr val="000000"/>
                          </a:solidFill>
                          <a:effectLst/>
                          <a:latin typeface="Times New Roman"/>
                          <a:ea typeface="Times New Roman"/>
                          <a:cs typeface="+mj-cs"/>
                        </a:rPr>
                        <a:t>פרט משפחה וקהילה </a:t>
                      </a:r>
                      <a:endParaRPr lang="en-US" sz="1000">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050">
                          <a:solidFill>
                            <a:srgbClr val="000000"/>
                          </a:solidFill>
                          <a:effectLst/>
                          <a:latin typeface="Times New Roman"/>
                          <a:ea typeface="Times New Roman"/>
                          <a:cs typeface="+mj-cs"/>
                        </a:rPr>
                        <a:t> מערכת  הביטחון הסוציאלי - הבטחת הכנסה </a:t>
                      </a:r>
                      <a:endParaRPr lang="en-US" sz="1000">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en-US" sz="1200" b="1">
                          <a:solidFill>
                            <a:srgbClr val="000000"/>
                          </a:solidFill>
                          <a:effectLst/>
                          <a:latin typeface="Arial"/>
                          <a:ea typeface="Times New Roman"/>
                          <a:cs typeface="+mj-cs"/>
                        </a:rPr>
                        <a:t>9</a:t>
                      </a:r>
                      <a:endParaRPr lang="en-US" sz="1100" b="1">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050" dirty="0">
                          <a:solidFill>
                            <a:srgbClr val="000000"/>
                          </a:solidFill>
                          <a:effectLst/>
                          <a:latin typeface="Times New Roman"/>
                          <a:ea typeface="Times New Roman"/>
                          <a:cs typeface="+mj-cs"/>
                        </a:rPr>
                        <a:t> הגדלת רמת הקצבה הבסיסית כך שההכנסה מקצבאות הבטחת הכנסה וקצבאות  ילדים בנקודת אי העבודה תעמוד על 67% מקן העוני בכל הרכב משפחה. </a:t>
                      </a:r>
                      <a:endParaRPr lang="en-US" sz="1000" dirty="0">
                        <a:effectLst/>
                        <a:latin typeface="Times New Roman"/>
                        <a:ea typeface="Times New Roman"/>
                        <a:cs typeface="+mj-cs"/>
                      </a:endParaRPr>
                    </a:p>
                    <a:p>
                      <a:pPr algn="ctr" rtl="1">
                        <a:spcAft>
                          <a:spcPts val="0"/>
                        </a:spcAft>
                      </a:pPr>
                      <a:r>
                        <a:rPr lang="he-IL" sz="1050" dirty="0">
                          <a:solidFill>
                            <a:srgbClr val="FF0000"/>
                          </a:solidFill>
                          <a:effectLst/>
                          <a:latin typeface="Times New Roman"/>
                          <a:ea typeface="Times New Roman"/>
                          <a:cs typeface="+mj-cs"/>
                        </a:rPr>
                        <a:t>בתחום אחריות המוסד לביטוח לאומי</a:t>
                      </a:r>
                      <a:endParaRPr lang="en-US" sz="1000" dirty="0">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en-US" sz="1400">
                          <a:solidFill>
                            <a:srgbClr val="000000"/>
                          </a:solidFill>
                          <a:effectLst/>
                          <a:latin typeface="Arial"/>
                          <a:ea typeface="Times New Roman"/>
                          <a:cs typeface="+mj-cs"/>
                        </a:rPr>
                        <a:t>1.2 </a:t>
                      </a:r>
                      <a:r>
                        <a:rPr lang="he-IL" sz="1400">
                          <a:solidFill>
                            <a:srgbClr val="000000"/>
                          </a:solidFill>
                          <a:effectLst/>
                          <a:latin typeface="Times New Roman"/>
                          <a:ea typeface="Times New Roman"/>
                          <a:cs typeface="+mj-cs"/>
                        </a:rPr>
                        <a:t>מיליארד ש"ח בשנה</a:t>
                      </a:r>
                      <a:endParaRPr lang="en-US" sz="1200">
                        <a:effectLst/>
                        <a:latin typeface="Times New Roman"/>
                        <a:ea typeface="Times New Roman"/>
                        <a:cs typeface="+mj-cs"/>
                      </a:endParaRPr>
                    </a:p>
                    <a:p>
                      <a:pPr algn="ctr" rtl="1">
                        <a:spcAft>
                          <a:spcPts val="0"/>
                        </a:spcAft>
                      </a:pPr>
                      <a:r>
                        <a:rPr lang="en-US" sz="1400">
                          <a:solidFill>
                            <a:srgbClr val="000000"/>
                          </a:solidFill>
                          <a:effectLst/>
                          <a:latin typeface="Arial"/>
                          <a:ea typeface="Times New Roman"/>
                          <a:cs typeface="+mj-cs"/>
                        </a:rPr>
                        <a:t> </a:t>
                      </a:r>
                      <a:endParaRPr lang="en-US" sz="1200">
                        <a:effectLst/>
                        <a:latin typeface="Times New Roman"/>
                        <a:ea typeface="Times New Roman"/>
                        <a:cs typeface="+mj-cs"/>
                      </a:endParaRPr>
                    </a:p>
                    <a:p>
                      <a:pPr algn="ctr" rtl="1">
                        <a:spcAft>
                          <a:spcPts val="0"/>
                        </a:spcAft>
                      </a:pPr>
                      <a:r>
                        <a:rPr lang="en-US" sz="1400">
                          <a:solidFill>
                            <a:srgbClr val="000000"/>
                          </a:solidFill>
                          <a:effectLst/>
                          <a:latin typeface="Arial"/>
                          <a:ea typeface="Times New Roman"/>
                          <a:cs typeface="+mj-cs"/>
                        </a:rPr>
                        <a:t> </a:t>
                      </a:r>
                      <a:endParaRPr lang="en-US" sz="1200">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r>
              <a:tr h="670511">
                <a:tc>
                  <a:txBody>
                    <a:bodyPr/>
                    <a:lstStyle/>
                    <a:p>
                      <a:pPr algn="ctr" rtl="1">
                        <a:spcAft>
                          <a:spcPts val="0"/>
                        </a:spcAft>
                      </a:pPr>
                      <a:r>
                        <a:rPr lang="he-IL" sz="1050">
                          <a:solidFill>
                            <a:srgbClr val="000000"/>
                          </a:solidFill>
                          <a:effectLst/>
                          <a:latin typeface="Times New Roman"/>
                          <a:ea typeface="Times New Roman"/>
                          <a:cs typeface="+mj-cs"/>
                        </a:rPr>
                        <a:t>פרט משפחה וקהילה </a:t>
                      </a:r>
                      <a:endParaRPr lang="en-US" sz="1000">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050">
                          <a:solidFill>
                            <a:srgbClr val="000000"/>
                          </a:solidFill>
                          <a:effectLst/>
                          <a:latin typeface="Times New Roman"/>
                          <a:ea typeface="Times New Roman"/>
                          <a:cs typeface="+mj-cs"/>
                        </a:rPr>
                        <a:t> מערכת הביטחון הסוציאלי – הבטחת הכנסה </a:t>
                      </a:r>
                      <a:endParaRPr lang="en-US" sz="1000">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en-US" sz="1200" b="1">
                          <a:solidFill>
                            <a:srgbClr val="000000"/>
                          </a:solidFill>
                          <a:effectLst/>
                          <a:latin typeface="Arial"/>
                          <a:ea typeface="Times New Roman"/>
                          <a:cs typeface="+mj-cs"/>
                        </a:rPr>
                        <a:t>10</a:t>
                      </a:r>
                      <a:endParaRPr lang="en-US" sz="1100" b="1">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050" dirty="0">
                          <a:solidFill>
                            <a:srgbClr val="000000"/>
                          </a:solidFill>
                          <a:effectLst/>
                          <a:latin typeface="Times New Roman"/>
                          <a:ea typeface="Times New Roman"/>
                          <a:cs typeface="+mj-cs"/>
                        </a:rPr>
                        <a:t>קביעת תקרת ההכנסה מעבודה אשר אינה פוגעת בזכאות לקצבה מלאה (מנגנון </a:t>
                      </a:r>
                      <a:r>
                        <a:rPr lang="he-IL" sz="1050" dirty="0" err="1">
                          <a:solidFill>
                            <a:srgbClr val="000000"/>
                          </a:solidFill>
                          <a:effectLst/>
                          <a:latin typeface="Times New Roman"/>
                          <a:ea typeface="Times New Roman"/>
                          <a:cs typeface="+mj-cs"/>
                        </a:rPr>
                        <a:t>הדיסריגארד</a:t>
                      </a:r>
                      <a:r>
                        <a:rPr lang="he-IL" sz="1050" dirty="0">
                          <a:solidFill>
                            <a:srgbClr val="000000"/>
                          </a:solidFill>
                          <a:effectLst/>
                          <a:latin typeface="Times New Roman"/>
                          <a:ea typeface="Times New Roman"/>
                          <a:cs typeface="+mj-cs"/>
                        </a:rPr>
                        <a:t>) ל-85% מקו העוני בכל הרכב משפחה. </a:t>
                      </a:r>
                      <a:endParaRPr lang="en-US" sz="1000" dirty="0">
                        <a:effectLst/>
                        <a:latin typeface="Times New Roman"/>
                        <a:ea typeface="Times New Roman"/>
                        <a:cs typeface="+mj-cs"/>
                      </a:endParaRPr>
                    </a:p>
                    <a:p>
                      <a:pPr algn="ctr" rtl="1">
                        <a:spcAft>
                          <a:spcPts val="0"/>
                        </a:spcAft>
                      </a:pPr>
                      <a:r>
                        <a:rPr lang="he-IL" sz="1050" dirty="0">
                          <a:solidFill>
                            <a:srgbClr val="FF0000"/>
                          </a:solidFill>
                          <a:effectLst/>
                          <a:latin typeface="Times New Roman"/>
                          <a:ea typeface="Times New Roman"/>
                          <a:cs typeface="+mj-cs"/>
                        </a:rPr>
                        <a:t>בתחום אחריות המוסד לביטוח לאומי</a:t>
                      </a:r>
                      <a:endParaRPr lang="en-US" sz="1000" dirty="0">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en-US" sz="1400">
                          <a:solidFill>
                            <a:srgbClr val="000000"/>
                          </a:solidFill>
                          <a:effectLst/>
                          <a:latin typeface="Arial"/>
                          <a:ea typeface="Times New Roman"/>
                          <a:cs typeface="+mj-cs"/>
                        </a:rPr>
                        <a:t> </a:t>
                      </a:r>
                      <a:endParaRPr lang="en-US" sz="1200">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r>
              <a:tr h="335256">
                <a:tc>
                  <a:txBody>
                    <a:bodyPr/>
                    <a:lstStyle/>
                    <a:p>
                      <a:pPr algn="ctr" rtl="1">
                        <a:spcAft>
                          <a:spcPts val="0"/>
                        </a:spcAft>
                      </a:pPr>
                      <a:r>
                        <a:rPr lang="he-IL" sz="1050">
                          <a:solidFill>
                            <a:srgbClr val="000000"/>
                          </a:solidFill>
                          <a:effectLst/>
                          <a:latin typeface="Times New Roman"/>
                          <a:ea typeface="Times New Roman"/>
                          <a:cs typeface="+mj-cs"/>
                        </a:rPr>
                        <a:t>פרט משפחה וקהילה </a:t>
                      </a:r>
                      <a:endParaRPr lang="en-US" sz="1000">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050">
                          <a:solidFill>
                            <a:srgbClr val="000000"/>
                          </a:solidFill>
                          <a:effectLst/>
                          <a:latin typeface="Times New Roman"/>
                          <a:ea typeface="Times New Roman"/>
                          <a:cs typeface="+mj-cs"/>
                        </a:rPr>
                        <a:t> מערכת הביטחון הסוציאלי – הבטחת הכנסה </a:t>
                      </a:r>
                      <a:endParaRPr lang="en-US" sz="1000">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en-US" sz="1200" b="1">
                          <a:solidFill>
                            <a:srgbClr val="000000"/>
                          </a:solidFill>
                          <a:effectLst/>
                          <a:latin typeface="Arial"/>
                          <a:ea typeface="Times New Roman"/>
                          <a:cs typeface="+mj-cs"/>
                        </a:rPr>
                        <a:t>11</a:t>
                      </a:r>
                      <a:endParaRPr lang="en-US" sz="1100" b="1">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050" dirty="0">
                          <a:solidFill>
                            <a:srgbClr val="000000"/>
                          </a:solidFill>
                          <a:effectLst/>
                          <a:latin typeface="Times New Roman"/>
                          <a:ea typeface="Times New Roman"/>
                          <a:cs typeface="+mj-cs"/>
                        </a:rPr>
                        <a:t>שקלול מבחן הכנסה והפיכתו לאפקטיבי יותר </a:t>
                      </a:r>
                      <a:endParaRPr lang="en-US" sz="1000" dirty="0">
                        <a:effectLst/>
                        <a:latin typeface="Times New Roman"/>
                        <a:ea typeface="Times New Roman"/>
                        <a:cs typeface="+mj-cs"/>
                      </a:endParaRPr>
                    </a:p>
                    <a:p>
                      <a:pPr algn="ctr" rtl="1">
                        <a:spcAft>
                          <a:spcPts val="0"/>
                        </a:spcAft>
                      </a:pPr>
                      <a:r>
                        <a:rPr lang="he-IL" sz="1050" dirty="0">
                          <a:solidFill>
                            <a:srgbClr val="FF0000"/>
                          </a:solidFill>
                          <a:effectLst/>
                          <a:latin typeface="Times New Roman"/>
                          <a:ea typeface="Times New Roman"/>
                          <a:cs typeface="+mj-cs"/>
                        </a:rPr>
                        <a:t>בתחום אחריות המוסד לביטוח לאומי</a:t>
                      </a:r>
                      <a:endParaRPr lang="en-US" sz="1000" dirty="0">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en-US" sz="1400">
                          <a:solidFill>
                            <a:srgbClr val="000000"/>
                          </a:solidFill>
                          <a:effectLst/>
                          <a:latin typeface="Arial"/>
                          <a:ea typeface="Times New Roman"/>
                          <a:cs typeface="+mj-cs"/>
                        </a:rPr>
                        <a:t> </a:t>
                      </a:r>
                      <a:endParaRPr lang="en-US" sz="1200">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r>
              <a:tr h="670511">
                <a:tc>
                  <a:txBody>
                    <a:bodyPr/>
                    <a:lstStyle/>
                    <a:p>
                      <a:pPr algn="ctr" rtl="1">
                        <a:spcAft>
                          <a:spcPts val="0"/>
                        </a:spcAft>
                      </a:pPr>
                      <a:r>
                        <a:rPr lang="he-IL" sz="1050" dirty="0">
                          <a:solidFill>
                            <a:srgbClr val="000000"/>
                          </a:solidFill>
                          <a:effectLst/>
                          <a:latin typeface="Times New Roman"/>
                          <a:ea typeface="Times New Roman"/>
                          <a:cs typeface="+mj-cs"/>
                        </a:rPr>
                        <a:t>פרט משפחה וקהילה </a:t>
                      </a:r>
                      <a:endParaRPr lang="en-US" sz="1000" dirty="0">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050">
                          <a:solidFill>
                            <a:srgbClr val="000000"/>
                          </a:solidFill>
                          <a:effectLst/>
                          <a:latin typeface="Times New Roman"/>
                          <a:ea typeface="Times New Roman"/>
                          <a:cs typeface="+mj-cs"/>
                        </a:rPr>
                        <a:t> מערכת הביטחון הסוציאלי – השלמת הכנסה בזקנה </a:t>
                      </a:r>
                      <a:endParaRPr lang="en-US" sz="1000">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en-US" sz="1200" b="1" dirty="0">
                          <a:solidFill>
                            <a:srgbClr val="000000"/>
                          </a:solidFill>
                          <a:effectLst/>
                          <a:latin typeface="Arial"/>
                          <a:ea typeface="Times New Roman"/>
                          <a:cs typeface="+mj-cs"/>
                        </a:rPr>
                        <a:t>12</a:t>
                      </a:r>
                      <a:endParaRPr lang="en-US" sz="1100" b="1" dirty="0">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050" dirty="0">
                          <a:solidFill>
                            <a:srgbClr val="000000"/>
                          </a:solidFill>
                          <a:effectLst/>
                          <a:latin typeface="Times New Roman"/>
                          <a:ea typeface="Times New Roman"/>
                          <a:cs typeface="+mj-cs"/>
                        </a:rPr>
                        <a:t>הגדלת קצבת השלמת הכנסה כך שיחד עם קצבאות אחרות, ההכנסה תעלה את  מקבלי הקצבה מעל קו העוני – כ-200  ₪לחודש לקשיש. </a:t>
                      </a:r>
                      <a:endParaRPr lang="en-US" sz="1000" dirty="0">
                        <a:effectLst/>
                        <a:latin typeface="Times New Roman"/>
                        <a:ea typeface="Times New Roman"/>
                        <a:cs typeface="+mj-cs"/>
                      </a:endParaRPr>
                    </a:p>
                    <a:p>
                      <a:pPr algn="ctr" rtl="1">
                        <a:spcAft>
                          <a:spcPts val="0"/>
                        </a:spcAft>
                      </a:pPr>
                      <a:r>
                        <a:rPr lang="he-IL" sz="1050" dirty="0">
                          <a:solidFill>
                            <a:srgbClr val="FF0000"/>
                          </a:solidFill>
                          <a:effectLst/>
                          <a:latin typeface="Times New Roman"/>
                          <a:ea typeface="Times New Roman"/>
                          <a:cs typeface="+mj-cs"/>
                        </a:rPr>
                        <a:t>בתחום אחריות הביטוח הלאומי</a:t>
                      </a:r>
                      <a:endParaRPr lang="en-US" sz="1000" dirty="0">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spcAft>
                          <a:spcPts val="0"/>
                        </a:spcAft>
                      </a:pPr>
                      <a:r>
                        <a:rPr lang="he-IL" sz="1400" dirty="0">
                          <a:solidFill>
                            <a:srgbClr val="000000"/>
                          </a:solidFill>
                          <a:effectLst/>
                          <a:latin typeface="Times New Roman"/>
                          <a:ea typeface="Times New Roman"/>
                          <a:cs typeface="+mj-cs"/>
                        </a:rPr>
                        <a:t>600 מלש"ח בשנה </a:t>
                      </a:r>
                      <a:endParaRPr lang="en-US" sz="1200" dirty="0">
                        <a:effectLst/>
                        <a:latin typeface="Times New Roman"/>
                        <a:ea typeface="Times New Roman"/>
                        <a:cs typeface="+mj-cs"/>
                      </a:endParaRPr>
                    </a:p>
                  </a:txBody>
                  <a:tcPr marL="43681" marR="43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411776056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a:xfrm>
            <a:off x="8100392" y="6381328"/>
            <a:ext cx="858416" cy="365125"/>
          </a:xfrm>
        </p:spPr>
        <p:txBody>
          <a:bodyPr/>
          <a:lstStyle/>
          <a:p>
            <a:fld id="{02F76B7F-E5EA-401E-964F-FD3A34216069}" type="datetime10">
              <a:rPr lang="he-IL" smtClean="0">
                <a:solidFill>
                  <a:srgbClr val="212745">
                    <a:lumMod val="75000"/>
                  </a:srgbClr>
                </a:solidFill>
              </a:rPr>
              <a:pPr/>
              <a:t>יולי 16</a:t>
            </a:fld>
            <a:endParaRPr lang="he-IL">
              <a:solidFill>
                <a:srgbClr val="212745">
                  <a:lumMod val="75000"/>
                </a:srgbClr>
              </a:solidFill>
            </a:endParaRPr>
          </a:p>
        </p:txBody>
      </p:sp>
      <p:sp>
        <p:nvSpPr>
          <p:cNvPr id="4" name="מציין מיקום של מספר שקופית 3"/>
          <p:cNvSpPr>
            <a:spLocks noGrp="1"/>
          </p:cNvSpPr>
          <p:nvPr>
            <p:ph type="sldNum" sz="quarter" idx="12"/>
          </p:nvPr>
        </p:nvSpPr>
        <p:spPr>
          <a:xfrm>
            <a:off x="179512" y="6381328"/>
            <a:ext cx="1152128" cy="365125"/>
          </a:xfrm>
        </p:spPr>
        <p:txBody>
          <a:bodyPr/>
          <a:lstStyle/>
          <a:p>
            <a:fld id="{FFEAF636-E5E8-41E5-9308-44E18A863F8D}" type="slidenum">
              <a:rPr>
                <a:solidFill>
                  <a:srgbClr val="212745">
                    <a:lumMod val="75000"/>
                  </a:srgbClr>
                </a:solidFill>
                <a:cs typeface="Gisha"/>
              </a:rPr>
              <a:pPr/>
              <a:t>21</a:t>
            </a:fld>
            <a:endParaRPr dirty="0">
              <a:solidFill>
                <a:srgbClr val="212745">
                  <a:lumMod val="75000"/>
                </a:srgbClr>
              </a:solidFill>
              <a:cs typeface="Gisha"/>
            </a:endParaRPr>
          </a:p>
        </p:txBody>
      </p:sp>
      <p:sp>
        <p:nvSpPr>
          <p:cNvPr id="5" name="כותרת 4"/>
          <p:cNvSpPr>
            <a:spLocks noGrp="1"/>
          </p:cNvSpPr>
          <p:nvPr>
            <p:ph type="title"/>
          </p:nvPr>
        </p:nvSpPr>
        <p:spPr>
          <a:xfrm>
            <a:off x="1679104" y="454576"/>
            <a:ext cx="7077579" cy="461665"/>
          </a:xfrm>
          <a:effectLst/>
        </p:spPr>
        <p:txBody>
          <a:bodyPr vert="horz" wrap="none" lIns="91440" tIns="45720" rIns="91440" bIns="45720" rtlCol="0" anchor="t" anchorCtr="0">
            <a:spAutoFit/>
          </a:bodyPr>
          <a:lstStyle/>
          <a:p>
            <a:pPr marL="0" indent="0" algn="ctr">
              <a:buNone/>
            </a:pPr>
            <a:r>
              <a:rPr lang="he-IL" sz="24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פעולות </a:t>
            </a:r>
            <a:r>
              <a:rPr lang="he-IL" sz="24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המשרד בתחום הטיפול בעוני בזיקה </a:t>
            </a:r>
            <a:r>
              <a:rPr lang="he-IL" sz="24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לדו"ח </a:t>
            </a:r>
            <a:r>
              <a:rPr lang="he-IL" sz="24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העוני</a:t>
            </a:r>
          </a:p>
        </p:txBody>
      </p:sp>
      <p:pic>
        <p:nvPicPr>
          <p:cNvPr id="7" name="תמונה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8785" y="260648"/>
            <a:ext cx="731640" cy="689236"/>
          </a:xfrm>
          <a:prstGeom prst="rect">
            <a:avLst/>
          </a:prstGeom>
        </p:spPr>
      </p:pic>
      <p:sp>
        <p:nvSpPr>
          <p:cNvPr id="8" name="TextBox 7"/>
          <p:cNvSpPr txBox="1"/>
          <p:nvPr/>
        </p:nvSpPr>
        <p:spPr>
          <a:xfrm>
            <a:off x="-19795" y="854693"/>
            <a:ext cx="1512961" cy="261610"/>
          </a:xfrm>
          <a:prstGeom prst="rect">
            <a:avLst/>
          </a:prstGeom>
          <a:noFill/>
        </p:spPr>
        <p:txBody>
          <a:bodyPr wrap="square" rtlCol="1">
            <a:spAutoFit/>
          </a:bodyPr>
          <a:lstStyle/>
          <a:p>
            <a:r>
              <a:rPr lang="he-IL" sz="1100" b="1" dirty="0" smtClean="0">
                <a:solidFill>
                  <a:schemeClr val="tx2">
                    <a:lumMod val="75000"/>
                  </a:schemeClr>
                </a:solidFill>
                <a:effectLst>
                  <a:outerShdw blurRad="38100" dist="38100" dir="2700000" algn="tl">
                    <a:srgbClr val="000000">
                      <a:alpha val="43137"/>
                    </a:srgbClr>
                  </a:outerShdw>
                </a:effectLst>
              </a:rPr>
              <a:t>הלב פתוח לרווחה</a:t>
            </a:r>
            <a:endParaRPr lang="he-IL" sz="1100" b="1" dirty="0">
              <a:solidFill>
                <a:schemeClr val="tx2">
                  <a:lumMod val="75000"/>
                </a:schemeClr>
              </a:solidFill>
              <a:effectLst>
                <a:outerShdw blurRad="38100" dist="38100" dir="2700000" algn="tl">
                  <a:srgbClr val="000000">
                    <a:alpha val="43137"/>
                  </a:srgbClr>
                </a:outerShdw>
              </a:effectLst>
            </a:endParaRPr>
          </a:p>
        </p:txBody>
      </p:sp>
      <p:graphicFrame>
        <p:nvGraphicFramePr>
          <p:cNvPr id="3" name="טבלה 2"/>
          <p:cNvGraphicFramePr>
            <a:graphicFrameLocks noGrp="1"/>
          </p:cNvGraphicFramePr>
          <p:nvPr>
            <p:extLst>
              <p:ext uri="{D42A27DB-BD31-4B8C-83A1-F6EECF244321}">
                <p14:modId xmlns:p14="http://schemas.microsoft.com/office/powerpoint/2010/main" val="2061167792"/>
              </p:ext>
            </p:extLst>
          </p:nvPr>
        </p:nvGraphicFramePr>
        <p:xfrm>
          <a:off x="323528" y="1116301"/>
          <a:ext cx="8568953" cy="5265026"/>
        </p:xfrm>
        <a:graphic>
          <a:graphicData uri="http://schemas.openxmlformats.org/drawingml/2006/table">
            <a:tbl>
              <a:tblPr rtl="1" firstRow="1" firstCol="1" bandRow="1"/>
              <a:tblGrid>
                <a:gridCol w="857464"/>
                <a:gridCol w="1698978"/>
                <a:gridCol w="649508"/>
                <a:gridCol w="3263018"/>
                <a:gridCol w="2099985"/>
              </a:tblGrid>
              <a:tr h="513456">
                <a:tc gridSpan="5">
                  <a:txBody>
                    <a:bodyPr/>
                    <a:lstStyle/>
                    <a:p>
                      <a:pPr algn="ctr" rtl="1">
                        <a:spcAft>
                          <a:spcPts val="0"/>
                        </a:spcAft>
                      </a:pPr>
                      <a:r>
                        <a:rPr lang="he-IL" sz="1400" dirty="0">
                          <a:solidFill>
                            <a:srgbClr val="FF0000"/>
                          </a:solidFill>
                          <a:effectLst/>
                          <a:latin typeface="Times New Roman"/>
                          <a:ea typeface="Times New Roman"/>
                          <a:cs typeface="+mj-cs"/>
                        </a:rPr>
                        <a:t>טבלה מס' 3</a:t>
                      </a:r>
                      <a:endParaRPr lang="en-US" sz="900" dirty="0">
                        <a:effectLst/>
                        <a:latin typeface="Times New Roman"/>
                        <a:ea typeface="Times New Roman"/>
                        <a:cs typeface="+mj-cs"/>
                      </a:endParaRPr>
                    </a:p>
                    <a:p>
                      <a:pPr algn="ctr" rtl="1">
                        <a:spcAft>
                          <a:spcPts val="0"/>
                        </a:spcAft>
                      </a:pPr>
                      <a:r>
                        <a:rPr lang="he-IL" sz="1100" dirty="0">
                          <a:effectLst/>
                          <a:latin typeface="Times New Roman"/>
                          <a:ea typeface="Times New Roman"/>
                          <a:cs typeface="+mj-cs"/>
                        </a:rPr>
                        <a:t>פרוט המלצות דוח </a:t>
                      </a:r>
                      <a:r>
                        <a:rPr lang="he-IL" sz="1100" dirty="0" err="1">
                          <a:effectLst/>
                          <a:latin typeface="Times New Roman"/>
                          <a:ea typeface="Times New Roman"/>
                          <a:cs typeface="+mj-cs"/>
                        </a:rPr>
                        <a:t>אלאלוף</a:t>
                      </a:r>
                      <a:r>
                        <a:rPr lang="he-IL" sz="1100" dirty="0">
                          <a:effectLst/>
                          <a:latin typeface="Times New Roman"/>
                          <a:ea typeface="Times New Roman"/>
                          <a:cs typeface="+mj-cs"/>
                        </a:rPr>
                        <a:t> שאינם בתחומי הפעילות של משרד הרווחה</a:t>
                      </a:r>
                      <a:endParaRPr lang="en-US" sz="900" dirty="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hMerge="1">
                  <a:txBody>
                    <a:bodyPr/>
                    <a:lstStyle/>
                    <a:p>
                      <a:pPr rtl="1"/>
                      <a:endParaRPr lang="he-IL"/>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pPr rtl="1"/>
                      <a:endParaRPr lang="he-IL"/>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pPr rtl="1"/>
                      <a:endParaRPr lang="he-IL"/>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pPr rtl="1"/>
                      <a:endParaRPr lang="he-IL"/>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r>
              <a:tr h="513456">
                <a:tc>
                  <a:txBody>
                    <a:bodyPr/>
                    <a:lstStyle/>
                    <a:p>
                      <a:pPr algn="ctr"/>
                      <a:endParaRPr lang="he-IL" sz="2400">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000" b="1" dirty="0">
                          <a:solidFill>
                            <a:srgbClr val="000000"/>
                          </a:solidFill>
                          <a:effectLst/>
                          <a:latin typeface="Times New Roman"/>
                          <a:ea typeface="Times New Roman"/>
                          <a:cs typeface="+mj-cs"/>
                        </a:rPr>
                        <a:t>פרק בדוח העוני</a:t>
                      </a:r>
                      <a:endParaRPr lang="en-US" sz="900" dirty="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000" b="1" dirty="0">
                          <a:solidFill>
                            <a:srgbClr val="000000"/>
                          </a:solidFill>
                          <a:effectLst/>
                          <a:latin typeface="Times New Roman"/>
                          <a:ea typeface="Times New Roman"/>
                          <a:cs typeface="+mj-cs"/>
                        </a:rPr>
                        <a:t>מס' המלצה בדוח </a:t>
                      </a:r>
                      <a:endParaRPr lang="en-US" sz="900" dirty="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000" b="1" dirty="0">
                          <a:solidFill>
                            <a:srgbClr val="000000"/>
                          </a:solidFill>
                          <a:effectLst/>
                          <a:latin typeface="Times New Roman"/>
                          <a:ea typeface="Times New Roman"/>
                          <a:cs typeface="+mj-cs"/>
                        </a:rPr>
                        <a:t>פרוט ההמלצה</a:t>
                      </a:r>
                      <a:endParaRPr lang="en-US" sz="900" dirty="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000" b="1" dirty="0">
                          <a:solidFill>
                            <a:srgbClr val="000000"/>
                          </a:solidFill>
                          <a:effectLst/>
                          <a:latin typeface="Times New Roman"/>
                          <a:ea typeface="Times New Roman"/>
                          <a:cs typeface="+mj-cs"/>
                        </a:rPr>
                        <a:t>עלות משוערת</a:t>
                      </a:r>
                      <a:endParaRPr lang="en-US" sz="900" dirty="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r>
              <a:tr h="526630">
                <a:tc>
                  <a:txBody>
                    <a:bodyPr/>
                    <a:lstStyle/>
                    <a:p>
                      <a:pPr algn="ctr" rtl="1">
                        <a:spcAft>
                          <a:spcPts val="0"/>
                        </a:spcAft>
                      </a:pPr>
                      <a:r>
                        <a:rPr lang="he-IL" sz="1200" b="1" dirty="0">
                          <a:solidFill>
                            <a:srgbClr val="000000"/>
                          </a:solidFill>
                          <a:effectLst/>
                          <a:latin typeface="Times New Roman"/>
                          <a:ea typeface="Times New Roman"/>
                          <a:cs typeface="+mj-cs"/>
                        </a:rPr>
                        <a:t>דיור </a:t>
                      </a:r>
                      <a:endParaRPr lang="en-US" sz="1200" b="1"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200" dirty="0">
                          <a:solidFill>
                            <a:srgbClr val="000000"/>
                          </a:solidFill>
                          <a:effectLst/>
                          <a:latin typeface="Times New Roman"/>
                          <a:ea typeface="Times New Roman"/>
                          <a:cs typeface="+mj-cs"/>
                        </a:rPr>
                        <a:t>תיקון הגדרה לזכאות </a:t>
                      </a:r>
                      <a:endParaRPr lang="en-US" sz="12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000" dirty="0">
                          <a:solidFill>
                            <a:srgbClr val="000000"/>
                          </a:solidFill>
                          <a:effectLst/>
                          <a:latin typeface="Arial"/>
                          <a:ea typeface="Times New Roman"/>
                          <a:cs typeface="+mj-cs"/>
                        </a:rPr>
                        <a:t>13</a:t>
                      </a:r>
                      <a:endParaRPr lang="en-US" sz="10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050" dirty="0">
                          <a:solidFill>
                            <a:srgbClr val="000000"/>
                          </a:solidFill>
                          <a:effectLst/>
                          <a:latin typeface="Times New Roman"/>
                          <a:ea typeface="Times New Roman"/>
                          <a:cs typeface="+mj-cs"/>
                        </a:rPr>
                        <a:t>תיקון ההגדרה של חסרי דירה לאלו שלא הייתה בבעלותם דירה או חלק ממנה בחמש השנים האחרונות. </a:t>
                      </a:r>
                      <a:endParaRPr lang="en-US" sz="105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200" dirty="0">
                          <a:solidFill>
                            <a:srgbClr val="000000"/>
                          </a:solidFill>
                          <a:effectLst/>
                          <a:latin typeface="Arial"/>
                          <a:ea typeface="Times New Roman"/>
                          <a:cs typeface="+mj-cs"/>
                        </a:rPr>
                        <a:t> </a:t>
                      </a:r>
                      <a:endParaRPr lang="en-US" sz="12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51086">
                <a:tc>
                  <a:txBody>
                    <a:bodyPr/>
                    <a:lstStyle/>
                    <a:p>
                      <a:pPr algn="ctr" rtl="1">
                        <a:spcAft>
                          <a:spcPts val="0"/>
                        </a:spcAft>
                      </a:pPr>
                      <a:r>
                        <a:rPr lang="he-IL" sz="1200" b="1" dirty="0">
                          <a:solidFill>
                            <a:srgbClr val="000000"/>
                          </a:solidFill>
                          <a:effectLst/>
                          <a:latin typeface="Times New Roman"/>
                          <a:ea typeface="Times New Roman"/>
                          <a:cs typeface="+mj-cs"/>
                        </a:rPr>
                        <a:t>דיור </a:t>
                      </a:r>
                      <a:endParaRPr lang="en-US" sz="1200" b="1"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200" dirty="0">
                          <a:solidFill>
                            <a:srgbClr val="000000"/>
                          </a:solidFill>
                          <a:effectLst/>
                          <a:latin typeface="Times New Roman"/>
                          <a:ea typeface="Times New Roman"/>
                          <a:cs typeface="+mj-cs"/>
                        </a:rPr>
                        <a:t>סיוע בשכר דירה </a:t>
                      </a:r>
                      <a:endParaRPr lang="en-US" sz="12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000">
                          <a:solidFill>
                            <a:srgbClr val="000000"/>
                          </a:solidFill>
                          <a:effectLst/>
                          <a:latin typeface="Arial"/>
                          <a:ea typeface="Times New Roman"/>
                          <a:cs typeface="+mj-cs"/>
                        </a:rPr>
                        <a:t>14</a:t>
                      </a:r>
                      <a:endParaRPr lang="en-US" sz="10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050" dirty="0">
                          <a:solidFill>
                            <a:srgbClr val="000000"/>
                          </a:solidFill>
                          <a:effectLst/>
                          <a:latin typeface="Times New Roman"/>
                          <a:ea typeface="Times New Roman"/>
                          <a:cs typeface="+mj-cs"/>
                        </a:rPr>
                        <a:t>הגדלת סכום הסיוע לזכאים והצמדתו לשכר דירה ריאלי. </a:t>
                      </a:r>
                      <a:endParaRPr lang="en-US" sz="105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200" dirty="0">
                          <a:solidFill>
                            <a:srgbClr val="000000"/>
                          </a:solidFill>
                          <a:effectLst/>
                          <a:latin typeface="Times New Roman"/>
                          <a:ea typeface="Times New Roman"/>
                          <a:cs typeface="+mj-cs"/>
                        </a:rPr>
                        <a:t>950 מלש"ח </a:t>
                      </a:r>
                      <a:endParaRPr lang="en-US" sz="12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053259">
                <a:tc>
                  <a:txBody>
                    <a:bodyPr/>
                    <a:lstStyle/>
                    <a:p>
                      <a:pPr algn="ctr" rtl="1">
                        <a:spcAft>
                          <a:spcPts val="0"/>
                        </a:spcAft>
                      </a:pPr>
                      <a:r>
                        <a:rPr lang="he-IL" sz="1200" b="1" dirty="0">
                          <a:solidFill>
                            <a:srgbClr val="000000"/>
                          </a:solidFill>
                          <a:effectLst/>
                          <a:latin typeface="Times New Roman"/>
                          <a:ea typeface="Times New Roman"/>
                          <a:cs typeface="+mj-cs"/>
                        </a:rPr>
                        <a:t>דיור </a:t>
                      </a:r>
                      <a:endParaRPr lang="en-US" sz="1200" b="1"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200" dirty="0">
                          <a:solidFill>
                            <a:srgbClr val="000000"/>
                          </a:solidFill>
                          <a:effectLst/>
                          <a:latin typeface="Times New Roman"/>
                          <a:ea typeface="Times New Roman"/>
                          <a:cs typeface="+mj-cs"/>
                        </a:rPr>
                        <a:t>סיוע בשכר דירה </a:t>
                      </a:r>
                      <a:endParaRPr lang="en-US" sz="12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spcAft>
                          <a:spcPts val="0"/>
                        </a:spcAft>
                      </a:pPr>
                      <a:r>
                        <a:rPr lang="en-US" sz="1000">
                          <a:solidFill>
                            <a:srgbClr val="000000"/>
                          </a:solidFill>
                          <a:effectLst/>
                          <a:latin typeface="Arial"/>
                          <a:ea typeface="Times New Roman"/>
                          <a:cs typeface="+mj-cs"/>
                        </a:rPr>
                        <a:t>15</a:t>
                      </a:r>
                      <a:endParaRPr lang="en-US" sz="10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050" dirty="0">
                          <a:solidFill>
                            <a:srgbClr val="000000"/>
                          </a:solidFill>
                          <a:effectLst/>
                          <a:latin typeface="Times New Roman"/>
                          <a:ea typeface="Times New Roman"/>
                          <a:cs typeface="+mj-cs"/>
                        </a:rPr>
                        <a:t>הרחבת מעגל הזכאים לסיוע בשכר דירה על- ידי שינוי הקריטריונים: לנתמכים יחידים ללא מבחן גיל, החלת מבחן מיצוי השתכרות על הכושר המצטבר של השתכרות שני ראשי המשפחה, מבחן ה כנסה בהתאם למספר הילדים, מתן סיוע מוגדל לזכאים לדיור ציבורי שאין ביישובם מלאי דירות ציבוריות. </a:t>
                      </a:r>
                      <a:endParaRPr lang="en-US" sz="105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200" dirty="0">
                          <a:solidFill>
                            <a:srgbClr val="000000"/>
                          </a:solidFill>
                          <a:effectLst/>
                          <a:latin typeface="Times New Roman"/>
                          <a:ea typeface="Times New Roman"/>
                          <a:cs typeface="+mj-cs"/>
                        </a:rPr>
                        <a:t>27 מלש"ח </a:t>
                      </a:r>
                      <a:endParaRPr lang="en-US" sz="12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51086">
                <a:tc>
                  <a:txBody>
                    <a:bodyPr/>
                    <a:lstStyle/>
                    <a:p>
                      <a:pPr algn="ctr" rtl="1">
                        <a:spcAft>
                          <a:spcPts val="0"/>
                        </a:spcAft>
                      </a:pPr>
                      <a:r>
                        <a:rPr lang="he-IL" sz="1200" b="1" dirty="0">
                          <a:solidFill>
                            <a:srgbClr val="000000"/>
                          </a:solidFill>
                          <a:effectLst/>
                          <a:latin typeface="Times New Roman"/>
                          <a:ea typeface="Times New Roman"/>
                          <a:cs typeface="+mj-cs"/>
                        </a:rPr>
                        <a:t>דיור </a:t>
                      </a:r>
                      <a:endParaRPr lang="en-US" sz="1200" b="1"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200" dirty="0">
                          <a:solidFill>
                            <a:srgbClr val="000000"/>
                          </a:solidFill>
                          <a:effectLst/>
                          <a:latin typeface="Times New Roman"/>
                          <a:ea typeface="Times New Roman"/>
                          <a:cs typeface="+mj-cs"/>
                        </a:rPr>
                        <a:t>סיוע בשכר דירה </a:t>
                      </a:r>
                      <a:endParaRPr lang="en-US" sz="12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000">
                          <a:solidFill>
                            <a:srgbClr val="000000"/>
                          </a:solidFill>
                          <a:effectLst/>
                          <a:latin typeface="Arial"/>
                          <a:ea typeface="Times New Roman"/>
                          <a:cs typeface="+mj-cs"/>
                        </a:rPr>
                        <a:t>16</a:t>
                      </a:r>
                      <a:endParaRPr lang="en-US" sz="10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050" dirty="0">
                          <a:solidFill>
                            <a:srgbClr val="000000"/>
                          </a:solidFill>
                          <a:effectLst/>
                          <a:latin typeface="Times New Roman"/>
                          <a:ea typeface="Times New Roman"/>
                          <a:cs typeface="+mj-cs"/>
                        </a:rPr>
                        <a:t>יצירת מדרג סיוע בשכר דירה לרמות הכנסה גבוהות יותר. </a:t>
                      </a:r>
                      <a:endParaRPr lang="en-US" sz="105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200" dirty="0">
                          <a:solidFill>
                            <a:srgbClr val="000000"/>
                          </a:solidFill>
                          <a:effectLst/>
                          <a:latin typeface="Times New Roman"/>
                          <a:ea typeface="Times New Roman"/>
                          <a:cs typeface="+mj-cs"/>
                        </a:rPr>
                        <a:t>9 מלש"ח בשנה </a:t>
                      </a:r>
                      <a:endParaRPr lang="en-US" sz="12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51086">
                <a:tc>
                  <a:txBody>
                    <a:bodyPr/>
                    <a:lstStyle/>
                    <a:p>
                      <a:pPr algn="ctr" rtl="1">
                        <a:spcAft>
                          <a:spcPts val="0"/>
                        </a:spcAft>
                      </a:pPr>
                      <a:r>
                        <a:rPr lang="he-IL" sz="1200" b="1" dirty="0">
                          <a:solidFill>
                            <a:srgbClr val="000000"/>
                          </a:solidFill>
                          <a:effectLst/>
                          <a:latin typeface="Times New Roman"/>
                          <a:ea typeface="Times New Roman"/>
                          <a:cs typeface="+mj-cs"/>
                        </a:rPr>
                        <a:t>דיור </a:t>
                      </a:r>
                      <a:endParaRPr lang="en-US" sz="1200" b="1"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200" dirty="0">
                          <a:solidFill>
                            <a:srgbClr val="000000"/>
                          </a:solidFill>
                          <a:effectLst/>
                          <a:latin typeface="Times New Roman"/>
                          <a:ea typeface="Times New Roman"/>
                          <a:cs typeface="+mj-cs"/>
                        </a:rPr>
                        <a:t>סיוע בשכר דירה </a:t>
                      </a:r>
                      <a:endParaRPr lang="en-US" sz="12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000">
                          <a:solidFill>
                            <a:srgbClr val="000000"/>
                          </a:solidFill>
                          <a:effectLst/>
                          <a:latin typeface="Arial"/>
                          <a:ea typeface="Times New Roman"/>
                          <a:cs typeface="+mj-cs"/>
                        </a:rPr>
                        <a:t>17</a:t>
                      </a:r>
                      <a:endParaRPr lang="en-US" sz="10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050" dirty="0">
                          <a:solidFill>
                            <a:srgbClr val="000000"/>
                          </a:solidFill>
                          <a:effectLst/>
                          <a:latin typeface="Times New Roman"/>
                          <a:ea typeface="Times New Roman"/>
                          <a:cs typeface="+mj-cs"/>
                        </a:rPr>
                        <a:t>להחיל כלל זכאות לקשישים הנתמכים על- ידי משפחותיהם (בדומה לקשישים עולים זכאים). </a:t>
                      </a:r>
                      <a:endParaRPr lang="en-US" sz="105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200" dirty="0">
                          <a:solidFill>
                            <a:srgbClr val="000000"/>
                          </a:solidFill>
                          <a:effectLst/>
                          <a:latin typeface="Times New Roman"/>
                          <a:ea typeface="Times New Roman"/>
                          <a:cs typeface="+mj-cs"/>
                        </a:rPr>
                        <a:t>15 מלש"ח בשנה </a:t>
                      </a:r>
                      <a:endParaRPr lang="en-US" sz="12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053259">
                <a:tc>
                  <a:txBody>
                    <a:bodyPr/>
                    <a:lstStyle/>
                    <a:p>
                      <a:pPr algn="ctr" rtl="1">
                        <a:spcAft>
                          <a:spcPts val="0"/>
                        </a:spcAft>
                      </a:pPr>
                      <a:r>
                        <a:rPr lang="he-IL" sz="1200" b="1" dirty="0">
                          <a:solidFill>
                            <a:srgbClr val="000000"/>
                          </a:solidFill>
                          <a:effectLst/>
                          <a:latin typeface="Times New Roman"/>
                          <a:ea typeface="Times New Roman"/>
                          <a:cs typeface="+mj-cs"/>
                        </a:rPr>
                        <a:t>דיור </a:t>
                      </a:r>
                      <a:endParaRPr lang="en-US" sz="1200" b="1"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200" dirty="0">
                          <a:solidFill>
                            <a:srgbClr val="000000"/>
                          </a:solidFill>
                          <a:effectLst/>
                          <a:latin typeface="Times New Roman"/>
                          <a:ea typeface="Times New Roman"/>
                          <a:cs typeface="+mj-cs"/>
                        </a:rPr>
                        <a:t>דיור ציבורי </a:t>
                      </a:r>
                      <a:endParaRPr lang="en-US" sz="12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000">
                          <a:solidFill>
                            <a:srgbClr val="000000"/>
                          </a:solidFill>
                          <a:effectLst/>
                          <a:latin typeface="Arial"/>
                          <a:ea typeface="Times New Roman"/>
                          <a:cs typeface="+mj-cs"/>
                        </a:rPr>
                        <a:t>18</a:t>
                      </a:r>
                      <a:endParaRPr lang="en-US" sz="10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050" dirty="0">
                          <a:solidFill>
                            <a:srgbClr val="000000"/>
                          </a:solidFill>
                          <a:effectLst/>
                          <a:latin typeface="Times New Roman"/>
                          <a:ea typeface="Times New Roman"/>
                          <a:cs typeface="+mj-cs"/>
                        </a:rPr>
                        <a:t>הגדלת היצע הדיור הציבורי בכ-1000-700 דירות ב-15  שנה: ייעול ניהול מלאי  הדירות; הקמת יחידות דיור במסגרת בתי גיל זהב; מניעת רכישת דירות שיתווספו למאגר הדיור הציבורי על-ידי הדיירים; הרח בת השיטות באמצעותן תרכוש המדינה דירות למלאי הדיור הציבורי. </a:t>
                      </a:r>
                      <a:endParaRPr lang="en-US" sz="105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200" dirty="0">
                          <a:solidFill>
                            <a:srgbClr val="000000"/>
                          </a:solidFill>
                          <a:effectLst/>
                          <a:latin typeface="Times New Roman"/>
                          <a:ea typeface="Times New Roman"/>
                          <a:cs typeface="+mj-cs"/>
                        </a:rPr>
                        <a:t>450 מלש"ח בשנה </a:t>
                      </a:r>
                      <a:endParaRPr lang="en-US" sz="12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51086">
                <a:tc>
                  <a:txBody>
                    <a:bodyPr/>
                    <a:lstStyle/>
                    <a:p>
                      <a:pPr algn="ctr" rtl="1">
                        <a:spcAft>
                          <a:spcPts val="0"/>
                        </a:spcAft>
                      </a:pPr>
                      <a:r>
                        <a:rPr lang="he-IL" sz="1200" b="1" dirty="0">
                          <a:solidFill>
                            <a:srgbClr val="000000"/>
                          </a:solidFill>
                          <a:effectLst/>
                          <a:latin typeface="Times New Roman"/>
                          <a:ea typeface="Times New Roman"/>
                          <a:cs typeface="+mj-cs"/>
                        </a:rPr>
                        <a:t>דיור </a:t>
                      </a:r>
                      <a:endParaRPr lang="en-US" sz="1200" b="1"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200" dirty="0">
                          <a:solidFill>
                            <a:srgbClr val="000000"/>
                          </a:solidFill>
                          <a:effectLst/>
                          <a:latin typeface="Times New Roman"/>
                          <a:ea typeface="Times New Roman"/>
                          <a:cs typeface="+mj-cs"/>
                        </a:rPr>
                        <a:t>דיור ציבורי </a:t>
                      </a:r>
                      <a:endParaRPr lang="en-US" sz="12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000">
                          <a:solidFill>
                            <a:srgbClr val="000000"/>
                          </a:solidFill>
                          <a:effectLst/>
                          <a:latin typeface="Arial"/>
                          <a:ea typeface="Times New Roman"/>
                          <a:cs typeface="+mj-cs"/>
                        </a:rPr>
                        <a:t>19</a:t>
                      </a:r>
                      <a:endParaRPr lang="en-US" sz="10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050" dirty="0">
                          <a:solidFill>
                            <a:srgbClr val="000000"/>
                          </a:solidFill>
                          <a:effectLst/>
                          <a:latin typeface="Times New Roman"/>
                          <a:ea typeface="Times New Roman"/>
                          <a:cs typeface="+mj-cs"/>
                        </a:rPr>
                        <a:t>פיתוח תכנית סיוע משלימה למתן סיוע בשכר דירה מוגדל לטווח ארוך. </a:t>
                      </a:r>
                      <a:endParaRPr lang="en-US" sz="105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200" dirty="0">
                          <a:solidFill>
                            <a:srgbClr val="000000"/>
                          </a:solidFill>
                          <a:effectLst/>
                          <a:latin typeface="Times New Roman"/>
                          <a:ea typeface="Times New Roman"/>
                          <a:cs typeface="+mj-cs"/>
                        </a:rPr>
                        <a:t>50 מלש"ח </a:t>
                      </a:r>
                      <a:endParaRPr lang="en-US" sz="12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00622">
                <a:tc>
                  <a:txBody>
                    <a:bodyPr/>
                    <a:lstStyle/>
                    <a:p>
                      <a:pPr algn="ctr" rtl="1">
                        <a:spcAft>
                          <a:spcPts val="0"/>
                        </a:spcAft>
                      </a:pPr>
                      <a:r>
                        <a:rPr lang="he-IL" sz="1200" b="1" dirty="0">
                          <a:solidFill>
                            <a:srgbClr val="000000"/>
                          </a:solidFill>
                          <a:effectLst/>
                          <a:latin typeface="Times New Roman"/>
                          <a:ea typeface="Times New Roman"/>
                          <a:cs typeface="+mj-cs"/>
                        </a:rPr>
                        <a:t>דיור </a:t>
                      </a:r>
                      <a:endParaRPr lang="en-US" sz="1200" b="1"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200" dirty="0">
                          <a:solidFill>
                            <a:srgbClr val="000000"/>
                          </a:solidFill>
                          <a:effectLst/>
                          <a:latin typeface="Times New Roman"/>
                          <a:ea typeface="Times New Roman"/>
                          <a:cs typeface="+mj-cs"/>
                        </a:rPr>
                        <a:t>דיור ציבורי </a:t>
                      </a:r>
                      <a:endParaRPr lang="en-US" sz="12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000">
                          <a:solidFill>
                            <a:srgbClr val="000000"/>
                          </a:solidFill>
                          <a:effectLst/>
                          <a:latin typeface="Arial"/>
                          <a:ea typeface="Times New Roman"/>
                          <a:cs typeface="+mj-cs"/>
                        </a:rPr>
                        <a:t>20</a:t>
                      </a:r>
                      <a:endParaRPr lang="en-US" sz="10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050" dirty="0">
                          <a:solidFill>
                            <a:srgbClr val="000000"/>
                          </a:solidFill>
                          <a:effectLst/>
                          <a:latin typeface="Times New Roman"/>
                          <a:ea typeface="Times New Roman"/>
                          <a:cs typeface="+mj-cs"/>
                        </a:rPr>
                        <a:t>הגדלת תקציב האחזקה של הדיור ציבורי. </a:t>
                      </a:r>
                      <a:endParaRPr lang="en-US" sz="105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200" dirty="0">
                          <a:solidFill>
                            <a:srgbClr val="000000"/>
                          </a:solidFill>
                          <a:effectLst/>
                          <a:latin typeface="Times New Roman"/>
                          <a:ea typeface="Times New Roman"/>
                          <a:cs typeface="+mj-cs"/>
                        </a:rPr>
                        <a:t>53  מלש"ח לאורך 3 שנים</a:t>
                      </a:r>
                      <a:endParaRPr lang="en-US" sz="12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2086301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a:xfrm>
            <a:off x="6444208" y="6479396"/>
            <a:ext cx="2514600" cy="365125"/>
          </a:xfrm>
        </p:spPr>
        <p:txBody>
          <a:bodyPr/>
          <a:lstStyle/>
          <a:p>
            <a:fld id="{02F76B7F-E5EA-401E-964F-FD3A34216069}" type="datetime10">
              <a:rPr lang="he-IL" smtClean="0">
                <a:solidFill>
                  <a:srgbClr val="212745">
                    <a:lumMod val="75000"/>
                  </a:srgbClr>
                </a:solidFill>
              </a:rPr>
              <a:pPr/>
              <a:t>יולי 16</a:t>
            </a:fld>
            <a:endParaRPr lang="he-IL" dirty="0">
              <a:solidFill>
                <a:srgbClr val="212745">
                  <a:lumMod val="75000"/>
                </a:srgbClr>
              </a:solidFill>
            </a:endParaRPr>
          </a:p>
        </p:txBody>
      </p:sp>
      <p:sp>
        <p:nvSpPr>
          <p:cNvPr id="4" name="מציין מיקום של מספר שקופית 3"/>
          <p:cNvSpPr>
            <a:spLocks noGrp="1"/>
          </p:cNvSpPr>
          <p:nvPr>
            <p:ph type="sldNum" sz="quarter" idx="12"/>
          </p:nvPr>
        </p:nvSpPr>
        <p:spPr>
          <a:xfrm>
            <a:off x="107504" y="6492875"/>
            <a:ext cx="1828800" cy="365125"/>
          </a:xfrm>
        </p:spPr>
        <p:txBody>
          <a:bodyPr/>
          <a:lstStyle/>
          <a:p>
            <a:fld id="{FFEAF636-E5E8-41E5-9308-44E18A863F8D}" type="slidenum">
              <a:rPr>
                <a:solidFill>
                  <a:srgbClr val="212745">
                    <a:lumMod val="75000"/>
                  </a:srgbClr>
                </a:solidFill>
                <a:cs typeface="Gisha"/>
              </a:rPr>
              <a:pPr/>
              <a:t>22</a:t>
            </a:fld>
            <a:endParaRPr dirty="0">
              <a:solidFill>
                <a:srgbClr val="212745">
                  <a:lumMod val="75000"/>
                </a:srgbClr>
              </a:solidFill>
              <a:cs typeface="Gisha"/>
            </a:endParaRPr>
          </a:p>
        </p:txBody>
      </p:sp>
      <p:sp>
        <p:nvSpPr>
          <p:cNvPr id="5" name="כותרת 4"/>
          <p:cNvSpPr>
            <a:spLocks noGrp="1"/>
          </p:cNvSpPr>
          <p:nvPr>
            <p:ph type="title"/>
          </p:nvPr>
        </p:nvSpPr>
        <p:spPr>
          <a:xfrm>
            <a:off x="1679104" y="454576"/>
            <a:ext cx="7077579" cy="461665"/>
          </a:xfrm>
          <a:effectLst/>
        </p:spPr>
        <p:txBody>
          <a:bodyPr vert="horz" wrap="none" lIns="91440" tIns="45720" rIns="91440" bIns="45720" rtlCol="0" anchor="t" anchorCtr="0">
            <a:spAutoFit/>
          </a:bodyPr>
          <a:lstStyle/>
          <a:p>
            <a:pPr marL="0" indent="0" algn="ctr">
              <a:buNone/>
            </a:pPr>
            <a:r>
              <a:rPr lang="he-IL" sz="24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פעולות </a:t>
            </a:r>
            <a:r>
              <a:rPr lang="he-IL" sz="24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המשרד בתחום הטיפול בעוני בזיקה </a:t>
            </a:r>
            <a:r>
              <a:rPr lang="he-IL" sz="24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לדו"ח </a:t>
            </a:r>
            <a:r>
              <a:rPr lang="he-IL" sz="24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העוני</a:t>
            </a:r>
          </a:p>
        </p:txBody>
      </p:sp>
      <p:pic>
        <p:nvPicPr>
          <p:cNvPr id="7" name="תמונה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8785" y="260648"/>
            <a:ext cx="731640" cy="689236"/>
          </a:xfrm>
          <a:prstGeom prst="rect">
            <a:avLst/>
          </a:prstGeom>
        </p:spPr>
      </p:pic>
      <p:sp>
        <p:nvSpPr>
          <p:cNvPr id="8" name="TextBox 7"/>
          <p:cNvSpPr txBox="1"/>
          <p:nvPr/>
        </p:nvSpPr>
        <p:spPr>
          <a:xfrm>
            <a:off x="-19795" y="854693"/>
            <a:ext cx="1512961" cy="261610"/>
          </a:xfrm>
          <a:prstGeom prst="rect">
            <a:avLst/>
          </a:prstGeom>
          <a:noFill/>
        </p:spPr>
        <p:txBody>
          <a:bodyPr wrap="square" rtlCol="1">
            <a:spAutoFit/>
          </a:bodyPr>
          <a:lstStyle/>
          <a:p>
            <a:r>
              <a:rPr lang="he-IL" sz="1100" b="1" dirty="0" smtClean="0">
                <a:solidFill>
                  <a:schemeClr val="tx2">
                    <a:lumMod val="75000"/>
                  </a:schemeClr>
                </a:solidFill>
                <a:effectLst>
                  <a:outerShdw blurRad="38100" dist="38100" dir="2700000" algn="tl">
                    <a:srgbClr val="000000">
                      <a:alpha val="43137"/>
                    </a:srgbClr>
                  </a:outerShdw>
                </a:effectLst>
              </a:rPr>
              <a:t>הלב פתוח לרווחה</a:t>
            </a:r>
            <a:endParaRPr lang="he-IL" sz="1100" b="1" dirty="0">
              <a:solidFill>
                <a:schemeClr val="tx2">
                  <a:lumMod val="75000"/>
                </a:schemeClr>
              </a:solidFill>
              <a:effectLst>
                <a:outerShdw blurRad="38100" dist="38100" dir="2700000" algn="tl">
                  <a:srgbClr val="000000">
                    <a:alpha val="43137"/>
                  </a:srgbClr>
                </a:outerShdw>
              </a:effectLst>
            </a:endParaRPr>
          </a:p>
        </p:txBody>
      </p:sp>
      <p:graphicFrame>
        <p:nvGraphicFramePr>
          <p:cNvPr id="10" name="טבלה 9"/>
          <p:cNvGraphicFramePr>
            <a:graphicFrameLocks noGrp="1"/>
          </p:cNvGraphicFramePr>
          <p:nvPr>
            <p:extLst>
              <p:ext uri="{D42A27DB-BD31-4B8C-83A1-F6EECF244321}">
                <p14:modId xmlns:p14="http://schemas.microsoft.com/office/powerpoint/2010/main" val="4034988391"/>
              </p:ext>
            </p:extLst>
          </p:nvPr>
        </p:nvGraphicFramePr>
        <p:xfrm>
          <a:off x="395536" y="1340768"/>
          <a:ext cx="8424936" cy="4796438"/>
        </p:xfrm>
        <a:graphic>
          <a:graphicData uri="http://schemas.openxmlformats.org/drawingml/2006/table">
            <a:tbl>
              <a:tblPr rtl="1" firstRow="1" firstCol="1" bandRow="1"/>
              <a:tblGrid>
                <a:gridCol w="843053"/>
                <a:gridCol w="1367803"/>
                <a:gridCol w="682000"/>
                <a:gridCol w="3443144"/>
                <a:gridCol w="2088936"/>
              </a:tblGrid>
              <a:tr h="531319">
                <a:tc gridSpan="5">
                  <a:txBody>
                    <a:bodyPr/>
                    <a:lstStyle/>
                    <a:p>
                      <a:pPr algn="ctr" rtl="1">
                        <a:spcAft>
                          <a:spcPts val="0"/>
                        </a:spcAft>
                      </a:pPr>
                      <a:r>
                        <a:rPr lang="he-IL" sz="1800" dirty="0">
                          <a:solidFill>
                            <a:srgbClr val="FF0000"/>
                          </a:solidFill>
                          <a:effectLst/>
                          <a:latin typeface="Times New Roman"/>
                          <a:ea typeface="Times New Roman"/>
                          <a:cs typeface="+mj-cs"/>
                        </a:rPr>
                        <a:t>טבלה מס' 3</a:t>
                      </a:r>
                      <a:endParaRPr lang="en-US" sz="1050" dirty="0">
                        <a:effectLst/>
                        <a:latin typeface="Times New Roman"/>
                        <a:ea typeface="Times New Roman"/>
                        <a:cs typeface="+mj-cs"/>
                      </a:endParaRPr>
                    </a:p>
                    <a:p>
                      <a:pPr algn="ctr" rtl="1">
                        <a:spcAft>
                          <a:spcPts val="0"/>
                        </a:spcAft>
                      </a:pPr>
                      <a:r>
                        <a:rPr lang="he-IL" sz="1400" dirty="0">
                          <a:effectLst/>
                          <a:latin typeface="Times New Roman"/>
                          <a:ea typeface="Times New Roman"/>
                          <a:cs typeface="+mj-cs"/>
                        </a:rPr>
                        <a:t>פרוט המלצות דוח </a:t>
                      </a:r>
                      <a:r>
                        <a:rPr lang="he-IL" sz="1400" dirty="0" err="1">
                          <a:effectLst/>
                          <a:latin typeface="Times New Roman"/>
                          <a:ea typeface="Times New Roman"/>
                          <a:cs typeface="+mj-cs"/>
                        </a:rPr>
                        <a:t>אלאלוף</a:t>
                      </a:r>
                      <a:r>
                        <a:rPr lang="he-IL" sz="1400" dirty="0">
                          <a:effectLst/>
                          <a:latin typeface="Times New Roman"/>
                          <a:ea typeface="Times New Roman"/>
                          <a:cs typeface="+mj-cs"/>
                        </a:rPr>
                        <a:t> שאינם בתחומי הפעילות של משרד הרווחה</a:t>
                      </a:r>
                      <a:endParaRPr lang="en-US" sz="1050" dirty="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hMerge="1">
                  <a:txBody>
                    <a:bodyPr/>
                    <a:lstStyle/>
                    <a:p>
                      <a:pPr rtl="1"/>
                      <a:endParaRPr lang="he-IL"/>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pPr rtl="1"/>
                      <a:endParaRPr lang="he-IL"/>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pPr rtl="1"/>
                      <a:endParaRPr lang="he-IL"/>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pPr rtl="1"/>
                      <a:endParaRPr lang="he-IL"/>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r>
              <a:tr h="531319">
                <a:tc>
                  <a:txBody>
                    <a:bodyPr/>
                    <a:lstStyle/>
                    <a:p>
                      <a:pPr algn="ctr" rtl="1">
                        <a:spcAft>
                          <a:spcPts val="0"/>
                        </a:spcAft>
                      </a:pPr>
                      <a:r>
                        <a:rPr lang="he-IL" sz="1200" b="1">
                          <a:solidFill>
                            <a:srgbClr val="000000"/>
                          </a:solidFill>
                          <a:effectLst/>
                          <a:latin typeface="Times New Roman"/>
                          <a:ea typeface="Times New Roman"/>
                          <a:cs typeface="+mj-cs"/>
                        </a:rPr>
                        <a:t>תחום ההמלצה</a:t>
                      </a:r>
                      <a:endParaRPr lang="en-US" sz="110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200" b="1">
                          <a:solidFill>
                            <a:srgbClr val="000000"/>
                          </a:solidFill>
                          <a:effectLst/>
                          <a:latin typeface="Times New Roman"/>
                          <a:ea typeface="Times New Roman"/>
                          <a:cs typeface="+mj-cs"/>
                        </a:rPr>
                        <a:t>פרק בדוח העוני</a:t>
                      </a:r>
                      <a:endParaRPr lang="en-US" sz="110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200" b="1">
                          <a:solidFill>
                            <a:srgbClr val="000000"/>
                          </a:solidFill>
                          <a:effectLst/>
                          <a:latin typeface="Times New Roman"/>
                          <a:ea typeface="Times New Roman"/>
                          <a:cs typeface="+mj-cs"/>
                        </a:rPr>
                        <a:t>מס' המלצה בדוח </a:t>
                      </a:r>
                      <a:endParaRPr lang="en-US" sz="110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200" b="1" dirty="0">
                          <a:solidFill>
                            <a:srgbClr val="000000"/>
                          </a:solidFill>
                          <a:effectLst/>
                          <a:latin typeface="Times New Roman"/>
                          <a:ea typeface="Times New Roman"/>
                          <a:cs typeface="+mj-cs"/>
                        </a:rPr>
                        <a:t>פרוט ההמלצה</a:t>
                      </a:r>
                      <a:endParaRPr lang="en-US" sz="1100" dirty="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200" b="1" dirty="0">
                          <a:solidFill>
                            <a:srgbClr val="000000"/>
                          </a:solidFill>
                          <a:effectLst/>
                          <a:latin typeface="Times New Roman"/>
                          <a:ea typeface="Times New Roman"/>
                          <a:cs typeface="+mj-cs"/>
                        </a:rPr>
                        <a:t>עלות משוערת</a:t>
                      </a:r>
                      <a:endParaRPr lang="en-US" sz="1100" dirty="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r>
              <a:tr h="531319">
                <a:tc>
                  <a:txBody>
                    <a:bodyPr/>
                    <a:lstStyle/>
                    <a:p>
                      <a:pPr algn="ctr" rtl="1">
                        <a:spcAft>
                          <a:spcPts val="0"/>
                        </a:spcAft>
                      </a:pPr>
                      <a:r>
                        <a:rPr lang="he-IL" sz="1100" b="1" dirty="0">
                          <a:solidFill>
                            <a:srgbClr val="000000"/>
                          </a:solidFill>
                          <a:effectLst/>
                          <a:latin typeface="Times New Roman"/>
                          <a:ea typeface="Times New Roman"/>
                          <a:cs typeface="+mj-cs"/>
                        </a:rPr>
                        <a:t>דיור </a:t>
                      </a:r>
                      <a:endParaRPr lang="en-US" sz="1100" b="1"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a:solidFill>
                            <a:srgbClr val="000000"/>
                          </a:solidFill>
                          <a:effectLst/>
                          <a:latin typeface="Times New Roman"/>
                          <a:ea typeface="Times New Roman"/>
                          <a:cs typeface="+mj-cs"/>
                        </a:rPr>
                        <a:t>תכנית זכות המרה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a:solidFill>
                            <a:srgbClr val="000000"/>
                          </a:solidFill>
                          <a:effectLst/>
                          <a:latin typeface="Arial"/>
                          <a:ea typeface="Times New Roman"/>
                          <a:cs typeface="+mj-cs"/>
                        </a:rPr>
                        <a:t>21</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החלת תכנית זכות ההמרה במסגרתה נכים זכאים יכולים להמיר את זכאותם  לדירת נכסי רכישה למשכנתא בנפח וברמת סבסוד מוגדלים</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dirty="0">
                          <a:solidFill>
                            <a:srgbClr val="000000"/>
                          </a:solidFill>
                          <a:effectLst/>
                          <a:latin typeface="Times New Roman"/>
                          <a:ea typeface="Times New Roman"/>
                          <a:cs typeface="+mj-cs"/>
                        </a:rPr>
                        <a:t> 100 מלש"ח מענה חלופי לזכאי דיור ציבורי</a:t>
                      </a:r>
                      <a:endParaRPr lang="en-US" sz="11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14532">
                <a:tc>
                  <a:txBody>
                    <a:bodyPr/>
                    <a:lstStyle/>
                    <a:p>
                      <a:pPr algn="ctr" rtl="1">
                        <a:spcAft>
                          <a:spcPts val="0"/>
                        </a:spcAft>
                      </a:pPr>
                      <a:r>
                        <a:rPr lang="he-IL" sz="1100" b="1" dirty="0">
                          <a:solidFill>
                            <a:srgbClr val="000000"/>
                          </a:solidFill>
                          <a:effectLst/>
                          <a:latin typeface="Times New Roman"/>
                          <a:ea typeface="Times New Roman"/>
                          <a:cs typeface="+mj-cs"/>
                        </a:rPr>
                        <a:t>דיור </a:t>
                      </a:r>
                      <a:endParaRPr lang="en-US" sz="1100" b="1"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a:solidFill>
                            <a:srgbClr val="000000"/>
                          </a:solidFill>
                          <a:effectLst/>
                          <a:latin typeface="Times New Roman"/>
                          <a:ea typeface="Times New Roman"/>
                          <a:cs typeface="+mj-cs"/>
                        </a:rPr>
                        <a:t>תכנית שכונה שווה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a:solidFill>
                            <a:srgbClr val="000000"/>
                          </a:solidFill>
                          <a:effectLst/>
                          <a:latin typeface="Arial"/>
                          <a:ea typeface="Times New Roman"/>
                          <a:cs typeface="+mj-cs"/>
                        </a:rPr>
                        <a:t>22</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dirty="0">
                          <a:solidFill>
                            <a:srgbClr val="000000"/>
                          </a:solidFill>
                          <a:effectLst/>
                          <a:latin typeface="Times New Roman"/>
                          <a:ea typeface="Times New Roman"/>
                          <a:cs typeface="+mj-cs"/>
                        </a:rPr>
                        <a:t> הפעלת פיילוט לתכנית שכונה שווה בשכונות חלשות שתשלב שיקום פיסי</a:t>
                      </a:r>
                      <a:endParaRPr lang="en-US" sz="11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 222 מלש"ח ל-3 שנים</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14532">
                <a:tc>
                  <a:txBody>
                    <a:bodyPr/>
                    <a:lstStyle/>
                    <a:p>
                      <a:pPr algn="ctr" rtl="1">
                        <a:spcAft>
                          <a:spcPts val="0"/>
                        </a:spcAft>
                      </a:pPr>
                      <a:r>
                        <a:rPr lang="he-IL" sz="1100" b="1" dirty="0">
                          <a:solidFill>
                            <a:srgbClr val="000000"/>
                          </a:solidFill>
                          <a:effectLst/>
                          <a:latin typeface="Times New Roman"/>
                          <a:ea typeface="Times New Roman"/>
                          <a:cs typeface="+mj-cs"/>
                        </a:rPr>
                        <a:t>כלכלה ותעסוקה </a:t>
                      </a:r>
                      <a:endParaRPr lang="en-US" sz="1100" b="1"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a:solidFill>
                            <a:srgbClr val="000000"/>
                          </a:solidFill>
                          <a:effectLst/>
                          <a:latin typeface="Times New Roman"/>
                          <a:ea typeface="Times New Roman"/>
                          <a:cs typeface="+mj-cs"/>
                        </a:rPr>
                        <a:t>מענק עבודה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a:solidFill>
                            <a:srgbClr val="000000"/>
                          </a:solidFill>
                          <a:effectLst/>
                          <a:latin typeface="Arial"/>
                          <a:ea typeface="Times New Roman"/>
                          <a:cs typeface="+mj-cs"/>
                        </a:rPr>
                        <a:t>23</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הגדלת המענק עבור אימהות חד הוריות.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90 מלש"ח בשנה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14532">
                <a:tc>
                  <a:txBody>
                    <a:bodyPr/>
                    <a:lstStyle/>
                    <a:p>
                      <a:pPr algn="ctr" rtl="1">
                        <a:spcAft>
                          <a:spcPts val="0"/>
                        </a:spcAft>
                      </a:pPr>
                      <a:r>
                        <a:rPr lang="he-IL" sz="1100" b="1" dirty="0">
                          <a:solidFill>
                            <a:srgbClr val="000000"/>
                          </a:solidFill>
                          <a:effectLst/>
                          <a:latin typeface="Times New Roman"/>
                          <a:ea typeface="Times New Roman"/>
                          <a:cs typeface="+mj-cs"/>
                        </a:rPr>
                        <a:t>כלכלה ותעסוקה </a:t>
                      </a:r>
                      <a:endParaRPr lang="en-US" sz="1100" b="1"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a:solidFill>
                            <a:srgbClr val="000000"/>
                          </a:solidFill>
                          <a:effectLst/>
                          <a:latin typeface="Times New Roman"/>
                          <a:ea typeface="Times New Roman"/>
                          <a:cs typeface="+mj-cs"/>
                        </a:rPr>
                        <a:t>מענק עבודה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a:solidFill>
                            <a:srgbClr val="000000"/>
                          </a:solidFill>
                          <a:effectLst/>
                          <a:latin typeface="Arial"/>
                          <a:ea typeface="Times New Roman"/>
                          <a:cs typeface="+mj-cs"/>
                        </a:rPr>
                        <a:t>24</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הגדלת המענק עבור אנשים עם מוגבלות שנקבע להם שכר מינימום מותאם.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5 מלש"ח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71798">
                <a:tc>
                  <a:txBody>
                    <a:bodyPr/>
                    <a:lstStyle/>
                    <a:p>
                      <a:pPr algn="ctr" rtl="1">
                        <a:spcAft>
                          <a:spcPts val="0"/>
                        </a:spcAft>
                      </a:pPr>
                      <a:r>
                        <a:rPr lang="he-IL" sz="1100" b="1" dirty="0">
                          <a:solidFill>
                            <a:srgbClr val="000000"/>
                          </a:solidFill>
                          <a:effectLst/>
                          <a:latin typeface="Times New Roman"/>
                          <a:ea typeface="Times New Roman"/>
                          <a:cs typeface="+mj-cs"/>
                        </a:rPr>
                        <a:t>כלכלה ותעסוקה </a:t>
                      </a:r>
                      <a:endParaRPr lang="en-US" sz="1100" b="1"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a:solidFill>
                            <a:srgbClr val="000000"/>
                          </a:solidFill>
                          <a:effectLst/>
                          <a:latin typeface="Times New Roman"/>
                          <a:ea typeface="Times New Roman"/>
                          <a:cs typeface="+mj-cs"/>
                        </a:rPr>
                        <a:t>מענק עבודה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a:solidFill>
                            <a:srgbClr val="000000"/>
                          </a:solidFill>
                          <a:effectLst/>
                          <a:latin typeface="Arial"/>
                          <a:ea typeface="Times New Roman"/>
                          <a:cs typeface="+mj-cs"/>
                        </a:rPr>
                        <a:t>25</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 הגדלת המענק עבור כלל הזכאים במבנה הקיים, הגדלה דיפרנציאלית של המענק בהתאם למספר הילדים והשוואת המענק לגברים ונשים.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800 מלש"ח בשנה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14532">
                <a:tc>
                  <a:txBody>
                    <a:bodyPr/>
                    <a:lstStyle/>
                    <a:p>
                      <a:pPr algn="ctr" rtl="1">
                        <a:spcAft>
                          <a:spcPts val="0"/>
                        </a:spcAft>
                      </a:pPr>
                      <a:r>
                        <a:rPr lang="he-IL" sz="1100" b="1" dirty="0">
                          <a:solidFill>
                            <a:srgbClr val="000000"/>
                          </a:solidFill>
                          <a:effectLst/>
                          <a:latin typeface="Times New Roman"/>
                          <a:ea typeface="Times New Roman"/>
                          <a:cs typeface="+mj-cs"/>
                        </a:rPr>
                        <a:t>כלכלה ותעסוקה </a:t>
                      </a:r>
                      <a:endParaRPr lang="en-US" sz="1100" b="1"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a:solidFill>
                            <a:srgbClr val="000000"/>
                          </a:solidFill>
                          <a:effectLst/>
                          <a:latin typeface="Times New Roman"/>
                          <a:ea typeface="Times New Roman"/>
                          <a:cs typeface="+mj-cs"/>
                        </a:rPr>
                        <a:t>מענק עבודה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a:solidFill>
                            <a:srgbClr val="000000"/>
                          </a:solidFill>
                          <a:effectLst/>
                          <a:latin typeface="Arial"/>
                          <a:ea typeface="Times New Roman"/>
                          <a:cs typeface="+mj-cs"/>
                        </a:rPr>
                        <a:t>26</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החלת רצף בדיקת זכאות אוטומטית עבור זכאים בשנה קודמת.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a:solidFill>
                            <a:srgbClr val="000000"/>
                          </a:solidFill>
                          <a:effectLst/>
                          <a:latin typeface="Arial"/>
                          <a:ea typeface="Times New Roman"/>
                          <a:cs typeface="+mj-cs"/>
                        </a:rPr>
                        <a:t>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14532">
                <a:tc>
                  <a:txBody>
                    <a:bodyPr/>
                    <a:lstStyle/>
                    <a:p>
                      <a:pPr algn="ctr" rtl="1">
                        <a:spcAft>
                          <a:spcPts val="0"/>
                        </a:spcAft>
                      </a:pPr>
                      <a:r>
                        <a:rPr lang="he-IL" sz="1100" b="1" dirty="0">
                          <a:solidFill>
                            <a:srgbClr val="000000"/>
                          </a:solidFill>
                          <a:effectLst/>
                          <a:latin typeface="Times New Roman"/>
                          <a:ea typeface="Times New Roman"/>
                          <a:cs typeface="+mj-cs"/>
                        </a:rPr>
                        <a:t>כלכלה ותעסוקה </a:t>
                      </a:r>
                      <a:endParaRPr lang="en-US" sz="1100" b="1"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a:solidFill>
                            <a:srgbClr val="000000"/>
                          </a:solidFill>
                          <a:effectLst/>
                          <a:latin typeface="Times New Roman"/>
                          <a:ea typeface="Times New Roman"/>
                          <a:cs typeface="+mj-cs"/>
                        </a:rPr>
                        <a:t>מענק עבודה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a:solidFill>
                            <a:srgbClr val="000000"/>
                          </a:solidFill>
                          <a:effectLst/>
                          <a:latin typeface="Arial"/>
                          <a:ea typeface="Times New Roman"/>
                          <a:cs typeface="+mj-cs"/>
                        </a:rPr>
                        <a:t>27</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הגברת המודעות למענק כדי להביא למיצוי הזכאות.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a:solidFill>
                            <a:srgbClr val="000000"/>
                          </a:solidFill>
                          <a:effectLst/>
                          <a:latin typeface="Arial"/>
                          <a:ea typeface="Times New Roman"/>
                          <a:cs typeface="+mj-cs"/>
                        </a:rPr>
                        <a:t>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14532">
                <a:tc>
                  <a:txBody>
                    <a:bodyPr/>
                    <a:lstStyle/>
                    <a:p>
                      <a:pPr algn="ctr" rtl="1">
                        <a:spcAft>
                          <a:spcPts val="0"/>
                        </a:spcAft>
                      </a:pPr>
                      <a:r>
                        <a:rPr lang="he-IL" sz="1100" b="1" dirty="0">
                          <a:solidFill>
                            <a:srgbClr val="FF0000"/>
                          </a:solidFill>
                          <a:effectLst/>
                          <a:latin typeface="Times New Roman"/>
                          <a:ea typeface="Times New Roman"/>
                          <a:cs typeface="+mj-cs"/>
                        </a:rPr>
                        <a:t>כלכלה ותעסוקה </a:t>
                      </a:r>
                      <a:endParaRPr lang="en-US" sz="1100" b="1"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a:solidFill>
                            <a:srgbClr val="FF0000"/>
                          </a:solidFill>
                          <a:effectLst/>
                          <a:latin typeface="Times New Roman"/>
                          <a:ea typeface="Times New Roman"/>
                          <a:cs typeface="+mj-cs"/>
                        </a:rPr>
                        <a:t> מרכזי תעסוקה למקבלי קצבאות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a:solidFill>
                            <a:srgbClr val="FF0000"/>
                          </a:solidFill>
                          <a:effectLst/>
                          <a:latin typeface="Arial"/>
                          <a:ea typeface="Times New Roman"/>
                          <a:cs typeface="+mj-cs"/>
                        </a:rPr>
                        <a:t>28</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FF0000"/>
                          </a:solidFill>
                          <a:effectLst/>
                          <a:latin typeface="Times New Roman"/>
                          <a:ea typeface="Times New Roman"/>
                          <a:cs typeface="+mj-cs"/>
                        </a:rPr>
                        <a:t> יישום תכנית יוצאים לעבודה לשילוב בעבודה של מקבלי קצבאות תוך החלת מבחן תעסוקה אפקטיבי.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a:solidFill>
                            <a:srgbClr val="FF0000"/>
                          </a:solidFill>
                          <a:effectLst/>
                          <a:latin typeface="Arial"/>
                          <a:ea typeface="Times New Roman"/>
                          <a:cs typeface="+mj-cs"/>
                        </a:rPr>
                        <a:t>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14532">
                <a:tc>
                  <a:txBody>
                    <a:bodyPr/>
                    <a:lstStyle/>
                    <a:p>
                      <a:pPr algn="ctr" rtl="1">
                        <a:spcAft>
                          <a:spcPts val="0"/>
                        </a:spcAft>
                      </a:pPr>
                      <a:r>
                        <a:rPr lang="he-IL" sz="1100" b="1" dirty="0">
                          <a:solidFill>
                            <a:srgbClr val="FF0000"/>
                          </a:solidFill>
                          <a:effectLst/>
                          <a:latin typeface="Times New Roman"/>
                          <a:ea typeface="Times New Roman"/>
                          <a:cs typeface="+mj-cs"/>
                        </a:rPr>
                        <a:t>כלכלה ותעסוקה </a:t>
                      </a:r>
                      <a:endParaRPr lang="en-US" sz="1100" b="1"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a:solidFill>
                            <a:srgbClr val="FF0000"/>
                          </a:solidFill>
                          <a:effectLst/>
                          <a:latin typeface="Times New Roman"/>
                          <a:ea typeface="Times New Roman"/>
                          <a:cs typeface="+mj-cs"/>
                        </a:rPr>
                        <a:t> מרכזי תעסוקה למקבלי קצבאות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a:solidFill>
                            <a:srgbClr val="FF0000"/>
                          </a:solidFill>
                          <a:effectLst/>
                          <a:latin typeface="Arial"/>
                          <a:ea typeface="Times New Roman"/>
                          <a:cs typeface="+mj-cs"/>
                        </a:rPr>
                        <a:t>29</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FF0000"/>
                          </a:solidFill>
                          <a:effectLst/>
                          <a:latin typeface="Times New Roman"/>
                          <a:ea typeface="Times New Roman"/>
                          <a:cs typeface="+mj-cs"/>
                        </a:rPr>
                        <a:t>תחקור והפקת לקחים מתכניות קודמות שהופעלו בתחום.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endParaRPr lang="en-US" sz="1100">
                        <a:effectLst/>
                        <a:latin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14532">
                <a:tc>
                  <a:txBody>
                    <a:bodyPr/>
                    <a:lstStyle/>
                    <a:p>
                      <a:pPr algn="ctr" rtl="1">
                        <a:spcAft>
                          <a:spcPts val="0"/>
                        </a:spcAft>
                      </a:pPr>
                      <a:r>
                        <a:rPr lang="he-IL" sz="1100" b="1" dirty="0">
                          <a:solidFill>
                            <a:srgbClr val="FF0000"/>
                          </a:solidFill>
                          <a:effectLst/>
                          <a:latin typeface="Times New Roman"/>
                          <a:ea typeface="Times New Roman"/>
                          <a:cs typeface="+mj-cs"/>
                        </a:rPr>
                        <a:t>כלכלה ותעסוקה </a:t>
                      </a:r>
                      <a:endParaRPr lang="en-US" sz="1100" b="1"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dirty="0">
                          <a:solidFill>
                            <a:srgbClr val="FF0000"/>
                          </a:solidFill>
                          <a:effectLst/>
                          <a:latin typeface="Times New Roman"/>
                          <a:ea typeface="Times New Roman"/>
                          <a:cs typeface="+mj-cs"/>
                        </a:rPr>
                        <a:t> מרכזי תעסוקה למקבלי קצבאות </a:t>
                      </a:r>
                      <a:endParaRPr lang="en-US" sz="11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a:solidFill>
                            <a:srgbClr val="FF0000"/>
                          </a:solidFill>
                          <a:effectLst/>
                          <a:latin typeface="Arial"/>
                          <a:ea typeface="Times New Roman"/>
                          <a:cs typeface="+mj-cs"/>
                        </a:rPr>
                        <a:t>30</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FF0000"/>
                          </a:solidFill>
                          <a:effectLst/>
                          <a:latin typeface="Times New Roman"/>
                          <a:ea typeface="Times New Roman"/>
                          <a:cs typeface="+mj-cs"/>
                        </a:rPr>
                        <a:t>קיום מבחן תעסוקה אפקטיבי אמיתי לצורך בחינת הזכאות לקבלת קצבה.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endParaRPr lang="en-US" sz="1100" dirty="0">
                        <a:effectLst/>
                        <a:latin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2647930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02F76B7F-E5EA-401E-964F-FD3A34216069}" type="datetime10">
              <a:rPr lang="he-IL" smtClean="0">
                <a:solidFill>
                  <a:srgbClr val="212745">
                    <a:lumMod val="75000"/>
                  </a:srgbClr>
                </a:solidFill>
              </a:rPr>
              <a:pPr/>
              <a:t>יולי 16</a:t>
            </a:fld>
            <a:endParaRPr lang="he-IL">
              <a:solidFill>
                <a:srgbClr val="212745">
                  <a:lumMod val="75000"/>
                </a:srgbClr>
              </a:solidFill>
            </a:endParaRPr>
          </a:p>
        </p:txBody>
      </p:sp>
      <p:sp>
        <p:nvSpPr>
          <p:cNvPr id="4" name="מציין מיקום של מספר שקופית 3"/>
          <p:cNvSpPr>
            <a:spLocks noGrp="1"/>
          </p:cNvSpPr>
          <p:nvPr>
            <p:ph type="sldNum" sz="quarter" idx="12"/>
          </p:nvPr>
        </p:nvSpPr>
        <p:spPr/>
        <p:txBody>
          <a:bodyPr/>
          <a:lstStyle/>
          <a:p>
            <a:fld id="{FFEAF636-E5E8-41E5-9308-44E18A863F8D}" type="slidenum">
              <a:rPr>
                <a:solidFill>
                  <a:srgbClr val="212745">
                    <a:lumMod val="75000"/>
                  </a:srgbClr>
                </a:solidFill>
                <a:cs typeface="Gisha"/>
              </a:rPr>
              <a:pPr/>
              <a:t>23</a:t>
            </a:fld>
            <a:endParaRPr>
              <a:solidFill>
                <a:srgbClr val="212745">
                  <a:lumMod val="75000"/>
                </a:srgbClr>
              </a:solidFill>
              <a:cs typeface="Gisha"/>
            </a:endParaRPr>
          </a:p>
        </p:txBody>
      </p:sp>
      <p:sp>
        <p:nvSpPr>
          <p:cNvPr id="5" name="כותרת 4"/>
          <p:cNvSpPr>
            <a:spLocks noGrp="1"/>
          </p:cNvSpPr>
          <p:nvPr>
            <p:ph type="title"/>
          </p:nvPr>
        </p:nvSpPr>
        <p:spPr>
          <a:xfrm>
            <a:off x="1679104" y="454576"/>
            <a:ext cx="7077579" cy="461665"/>
          </a:xfrm>
          <a:effectLst/>
        </p:spPr>
        <p:txBody>
          <a:bodyPr vert="horz" wrap="none" lIns="91440" tIns="45720" rIns="91440" bIns="45720" rtlCol="0" anchor="t" anchorCtr="0">
            <a:spAutoFit/>
          </a:bodyPr>
          <a:lstStyle/>
          <a:p>
            <a:pPr marL="0" indent="0" algn="ctr">
              <a:buNone/>
            </a:pPr>
            <a:r>
              <a:rPr lang="he-IL" sz="24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פעולות </a:t>
            </a:r>
            <a:r>
              <a:rPr lang="he-IL" sz="24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המשרד בתחום הטיפול בעוני בזיקה </a:t>
            </a:r>
            <a:r>
              <a:rPr lang="he-IL" sz="24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לדו"ח </a:t>
            </a:r>
            <a:r>
              <a:rPr lang="he-IL" sz="24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העוני</a:t>
            </a:r>
          </a:p>
        </p:txBody>
      </p:sp>
      <p:pic>
        <p:nvPicPr>
          <p:cNvPr id="7" name="תמונה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8785" y="260648"/>
            <a:ext cx="731640" cy="689236"/>
          </a:xfrm>
          <a:prstGeom prst="rect">
            <a:avLst/>
          </a:prstGeom>
        </p:spPr>
      </p:pic>
      <p:sp>
        <p:nvSpPr>
          <p:cNvPr id="8" name="TextBox 7"/>
          <p:cNvSpPr txBox="1"/>
          <p:nvPr/>
        </p:nvSpPr>
        <p:spPr>
          <a:xfrm>
            <a:off x="-19795" y="854693"/>
            <a:ext cx="1512961" cy="261610"/>
          </a:xfrm>
          <a:prstGeom prst="rect">
            <a:avLst/>
          </a:prstGeom>
          <a:noFill/>
        </p:spPr>
        <p:txBody>
          <a:bodyPr wrap="square" rtlCol="1">
            <a:spAutoFit/>
          </a:bodyPr>
          <a:lstStyle/>
          <a:p>
            <a:r>
              <a:rPr lang="he-IL" sz="1100" b="1" dirty="0" smtClean="0">
                <a:solidFill>
                  <a:schemeClr val="tx2">
                    <a:lumMod val="75000"/>
                  </a:schemeClr>
                </a:solidFill>
                <a:effectLst>
                  <a:outerShdw blurRad="38100" dist="38100" dir="2700000" algn="tl">
                    <a:srgbClr val="000000">
                      <a:alpha val="43137"/>
                    </a:srgbClr>
                  </a:outerShdw>
                </a:effectLst>
              </a:rPr>
              <a:t>הלב פתוח לרווחה</a:t>
            </a:r>
            <a:endParaRPr lang="he-IL" sz="1100" b="1" dirty="0">
              <a:solidFill>
                <a:schemeClr val="tx2">
                  <a:lumMod val="75000"/>
                </a:schemeClr>
              </a:solidFill>
              <a:effectLst>
                <a:outerShdw blurRad="38100" dist="38100" dir="2700000" algn="tl">
                  <a:srgbClr val="000000">
                    <a:alpha val="43137"/>
                  </a:srgbClr>
                </a:outerShdw>
              </a:effectLst>
            </a:endParaRPr>
          </a:p>
        </p:txBody>
      </p:sp>
      <p:graphicFrame>
        <p:nvGraphicFramePr>
          <p:cNvPr id="6" name="טבלה 5"/>
          <p:cNvGraphicFramePr>
            <a:graphicFrameLocks noGrp="1"/>
          </p:cNvGraphicFramePr>
          <p:nvPr>
            <p:extLst>
              <p:ext uri="{D42A27DB-BD31-4B8C-83A1-F6EECF244321}">
                <p14:modId xmlns:p14="http://schemas.microsoft.com/office/powerpoint/2010/main" val="2017988051"/>
              </p:ext>
            </p:extLst>
          </p:nvPr>
        </p:nvGraphicFramePr>
        <p:xfrm>
          <a:off x="179512" y="1268763"/>
          <a:ext cx="8784976" cy="4968546"/>
        </p:xfrm>
        <a:graphic>
          <a:graphicData uri="http://schemas.openxmlformats.org/drawingml/2006/table">
            <a:tbl>
              <a:tblPr rtl="1" firstRow="1" firstCol="1" bandRow="1"/>
              <a:tblGrid>
                <a:gridCol w="879081"/>
                <a:gridCol w="1741809"/>
                <a:gridCol w="665882"/>
                <a:gridCol w="3755988"/>
                <a:gridCol w="1742216"/>
              </a:tblGrid>
              <a:tr h="438291">
                <a:tc gridSpan="5">
                  <a:txBody>
                    <a:bodyPr/>
                    <a:lstStyle/>
                    <a:p>
                      <a:pPr algn="ctr" rtl="1">
                        <a:spcAft>
                          <a:spcPts val="0"/>
                        </a:spcAft>
                      </a:pPr>
                      <a:r>
                        <a:rPr lang="he-IL" sz="1600" dirty="0">
                          <a:solidFill>
                            <a:srgbClr val="FF0000"/>
                          </a:solidFill>
                          <a:effectLst/>
                          <a:latin typeface="Times New Roman"/>
                          <a:ea typeface="Times New Roman"/>
                          <a:cs typeface="+mj-cs"/>
                        </a:rPr>
                        <a:t>טבלה מס' 3</a:t>
                      </a:r>
                      <a:endParaRPr lang="en-US" sz="1000" dirty="0">
                        <a:effectLst/>
                        <a:latin typeface="Times New Roman"/>
                        <a:ea typeface="Times New Roman"/>
                        <a:cs typeface="+mj-cs"/>
                      </a:endParaRPr>
                    </a:p>
                    <a:p>
                      <a:pPr algn="ctr" rtl="1">
                        <a:spcAft>
                          <a:spcPts val="0"/>
                        </a:spcAft>
                      </a:pPr>
                      <a:r>
                        <a:rPr lang="he-IL" sz="1200" dirty="0">
                          <a:effectLst/>
                          <a:latin typeface="Times New Roman"/>
                          <a:ea typeface="Times New Roman"/>
                          <a:cs typeface="+mj-cs"/>
                        </a:rPr>
                        <a:t>פרוט המלצות דוח </a:t>
                      </a:r>
                      <a:r>
                        <a:rPr lang="he-IL" sz="1200" dirty="0" err="1">
                          <a:effectLst/>
                          <a:latin typeface="Times New Roman"/>
                          <a:ea typeface="Times New Roman"/>
                          <a:cs typeface="+mj-cs"/>
                        </a:rPr>
                        <a:t>אלאלוף</a:t>
                      </a:r>
                      <a:r>
                        <a:rPr lang="he-IL" sz="1200" dirty="0">
                          <a:effectLst/>
                          <a:latin typeface="Times New Roman"/>
                          <a:ea typeface="Times New Roman"/>
                          <a:cs typeface="+mj-cs"/>
                        </a:rPr>
                        <a:t> שאינם בתחומי הפעילות של משרד הרווחה</a:t>
                      </a:r>
                      <a:endParaRPr lang="en-US" sz="1000" dirty="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hMerge="1">
                  <a:txBody>
                    <a:bodyPr/>
                    <a:lstStyle/>
                    <a:p>
                      <a:pPr rtl="1"/>
                      <a:endParaRPr lang="he-IL"/>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pPr rtl="1"/>
                      <a:endParaRPr lang="he-IL"/>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pPr rtl="1"/>
                      <a:endParaRPr lang="he-IL"/>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pPr rtl="1"/>
                      <a:endParaRPr lang="he-IL"/>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0904">
                <a:tc>
                  <a:txBody>
                    <a:bodyPr/>
                    <a:lstStyle/>
                    <a:p>
                      <a:pPr algn="ctr" rtl="1">
                        <a:spcAft>
                          <a:spcPts val="0"/>
                        </a:spcAft>
                      </a:pPr>
                      <a:r>
                        <a:rPr lang="he-IL" sz="1050" b="1">
                          <a:solidFill>
                            <a:srgbClr val="000000"/>
                          </a:solidFill>
                          <a:effectLst/>
                          <a:latin typeface="Times New Roman"/>
                          <a:ea typeface="Times New Roman"/>
                          <a:cs typeface="+mj-cs"/>
                        </a:rPr>
                        <a:t>תחום ההמלצה</a:t>
                      </a:r>
                      <a:endParaRPr lang="en-US" sz="100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050" b="1">
                          <a:solidFill>
                            <a:srgbClr val="000000"/>
                          </a:solidFill>
                          <a:effectLst/>
                          <a:latin typeface="Times New Roman"/>
                          <a:ea typeface="Times New Roman"/>
                          <a:cs typeface="+mj-cs"/>
                        </a:rPr>
                        <a:t>פרק בדוח העוני</a:t>
                      </a:r>
                      <a:endParaRPr lang="en-US" sz="100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050" b="1">
                          <a:solidFill>
                            <a:srgbClr val="000000"/>
                          </a:solidFill>
                          <a:effectLst/>
                          <a:latin typeface="Times New Roman"/>
                          <a:ea typeface="Times New Roman"/>
                          <a:cs typeface="+mj-cs"/>
                        </a:rPr>
                        <a:t>מס' המלצה בדוח </a:t>
                      </a:r>
                      <a:endParaRPr lang="en-US" sz="100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050" b="1" dirty="0">
                          <a:solidFill>
                            <a:srgbClr val="000000"/>
                          </a:solidFill>
                          <a:effectLst/>
                          <a:latin typeface="Times New Roman"/>
                          <a:ea typeface="Times New Roman"/>
                          <a:cs typeface="+mj-cs"/>
                        </a:rPr>
                        <a:t>פרוט ההמלצה</a:t>
                      </a:r>
                      <a:endParaRPr lang="en-US" sz="1000" dirty="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050" b="1" dirty="0">
                          <a:solidFill>
                            <a:srgbClr val="000000"/>
                          </a:solidFill>
                          <a:effectLst/>
                          <a:latin typeface="Times New Roman"/>
                          <a:ea typeface="Times New Roman"/>
                          <a:cs typeface="+mj-cs"/>
                        </a:rPr>
                        <a:t>עלות משוערת</a:t>
                      </a:r>
                      <a:endParaRPr lang="en-US" sz="1000" dirty="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r>
              <a:tr h="335779">
                <a:tc>
                  <a:txBody>
                    <a:bodyPr/>
                    <a:lstStyle/>
                    <a:p>
                      <a:pPr algn="ctr" rtl="1">
                        <a:spcAft>
                          <a:spcPts val="0"/>
                        </a:spcAft>
                      </a:pPr>
                      <a:r>
                        <a:rPr lang="he-IL" sz="1050" b="1" dirty="0">
                          <a:solidFill>
                            <a:srgbClr val="FF0000"/>
                          </a:solidFill>
                          <a:effectLst/>
                          <a:latin typeface="Times New Roman"/>
                          <a:ea typeface="Times New Roman"/>
                          <a:cs typeface="+mj-cs"/>
                        </a:rPr>
                        <a:t>כלכלה ותעסוקה </a:t>
                      </a:r>
                      <a:endParaRPr lang="en-US" sz="1050" b="1"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050">
                          <a:solidFill>
                            <a:srgbClr val="FF0000"/>
                          </a:solidFill>
                          <a:effectLst/>
                          <a:latin typeface="Times New Roman"/>
                          <a:ea typeface="Times New Roman"/>
                          <a:cs typeface="+mj-cs"/>
                        </a:rPr>
                        <a:t>מרכזי תעסוקה למקבלי קצבאות </a:t>
                      </a:r>
                      <a:endParaRPr lang="en-US" sz="105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050">
                          <a:solidFill>
                            <a:srgbClr val="FF0000"/>
                          </a:solidFill>
                          <a:effectLst/>
                          <a:latin typeface="Arial"/>
                          <a:ea typeface="Times New Roman"/>
                          <a:cs typeface="+mj-cs"/>
                        </a:rPr>
                        <a:t>31</a:t>
                      </a:r>
                      <a:endParaRPr lang="en-US" sz="105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050">
                          <a:solidFill>
                            <a:srgbClr val="FF0000"/>
                          </a:solidFill>
                          <a:effectLst/>
                          <a:latin typeface="Times New Roman"/>
                          <a:ea typeface="Times New Roman"/>
                          <a:cs typeface="+mj-cs"/>
                        </a:rPr>
                        <a:t> שימוש בתשתית הידע הנצבר במרכזי תעסוקה לצורך שיפור תכניות השמה של המדינה. </a:t>
                      </a:r>
                      <a:endParaRPr lang="en-US" sz="105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endParaRPr lang="en-US" sz="1050" dirty="0">
                        <a:effectLst/>
                        <a:latin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3669">
                <a:tc>
                  <a:txBody>
                    <a:bodyPr/>
                    <a:lstStyle/>
                    <a:p>
                      <a:pPr algn="ctr" rtl="1">
                        <a:spcAft>
                          <a:spcPts val="0"/>
                        </a:spcAft>
                      </a:pPr>
                      <a:r>
                        <a:rPr lang="he-IL" sz="1050" b="1">
                          <a:solidFill>
                            <a:srgbClr val="000000"/>
                          </a:solidFill>
                          <a:effectLst/>
                          <a:latin typeface="Times New Roman"/>
                          <a:ea typeface="Times New Roman"/>
                          <a:cs typeface="+mj-cs"/>
                        </a:rPr>
                        <a:t>כלכלה ותעסוקה </a:t>
                      </a:r>
                      <a:endParaRPr lang="en-US" sz="1050" b="1">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050">
                          <a:solidFill>
                            <a:srgbClr val="000000"/>
                          </a:solidFill>
                          <a:effectLst/>
                          <a:latin typeface="Times New Roman"/>
                          <a:ea typeface="Times New Roman"/>
                          <a:cs typeface="+mj-cs"/>
                        </a:rPr>
                        <a:t>הכשרות מקצועיות </a:t>
                      </a:r>
                      <a:endParaRPr lang="en-US" sz="105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050">
                          <a:solidFill>
                            <a:srgbClr val="000000"/>
                          </a:solidFill>
                          <a:effectLst/>
                          <a:latin typeface="Arial"/>
                          <a:ea typeface="Times New Roman"/>
                          <a:cs typeface="+mj-cs"/>
                        </a:rPr>
                        <a:t>32</a:t>
                      </a:r>
                      <a:endParaRPr lang="en-US" sz="105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050">
                          <a:solidFill>
                            <a:srgbClr val="FF0000"/>
                          </a:solidFill>
                          <a:effectLst/>
                          <a:latin typeface="Times New Roman"/>
                          <a:ea typeface="Times New Roman"/>
                          <a:cs typeface="+mj-cs"/>
                        </a:rPr>
                        <a:t> להמשיך בטיוב תכניות ההכשרה המקצועית הקיימות ומסגרות ההשכרה המתבצעות בשיתוף עם מעסיקים ופישוט הנהלים והחסמים הבירוקרטיים. </a:t>
                      </a:r>
                      <a:endParaRPr lang="en-US" sz="105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4">
                  <a:txBody>
                    <a:bodyPr/>
                    <a:lstStyle/>
                    <a:p>
                      <a:pPr algn="ctr" rtl="1">
                        <a:spcAft>
                          <a:spcPts val="0"/>
                        </a:spcAft>
                      </a:pPr>
                      <a:r>
                        <a:rPr lang="he-IL" sz="1050" dirty="0">
                          <a:solidFill>
                            <a:srgbClr val="000000"/>
                          </a:solidFill>
                          <a:effectLst/>
                          <a:latin typeface="Times New Roman"/>
                          <a:ea typeface="Times New Roman"/>
                          <a:cs typeface="+mj-cs"/>
                        </a:rPr>
                        <a:t>120 מלש"ח</a:t>
                      </a:r>
                      <a:endParaRPr lang="en-US" sz="1050" dirty="0">
                        <a:effectLst/>
                        <a:latin typeface="Times New Roman"/>
                        <a:ea typeface="Times New Roman"/>
                        <a:cs typeface="+mj-cs"/>
                      </a:endParaRPr>
                    </a:p>
                    <a:p>
                      <a:pPr algn="ctr" rtl="1">
                        <a:spcAft>
                          <a:spcPts val="0"/>
                        </a:spcAft>
                      </a:pPr>
                      <a:r>
                        <a:rPr lang="he-IL" sz="1050" dirty="0">
                          <a:solidFill>
                            <a:srgbClr val="000000"/>
                          </a:solidFill>
                          <a:effectLst/>
                          <a:latin typeface="Times New Roman"/>
                          <a:ea typeface="Times New Roman"/>
                          <a:cs typeface="+mj-cs"/>
                        </a:rPr>
                        <a:t>הזכרתי למעלה: תוספת של 3 </a:t>
                      </a:r>
                      <a:r>
                        <a:rPr lang="he-IL" sz="1050" dirty="0" err="1">
                          <a:solidFill>
                            <a:srgbClr val="000000"/>
                          </a:solidFill>
                          <a:effectLst/>
                          <a:latin typeface="Times New Roman"/>
                          <a:ea typeface="Times New Roman"/>
                          <a:cs typeface="+mj-cs"/>
                        </a:rPr>
                        <a:t>מליון</a:t>
                      </a:r>
                      <a:r>
                        <a:rPr lang="he-IL" sz="1050" dirty="0">
                          <a:solidFill>
                            <a:srgbClr val="000000"/>
                          </a:solidFill>
                          <a:effectLst/>
                          <a:latin typeface="Times New Roman"/>
                          <a:ea typeface="Times New Roman"/>
                          <a:cs typeface="+mj-cs"/>
                        </a:rPr>
                        <a:t> ש"ח</a:t>
                      </a:r>
                      <a:endParaRPr lang="en-US" sz="105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71560">
                <a:tc>
                  <a:txBody>
                    <a:bodyPr/>
                    <a:lstStyle/>
                    <a:p>
                      <a:pPr algn="ctr" rtl="1">
                        <a:spcAft>
                          <a:spcPts val="0"/>
                        </a:spcAft>
                      </a:pPr>
                      <a:r>
                        <a:rPr lang="he-IL" sz="1050" b="1">
                          <a:solidFill>
                            <a:srgbClr val="000000"/>
                          </a:solidFill>
                          <a:effectLst/>
                          <a:latin typeface="Times New Roman"/>
                          <a:ea typeface="Times New Roman"/>
                          <a:cs typeface="+mj-cs"/>
                        </a:rPr>
                        <a:t>כלכלה ותעסוקה </a:t>
                      </a:r>
                      <a:endParaRPr lang="en-US" sz="1050" b="1">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050">
                          <a:solidFill>
                            <a:srgbClr val="000000"/>
                          </a:solidFill>
                          <a:effectLst/>
                          <a:latin typeface="Times New Roman"/>
                          <a:ea typeface="Times New Roman"/>
                          <a:cs typeface="+mj-cs"/>
                        </a:rPr>
                        <a:t>הכשרות מקצועיות </a:t>
                      </a:r>
                      <a:endParaRPr lang="en-US" sz="105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050">
                          <a:solidFill>
                            <a:srgbClr val="000000"/>
                          </a:solidFill>
                          <a:effectLst/>
                          <a:latin typeface="Arial"/>
                          <a:ea typeface="Times New Roman"/>
                          <a:cs typeface="+mj-cs"/>
                        </a:rPr>
                        <a:t>33</a:t>
                      </a:r>
                      <a:endParaRPr lang="en-US" sz="105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050">
                          <a:solidFill>
                            <a:srgbClr val="FF0000"/>
                          </a:solidFill>
                          <a:effectLst/>
                          <a:latin typeface="Times New Roman"/>
                          <a:ea typeface="Times New Roman"/>
                          <a:cs typeface="+mj-cs"/>
                        </a:rPr>
                        <a:t>הרחבת כלי ההכשרה המקצועית המחזקים את שיתופי הפעולה עם מעסיקים. כולל התאמות לאנשים עם מוגבלות ומימון הכשרות לאנשים שאינם משתלבים</a:t>
                      </a:r>
                      <a:endParaRPr lang="en-US" sz="105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rtl="1"/>
                      <a:endParaRPr lang="he-IL"/>
                    </a:p>
                  </a:txBody>
                  <a:tcPr/>
                </a:tc>
              </a:tr>
              <a:tr h="335779">
                <a:tc>
                  <a:txBody>
                    <a:bodyPr/>
                    <a:lstStyle/>
                    <a:p>
                      <a:pPr algn="ctr" rtl="1">
                        <a:spcAft>
                          <a:spcPts val="0"/>
                        </a:spcAft>
                      </a:pPr>
                      <a:r>
                        <a:rPr lang="he-IL" sz="1050" b="1">
                          <a:solidFill>
                            <a:srgbClr val="000000"/>
                          </a:solidFill>
                          <a:effectLst/>
                          <a:latin typeface="Times New Roman"/>
                          <a:ea typeface="Times New Roman"/>
                          <a:cs typeface="+mj-cs"/>
                        </a:rPr>
                        <a:t>כלכלה ותעסוקה </a:t>
                      </a:r>
                      <a:endParaRPr lang="en-US" sz="1050" b="1">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050">
                          <a:solidFill>
                            <a:srgbClr val="000000"/>
                          </a:solidFill>
                          <a:effectLst/>
                          <a:latin typeface="Times New Roman"/>
                          <a:ea typeface="Times New Roman"/>
                          <a:cs typeface="+mj-cs"/>
                        </a:rPr>
                        <a:t>הכשרות מקצועיות </a:t>
                      </a:r>
                      <a:endParaRPr lang="en-US" sz="105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050">
                          <a:solidFill>
                            <a:srgbClr val="000000"/>
                          </a:solidFill>
                          <a:effectLst/>
                          <a:latin typeface="Arial"/>
                          <a:ea typeface="Times New Roman"/>
                          <a:cs typeface="+mj-cs"/>
                        </a:rPr>
                        <a:t>34</a:t>
                      </a:r>
                      <a:endParaRPr lang="en-US" sz="105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050">
                          <a:solidFill>
                            <a:srgbClr val="FF0000"/>
                          </a:solidFill>
                          <a:effectLst/>
                          <a:latin typeface="Times New Roman"/>
                          <a:ea typeface="Times New Roman"/>
                          <a:cs typeface="+mj-cs"/>
                        </a:rPr>
                        <a:t>קידום שימוש מוגבר וממוקד של שוברים להכשרה מקצועית. </a:t>
                      </a:r>
                      <a:endParaRPr lang="en-US" sz="105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rtl="1"/>
                      <a:endParaRPr lang="he-IL"/>
                    </a:p>
                  </a:txBody>
                  <a:tcPr/>
                </a:tc>
              </a:tr>
              <a:tr h="335779">
                <a:tc>
                  <a:txBody>
                    <a:bodyPr/>
                    <a:lstStyle/>
                    <a:p>
                      <a:pPr algn="ctr" rtl="1">
                        <a:spcAft>
                          <a:spcPts val="0"/>
                        </a:spcAft>
                      </a:pPr>
                      <a:r>
                        <a:rPr lang="he-IL" sz="1050" b="1">
                          <a:solidFill>
                            <a:srgbClr val="000000"/>
                          </a:solidFill>
                          <a:effectLst/>
                          <a:latin typeface="Times New Roman"/>
                          <a:ea typeface="Times New Roman"/>
                          <a:cs typeface="+mj-cs"/>
                        </a:rPr>
                        <a:t>כלכלה ותעסוקה </a:t>
                      </a:r>
                      <a:endParaRPr lang="en-US" sz="1050" b="1">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050">
                          <a:solidFill>
                            <a:srgbClr val="000000"/>
                          </a:solidFill>
                          <a:effectLst/>
                          <a:latin typeface="Times New Roman"/>
                          <a:ea typeface="Times New Roman"/>
                          <a:cs typeface="+mj-cs"/>
                        </a:rPr>
                        <a:t>הכשרות מקצועיות </a:t>
                      </a:r>
                      <a:endParaRPr lang="en-US" sz="105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050">
                          <a:solidFill>
                            <a:srgbClr val="000000"/>
                          </a:solidFill>
                          <a:effectLst/>
                          <a:latin typeface="Arial"/>
                          <a:ea typeface="Times New Roman"/>
                          <a:cs typeface="+mj-cs"/>
                        </a:rPr>
                        <a:t>35</a:t>
                      </a:r>
                      <a:endParaRPr lang="en-US" sz="105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050">
                          <a:solidFill>
                            <a:srgbClr val="FF0000"/>
                          </a:solidFill>
                          <a:effectLst/>
                          <a:latin typeface="Times New Roman"/>
                          <a:ea typeface="Times New Roman"/>
                          <a:cs typeface="+mj-cs"/>
                        </a:rPr>
                        <a:t>בחינה של היקף ההכשרות השונות בתשתיות ההכשרה. </a:t>
                      </a:r>
                      <a:endParaRPr lang="en-US" sz="105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rtl="1"/>
                      <a:endParaRPr lang="he-IL"/>
                    </a:p>
                  </a:txBody>
                  <a:tcPr/>
                </a:tc>
              </a:tr>
              <a:tr h="335779">
                <a:tc>
                  <a:txBody>
                    <a:bodyPr/>
                    <a:lstStyle/>
                    <a:p>
                      <a:pPr algn="ctr" rtl="1">
                        <a:spcAft>
                          <a:spcPts val="0"/>
                        </a:spcAft>
                      </a:pPr>
                      <a:r>
                        <a:rPr lang="he-IL" sz="1050" b="1">
                          <a:solidFill>
                            <a:srgbClr val="000000"/>
                          </a:solidFill>
                          <a:effectLst/>
                          <a:latin typeface="Times New Roman"/>
                          <a:ea typeface="Times New Roman"/>
                          <a:cs typeface="+mj-cs"/>
                        </a:rPr>
                        <a:t>כלכלה ותעסוקה </a:t>
                      </a:r>
                      <a:endParaRPr lang="en-US" sz="1050" b="1">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050">
                          <a:solidFill>
                            <a:srgbClr val="000000"/>
                          </a:solidFill>
                          <a:effectLst/>
                          <a:latin typeface="Times New Roman"/>
                          <a:ea typeface="Times New Roman"/>
                          <a:cs typeface="+mj-cs"/>
                        </a:rPr>
                        <a:t> הקטנת מספר העובדים הזרים </a:t>
                      </a:r>
                      <a:endParaRPr lang="en-US" sz="105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050">
                          <a:solidFill>
                            <a:srgbClr val="000000"/>
                          </a:solidFill>
                          <a:effectLst/>
                          <a:latin typeface="Arial"/>
                          <a:ea typeface="Times New Roman"/>
                          <a:cs typeface="+mj-cs"/>
                        </a:rPr>
                        <a:t>36</a:t>
                      </a:r>
                      <a:endParaRPr lang="en-US" sz="105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050">
                          <a:solidFill>
                            <a:srgbClr val="000000"/>
                          </a:solidFill>
                          <a:effectLst/>
                          <a:latin typeface="Times New Roman"/>
                          <a:ea typeface="Times New Roman"/>
                          <a:cs typeface="+mj-cs"/>
                        </a:rPr>
                        <a:t>קביעת יעדים ממשלתיים לצמצום מספר העובדים הלא ישראלים. </a:t>
                      </a:r>
                      <a:endParaRPr lang="en-US" sz="105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050">
                          <a:solidFill>
                            <a:srgbClr val="000000"/>
                          </a:solidFill>
                          <a:effectLst/>
                          <a:latin typeface="Times New Roman"/>
                          <a:ea typeface="Times New Roman"/>
                          <a:cs typeface="+mj-cs"/>
                        </a:rPr>
                        <a:t>80 מלש"ח </a:t>
                      </a:r>
                      <a:endParaRPr lang="en-US" sz="105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5779">
                <a:tc>
                  <a:txBody>
                    <a:bodyPr/>
                    <a:lstStyle/>
                    <a:p>
                      <a:pPr algn="ctr" rtl="1">
                        <a:spcAft>
                          <a:spcPts val="0"/>
                        </a:spcAft>
                      </a:pPr>
                      <a:r>
                        <a:rPr lang="he-IL" sz="1050" b="1">
                          <a:solidFill>
                            <a:srgbClr val="000000"/>
                          </a:solidFill>
                          <a:effectLst/>
                          <a:latin typeface="Times New Roman"/>
                          <a:ea typeface="Times New Roman"/>
                          <a:cs typeface="+mj-cs"/>
                        </a:rPr>
                        <a:t>כלכלה ותעסוקה </a:t>
                      </a:r>
                      <a:endParaRPr lang="en-US" sz="1050" b="1">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050">
                          <a:solidFill>
                            <a:srgbClr val="000000"/>
                          </a:solidFill>
                          <a:effectLst/>
                          <a:latin typeface="Times New Roman"/>
                          <a:ea typeface="Times New Roman"/>
                          <a:cs typeface="+mj-cs"/>
                        </a:rPr>
                        <a:t> הקטנת מספר העובדים הזרים </a:t>
                      </a:r>
                      <a:endParaRPr lang="en-US" sz="105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050">
                          <a:solidFill>
                            <a:srgbClr val="000000"/>
                          </a:solidFill>
                          <a:effectLst/>
                          <a:latin typeface="Arial"/>
                          <a:ea typeface="Times New Roman"/>
                          <a:cs typeface="+mj-cs"/>
                        </a:rPr>
                        <a:t>37</a:t>
                      </a:r>
                      <a:endParaRPr lang="en-US" sz="105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050">
                          <a:solidFill>
                            <a:srgbClr val="000000"/>
                          </a:solidFill>
                          <a:effectLst/>
                          <a:latin typeface="Times New Roman"/>
                          <a:ea typeface="Times New Roman"/>
                          <a:cs typeface="+mj-cs"/>
                        </a:rPr>
                        <a:t>אכיפת חוקי עבודה של מעסיקי עובדים זרים בהיתר ובלעדיו. </a:t>
                      </a:r>
                      <a:endParaRPr lang="en-US" sz="105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050">
                          <a:solidFill>
                            <a:srgbClr val="000000"/>
                          </a:solidFill>
                          <a:effectLst/>
                          <a:latin typeface="Arial"/>
                          <a:ea typeface="Times New Roman"/>
                          <a:cs typeface="+mj-cs"/>
                        </a:rPr>
                        <a:t> </a:t>
                      </a:r>
                      <a:endParaRPr lang="en-US" sz="105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3669">
                <a:tc>
                  <a:txBody>
                    <a:bodyPr/>
                    <a:lstStyle/>
                    <a:p>
                      <a:pPr algn="ctr" rtl="1">
                        <a:spcAft>
                          <a:spcPts val="0"/>
                        </a:spcAft>
                      </a:pPr>
                      <a:r>
                        <a:rPr lang="he-IL" sz="1050" b="1">
                          <a:solidFill>
                            <a:srgbClr val="000000"/>
                          </a:solidFill>
                          <a:effectLst/>
                          <a:latin typeface="Times New Roman"/>
                          <a:ea typeface="Times New Roman"/>
                          <a:cs typeface="+mj-cs"/>
                        </a:rPr>
                        <a:t>כלכלה ותעסוקה </a:t>
                      </a:r>
                      <a:endParaRPr lang="en-US" sz="1050" b="1">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050">
                          <a:solidFill>
                            <a:srgbClr val="000000"/>
                          </a:solidFill>
                          <a:effectLst/>
                          <a:latin typeface="Times New Roman"/>
                          <a:ea typeface="Times New Roman"/>
                          <a:cs typeface="+mj-cs"/>
                        </a:rPr>
                        <a:t>הקטנת מספר העובדים הזרים </a:t>
                      </a:r>
                      <a:endParaRPr lang="en-US" sz="105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050">
                          <a:solidFill>
                            <a:srgbClr val="000000"/>
                          </a:solidFill>
                          <a:effectLst/>
                          <a:latin typeface="Arial"/>
                          <a:ea typeface="Times New Roman"/>
                          <a:cs typeface="+mj-cs"/>
                        </a:rPr>
                        <a:t>38</a:t>
                      </a:r>
                      <a:endParaRPr lang="en-US" sz="105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050">
                          <a:solidFill>
                            <a:srgbClr val="000000"/>
                          </a:solidFill>
                          <a:effectLst/>
                          <a:latin typeface="Times New Roman"/>
                          <a:ea typeface="Times New Roman"/>
                          <a:cs typeface="+mj-cs"/>
                        </a:rPr>
                        <a:t> חיוב מעסיקים להקים קרן הפרשות תשלומי פנסיה ופיצויים עבור העובד אשר תעבור לידיו בצאתו מהארץ. </a:t>
                      </a:r>
                      <a:endParaRPr lang="en-US" sz="105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050">
                          <a:solidFill>
                            <a:srgbClr val="000000"/>
                          </a:solidFill>
                          <a:effectLst/>
                          <a:latin typeface="Arial"/>
                          <a:ea typeface="Times New Roman"/>
                          <a:cs typeface="+mj-cs"/>
                        </a:rPr>
                        <a:t> </a:t>
                      </a:r>
                      <a:endParaRPr lang="en-US" sz="105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5779">
                <a:tc>
                  <a:txBody>
                    <a:bodyPr/>
                    <a:lstStyle/>
                    <a:p>
                      <a:pPr algn="ctr" rtl="1">
                        <a:spcAft>
                          <a:spcPts val="0"/>
                        </a:spcAft>
                      </a:pPr>
                      <a:r>
                        <a:rPr lang="he-IL" sz="1050" b="1">
                          <a:solidFill>
                            <a:srgbClr val="000000"/>
                          </a:solidFill>
                          <a:effectLst/>
                          <a:latin typeface="Times New Roman"/>
                          <a:ea typeface="Times New Roman"/>
                          <a:cs typeface="+mj-cs"/>
                        </a:rPr>
                        <a:t>כלכלה ותעסוקה </a:t>
                      </a:r>
                      <a:endParaRPr lang="en-US" sz="1050" b="1">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050">
                          <a:solidFill>
                            <a:srgbClr val="000000"/>
                          </a:solidFill>
                          <a:effectLst/>
                          <a:latin typeface="Times New Roman"/>
                          <a:ea typeface="Times New Roman"/>
                          <a:cs typeface="+mj-cs"/>
                        </a:rPr>
                        <a:t> הקטנת מספר העובדים הזרים </a:t>
                      </a:r>
                      <a:endParaRPr lang="en-US" sz="105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050">
                          <a:solidFill>
                            <a:srgbClr val="000000"/>
                          </a:solidFill>
                          <a:effectLst/>
                          <a:latin typeface="Arial"/>
                          <a:ea typeface="Times New Roman"/>
                          <a:cs typeface="+mj-cs"/>
                        </a:rPr>
                        <a:t>39</a:t>
                      </a:r>
                      <a:endParaRPr lang="en-US" sz="105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050">
                          <a:solidFill>
                            <a:srgbClr val="000000"/>
                          </a:solidFill>
                          <a:effectLst/>
                          <a:latin typeface="Times New Roman"/>
                          <a:ea typeface="Times New Roman"/>
                          <a:cs typeface="+mj-cs"/>
                        </a:rPr>
                        <a:t>עידוד תעסוקת ישראלים במיזמים משותפים לממשלה ולמעסיקים. </a:t>
                      </a:r>
                      <a:endParaRPr lang="en-US" sz="105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050">
                          <a:solidFill>
                            <a:srgbClr val="000000"/>
                          </a:solidFill>
                          <a:effectLst/>
                          <a:latin typeface="Arial"/>
                          <a:ea typeface="Times New Roman"/>
                          <a:cs typeface="+mj-cs"/>
                        </a:rPr>
                        <a:t> </a:t>
                      </a:r>
                      <a:endParaRPr lang="en-US" sz="105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5779">
                <a:tc>
                  <a:txBody>
                    <a:bodyPr/>
                    <a:lstStyle/>
                    <a:p>
                      <a:pPr algn="ctr" rtl="1">
                        <a:spcAft>
                          <a:spcPts val="0"/>
                        </a:spcAft>
                      </a:pPr>
                      <a:r>
                        <a:rPr lang="he-IL" sz="1050" b="1" dirty="0">
                          <a:solidFill>
                            <a:srgbClr val="000000"/>
                          </a:solidFill>
                          <a:effectLst/>
                          <a:latin typeface="Times New Roman"/>
                          <a:ea typeface="Times New Roman"/>
                          <a:cs typeface="+mj-cs"/>
                        </a:rPr>
                        <a:t>כלכלה ותעסוקה </a:t>
                      </a:r>
                      <a:endParaRPr lang="en-US" sz="1050" b="1"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050">
                          <a:solidFill>
                            <a:srgbClr val="000000"/>
                          </a:solidFill>
                          <a:effectLst/>
                          <a:latin typeface="Times New Roman"/>
                          <a:ea typeface="Times New Roman"/>
                          <a:cs typeface="+mj-cs"/>
                        </a:rPr>
                        <a:t> הקטנת מספר העובדים הזרים </a:t>
                      </a:r>
                      <a:endParaRPr lang="en-US" sz="105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050">
                          <a:solidFill>
                            <a:srgbClr val="000000"/>
                          </a:solidFill>
                          <a:effectLst/>
                          <a:latin typeface="Arial"/>
                          <a:ea typeface="Times New Roman"/>
                          <a:cs typeface="+mj-cs"/>
                        </a:rPr>
                        <a:t>40</a:t>
                      </a:r>
                      <a:endParaRPr lang="en-US" sz="105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050">
                          <a:solidFill>
                            <a:srgbClr val="000000"/>
                          </a:solidFill>
                          <a:effectLst/>
                          <a:latin typeface="Times New Roman"/>
                          <a:ea typeface="Times New Roman"/>
                          <a:cs typeface="+mj-cs"/>
                        </a:rPr>
                        <a:t>עידוד תעסוקת חיילים משוחררים בבניין, חקלאות וסיעוד. </a:t>
                      </a:r>
                      <a:endParaRPr lang="en-US" sz="105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050" dirty="0">
                          <a:solidFill>
                            <a:srgbClr val="000000"/>
                          </a:solidFill>
                          <a:effectLst/>
                          <a:latin typeface="Arial"/>
                          <a:ea typeface="Times New Roman"/>
                          <a:cs typeface="+mj-cs"/>
                        </a:rPr>
                        <a:t> </a:t>
                      </a:r>
                      <a:endParaRPr lang="en-US" sz="105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38076777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02F76B7F-E5EA-401E-964F-FD3A34216069}" type="datetime10">
              <a:rPr lang="he-IL" smtClean="0">
                <a:solidFill>
                  <a:srgbClr val="212745">
                    <a:lumMod val="75000"/>
                  </a:srgbClr>
                </a:solidFill>
              </a:rPr>
              <a:pPr/>
              <a:t>יולי 16</a:t>
            </a:fld>
            <a:endParaRPr lang="he-IL">
              <a:solidFill>
                <a:srgbClr val="212745">
                  <a:lumMod val="75000"/>
                </a:srgbClr>
              </a:solidFill>
            </a:endParaRPr>
          </a:p>
        </p:txBody>
      </p:sp>
      <p:sp>
        <p:nvSpPr>
          <p:cNvPr id="4" name="מציין מיקום של מספר שקופית 3"/>
          <p:cNvSpPr>
            <a:spLocks noGrp="1"/>
          </p:cNvSpPr>
          <p:nvPr>
            <p:ph type="sldNum" sz="quarter" idx="12"/>
          </p:nvPr>
        </p:nvSpPr>
        <p:spPr/>
        <p:txBody>
          <a:bodyPr/>
          <a:lstStyle/>
          <a:p>
            <a:fld id="{FFEAF636-E5E8-41E5-9308-44E18A863F8D}" type="slidenum">
              <a:rPr>
                <a:solidFill>
                  <a:srgbClr val="212745">
                    <a:lumMod val="75000"/>
                  </a:srgbClr>
                </a:solidFill>
                <a:cs typeface="Gisha"/>
              </a:rPr>
              <a:pPr/>
              <a:t>24</a:t>
            </a:fld>
            <a:endParaRPr>
              <a:solidFill>
                <a:srgbClr val="212745">
                  <a:lumMod val="75000"/>
                </a:srgbClr>
              </a:solidFill>
              <a:cs typeface="Gisha"/>
            </a:endParaRPr>
          </a:p>
        </p:txBody>
      </p:sp>
      <p:sp>
        <p:nvSpPr>
          <p:cNvPr id="5" name="כותרת 4"/>
          <p:cNvSpPr>
            <a:spLocks noGrp="1"/>
          </p:cNvSpPr>
          <p:nvPr>
            <p:ph type="title"/>
          </p:nvPr>
        </p:nvSpPr>
        <p:spPr>
          <a:xfrm>
            <a:off x="1679104" y="454576"/>
            <a:ext cx="7077579" cy="461665"/>
          </a:xfrm>
          <a:effectLst/>
        </p:spPr>
        <p:txBody>
          <a:bodyPr vert="horz" wrap="none" lIns="91440" tIns="45720" rIns="91440" bIns="45720" rtlCol="0" anchor="t" anchorCtr="0">
            <a:spAutoFit/>
          </a:bodyPr>
          <a:lstStyle/>
          <a:p>
            <a:pPr marL="0" indent="0" algn="ctr">
              <a:buNone/>
            </a:pPr>
            <a:r>
              <a:rPr lang="he-IL" sz="24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פעולות </a:t>
            </a:r>
            <a:r>
              <a:rPr lang="he-IL" sz="24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המשרד בתחום הטיפול בעוני בזיקה </a:t>
            </a:r>
            <a:r>
              <a:rPr lang="he-IL" sz="24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לדו"ח </a:t>
            </a:r>
            <a:r>
              <a:rPr lang="he-IL" sz="24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העוני</a:t>
            </a:r>
          </a:p>
        </p:txBody>
      </p:sp>
      <p:pic>
        <p:nvPicPr>
          <p:cNvPr id="7" name="תמונה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8785" y="260648"/>
            <a:ext cx="731640" cy="689236"/>
          </a:xfrm>
          <a:prstGeom prst="rect">
            <a:avLst/>
          </a:prstGeom>
        </p:spPr>
      </p:pic>
      <p:sp>
        <p:nvSpPr>
          <p:cNvPr id="8" name="TextBox 7"/>
          <p:cNvSpPr txBox="1"/>
          <p:nvPr/>
        </p:nvSpPr>
        <p:spPr>
          <a:xfrm>
            <a:off x="-19795" y="854693"/>
            <a:ext cx="1512961" cy="261610"/>
          </a:xfrm>
          <a:prstGeom prst="rect">
            <a:avLst/>
          </a:prstGeom>
          <a:noFill/>
        </p:spPr>
        <p:txBody>
          <a:bodyPr wrap="square" rtlCol="1">
            <a:spAutoFit/>
          </a:bodyPr>
          <a:lstStyle/>
          <a:p>
            <a:r>
              <a:rPr lang="he-IL" sz="1100" b="1" dirty="0" smtClean="0">
                <a:solidFill>
                  <a:schemeClr val="tx2">
                    <a:lumMod val="75000"/>
                  </a:schemeClr>
                </a:solidFill>
                <a:effectLst>
                  <a:outerShdw blurRad="38100" dist="38100" dir="2700000" algn="tl">
                    <a:srgbClr val="000000">
                      <a:alpha val="43137"/>
                    </a:srgbClr>
                  </a:outerShdw>
                </a:effectLst>
              </a:rPr>
              <a:t>הלב פתוח לרווחה</a:t>
            </a:r>
            <a:endParaRPr lang="he-IL" sz="1100" b="1" dirty="0">
              <a:solidFill>
                <a:schemeClr val="tx2">
                  <a:lumMod val="75000"/>
                </a:schemeClr>
              </a:solidFill>
              <a:effectLst>
                <a:outerShdw blurRad="38100" dist="38100" dir="2700000" algn="tl">
                  <a:srgbClr val="000000">
                    <a:alpha val="43137"/>
                  </a:srgbClr>
                </a:outerShdw>
              </a:effectLst>
            </a:endParaRPr>
          </a:p>
        </p:txBody>
      </p:sp>
      <p:graphicFrame>
        <p:nvGraphicFramePr>
          <p:cNvPr id="11" name="טבלה 10"/>
          <p:cNvGraphicFramePr>
            <a:graphicFrameLocks noGrp="1"/>
          </p:cNvGraphicFramePr>
          <p:nvPr>
            <p:extLst>
              <p:ext uri="{D42A27DB-BD31-4B8C-83A1-F6EECF244321}">
                <p14:modId xmlns:p14="http://schemas.microsoft.com/office/powerpoint/2010/main" val="2041317440"/>
              </p:ext>
            </p:extLst>
          </p:nvPr>
        </p:nvGraphicFramePr>
        <p:xfrm>
          <a:off x="251520" y="1162080"/>
          <a:ext cx="8712967" cy="5242560"/>
        </p:xfrm>
        <a:graphic>
          <a:graphicData uri="http://schemas.openxmlformats.org/drawingml/2006/table">
            <a:tbl>
              <a:tblPr rtl="1" firstRow="1" firstCol="1" bandRow="1"/>
              <a:tblGrid>
                <a:gridCol w="871875"/>
                <a:gridCol w="1823996"/>
                <a:gridCol w="563960"/>
                <a:gridCol w="3220184"/>
                <a:gridCol w="2232952"/>
              </a:tblGrid>
              <a:tr h="245186">
                <a:tc gridSpan="5">
                  <a:txBody>
                    <a:bodyPr/>
                    <a:lstStyle/>
                    <a:p>
                      <a:pPr algn="ctr" rtl="1">
                        <a:spcAft>
                          <a:spcPts val="0"/>
                        </a:spcAft>
                      </a:pPr>
                      <a:r>
                        <a:rPr lang="he-IL" sz="1400" dirty="0">
                          <a:solidFill>
                            <a:srgbClr val="FF0000"/>
                          </a:solidFill>
                          <a:effectLst/>
                          <a:latin typeface="Times New Roman"/>
                          <a:ea typeface="Times New Roman"/>
                          <a:cs typeface="+mj-cs"/>
                        </a:rPr>
                        <a:t>טבלה מס' 3</a:t>
                      </a:r>
                      <a:endParaRPr lang="en-US" sz="900" dirty="0">
                        <a:effectLst/>
                        <a:latin typeface="Times New Roman"/>
                        <a:ea typeface="Times New Roman"/>
                        <a:cs typeface="+mj-cs"/>
                      </a:endParaRPr>
                    </a:p>
                    <a:p>
                      <a:pPr algn="ctr" rtl="1">
                        <a:spcAft>
                          <a:spcPts val="0"/>
                        </a:spcAft>
                      </a:pPr>
                      <a:r>
                        <a:rPr lang="he-IL" sz="1100" dirty="0">
                          <a:effectLst/>
                          <a:latin typeface="Times New Roman"/>
                          <a:ea typeface="Times New Roman"/>
                          <a:cs typeface="+mj-cs"/>
                        </a:rPr>
                        <a:t>פרוט המלצות דוח </a:t>
                      </a:r>
                      <a:r>
                        <a:rPr lang="he-IL" sz="1100" dirty="0" err="1">
                          <a:effectLst/>
                          <a:latin typeface="Times New Roman"/>
                          <a:ea typeface="Times New Roman"/>
                          <a:cs typeface="+mj-cs"/>
                        </a:rPr>
                        <a:t>אלאלוף</a:t>
                      </a:r>
                      <a:r>
                        <a:rPr lang="he-IL" sz="1100" dirty="0">
                          <a:effectLst/>
                          <a:latin typeface="Times New Roman"/>
                          <a:ea typeface="Times New Roman"/>
                          <a:cs typeface="+mj-cs"/>
                        </a:rPr>
                        <a:t> שאינם בתחומי הפעילות של משרד הרווחה</a:t>
                      </a:r>
                      <a:endParaRPr lang="en-US" sz="900" dirty="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hMerge="1">
                  <a:txBody>
                    <a:bodyPr/>
                    <a:lstStyle/>
                    <a:p>
                      <a:pPr rtl="1"/>
                      <a:endParaRPr lang="he-IL"/>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pPr rtl="1"/>
                      <a:endParaRPr lang="he-IL"/>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pPr rtl="1"/>
                      <a:endParaRPr lang="he-IL"/>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pPr rtl="1"/>
                      <a:endParaRPr lang="he-IL"/>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r>
              <a:tr h="245186">
                <a:tc>
                  <a:txBody>
                    <a:bodyPr/>
                    <a:lstStyle/>
                    <a:p>
                      <a:pPr algn="ctr" rtl="1">
                        <a:spcAft>
                          <a:spcPts val="0"/>
                        </a:spcAft>
                      </a:pPr>
                      <a:r>
                        <a:rPr lang="he-IL" sz="1100" b="1">
                          <a:solidFill>
                            <a:srgbClr val="000000"/>
                          </a:solidFill>
                          <a:effectLst/>
                          <a:latin typeface="Times New Roman"/>
                          <a:ea typeface="Times New Roman"/>
                          <a:cs typeface="+mj-cs"/>
                        </a:rPr>
                        <a:t>תחום ההמלצה</a:t>
                      </a:r>
                      <a:endParaRPr lang="en-US" sz="105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b="1">
                          <a:solidFill>
                            <a:srgbClr val="000000"/>
                          </a:solidFill>
                          <a:effectLst/>
                          <a:latin typeface="Times New Roman"/>
                          <a:ea typeface="Times New Roman"/>
                          <a:cs typeface="+mj-cs"/>
                        </a:rPr>
                        <a:t>פרק בדוח העוני</a:t>
                      </a:r>
                      <a:endParaRPr lang="en-US" sz="105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b="1">
                          <a:solidFill>
                            <a:srgbClr val="000000"/>
                          </a:solidFill>
                          <a:effectLst/>
                          <a:latin typeface="Times New Roman"/>
                          <a:ea typeface="Times New Roman"/>
                          <a:cs typeface="+mj-cs"/>
                        </a:rPr>
                        <a:t>מס' המלצה בדוח </a:t>
                      </a:r>
                      <a:endParaRPr lang="en-US" sz="105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b="1" dirty="0">
                          <a:solidFill>
                            <a:srgbClr val="000000"/>
                          </a:solidFill>
                          <a:effectLst/>
                          <a:latin typeface="Times New Roman"/>
                          <a:ea typeface="Times New Roman"/>
                          <a:cs typeface="+mj-cs"/>
                        </a:rPr>
                        <a:t>פרוט ההמלצה</a:t>
                      </a:r>
                      <a:endParaRPr lang="en-US" sz="1050" dirty="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b="1" dirty="0">
                          <a:solidFill>
                            <a:srgbClr val="000000"/>
                          </a:solidFill>
                          <a:effectLst/>
                          <a:latin typeface="Times New Roman"/>
                          <a:ea typeface="Times New Roman"/>
                          <a:cs typeface="+mj-cs"/>
                        </a:rPr>
                        <a:t>עלות משוערת</a:t>
                      </a:r>
                      <a:endParaRPr lang="en-US" sz="1050" dirty="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r>
              <a:tr h="245186">
                <a:tc>
                  <a:txBody>
                    <a:bodyPr/>
                    <a:lstStyle/>
                    <a:p>
                      <a:pPr algn="ctr" rtl="1">
                        <a:spcAft>
                          <a:spcPts val="0"/>
                        </a:spcAft>
                      </a:pPr>
                      <a:r>
                        <a:rPr lang="he-IL" sz="1100" b="1" dirty="0">
                          <a:solidFill>
                            <a:srgbClr val="000000"/>
                          </a:solidFill>
                          <a:effectLst/>
                          <a:latin typeface="Times New Roman"/>
                          <a:ea typeface="Times New Roman"/>
                          <a:cs typeface="+mj-cs"/>
                        </a:rPr>
                        <a:t>כלכלה ותעסוקה </a:t>
                      </a:r>
                      <a:endParaRPr lang="en-US" sz="1100" b="1"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dirty="0">
                          <a:solidFill>
                            <a:srgbClr val="000000"/>
                          </a:solidFill>
                          <a:effectLst/>
                          <a:latin typeface="Times New Roman"/>
                          <a:ea typeface="Times New Roman"/>
                          <a:cs typeface="+mj-cs"/>
                        </a:rPr>
                        <a:t> הגברת ומיקוד אכיפת חוקי עבודה </a:t>
                      </a:r>
                      <a:endParaRPr lang="en-US" sz="11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a:solidFill>
                            <a:srgbClr val="000000"/>
                          </a:solidFill>
                          <a:effectLst/>
                          <a:latin typeface="Arial"/>
                          <a:ea typeface="Times New Roman"/>
                          <a:cs typeface="+mj-cs"/>
                        </a:rPr>
                        <a:t>41</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מיקוד האכיפה בעובדים המשתכרים שכר נמוך ומעסיקי עובדים זרים.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dirty="0">
                          <a:solidFill>
                            <a:srgbClr val="000000"/>
                          </a:solidFill>
                          <a:effectLst/>
                          <a:latin typeface="Times New Roman"/>
                          <a:ea typeface="Times New Roman"/>
                          <a:cs typeface="+mj-cs"/>
                        </a:rPr>
                        <a:t>על בסיס תקציב קיים </a:t>
                      </a:r>
                      <a:endParaRPr lang="en-US" sz="11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67779">
                <a:tc>
                  <a:txBody>
                    <a:bodyPr/>
                    <a:lstStyle/>
                    <a:p>
                      <a:pPr algn="ctr" rtl="1">
                        <a:spcAft>
                          <a:spcPts val="0"/>
                        </a:spcAft>
                      </a:pPr>
                      <a:r>
                        <a:rPr lang="he-IL" sz="1100" b="1">
                          <a:solidFill>
                            <a:srgbClr val="000000"/>
                          </a:solidFill>
                          <a:effectLst/>
                          <a:latin typeface="Times New Roman"/>
                          <a:ea typeface="Times New Roman"/>
                          <a:cs typeface="+mj-cs"/>
                        </a:rPr>
                        <a:t>כלכלה ותעסוקה </a:t>
                      </a:r>
                      <a:endParaRPr lang="en-US" sz="1100" b="1">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a:solidFill>
                            <a:srgbClr val="000000"/>
                          </a:solidFill>
                          <a:effectLst/>
                          <a:latin typeface="Times New Roman"/>
                          <a:ea typeface="Times New Roman"/>
                          <a:cs typeface="+mj-cs"/>
                        </a:rPr>
                        <a:t> שינוי מבנה קרנות הפנסיה  ותכניות ביטוח מבטיחות תשואה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a:solidFill>
                            <a:srgbClr val="000000"/>
                          </a:solidFill>
                          <a:effectLst/>
                          <a:latin typeface="Arial"/>
                          <a:ea typeface="Times New Roman"/>
                          <a:cs typeface="+mj-cs"/>
                        </a:rPr>
                        <a:t>42</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יישום הקצאה עולה עם הגיל של אג"ח ממשלתיות מיועדות בחסכון פנסיוני להתאמת הסיכון לגיל החוסך .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ללא עלות נוספת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90372">
                <a:tc>
                  <a:txBody>
                    <a:bodyPr/>
                    <a:lstStyle/>
                    <a:p>
                      <a:pPr algn="ctr" rtl="1">
                        <a:spcAft>
                          <a:spcPts val="0"/>
                        </a:spcAft>
                      </a:pPr>
                      <a:r>
                        <a:rPr lang="he-IL" sz="1100" b="1">
                          <a:solidFill>
                            <a:srgbClr val="000000"/>
                          </a:solidFill>
                          <a:effectLst/>
                          <a:latin typeface="Times New Roman"/>
                          <a:ea typeface="Times New Roman"/>
                          <a:cs typeface="+mj-cs"/>
                        </a:rPr>
                        <a:t>כלכלה ותעסוקה </a:t>
                      </a:r>
                      <a:endParaRPr lang="en-US" sz="1100" b="1">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a:solidFill>
                            <a:srgbClr val="000000"/>
                          </a:solidFill>
                          <a:effectLst/>
                          <a:latin typeface="Times New Roman"/>
                          <a:ea typeface="Times New Roman"/>
                          <a:cs typeface="+mj-cs"/>
                        </a:rPr>
                        <a:t> שינוי מבנה קרנות הפנסיה  ותכניות ביטוח מבטיחות תשואה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a:solidFill>
                            <a:srgbClr val="000000"/>
                          </a:solidFill>
                          <a:effectLst/>
                          <a:latin typeface="Arial"/>
                          <a:ea typeface="Times New Roman"/>
                          <a:cs typeface="+mj-cs"/>
                        </a:rPr>
                        <a:t>43</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 קביעת רף עליון של הון צבור בהשקעה באג"ח מיועדות לקראת פרישה כדי להבטיח שסבסוד המדינה יופנה לפרטים שהיקף החסכון הפנסיוני שלהם נמוך.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ללא עלות נוספת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67779">
                <a:tc>
                  <a:txBody>
                    <a:bodyPr/>
                    <a:lstStyle/>
                    <a:p>
                      <a:pPr algn="ctr" rtl="1">
                        <a:spcAft>
                          <a:spcPts val="0"/>
                        </a:spcAft>
                      </a:pPr>
                      <a:r>
                        <a:rPr lang="he-IL" sz="1100" b="1">
                          <a:solidFill>
                            <a:srgbClr val="000000"/>
                          </a:solidFill>
                          <a:effectLst/>
                          <a:latin typeface="Times New Roman"/>
                          <a:ea typeface="Times New Roman"/>
                          <a:cs typeface="+mj-cs"/>
                        </a:rPr>
                        <a:t>כלכלה ותעסוקה </a:t>
                      </a:r>
                      <a:endParaRPr lang="en-US" sz="1100" b="1">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a:solidFill>
                            <a:srgbClr val="000000"/>
                          </a:solidFill>
                          <a:effectLst/>
                          <a:latin typeface="Times New Roman"/>
                          <a:ea typeface="Times New Roman"/>
                          <a:cs typeface="+mj-cs"/>
                        </a:rPr>
                        <a:t> שינוי מבנה קרנות הפנסיה  ותכניות ביטוח מבטיחות תשואה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a:solidFill>
                            <a:srgbClr val="000000"/>
                          </a:solidFill>
                          <a:effectLst/>
                          <a:latin typeface="Arial"/>
                          <a:ea typeface="Times New Roman"/>
                          <a:cs typeface="+mj-cs"/>
                        </a:rPr>
                        <a:t>44</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ביטול דמי הניהול על החלק מתוך החיסכון המושקע באג"ח מיועדות.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ללא עלות נוספת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90372">
                <a:tc>
                  <a:txBody>
                    <a:bodyPr/>
                    <a:lstStyle/>
                    <a:p>
                      <a:pPr algn="ctr" rtl="1">
                        <a:spcAft>
                          <a:spcPts val="0"/>
                        </a:spcAft>
                      </a:pPr>
                      <a:r>
                        <a:rPr lang="he-IL" sz="1100" b="1">
                          <a:solidFill>
                            <a:srgbClr val="000000"/>
                          </a:solidFill>
                          <a:effectLst/>
                          <a:latin typeface="Times New Roman"/>
                          <a:ea typeface="Times New Roman"/>
                          <a:cs typeface="+mj-cs"/>
                        </a:rPr>
                        <a:t>כלכלה ותעסוקה </a:t>
                      </a:r>
                      <a:endParaRPr lang="en-US" sz="1100" b="1">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a:solidFill>
                            <a:srgbClr val="000000"/>
                          </a:solidFill>
                          <a:effectLst/>
                          <a:latin typeface="Times New Roman"/>
                          <a:ea typeface="Times New Roman"/>
                          <a:cs typeface="+mj-cs"/>
                        </a:rPr>
                        <a:t>מעונות יום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a:solidFill>
                            <a:srgbClr val="000000"/>
                          </a:solidFill>
                          <a:effectLst/>
                          <a:latin typeface="Arial"/>
                          <a:ea typeface="Times New Roman"/>
                          <a:cs typeface="+mj-cs"/>
                        </a:rPr>
                        <a:t>45</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הקמת מעונות יום במקומות בהם קיים ביקוש ומתן עדיפות לאזורים בהם מרוכזת אוכלוסייה החיה בעוני כ-210  מעונות יום (בחינת הקמת מרכזים לגיל הרך בצמוד למעונות יום)</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600 מלש"ח ל-3  שנים על בסיס תקציב קיים לא מנוצל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90372">
                <a:tc>
                  <a:txBody>
                    <a:bodyPr/>
                    <a:lstStyle/>
                    <a:p>
                      <a:pPr algn="ctr" rtl="1">
                        <a:spcAft>
                          <a:spcPts val="0"/>
                        </a:spcAft>
                      </a:pPr>
                      <a:r>
                        <a:rPr lang="he-IL" sz="1100" b="1">
                          <a:solidFill>
                            <a:srgbClr val="000000"/>
                          </a:solidFill>
                          <a:effectLst/>
                          <a:latin typeface="Times New Roman"/>
                          <a:ea typeface="Times New Roman"/>
                          <a:cs typeface="+mj-cs"/>
                        </a:rPr>
                        <a:t>כלכלה ותעסוקה </a:t>
                      </a:r>
                      <a:endParaRPr lang="en-US" sz="1100" b="1">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dirty="0">
                          <a:solidFill>
                            <a:srgbClr val="000000"/>
                          </a:solidFill>
                          <a:effectLst/>
                          <a:latin typeface="Times New Roman"/>
                          <a:ea typeface="Times New Roman"/>
                          <a:cs typeface="+mj-cs"/>
                        </a:rPr>
                        <a:t> שילוב אוכלוסיות החרדים,  המיעוטים, הרווחה ובעלי  מוגבלויות בשוק העבודה </a:t>
                      </a:r>
                      <a:endParaRPr lang="en-US" sz="11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a:solidFill>
                            <a:srgbClr val="000000"/>
                          </a:solidFill>
                          <a:effectLst/>
                          <a:latin typeface="Arial"/>
                          <a:ea typeface="Times New Roman"/>
                          <a:cs typeface="+mj-cs"/>
                        </a:rPr>
                        <a:t>46</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dirty="0">
                          <a:solidFill>
                            <a:srgbClr val="000000"/>
                          </a:solidFill>
                          <a:effectLst/>
                          <a:latin typeface="Times New Roman"/>
                          <a:ea typeface="Times New Roman"/>
                          <a:cs typeface="+mj-cs"/>
                        </a:rPr>
                        <a:t> הרחבת תכניות ההשמה וההכשרה הייעודיות לאוכלוסיות אלה, לצד פעילות בקרב מעסיקים להגדלת הביקוש לעובדים מאוכלוסיות אלה. </a:t>
                      </a:r>
                      <a:endParaRPr lang="en-US" sz="11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1.17 מיליארד ש"ח בשנה</a:t>
                      </a:r>
                      <a:r>
                        <a:rPr lang="en-US" sz="1100">
                          <a:solidFill>
                            <a:srgbClr val="000000"/>
                          </a:solidFill>
                          <a:effectLst/>
                          <a:latin typeface="Arial"/>
                          <a:ea typeface="Times New Roman"/>
                          <a:cs typeface="+mj-cs"/>
                        </a:rPr>
                        <a:t>  )</a:t>
                      </a:r>
                      <a:r>
                        <a:rPr lang="he-IL" sz="1100">
                          <a:solidFill>
                            <a:srgbClr val="000000"/>
                          </a:solidFill>
                          <a:effectLst/>
                          <a:latin typeface="Times New Roman"/>
                          <a:ea typeface="Times New Roman"/>
                          <a:cs typeface="+mj-cs"/>
                        </a:rPr>
                        <a:t>חלק מהתכניות כבר בשלבי ביצוע ומתוקצבות</a:t>
                      </a:r>
                      <a:r>
                        <a:rPr lang="en-US" sz="1100">
                          <a:solidFill>
                            <a:srgbClr val="000000"/>
                          </a:solidFill>
                          <a:effectLst/>
                          <a:latin typeface="Arial"/>
                          <a:ea typeface="Times New Roman"/>
                          <a:cs typeface="+mj-cs"/>
                        </a:rPr>
                        <a:t>(</a:t>
                      </a:r>
                      <a:endParaRPr lang="en-US" sz="1100">
                        <a:effectLst/>
                        <a:latin typeface="Times New Roman"/>
                        <a:ea typeface="Times New Roman"/>
                        <a:cs typeface="+mj-cs"/>
                      </a:endParaRPr>
                    </a:p>
                    <a:p>
                      <a:pPr algn="ctr" rtl="1">
                        <a:spcAft>
                          <a:spcPts val="0"/>
                        </a:spcAft>
                      </a:pPr>
                      <a:r>
                        <a:rPr lang="he-IL" sz="1100">
                          <a:solidFill>
                            <a:srgbClr val="FF0000"/>
                          </a:solidFill>
                          <a:effectLst/>
                          <a:latin typeface="Times New Roman"/>
                          <a:ea typeface="Times New Roman"/>
                          <a:cs typeface="+mj-cs"/>
                        </a:rPr>
                        <a:t>לאוכלוסיות הרווחה- אחריות של משרד הרווחה. מופיע בטבלה מס' 1 לעיל.</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45186">
                <a:tc>
                  <a:txBody>
                    <a:bodyPr/>
                    <a:lstStyle/>
                    <a:p>
                      <a:pPr algn="ctr" rtl="1">
                        <a:spcAft>
                          <a:spcPts val="0"/>
                        </a:spcAft>
                      </a:pPr>
                      <a:r>
                        <a:rPr lang="he-IL" sz="1100" b="1">
                          <a:solidFill>
                            <a:srgbClr val="000000"/>
                          </a:solidFill>
                          <a:effectLst/>
                          <a:latin typeface="Times New Roman"/>
                          <a:ea typeface="Times New Roman"/>
                          <a:cs typeface="+mj-cs"/>
                        </a:rPr>
                        <a:t>כלכלה ותעסוקה </a:t>
                      </a:r>
                      <a:endParaRPr lang="en-US" sz="1100" b="1">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a:solidFill>
                            <a:srgbClr val="000000"/>
                          </a:solidFill>
                          <a:effectLst/>
                          <a:latin typeface="Times New Roman"/>
                          <a:ea typeface="Times New Roman"/>
                          <a:cs typeface="+mj-cs"/>
                        </a:rPr>
                        <a:t> סנכרון והבניית שיתופי  פעולה בכל תכניות התעסוקה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a:solidFill>
                            <a:srgbClr val="000000"/>
                          </a:solidFill>
                          <a:effectLst/>
                          <a:latin typeface="Arial"/>
                          <a:ea typeface="Times New Roman"/>
                          <a:cs typeface="+mj-cs"/>
                        </a:rPr>
                        <a:t>47</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 יצירת מנגנון סנכרון אחיד בין כלל תכניות התעסוקה ופיתוח מודל להערכת יעילות תכניות תעסוקה.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ללא עלות נוספת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67779">
                <a:tc>
                  <a:txBody>
                    <a:bodyPr/>
                    <a:lstStyle/>
                    <a:p>
                      <a:pPr algn="ctr" rtl="1">
                        <a:spcAft>
                          <a:spcPts val="0"/>
                        </a:spcAft>
                      </a:pPr>
                      <a:r>
                        <a:rPr lang="he-IL" sz="1100" b="1" dirty="0">
                          <a:solidFill>
                            <a:srgbClr val="000000"/>
                          </a:solidFill>
                          <a:effectLst/>
                          <a:latin typeface="Times New Roman"/>
                          <a:ea typeface="Times New Roman"/>
                          <a:cs typeface="+mj-cs"/>
                        </a:rPr>
                        <a:t>חינוך </a:t>
                      </a:r>
                      <a:endParaRPr lang="en-US" sz="1100" b="1"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a:solidFill>
                            <a:srgbClr val="000000"/>
                          </a:solidFill>
                          <a:effectLst/>
                          <a:latin typeface="Times New Roman"/>
                          <a:ea typeface="Times New Roman"/>
                          <a:cs typeface="+mj-cs"/>
                        </a:rPr>
                        <a:t>שקיפות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a:solidFill>
                            <a:srgbClr val="000000"/>
                          </a:solidFill>
                          <a:effectLst/>
                          <a:latin typeface="Arial"/>
                          <a:ea typeface="Times New Roman"/>
                          <a:cs typeface="+mj-cs"/>
                        </a:rPr>
                        <a:t>48</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 פרסום דוח שנתי מפורט על הקצאת המשאבים לאוכלוסיות השונות במערכת החינוך, עם התייחסות להבדלים סוציו-כלכליים.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dirty="0">
                          <a:solidFill>
                            <a:srgbClr val="000000"/>
                          </a:solidFill>
                          <a:effectLst/>
                          <a:latin typeface="Arial"/>
                          <a:ea typeface="Times New Roman"/>
                          <a:cs typeface="+mj-cs"/>
                        </a:rPr>
                        <a:t> </a:t>
                      </a:r>
                      <a:endParaRPr lang="en-US" sz="11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26519680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02F76B7F-E5EA-401E-964F-FD3A34216069}" type="datetime10">
              <a:rPr lang="he-IL" smtClean="0">
                <a:solidFill>
                  <a:srgbClr val="212745">
                    <a:lumMod val="75000"/>
                  </a:srgbClr>
                </a:solidFill>
              </a:rPr>
              <a:pPr/>
              <a:t>יולי 16</a:t>
            </a:fld>
            <a:endParaRPr lang="he-IL">
              <a:solidFill>
                <a:srgbClr val="212745">
                  <a:lumMod val="75000"/>
                </a:srgbClr>
              </a:solidFill>
            </a:endParaRPr>
          </a:p>
        </p:txBody>
      </p:sp>
      <p:sp>
        <p:nvSpPr>
          <p:cNvPr id="4" name="מציין מיקום של מספר שקופית 3"/>
          <p:cNvSpPr>
            <a:spLocks noGrp="1"/>
          </p:cNvSpPr>
          <p:nvPr>
            <p:ph type="sldNum" sz="quarter" idx="12"/>
          </p:nvPr>
        </p:nvSpPr>
        <p:spPr/>
        <p:txBody>
          <a:bodyPr/>
          <a:lstStyle/>
          <a:p>
            <a:fld id="{FFEAF636-E5E8-41E5-9308-44E18A863F8D}" type="slidenum">
              <a:rPr>
                <a:solidFill>
                  <a:srgbClr val="212745">
                    <a:lumMod val="75000"/>
                  </a:srgbClr>
                </a:solidFill>
                <a:cs typeface="Gisha"/>
              </a:rPr>
              <a:pPr/>
              <a:t>25</a:t>
            </a:fld>
            <a:endParaRPr>
              <a:solidFill>
                <a:srgbClr val="212745">
                  <a:lumMod val="75000"/>
                </a:srgbClr>
              </a:solidFill>
              <a:cs typeface="Gisha"/>
            </a:endParaRPr>
          </a:p>
        </p:txBody>
      </p:sp>
      <p:sp>
        <p:nvSpPr>
          <p:cNvPr id="5" name="כותרת 4"/>
          <p:cNvSpPr>
            <a:spLocks noGrp="1"/>
          </p:cNvSpPr>
          <p:nvPr>
            <p:ph type="title"/>
          </p:nvPr>
        </p:nvSpPr>
        <p:spPr>
          <a:xfrm>
            <a:off x="1679104" y="454576"/>
            <a:ext cx="7077579" cy="461665"/>
          </a:xfrm>
          <a:effectLst/>
        </p:spPr>
        <p:txBody>
          <a:bodyPr vert="horz" wrap="none" lIns="91440" tIns="45720" rIns="91440" bIns="45720" rtlCol="0" anchor="t" anchorCtr="0">
            <a:spAutoFit/>
          </a:bodyPr>
          <a:lstStyle/>
          <a:p>
            <a:pPr marL="0" indent="0" algn="ctr">
              <a:buNone/>
            </a:pPr>
            <a:r>
              <a:rPr lang="he-IL" sz="24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פעולות </a:t>
            </a:r>
            <a:r>
              <a:rPr lang="he-IL" sz="24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המשרד בתחום הטיפול בעוני בזיקה </a:t>
            </a:r>
            <a:r>
              <a:rPr lang="he-IL" sz="24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לדו"ח </a:t>
            </a:r>
            <a:r>
              <a:rPr lang="he-IL" sz="24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העוני</a:t>
            </a:r>
          </a:p>
        </p:txBody>
      </p:sp>
      <p:pic>
        <p:nvPicPr>
          <p:cNvPr id="7" name="תמונה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8785" y="260648"/>
            <a:ext cx="731640" cy="689236"/>
          </a:xfrm>
          <a:prstGeom prst="rect">
            <a:avLst/>
          </a:prstGeom>
        </p:spPr>
      </p:pic>
      <p:sp>
        <p:nvSpPr>
          <p:cNvPr id="8" name="TextBox 7"/>
          <p:cNvSpPr txBox="1"/>
          <p:nvPr/>
        </p:nvSpPr>
        <p:spPr>
          <a:xfrm>
            <a:off x="-19795" y="854693"/>
            <a:ext cx="1512961" cy="261610"/>
          </a:xfrm>
          <a:prstGeom prst="rect">
            <a:avLst/>
          </a:prstGeom>
          <a:noFill/>
        </p:spPr>
        <p:txBody>
          <a:bodyPr wrap="square" rtlCol="1">
            <a:spAutoFit/>
          </a:bodyPr>
          <a:lstStyle/>
          <a:p>
            <a:r>
              <a:rPr lang="he-IL" sz="1100" b="1" dirty="0" smtClean="0">
                <a:solidFill>
                  <a:schemeClr val="tx2">
                    <a:lumMod val="75000"/>
                  </a:schemeClr>
                </a:solidFill>
                <a:effectLst>
                  <a:outerShdw blurRad="38100" dist="38100" dir="2700000" algn="tl">
                    <a:srgbClr val="000000">
                      <a:alpha val="43137"/>
                    </a:srgbClr>
                  </a:outerShdw>
                </a:effectLst>
              </a:rPr>
              <a:t>הלב פתוח לרווחה</a:t>
            </a:r>
            <a:endParaRPr lang="he-IL" sz="1100" b="1" dirty="0">
              <a:solidFill>
                <a:schemeClr val="tx2">
                  <a:lumMod val="75000"/>
                </a:schemeClr>
              </a:solidFill>
              <a:effectLst>
                <a:outerShdw blurRad="38100" dist="38100" dir="2700000" algn="tl">
                  <a:srgbClr val="000000">
                    <a:alpha val="43137"/>
                  </a:srgbClr>
                </a:outerShdw>
              </a:effectLst>
            </a:endParaRPr>
          </a:p>
        </p:txBody>
      </p:sp>
      <p:graphicFrame>
        <p:nvGraphicFramePr>
          <p:cNvPr id="6" name="טבלה 5"/>
          <p:cNvGraphicFramePr>
            <a:graphicFrameLocks noGrp="1"/>
          </p:cNvGraphicFramePr>
          <p:nvPr>
            <p:extLst>
              <p:ext uri="{D42A27DB-BD31-4B8C-83A1-F6EECF244321}">
                <p14:modId xmlns:p14="http://schemas.microsoft.com/office/powerpoint/2010/main" val="197316683"/>
              </p:ext>
            </p:extLst>
          </p:nvPr>
        </p:nvGraphicFramePr>
        <p:xfrm>
          <a:off x="251520" y="1340768"/>
          <a:ext cx="8712969" cy="4664536"/>
        </p:xfrm>
        <a:graphic>
          <a:graphicData uri="http://schemas.openxmlformats.org/drawingml/2006/table">
            <a:tbl>
              <a:tblPr rtl="1" firstRow="1" firstCol="1" bandRow="1"/>
              <a:tblGrid>
                <a:gridCol w="871876"/>
                <a:gridCol w="1727531"/>
                <a:gridCol w="660425"/>
                <a:gridCol w="2954531"/>
                <a:gridCol w="2498606"/>
              </a:tblGrid>
              <a:tr h="245186">
                <a:tc gridSpan="5">
                  <a:txBody>
                    <a:bodyPr/>
                    <a:lstStyle/>
                    <a:p>
                      <a:pPr algn="ctr" rtl="1">
                        <a:spcAft>
                          <a:spcPts val="0"/>
                        </a:spcAft>
                      </a:pPr>
                      <a:r>
                        <a:rPr lang="he-IL" sz="2000" dirty="0">
                          <a:solidFill>
                            <a:srgbClr val="FF0000"/>
                          </a:solidFill>
                          <a:effectLst/>
                          <a:latin typeface="Times New Roman"/>
                          <a:ea typeface="Times New Roman"/>
                          <a:cs typeface="+mj-cs"/>
                        </a:rPr>
                        <a:t>טבלה מס' 3</a:t>
                      </a:r>
                      <a:endParaRPr lang="en-US" sz="1100" dirty="0">
                        <a:effectLst/>
                        <a:latin typeface="Times New Roman"/>
                        <a:ea typeface="Times New Roman"/>
                        <a:cs typeface="+mj-cs"/>
                      </a:endParaRPr>
                    </a:p>
                    <a:p>
                      <a:pPr algn="ctr" rtl="1">
                        <a:spcAft>
                          <a:spcPts val="0"/>
                        </a:spcAft>
                      </a:pPr>
                      <a:r>
                        <a:rPr lang="he-IL" sz="1600" dirty="0">
                          <a:effectLst/>
                          <a:latin typeface="Times New Roman"/>
                          <a:ea typeface="Times New Roman"/>
                          <a:cs typeface="+mj-cs"/>
                        </a:rPr>
                        <a:t>פרוט המלצות דוח </a:t>
                      </a:r>
                      <a:r>
                        <a:rPr lang="he-IL" sz="1600" dirty="0" err="1">
                          <a:effectLst/>
                          <a:latin typeface="Times New Roman"/>
                          <a:ea typeface="Times New Roman"/>
                          <a:cs typeface="+mj-cs"/>
                        </a:rPr>
                        <a:t>אלאלוף</a:t>
                      </a:r>
                      <a:r>
                        <a:rPr lang="he-IL" sz="1600" dirty="0">
                          <a:effectLst/>
                          <a:latin typeface="Times New Roman"/>
                          <a:ea typeface="Times New Roman"/>
                          <a:cs typeface="+mj-cs"/>
                        </a:rPr>
                        <a:t> שאינם בתחומי הפעילות של משרד הרווחה</a:t>
                      </a:r>
                      <a:endParaRPr lang="en-US" sz="1100" dirty="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hMerge="1">
                  <a:txBody>
                    <a:bodyPr/>
                    <a:lstStyle/>
                    <a:p>
                      <a:pPr rtl="1"/>
                      <a:endParaRPr lang="he-IL"/>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he-IL"/>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he-IL"/>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he-IL"/>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5186">
                <a:tc>
                  <a:txBody>
                    <a:bodyPr/>
                    <a:lstStyle/>
                    <a:p>
                      <a:pPr algn="ctr" rtl="1">
                        <a:spcAft>
                          <a:spcPts val="0"/>
                        </a:spcAft>
                      </a:pPr>
                      <a:r>
                        <a:rPr lang="he-IL" sz="1200" b="1">
                          <a:solidFill>
                            <a:srgbClr val="000000"/>
                          </a:solidFill>
                          <a:effectLst/>
                          <a:latin typeface="Times New Roman"/>
                          <a:ea typeface="Times New Roman"/>
                          <a:cs typeface="+mj-cs"/>
                        </a:rPr>
                        <a:t>תחום ההמלצה</a:t>
                      </a:r>
                      <a:endParaRPr lang="en-US" sz="110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200" b="1">
                          <a:solidFill>
                            <a:srgbClr val="000000"/>
                          </a:solidFill>
                          <a:effectLst/>
                          <a:latin typeface="Times New Roman"/>
                          <a:ea typeface="Times New Roman"/>
                          <a:cs typeface="+mj-cs"/>
                        </a:rPr>
                        <a:t>פרק בדוח העוני</a:t>
                      </a:r>
                      <a:endParaRPr lang="en-US" sz="110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200" b="1">
                          <a:solidFill>
                            <a:srgbClr val="000000"/>
                          </a:solidFill>
                          <a:effectLst/>
                          <a:latin typeface="Times New Roman"/>
                          <a:ea typeface="Times New Roman"/>
                          <a:cs typeface="+mj-cs"/>
                        </a:rPr>
                        <a:t>מס' המלצה בדוח </a:t>
                      </a:r>
                      <a:endParaRPr lang="en-US" sz="110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200" b="1" dirty="0">
                          <a:solidFill>
                            <a:srgbClr val="000000"/>
                          </a:solidFill>
                          <a:effectLst/>
                          <a:latin typeface="Times New Roman"/>
                          <a:ea typeface="Times New Roman"/>
                          <a:cs typeface="+mj-cs"/>
                        </a:rPr>
                        <a:t>פרוט ההמלצה</a:t>
                      </a:r>
                      <a:endParaRPr lang="en-US" sz="1100" dirty="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200" b="1" dirty="0">
                          <a:solidFill>
                            <a:srgbClr val="000000"/>
                          </a:solidFill>
                          <a:effectLst/>
                          <a:latin typeface="Times New Roman"/>
                          <a:ea typeface="Times New Roman"/>
                          <a:cs typeface="+mj-cs"/>
                        </a:rPr>
                        <a:t>עלות משוערת</a:t>
                      </a:r>
                      <a:endParaRPr lang="en-US" sz="1100" dirty="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r>
              <a:tr h="245186">
                <a:tc>
                  <a:txBody>
                    <a:bodyPr/>
                    <a:lstStyle/>
                    <a:p>
                      <a:pPr algn="ctr" rtl="1">
                        <a:spcAft>
                          <a:spcPts val="0"/>
                        </a:spcAft>
                      </a:pPr>
                      <a:r>
                        <a:rPr lang="he-IL" sz="1200" b="1" dirty="0">
                          <a:solidFill>
                            <a:srgbClr val="000000"/>
                          </a:solidFill>
                          <a:effectLst/>
                          <a:latin typeface="Times New Roman"/>
                          <a:ea typeface="Times New Roman"/>
                          <a:cs typeface="+mj-cs"/>
                        </a:rPr>
                        <a:t>חינוך </a:t>
                      </a:r>
                      <a:endParaRPr lang="en-US" sz="1200" b="1"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200" dirty="0">
                          <a:solidFill>
                            <a:srgbClr val="000000"/>
                          </a:solidFill>
                          <a:effectLst/>
                          <a:latin typeface="Times New Roman"/>
                          <a:ea typeface="Times New Roman"/>
                          <a:cs typeface="+mj-cs"/>
                        </a:rPr>
                        <a:t>בחינת תכניות ההתערבות </a:t>
                      </a:r>
                      <a:endParaRPr lang="en-US" sz="12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200" dirty="0">
                          <a:solidFill>
                            <a:srgbClr val="000000"/>
                          </a:solidFill>
                          <a:effectLst/>
                          <a:latin typeface="Arial"/>
                          <a:ea typeface="Times New Roman"/>
                          <a:cs typeface="+mj-cs"/>
                        </a:rPr>
                        <a:t>49</a:t>
                      </a:r>
                      <a:endParaRPr lang="en-US" sz="12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200" dirty="0">
                          <a:solidFill>
                            <a:srgbClr val="000000"/>
                          </a:solidFill>
                          <a:effectLst/>
                          <a:latin typeface="Times New Roman"/>
                          <a:ea typeface="Times New Roman"/>
                          <a:cs typeface="+mj-cs"/>
                        </a:rPr>
                        <a:t>בחינת התאמתן של תכניות ההתערבות לצרכי אוכלוסיית הילדים החיים בעוני. </a:t>
                      </a:r>
                      <a:endParaRPr lang="en-US" sz="12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200" dirty="0">
                          <a:solidFill>
                            <a:srgbClr val="000000"/>
                          </a:solidFill>
                          <a:effectLst/>
                          <a:latin typeface="Times New Roman"/>
                          <a:ea typeface="Times New Roman"/>
                          <a:cs typeface="+mj-cs"/>
                        </a:rPr>
                        <a:t>על בסיס תקציב קיים </a:t>
                      </a:r>
                      <a:endParaRPr lang="en-US" sz="12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58151">
                <a:tc>
                  <a:txBody>
                    <a:bodyPr/>
                    <a:lstStyle/>
                    <a:p>
                      <a:pPr algn="ctr" rtl="1">
                        <a:spcAft>
                          <a:spcPts val="0"/>
                        </a:spcAft>
                      </a:pPr>
                      <a:r>
                        <a:rPr lang="he-IL" sz="1200" b="1">
                          <a:solidFill>
                            <a:srgbClr val="000000"/>
                          </a:solidFill>
                          <a:effectLst/>
                          <a:latin typeface="Times New Roman"/>
                          <a:ea typeface="Times New Roman"/>
                          <a:cs typeface="+mj-cs"/>
                        </a:rPr>
                        <a:t>חינוך </a:t>
                      </a:r>
                      <a:endParaRPr lang="en-US" sz="1200" b="1">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200">
                          <a:solidFill>
                            <a:srgbClr val="000000"/>
                          </a:solidFill>
                          <a:effectLst/>
                          <a:latin typeface="Times New Roman"/>
                          <a:ea typeface="Times New Roman"/>
                          <a:cs typeface="+mj-cs"/>
                        </a:rPr>
                        <a:t>תקצוב דיפרנציאלי </a:t>
                      </a:r>
                      <a:endParaRPr lang="en-US" sz="12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200" dirty="0">
                          <a:solidFill>
                            <a:srgbClr val="000000"/>
                          </a:solidFill>
                          <a:effectLst/>
                          <a:latin typeface="Arial"/>
                          <a:ea typeface="Times New Roman"/>
                          <a:cs typeface="+mj-cs"/>
                        </a:rPr>
                        <a:t>50</a:t>
                      </a:r>
                      <a:endParaRPr lang="en-US" sz="12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200">
                          <a:solidFill>
                            <a:srgbClr val="000000"/>
                          </a:solidFill>
                          <a:effectLst/>
                          <a:latin typeface="Times New Roman"/>
                          <a:ea typeface="Times New Roman"/>
                          <a:cs typeface="+mj-cs"/>
                        </a:rPr>
                        <a:t>פיתוח תכנית להעמקת התקצוב הדיפרנציאלי. </a:t>
                      </a:r>
                      <a:endParaRPr lang="en-US" sz="12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200" dirty="0">
                          <a:solidFill>
                            <a:srgbClr val="FF0000"/>
                          </a:solidFill>
                          <a:effectLst/>
                          <a:latin typeface="Arial"/>
                          <a:ea typeface="Times New Roman"/>
                          <a:cs typeface="+mj-cs"/>
                        </a:rPr>
                        <a:t> </a:t>
                      </a:r>
                      <a:r>
                        <a:rPr lang="he-IL" sz="1200" dirty="0">
                          <a:solidFill>
                            <a:srgbClr val="FF0000"/>
                          </a:solidFill>
                          <a:effectLst/>
                          <a:latin typeface="Times New Roman"/>
                          <a:ea typeface="Times New Roman"/>
                          <a:cs typeface="+mj-cs"/>
                        </a:rPr>
                        <a:t>התוכנית הלאומית מסייעת למשרד החינוך בביצוע הפעולה באמצעות שילוב כלי המיפוי הבית ספרי המבוסס על מערכת תמ"י הבין משרדית</a:t>
                      </a:r>
                      <a:r>
                        <a:rPr lang="he-IL" sz="1200" dirty="0">
                          <a:solidFill>
                            <a:srgbClr val="000000"/>
                          </a:solidFill>
                          <a:effectLst/>
                          <a:latin typeface="Times New Roman"/>
                          <a:ea typeface="Times New Roman"/>
                          <a:cs typeface="+mj-cs"/>
                        </a:rPr>
                        <a:t> </a:t>
                      </a:r>
                      <a:endParaRPr lang="en-US" sz="1200" dirty="0">
                        <a:effectLst/>
                        <a:latin typeface="Times New Roman"/>
                        <a:ea typeface="Times New Roman"/>
                        <a:cs typeface="+mj-cs"/>
                      </a:endParaRPr>
                    </a:p>
                    <a:p>
                      <a:pPr algn="ctr" rtl="1">
                        <a:spcAft>
                          <a:spcPts val="0"/>
                        </a:spcAft>
                      </a:pPr>
                      <a:r>
                        <a:rPr lang="he-IL" sz="1200" dirty="0">
                          <a:solidFill>
                            <a:srgbClr val="000000"/>
                          </a:solidFill>
                          <a:effectLst/>
                          <a:latin typeface="Times New Roman"/>
                          <a:ea typeface="Times New Roman"/>
                          <a:cs typeface="+mj-cs"/>
                        </a:rPr>
                        <a:t>וקישור למערכי השירותים ברשויות לעיבוי המענים לילדים הזקוקים למענים נוספים מחוץ לבתי הספר</a:t>
                      </a:r>
                      <a:endParaRPr lang="en-US" sz="12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41176">
                <a:tc>
                  <a:txBody>
                    <a:bodyPr/>
                    <a:lstStyle/>
                    <a:p>
                      <a:pPr algn="ctr" rtl="1">
                        <a:spcAft>
                          <a:spcPts val="0"/>
                        </a:spcAft>
                      </a:pPr>
                      <a:r>
                        <a:rPr lang="he-IL" sz="1200" b="1">
                          <a:solidFill>
                            <a:srgbClr val="000000"/>
                          </a:solidFill>
                          <a:effectLst/>
                          <a:latin typeface="Times New Roman"/>
                          <a:ea typeface="Times New Roman"/>
                          <a:cs typeface="+mj-cs"/>
                        </a:rPr>
                        <a:t>חינוך </a:t>
                      </a:r>
                      <a:endParaRPr lang="en-US" sz="1200" b="1">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200">
                          <a:solidFill>
                            <a:srgbClr val="000000"/>
                          </a:solidFill>
                          <a:effectLst/>
                          <a:latin typeface="Times New Roman"/>
                          <a:ea typeface="Times New Roman"/>
                          <a:cs typeface="+mj-cs"/>
                        </a:rPr>
                        <a:t>הכשרת אנשי חינוך </a:t>
                      </a:r>
                      <a:endParaRPr lang="en-US" sz="12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200">
                          <a:solidFill>
                            <a:srgbClr val="000000"/>
                          </a:solidFill>
                          <a:effectLst/>
                          <a:latin typeface="Arial"/>
                          <a:ea typeface="Times New Roman"/>
                          <a:cs typeface="+mj-cs"/>
                        </a:rPr>
                        <a:t>51</a:t>
                      </a:r>
                      <a:endParaRPr lang="en-US" sz="12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200">
                          <a:solidFill>
                            <a:srgbClr val="000000"/>
                          </a:solidFill>
                          <a:effectLst/>
                          <a:latin typeface="Times New Roman"/>
                          <a:ea typeface="Times New Roman"/>
                          <a:cs typeface="+mj-cs"/>
                        </a:rPr>
                        <a:t>פיתוח השתלמות רבת- תחומים )חינוך, רווחה, בריאות ועוד( בנושא העוני והשלכותיו עם התפתחות ילדים ונוער. </a:t>
                      </a:r>
                      <a:endParaRPr lang="en-US" sz="12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200">
                          <a:solidFill>
                            <a:srgbClr val="000000"/>
                          </a:solidFill>
                          <a:effectLst/>
                          <a:latin typeface="Arial"/>
                          <a:ea typeface="Times New Roman"/>
                          <a:cs typeface="+mj-cs"/>
                        </a:rPr>
                        <a:t> </a:t>
                      </a:r>
                      <a:endParaRPr lang="en-US" sz="12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58151">
                <a:tc>
                  <a:txBody>
                    <a:bodyPr/>
                    <a:lstStyle/>
                    <a:p>
                      <a:pPr algn="ctr" rtl="1">
                        <a:spcAft>
                          <a:spcPts val="0"/>
                        </a:spcAft>
                      </a:pPr>
                      <a:r>
                        <a:rPr lang="he-IL" sz="1200" b="1" dirty="0">
                          <a:solidFill>
                            <a:srgbClr val="000000"/>
                          </a:solidFill>
                          <a:effectLst/>
                          <a:latin typeface="Times New Roman"/>
                          <a:ea typeface="Times New Roman"/>
                          <a:cs typeface="+mj-cs"/>
                        </a:rPr>
                        <a:t>חינוך </a:t>
                      </a:r>
                      <a:endParaRPr lang="en-US" sz="1200" b="1"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200">
                          <a:solidFill>
                            <a:srgbClr val="000000"/>
                          </a:solidFill>
                          <a:effectLst/>
                          <a:latin typeface="Times New Roman"/>
                          <a:ea typeface="Times New Roman"/>
                          <a:cs typeface="+mj-cs"/>
                        </a:rPr>
                        <a:t>הכשרת אנשי חינוך </a:t>
                      </a:r>
                      <a:endParaRPr lang="en-US" sz="12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200">
                          <a:solidFill>
                            <a:srgbClr val="000000"/>
                          </a:solidFill>
                          <a:effectLst/>
                          <a:latin typeface="Arial"/>
                          <a:ea typeface="Times New Roman"/>
                          <a:cs typeface="+mj-cs"/>
                        </a:rPr>
                        <a:t>52</a:t>
                      </a:r>
                      <a:endParaRPr lang="en-US" sz="12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200">
                          <a:solidFill>
                            <a:srgbClr val="000000"/>
                          </a:solidFill>
                          <a:effectLst/>
                          <a:latin typeface="Times New Roman"/>
                          <a:ea typeface="Times New Roman"/>
                          <a:cs typeface="+mj-cs"/>
                        </a:rPr>
                        <a:t>פיתוח מודולות ,לפי חתכי הגיל ,מאפייני אוכלוסייה ובהיקפים שונים ,בנושא  העוני והשלכותיו על התפתחותם של ילדים ובני נוער וסיכוייהם להשתלב בחברה.  לשלב מודולות אלה בתהליכי הפיתוח המקצועי לכלל הצוותים החינוכיים  והמקצועיים המערכת החינוך, במסגרת מערך ההשתלמויות הקיימות. </a:t>
                      </a:r>
                      <a:endParaRPr lang="en-US" sz="12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200" dirty="0">
                          <a:solidFill>
                            <a:srgbClr val="000000"/>
                          </a:solidFill>
                          <a:effectLst/>
                          <a:latin typeface="Arial"/>
                          <a:ea typeface="Times New Roman"/>
                          <a:cs typeface="+mj-cs"/>
                        </a:rPr>
                        <a:t> </a:t>
                      </a:r>
                      <a:endParaRPr lang="en-US" sz="12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42628114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02F76B7F-E5EA-401E-964F-FD3A34216069}" type="datetime10">
              <a:rPr lang="he-IL" smtClean="0">
                <a:solidFill>
                  <a:srgbClr val="212745">
                    <a:lumMod val="75000"/>
                  </a:srgbClr>
                </a:solidFill>
              </a:rPr>
              <a:pPr/>
              <a:t>יולי 16</a:t>
            </a:fld>
            <a:endParaRPr lang="he-IL">
              <a:solidFill>
                <a:srgbClr val="212745">
                  <a:lumMod val="75000"/>
                </a:srgbClr>
              </a:solidFill>
            </a:endParaRPr>
          </a:p>
        </p:txBody>
      </p:sp>
      <p:sp>
        <p:nvSpPr>
          <p:cNvPr id="4" name="מציין מיקום של מספר שקופית 3"/>
          <p:cNvSpPr>
            <a:spLocks noGrp="1"/>
          </p:cNvSpPr>
          <p:nvPr>
            <p:ph type="sldNum" sz="quarter" idx="12"/>
          </p:nvPr>
        </p:nvSpPr>
        <p:spPr/>
        <p:txBody>
          <a:bodyPr/>
          <a:lstStyle/>
          <a:p>
            <a:fld id="{FFEAF636-E5E8-41E5-9308-44E18A863F8D}" type="slidenum">
              <a:rPr>
                <a:solidFill>
                  <a:srgbClr val="212745">
                    <a:lumMod val="75000"/>
                  </a:srgbClr>
                </a:solidFill>
                <a:cs typeface="Gisha"/>
              </a:rPr>
              <a:pPr/>
              <a:t>26</a:t>
            </a:fld>
            <a:endParaRPr>
              <a:solidFill>
                <a:srgbClr val="212745">
                  <a:lumMod val="75000"/>
                </a:srgbClr>
              </a:solidFill>
              <a:cs typeface="Gisha"/>
            </a:endParaRPr>
          </a:p>
        </p:txBody>
      </p:sp>
      <p:sp>
        <p:nvSpPr>
          <p:cNvPr id="5" name="כותרת 4"/>
          <p:cNvSpPr>
            <a:spLocks noGrp="1"/>
          </p:cNvSpPr>
          <p:nvPr>
            <p:ph type="title"/>
          </p:nvPr>
        </p:nvSpPr>
        <p:spPr>
          <a:xfrm>
            <a:off x="1679104" y="454576"/>
            <a:ext cx="7077579" cy="461665"/>
          </a:xfrm>
          <a:effectLst/>
        </p:spPr>
        <p:txBody>
          <a:bodyPr vert="horz" wrap="none" lIns="91440" tIns="45720" rIns="91440" bIns="45720" rtlCol="0" anchor="t" anchorCtr="0">
            <a:spAutoFit/>
          </a:bodyPr>
          <a:lstStyle/>
          <a:p>
            <a:pPr marL="0" indent="0" algn="ctr">
              <a:buNone/>
            </a:pPr>
            <a:r>
              <a:rPr lang="he-IL" sz="24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פעולות </a:t>
            </a:r>
            <a:r>
              <a:rPr lang="he-IL" sz="24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המשרד בתחום הטיפול בעוני בזיקה </a:t>
            </a:r>
            <a:r>
              <a:rPr lang="he-IL" sz="24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לדו"ח </a:t>
            </a:r>
            <a:r>
              <a:rPr lang="he-IL" sz="24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העוני</a:t>
            </a:r>
          </a:p>
        </p:txBody>
      </p:sp>
      <p:pic>
        <p:nvPicPr>
          <p:cNvPr id="7" name="תמונה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8785" y="260648"/>
            <a:ext cx="731640" cy="689236"/>
          </a:xfrm>
          <a:prstGeom prst="rect">
            <a:avLst/>
          </a:prstGeom>
        </p:spPr>
      </p:pic>
      <p:sp>
        <p:nvSpPr>
          <p:cNvPr id="8" name="TextBox 7"/>
          <p:cNvSpPr txBox="1"/>
          <p:nvPr/>
        </p:nvSpPr>
        <p:spPr>
          <a:xfrm>
            <a:off x="-19795" y="854693"/>
            <a:ext cx="1512961" cy="261610"/>
          </a:xfrm>
          <a:prstGeom prst="rect">
            <a:avLst/>
          </a:prstGeom>
          <a:noFill/>
        </p:spPr>
        <p:txBody>
          <a:bodyPr wrap="square" rtlCol="1">
            <a:spAutoFit/>
          </a:bodyPr>
          <a:lstStyle/>
          <a:p>
            <a:r>
              <a:rPr lang="he-IL" sz="1100" b="1" dirty="0" smtClean="0">
                <a:solidFill>
                  <a:schemeClr val="tx2">
                    <a:lumMod val="75000"/>
                  </a:schemeClr>
                </a:solidFill>
                <a:effectLst>
                  <a:outerShdw blurRad="38100" dist="38100" dir="2700000" algn="tl">
                    <a:srgbClr val="000000">
                      <a:alpha val="43137"/>
                    </a:srgbClr>
                  </a:outerShdw>
                </a:effectLst>
              </a:rPr>
              <a:t>הלב פתוח לרווחה</a:t>
            </a:r>
            <a:endParaRPr lang="he-IL" sz="1100" b="1" dirty="0">
              <a:solidFill>
                <a:schemeClr val="tx2">
                  <a:lumMod val="75000"/>
                </a:schemeClr>
              </a:solidFill>
              <a:effectLst>
                <a:outerShdw blurRad="38100" dist="38100" dir="2700000" algn="tl">
                  <a:srgbClr val="000000">
                    <a:alpha val="43137"/>
                  </a:srgbClr>
                </a:outerShdw>
              </a:effectLst>
            </a:endParaRPr>
          </a:p>
        </p:txBody>
      </p:sp>
      <p:graphicFrame>
        <p:nvGraphicFramePr>
          <p:cNvPr id="3" name="טבלה 2"/>
          <p:cNvGraphicFramePr>
            <a:graphicFrameLocks noGrp="1"/>
          </p:cNvGraphicFramePr>
          <p:nvPr>
            <p:extLst>
              <p:ext uri="{D42A27DB-BD31-4B8C-83A1-F6EECF244321}">
                <p14:modId xmlns:p14="http://schemas.microsoft.com/office/powerpoint/2010/main" val="2440209653"/>
              </p:ext>
            </p:extLst>
          </p:nvPr>
        </p:nvGraphicFramePr>
        <p:xfrm>
          <a:off x="323528" y="1135792"/>
          <a:ext cx="8496944" cy="5277936"/>
        </p:xfrm>
        <a:graphic>
          <a:graphicData uri="http://schemas.openxmlformats.org/drawingml/2006/table">
            <a:tbl>
              <a:tblPr rtl="1" firstRow="1" firstCol="1" bandRow="1"/>
              <a:tblGrid>
                <a:gridCol w="850258"/>
                <a:gridCol w="1684700"/>
                <a:gridCol w="644050"/>
                <a:gridCol w="2881278"/>
                <a:gridCol w="2436658"/>
              </a:tblGrid>
              <a:tr h="432048">
                <a:tc gridSpan="5">
                  <a:txBody>
                    <a:bodyPr/>
                    <a:lstStyle/>
                    <a:p>
                      <a:pPr algn="ctr" rtl="1">
                        <a:spcAft>
                          <a:spcPts val="0"/>
                        </a:spcAft>
                      </a:pPr>
                      <a:r>
                        <a:rPr lang="he-IL" sz="1800" dirty="0">
                          <a:solidFill>
                            <a:srgbClr val="FF0000"/>
                          </a:solidFill>
                          <a:effectLst/>
                          <a:latin typeface="Times New Roman"/>
                          <a:ea typeface="Times New Roman"/>
                          <a:cs typeface="+mj-cs"/>
                        </a:rPr>
                        <a:t>טבלה מס' 3</a:t>
                      </a:r>
                      <a:endParaRPr lang="en-US" sz="1050" dirty="0">
                        <a:effectLst/>
                        <a:latin typeface="Times New Roman"/>
                        <a:ea typeface="Times New Roman"/>
                        <a:cs typeface="+mj-cs"/>
                      </a:endParaRPr>
                    </a:p>
                    <a:p>
                      <a:pPr algn="ctr" rtl="1">
                        <a:spcAft>
                          <a:spcPts val="0"/>
                        </a:spcAft>
                      </a:pPr>
                      <a:r>
                        <a:rPr lang="he-IL" sz="1400" dirty="0">
                          <a:effectLst/>
                          <a:latin typeface="Times New Roman"/>
                          <a:ea typeface="Times New Roman"/>
                          <a:cs typeface="+mj-cs"/>
                        </a:rPr>
                        <a:t>פרוט המלצות דוח </a:t>
                      </a:r>
                      <a:r>
                        <a:rPr lang="he-IL" sz="1400" dirty="0" err="1">
                          <a:effectLst/>
                          <a:latin typeface="Times New Roman"/>
                          <a:ea typeface="Times New Roman"/>
                          <a:cs typeface="+mj-cs"/>
                        </a:rPr>
                        <a:t>אלאלוף</a:t>
                      </a:r>
                      <a:r>
                        <a:rPr lang="he-IL" sz="1400" dirty="0">
                          <a:effectLst/>
                          <a:latin typeface="Times New Roman"/>
                          <a:ea typeface="Times New Roman"/>
                          <a:cs typeface="+mj-cs"/>
                        </a:rPr>
                        <a:t> שאינם בתחומי הפעילות של משרד הרווחה</a:t>
                      </a:r>
                      <a:endParaRPr lang="en-US" sz="1050" dirty="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hMerge="1">
                  <a:txBody>
                    <a:bodyPr/>
                    <a:lstStyle/>
                    <a:p>
                      <a:pPr rtl="1"/>
                      <a:endParaRPr lang="he-IL"/>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pPr rtl="1"/>
                      <a:endParaRPr lang="he-IL"/>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pPr rtl="1"/>
                      <a:endParaRPr lang="he-IL"/>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pPr rtl="1"/>
                      <a:endParaRPr lang="he-IL"/>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r>
              <a:tr h="432048">
                <a:tc>
                  <a:txBody>
                    <a:bodyPr/>
                    <a:lstStyle/>
                    <a:p>
                      <a:pPr algn="ctr" rtl="1">
                        <a:spcAft>
                          <a:spcPts val="0"/>
                        </a:spcAft>
                      </a:pPr>
                      <a:r>
                        <a:rPr lang="he-IL" sz="1100" b="1">
                          <a:solidFill>
                            <a:srgbClr val="000000"/>
                          </a:solidFill>
                          <a:effectLst/>
                          <a:latin typeface="Times New Roman"/>
                          <a:ea typeface="Times New Roman"/>
                          <a:cs typeface="+mj-cs"/>
                        </a:rPr>
                        <a:t>תחום ההמלצה</a:t>
                      </a:r>
                      <a:endParaRPr lang="en-US" sz="105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b="1">
                          <a:solidFill>
                            <a:srgbClr val="000000"/>
                          </a:solidFill>
                          <a:effectLst/>
                          <a:latin typeface="Times New Roman"/>
                          <a:ea typeface="Times New Roman"/>
                          <a:cs typeface="+mj-cs"/>
                        </a:rPr>
                        <a:t>פרק בדוח העוני</a:t>
                      </a:r>
                      <a:endParaRPr lang="en-US" sz="105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b="1">
                          <a:solidFill>
                            <a:srgbClr val="000000"/>
                          </a:solidFill>
                          <a:effectLst/>
                          <a:latin typeface="Times New Roman"/>
                          <a:ea typeface="Times New Roman"/>
                          <a:cs typeface="+mj-cs"/>
                        </a:rPr>
                        <a:t>מס' המלצה בדוח </a:t>
                      </a:r>
                      <a:endParaRPr lang="en-US" sz="105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b="1" dirty="0">
                          <a:solidFill>
                            <a:srgbClr val="000000"/>
                          </a:solidFill>
                          <a:effectLst/>
                          <a:latin typeface="Times New Roman"/>
                          <a:ea typeface="Times New Roman"/>
                          <a:cs typeface="+mj-cs"/>
                        </a:rPr>
                        <a:t>פרוט ההמלצה</a:t>
                      </a:r>
                      <a:endParaRPr lang="en-US" sz="1050" dirty="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b="1" dirty="0">
                          <a:solidFill>
                            <a:srgbClr val="000000"/>
                          </a:solidFill>
                          <a:effectLst/>
                          <a:latin typeface="Times New Roman"/>
                          <a:ea typeface="Times New Roman"/>
                          <a:cs typeface="+mj-cs"/>
                        </a:rPr>
                        <a:t>עלות משוערת</a:t>
                      </a:r>
                      <a:endParaRPr lang="en-US" sz="1050" dirty="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r>
              <a:tr h="735558">
                <a:tc>
                  <a:txBody>
                    <a:bodyPr/>
                    <a:lstStyle/>
                    <a:p>
                      <a:pPr algn="ctr" rtl="1">
                        <a:spcAft>
                          <a:spcPts val="0"/>
                        </a:spcAft>
                      </a:pPr>
                      <a:r>
                        <a:rPr lang="he-IL" sz="1100" b="1" dirty="0">
                          <a:solidFill>
                            <a:srgbClr val="000000"/>
                          </a:solidFill>
                          <a:effectLst/>
                          <a:latin typeface="Times New Roman"/>
                          <a:ea typeface="Times New Roman"/>
                          <a:cs typeface="+mj-cs"/>
                        </a:rPr>
                        <a:t>חינוך </a:t>
                      </a:r>
                      <a:endParaRPr lang="en-US" sz="1100" b="1"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400" dirty="0">
                          <a:solidFill>
                            <a:srgbClr val="000000"/>
                          </a:solidFill>
                          <a:effectLst/>
                          <a:latin typeface="Times New Roman"/>
                          <a:ea typeface="Times New Roman"/>
                          <a:cs typeface="+mj-cs"/>
                        </a:rPr>
                        <a:t>הגיל הרך </a:t>
                      </a:r>
                      <a:endParaRPr lang="en-US" sz="14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400" dirty="0">
                          <a:solidFill>
                            <a:srgbClr val="000000"/>
                          </a:solidFill>
                          <a:effectLst/>
                          <a:latin typeface="Arial"/>
                          <a:ea typeface="Times New Roman"/>
                          <a:cs typeface="+mj-cs"/>
                        </a:rPr>
                        <a:t>53</a:t>
                      </a:r>
                      <a:endParaRPr lang="en-US" sz="14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400" dirty="0">
                          <a:solidFill>
                            <a:srgbClr val="000000"/>
                          </a:solidFill>
                          <a:effectLst/>
                          <a:latin typeface="Times New Roman"/>
                          <a:ea typeface="Times New Roman"/>
                          <a:cs typeface="+mj-cs"/>
                        </a:rPr>
                        <a:t>הקמת מרכזים לגיל הרך בישובים המדורגים נמוך במדד חברתי-כלכלי. </a:t>
                      </a:r>
                      <a:endParaRPr lang="en-US" sz="14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dirty="0">
                          <a:solidFill>
                            <a:srgbClr val="000000"/>
                          </a:solidFill>
                          <a:effectLst/>
                          <a:latin typeface="Times New Roman"/>
                          <a:ea typeface="Times New Roman"/>
                          <a:cs typeface="+mj-cs"/>
                        </a:rPr>
                        <a:t>150  מלש"ח –  הקמת  המרכזים.</a:t>
                      </a:r>
                      <a:endParaRPr lang="en-US" sz="1100" dirty="0">
                        <a:effectLst/>
                        <a:latin typeface="Times New Roman"/>
                        <a:ea typeface="Times New Roman"/>
                        <a:cs typeface="+mj-cs"/>
                      </a:endParaRPr>
                    </a:p>
                    <a:p>
                      <a:pPr algn="ctr" rtl="1">
                        <a:spcAft>
                          <a:spcPts val="0"/>
                        </a:spcAft>
                      </a:pPr>
                      <a:r>
                        <a:rPr lang="he-IL" sz="1100" dirty="0">
                          <a:solidFill>
                            <a:srgbClr val="FF0000"/>
                          </a:solidFill>
                          <a:effectLst/>
                          <a:latin typeface="Times New Roman"/>
                          <a:ea typeface="Times New Roman"/>
                          <a:cs typeface="+mj-cs"/>
                        </a:rPr>
                        <a:t>המלצה זו מטופלת באמצעות התכנית הלאומית 360 בשת"פ עם המשרדים </a:t>
                      </a:r>
                      <a:r>
                        <a:rPr lang="he-IL" sz="1100" dirty="0" err="1">
                          <a:solidFill>
                            <a:srgbClr val="FF0000"/>
                          </a:solidFill>
                          <a:effectLst/>
                          <a:latin typeface="Times New Roman"/>
                          <a:ea typeface="Times New Roman"/>
                          <a:cs typeface="+mj-cs"/>
                        </a:rPr>
                        <a:t>הרלבנטים</a:t>
                      </a:r>
                      <a:r>
                        <a:rPr lang="he-IL" sz="1100" dirty="0">
                          <a:solidFill>
                            <a:srgbClr val="FF0000"/>
                          </a:solidFill>
                          <a:effectLst/>
                          <a:latin typeface="Times New Roman"/>
                          <a:ea typeface="Times New Roman"/>
                          <a:cs typeface="+mj-cs"/>
                        </a:rPr>
                        <a:t> והג'וינט.</a:t>
                      </a:r>
                      <a:r>
                        <a:rPr lang="he-IL" sz="1100" dirty="0">
                          <a:solidFill>
                            <a:srgbClr val="000000"/>
                          </a:solidFill>
                          <a:effectLst/>
                          <a:latin typeface="Times New Roman"/>
                          <a:ea typeface="Times New Roman"/>
                          <a:cs typeface="+mj-cs"/>
                        </a:rPr>
                        <a:t> כרגע הוקצה תקציב של 15 מלש"ח ליישובי הדרום בלבד במסגרת החלטת ממשלה 2025. </a:t>
                      </a:r>
                      <a:endParaRPr lang="en-US" sz="11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12965">
                <a:tc>
                  <a:txBody>
                    <a:bodyPr/>
                    <a:lstStyle/>
                    <a:p>
                      <a:pPr algn="ctr" rtl="1">
                        <a:spcAft>
                          <a:spcPts val="0"/>
                        </a:spcAft>
                      </a:pPr>
                      <a:r>
                        <a:rPr lang="he-IL" sz="1100" b="1">
                          <a:solidFill>
                            <a:srgbClr val="000000"/>
                          </a:solidFill>
                          <a:effectLst/>
                          <a:latin typeface="Times New Roman"/>
                          <a:ea typeface="Times New Roman"/>
                          <a:cs typeface="+mj-cs"/>
                        </a:rPr>
                        <a:t>חינוך </a:t>
                      </a:r>
                      <a:endParaRPr lang="en-US" sz="1100" b="1">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400" dirty="0">
                          <a:solidFill>
                            <a:srgbClr val="000000"/>
                          </a:solidFill>
                          <a:effectLst/>
                          <a:latin typeface="Times New Roman"/>
                          <a:ea typeface="Times New Roman"/>
                          <a:cs typeface="+mj-cs"/>
                        </a:rPr>
                        <a:t>הגיל הרך </a:t>
                      </a:r>
                      <a:endParaRPr lang="en-US" sz="14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400" dirty="0">
                          <a:solidFill>
                            <a:srgbClr val="000000"/>
                          </a:solidFill>
                          <a:effectLst/>
                          <a:latin typeface="Arial"/>
                          <a:ea typeface="Times New Roman"/>
                          <a:cs typeface="+mj-cs"/>
                        </a:rPr>
                        <a:t>54</a:t>
                      </a:r>
                      <a:endParaRPr lang="en-US" sz="14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dirty="0">
                          <a:solidFill>
                            <a:srgbClr val="000000"/>
                          </a:solidFill>
                          <a:effectLst/>
                          <a:latin typeface="Times New Roman"/>
                          <a:ea typeface="Times New Roman"/>
                          <a:cs typeface="+mj-cs"/>
                        </a:rPr>
                        <a:t> העברת האחריות על מעונות היום למשרד החינוך; הרחבת הסבסוד למעונות יום  עבור אוכלוסייה החיה מתחת לקו העוני; חיזוק ההכשרה וההשכלה של צוותי החינוך והטיפול; הקמת כ-210  מענות יום באזורים בהם מרוכזת אוכלוסייה החיה בעוני. </a:t>
                      </a:r>
                      <a:endParaRPr lang="en-US" sz="11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600 מלש"ח ל-30  שנים (על בסיס תקציב קיים)</a:t>
                      </a:r>
                      <a:endParaRPr lang="en-US" sz="1100">
                        <a:effectLst/>
                        <a:latin typeface="Times New Roman"/>
                        <a:ea typeface="Times New Roman"/>
                        <a:cs typeface="+mj-cs"/>
                      </a:endParaRPr>
                    </a:p>
                    <a:p>
                      <a:pPr algn="ctr" rtl="1">
                        <a:spcAft>
                          <a:spcPts val="0"/>
                        </a:spcAft>
                      </a:pPr>
                      <a:r>
                        <a:rPr lang="he-IL" sz="1100">
                          <a:solidFill>
                            <a:srgbClr val="FF0000"/>
                          </a:solidFill>
                          <a:effectLst/>
                          <a:latin typeface="Times New Roman"/>
                          <a:ea typeface="Times New Roman"/>
                          <a:cs typeface="+mj-cs"/>
                        </a:rPr>
                        <a:t>משרד הרווחה מקצה 20 מליון ₪ החל משנת 2016 להפחתת ההשתתפות במעונות היום למשפחות בעוני במסגרת חוק פעוטות בסיכון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1865">
                <a:tc>
                  <a:txBody>
                    <a:bodyPr/>
                    <a:lstStyle/>
                    <a:p>
                      <a:pPr algn="ctr" rtl="1">
                        <a:spcAft>
                          <a:spcPts val="0"/>
                        </a:spcAft>
                      </a:pPr>
                      <a:r>
                        <a:rPr lang="he-IL" sz="1100" b="1">
                          <a:solidFill>
                            <a:srgbClr val="000000"/>
                          </a:solidFill>
                          <a:effectLst/>
                          <a:latin typeface="Times New Roman"/>
                          <a:ea typeface="Times New Roman"/>
                          <a:cs typeface="+mj-cs"/>
                        </a:rPr>
                        <a:t>חינוך </a:t>
                      </a:r>
                      <a:endParaRPr lang="en-US" sz="1100" b="1">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400" dirty="0">
                          <a:solidFill>
                            <a:srgbClr val="000000"/>
                          </a:solidFill>
                          <a:effectLst/>
                          <a:latin typeface="Times New Roman"/>
                          <a:ea typeface="Times New Roman"/>
                          <a:cs typeface="+mj-cs"/>
                        </a:rPr>
                        <a:t>טיפול בלקויות למידה </a:t>
                      </a:r>
                      <a:endParaRPr lang="en-US" sz="14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400" dirty="0">
                          <a:solidFill>
                            <a:srgbClr val="000000"/>
                          </a:solidFill>
                          <a:effectLst/>
                          <a:latin typeface="Arial"/>
                          <a:ea typeface="Times New Roman"/>
                          <a:cs typeface="+mj-cs"/>
                        </a:rPr>
                        <a:t>55</a:t>
                      </a:r>
                      <a:endParaRPr lang="en-US" sz="14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dirty="0">
                          <a:solidFill>
                            <a:srgbClr val="000000"/>
                          </a:solidFill>
                          <a:effectLst/>
                          <a:latin typeface="Times New Roman"/>
                          <a:ea typeface="Times New Roman"/>
                          <a:cs typeface="+mj-cs"/>
                        </a:rPr>
                        <a:t>מתן שעות תגבור לילדים מתקשים; יצירת רצף של העברת מידע על תלמידים  במעברים בין מסגרות לימוד; בחינת השתתפות במימון אבחונים עבור ילדים החיים בעוני. </a:t>
                      </a:r>
                      <a:endParaRPr lang="en-US" sz="11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150  מלש"ח עלות חד  פעמית (לאבחונים לשנתונים קיימים) ו-15-10  מלש"ח עלות שנתית שוטפת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35558">
                <a:tc>
                  <a:txBody>
                    <a:bodyPr/>
                    <a:lstStyle/>
                    <a:p>
                      <a:pPr algn="ctr" rtl="1">
                        <a:spcAft>
                          <a:spcPts val="0"/>
                        </a:spcAft>
                      </a:pPr>
                      <a:r>
                        <a:rPr lang="he-IL" sz="1100" b="1">
                          <a:solidFill>
                            <a:srgbClr val="000000"/>
                          </a:solidFill>
                          <a:effectLst/>
                          <a:latin typeface="Times New Roman"/>
                          <a:ea typeface="Times New Roman"/>
                          <a:cs typeface="+mj-cs"/>
                        </a:rPr>
                        <a:t>חינוך </a:t>
                      </a:r>
                      <a:endParaRPr lang="en-US" sz="1100" b="1">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400" dirty="0">
                          <a:solidFill>
                            <a:srgbClr val="000000"/>
                          </a:solidFill>
                          <a:effectLst/>
                          <a:latin typeface="Times New Roman"/>
                          <a:ea typeface="Times New Roman"/>
                          <a:cs typeface="+mj-cs"/>
                        </a:rPr>
                        <a:t>צמצום נשירה </a:t>
                      </a:r>
                      <a:endParaRPr lang="en-US" sz="14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400" dirty="0">
                          <a:solidFill>
                            <a:srgbClr val="000000"/>
                          </a:solidFill>
                          <a:effectLst/>
                          <a:latin typeface="Arial"/>
                          <a:ea typeface="Times New Roman"/>
                          <a:cs typeface="+mj-cs"/>
                        </a:rPr>
                        <a:t>56</a:t>
                      </a:r>
                      <a:endParaRPr lang="en-US" sz="14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העלאת הזכאות לתעודת בגרות של תלמידים בעלי הישגים לימודיים נמוכים  באמצעות איתור מוקדם, ליווי ותמיכה רצופה, הרחבת תכניות מוצלחות לשיפור  בזכאות לבגרות בבתי ספר בהם קיים ריכוז של אוכלוסיות מעוטות משאבים, בחינת יישום תכניות אלה בבתי ספר בחינוך החרדי.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dirty="0">
                          <a:solidFill>
                            <a:srgbClr val="000000"/>
                          </a:solidFill>
                          <a:effectLst/>
                          <a:latin typeface="Arial"/>
                          <a:ea typeface="Times New Roman"/>
                          <a:cs typeface="+mj-cs"/>
                        </a:rPr>
                        <a:t> </a:t>
                      </a:r>
                      <a:endParaRPr lang="en-US" sz="11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63976">
                <a:tc>
                  <a:txBody>
                    <a:bodyPr/>
                    <a:lstStyle/>
                    <a:p>
                      <a:pPr algn="ctr" rtl="1">
                        <a:spcAft>
                          <a:spcPts val="0"/>
                        </a:spcAft>
                      </a:pPr>
                      <a:r>
                        <a:rPr lang="he-IL" sz="1100" b="1">
                          <a:solidFill>
                            <a:srgbClr val="000000"/>
                          </a:solidFill>
                          <a:effectLst/>
                          <a:latin typeface="Times New Roman"/>
                          <a:ea typeface="Times New Roman"/>
                          <a:cs typeface="+mj-cs"/>
                        </a:rPr>
                        <a:t>חינוך </a:t>
                      </a:r>
                      <a:endParaRPr lang="en-US" sz="1100" b="1">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400" dirty="0">
                          <a:solidFill>
                            <a:srgbClr val="000000"/>
                          </a:solidFill>
                          <a:effectLst/>
                          <a:latin typeface="Times New Roman"/>
                          <a:ea typeface="Times New Roman"/>
                          <a:cs typeface="+mj-cs"/>
                        </a:rPr>
                        <a:t>צמצום נשירה </a:t>
                      </a:r>
                      <a:endParaRPr lang="en-US" sz="14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400" dirty="0">
                          <a:solidFill>
                            <a:srgbClr val="000000"/>
                          </a:solidFill>
                          <a:effectLst/>
                          <a:latin typeface="Arial"/>
                          <a:ea typeface="Times New Roman"/>
                          <a:cs typeface="+mj-cs"/>
                        </a:rPr>
                        <a:t>57</a:t>
                      </a:r>
                      <a:endParaRPr lang="en-US" sz="14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פיתוח מסלולי חינוך טכנולוגי ומקצועי.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a:solidFill>
                            <a:srgbClr val="000000"/>
                          </a:solidFill>
                          <a:effectLst/>
                          <a:latin typeface="Arial"/>
                          <a:ea typeface="Times New Roman"/>
                          <a:cs typeface="+mj-cs"/>
                        </a:rPr>
                        <a:t>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45186">
                <a:tc>
                  <a:txBody>
                    <a:bodyPr/>
                    <a:lstStyle/>
                    <a:p>
                      <a:pPr algn="ctr" rtl="1">
                        <a:spcAft>
                          <a:spcPts val="0"/>
                        </a:spcAft>
                      </a:pPr>
                      <a:r>
                        <a:rPr lang="he-IL" sz="1100" b="1" dirty="0">
                          <a:solidFill>
                            <a:srgbClr val="000000"/>
                          </a:solidFill>
                          <a:effectLst/>
                          <a:latin typeface="Times New Roman"/>
                          <a:ea typeface="Times New Roman"/>
                          <a:cs typeface="+mj-cs"/>
                        </a:rPr>
                        <a:t>חינוך </a:t>
                      </a:r>
                      <a:endParaRPr lang="en-US" sz="1100" b="1"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400" dirty="0">
                          <a:solidFill>
                            <a:srgbClr val="000000"/>
                          </a:solidFill>
                          <a:effectLst/>
                          <a:latin typeface="Times New Roman"/>
                          <a:ea typeface="Times New Roman"/>
                          <a:cs typeface="+mj-cs"/>
                        </a:rPr>
                        <a:t>הארכה יום הלימודים </a:t>
                      </a:r>
                      <a:endParaRPr lang="en-US" sz="14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dirty="0">
                          <a:solidFill>
                            <a:srgbClr val="000000"/>
                          </a:solidFill>
                          <a:effectLst/>
                          <a:latin typeface="Arial"/>
                          <a:ea typeface="Times New Roman"/>
                          <a:cs typeface="+mj-cs"/>
                        </a:rPr>
                        <a:t>58</a:t>
                      </a:r>
                      <a:endParaRPr lang="en-US" sz="11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קיום תכנית של יום חינוך ארוך בישובים בהם גרים ילדים החיים בעוני.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dirty="0">
                          <a:solidFill>
                            <a:srgbClr val="000000"/>
                          </a:solidFill>
                          <a:effectLst/>
                          <a:latin typeface="Arial"/>
                          <a:ea typeface="Times New Roman"/>
                          <a:cs typeface="+mj-cs"/>
                        </a:rPr>
                        <a:t> </a:t>
                      </a:r>
                      <a:endParaRPr lang="en-US" sz="11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99551014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02F76B7F-E5EA-401E-964F-FD3A34216069}" type="datetime10">
              <a:rPr lang="he-IL" smtClean="0">
                <a:solidFill>
                  <a:srgbClr val="212745">
                    <a:lumMod val="75000"/>
                  </a:srgbClr>
                </a:solidFill>
              </a:rPr>
              <a:pPr/>
              <a:t>יולי 16</a:t>
            </a:fld>
            <a:endParaRPr lang="he-IL">
              <a:solidFill>
                <a:srgbClr val="212745">
                  <a:lumMod val="75000"/>
                </a:srgbClr>
              </a:solidFill>
            </a:endParaRPr>
          </a:p>
        </p:txBody>
      </p:sp>
      <p:sp>
        <p:nvSpPr>
          <p:cNvPr id="4" name="מציין מיקום של מספר שקופית 3"/>
          <p:cNvSpPr>
            <a:spLocks noGrp="1"/>
          </p:cNvSpPr>
          <p:nvPr>
            <p:ph type="sldNum" sz="quarter" idx="12"/>
          </p:nvPr>
        </p:nvSpPr>
        <p:spPr/>
        <p:txBody>
          <a:bodyPr/>
          <a:lstStyle/>
          <a:p>
            <a:fld id="{FFEAF636-E5E8-41E5-9308-44E18A863F8D}" type="slidenum">
              <a:rPr>
                <a:solidFill>
                  <a:srgbClr val="212745">
                    <a:lumMod val="75000"/>
                  </a:srgbClr>
                </a:solidFill>
                <a:cs typeface="Gisha"/>
              </a:rPr>
              <a:pPr/>
              <a:t>27</a:t>
            </a:fld>
            <a:endParaRPr>
              <a:solidFill>
                <a:srgbClr val="212745">
                  <a:lumMod val="75000"/>
                </a:srgbClr>
              </a:solidFill>
              <a:cs typeface="Gisha"/>
            </a:endParaRPr>
          </a:p>
        </p:txBody>
      </p:sp>
      <p:sp>
        <p:nvSpPr>
          <p:cNvPr id="5" name="כותרת 4"/>
          <p:cNvSpPr>
            <a:spLocks noGrp="1"/>
          </p:cNvSpPr>
          <p:nvPr>
            <p:ph type="title"/>
          </p:nvPr>
        </p:nvSpPr>
        <p:spPr>
          <a:xfrm>
            <a:off x="1679104" y="454576"/>
            <a:ext cx="7077579" cy="461665"/>
          </a:xfrm>
          <a:effectLst/>
        </p:spPr>
        <p:txBody>
          <a:bodyPr vert="horz" wrap="none" lIns="91440" tIns="45720" rIns="91440" bIns="45720" rtlCol="0" anchor="t" anchorCtr="0">
            <a:spAutoFit/>
          </a:bodyPr>
          <a:lstStyle/>
          <a:p>
            <a:pPr marL="0" indent="0" algn="ctr">
              <a:buNone/>
            </a:pPr>
            <a:r>
              <a:rPr lang="he-IL" sz="24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פעולות </a:t>
            </a:r>
            <a:r>
              <a:rPr lang="he-IL" sz="24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המשרד בתחום הטיפול בעוני בזיקה </a:t>
            </a:r>
            <a:r>
              <a:rPr lang="he-IL" sz="24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לדו"ח </a:t>
            </a:r>
            <a:r>
              <a:rPr lang="he-IL" sz="24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העוני</a:t>
            </a:r>
          </a:p>
        </p:txBody>
      </p:sp>
      <p:pic>
        <p:nvPicPr>
          <p:cNvPr id="7" name="תמונה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8785" y="260648"/>
            <a:ext cx="731640" cy="689236"/>
          </a:xfrm>
          <a:prstGeom prst="rect">
            <a:avLst/>
          </a:prstGeom>
        </p:spPr>
      </p:pic>
      <p:sp>
        <p:nvSpPr>
          <p:cNvPr id="8" name="TextBox 7"/>
          <p:cNvSpPr txBox="1"/>
          <p:nvPr/>
        </p:nvSpPr>
        <p:spPr>
          <a:xfrm>
            <a:off x="-19795" y="854693"/>
            <a:ext cx="1512961" cy="261610"/>
          </a:xfrm>
          <a:prstGeom prst="rect">
            <a:avLst/>
          </a:prstGeom>
          <a:noFill/>
        </p:spPr>
        <p:txBody>
          <a:bodyPr wrap="square" rtlCol="1">
            <a:spAutoFit/>
          </a:bodyPr>
          <a:lstStyle/>
          <a:p>
            <a:r>
              <a:rPr lang="he-IL" sz="1100" b="1" dirty="0" smtClean="0">
                <a:solidFill>
                  <a:schemeClr val="tx2">
                    <a:lumMod val="75000"/>
                  </a:schemeClr>
                </a:solidFill>
                <a:effectLst>
                  <a:outerShdw blurRad="38100" dist="38100" dir="2700000" algn="tl">
                    <a:srgbClr val="000000">
                      <a:alpha val="43137"/>
                    </a:srgbClr>
                  </a:outerShdw>
                </a:effectLst>
              </a:rPr>
              <a:t>הלב פתוח לרווחה</a:t>
            </a:r>
            <a:endParaRPr lang="he-IL" sz="1100" b="1" dirty="0">
              <a:solidFill>
                <a:schemeClr val="tx2">
                  <a:lumMod val="75000"/>
                </a:schemeClr>
              </a:solidFill>
              <a:effectLst>
                <a:outerShdw blurRad="38100" dist="38100" dir="2700000" algn="tl">
                  <a:srgbClr val="000000">
                    <a:alpha val="43137"/>
                  </a:srgbClr>
                </a:outerShdw>
              </a:effectLst>
            </a:endParaRPr>
          </a:p>
        </p:txBody>
      </p:sp>
      <p:graphicFrame>
        <p:nvGraphicFramePr>
          <p:cNvPr id="6" name="טבלה 5"/>
          <p:cNvGraphicFramePr>
            <a:graphicFrameLocks noGrp="1"/>
          </p:cNvGraphicFramePr>
          <p:nvPr>
            <p:extLst>
              <p:ext uri="{D42A27DB-BD31-4B8C-83A1-F6EECF244321}">
                <p14:modId xmlns:p14="http://schemas.microsoft.com/office/powerpoint/2010/main" val="26305464"/>
              </p:ext>
            </p:extLst>
          </p:nvPr>
        </p:nvGraphicFramePr>
        <p:xfrm>
          <a:off x="251520" y="1268760"/>
          <a:ext cx="8712968" cy="5089178"/>
        </p:xfrm>
        <a:graphic>
          <a:graphicData uri="http://schemas.openxmlformats.org/drawingml/2006/table">
            <a:tbl>
              <a:tblPr rtl="1" firstRow="1" firstCol="1" bandRow="1"/>
              <a:tblGrid>
                <a:gridCol w="871875"/>
                <a:gridCol w="2336829"/>
                <a:gridCol w="701432"/>
                <a:gridCol w="2700184"/>
                <a:gridCol w="2102648"/>
              </a:tblGrid>
              <a:tr h="441291">
                <a:tc gridSpan="5">
                  <a:txBody>
                    <a:bodyPr/>
                    <a:lstStyle/>
                    <a:p>
                      <a:pPr algn="ctr" rtl="1">
                        <a:spcAft>
                          <a:spcPts val="0"/>
                        </a:spcAft>
                      </a:pPr>
                      <a:r>
                        <a:rPr lang="he-IL" sz="1800" dirty="0">
                          <a:solidFill>
                            <a:srgbClr val="FF0000"/>
                          </a:solidFill>
                          <a:effectLst/>
                          <a:latin typeface="Times New Roman"/>
                          <a:ea typeface="Times New Roman"/>
                          <a:cs typeface="+mj-cs"/>
                        </a:rPr>
                        <a:t>טבלה מס' 3</a:t>
                      </a:r>
                      <a:endParaRPr lang="en-US" sz="1050" dirty="0">
                        <a:effectLst/>
                        <a:latin typeface="Times New Roman"/>
                        <a:ea typeface="Times New Roman"/>
                        <a:cs typeface="+mj-cs"/>
                      </a:endParaRPr>
                    </a:p>
                    <a:p>
                      <a:pPr algn="ctr" rtl="1">
                        <a:spcAft>
                          <a:spcPts val="0"/>
                        </a:spcAft>
                      </a:pPr>
                      <a:r>
                        <a:rPr lang="he-IL" sz="1400" dirty="0">
                          <a:effectLst/>
                          <a:latin typeface="Times New Roman"/>
                          <a:ea typeface="Times New Roman"/>
                          <a:cs typeface="+mj-cs"/>
                        </a:rPr>
                        <a:t>פרוט המלצות דוח </a:t>
                      </a:r>
                      <a:r>
                        <a:rPr lang="he-IL" sz="1400" dirty="0" err="1">
                          <a:effectLst/>
                          <a:latin typeface="Times New Roman"/>
                          <a:ea typeface="Times New Roman"/>
                          <a:cs typeface="+mj-cs"/>
                        </a:rPr>
                        <a:t>אלאלוף</a:t>
                      </a:r>
                      <a:r>
                        <a:rPr lang="he-IL" sz="1400" dirty="0">
                          <a:effectLst/>
                          <a:latin typeface="Times New Roman"/>
                          <a:ea typeface="Times New Roman"/>
                          <a:cs typeface="+mj-cs"/>
                        </a:rPr>
                        <a:t> שאינם בתחומי הפעילות של משרד הרווחה</a:t>
                      </a:r>
                      <a:endParaRPr lang="en-US" sz="1050" dirty="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hMerge="1">
                  <a:txBody>
                    <a:bodyPr/>
                    <a:lstStyle/>
                    <a:p>
                      <a:pPr rtl="1"/>
                      <a:endParaRPr lang="he-IL"/>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pPr rtl="1"/>
                      <a:endParaRPr lang="he-IL"/>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pPr rtl="1"/>
                      <a:endParaRPr lang="he-IL"/>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pPr rtl="1"/>
                      <a:endParaRPr lang="he-IL"/>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r>
              <a:tr h="504333">
                <a:tc>
                  <a:txBody>
                    <a:bodyPr/>
                    <a:lstStyle/>
                    <a:p>
                      <a:pPr algn="ctr" rtl="1">
                        <a:spcAft>
                          <a:spcPts val="0"/>
                        </a:spcAft>
                      </a:pPr>
                      <a:r>
                        <a:rPr lang="he-IL" sz="1100" b="1">
                          <a:solidFill>
                            <a:srgbClr val="000000"/>
                          </a:solidFill>
                          <a:effectLst/>
                          <a:latin typeface="Times New Roman"/>
                          <a:ea typeface="Times New Roman"/>
                          <a:cs typeface="+mj-cs"/>
                        </a:rPr>
                        <a:t>תחום ההמלצה</a:t>
                      </a:r>
                      <a:endParaRPr lang="en-US" sz="1050" b="1">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b="1">
                          <a:solidFill>
                            <a:srgbClr val="000000"/>
                          </a:solidFill>
                          <a:effectLst/>
                          <a:latin typeface="Times New Roman"/>
                          <a:ea typeface="Times New Roman"/>
                          <a:cs typeface="+mj-cs"/>
                        </a:rPr>
                        <a:t>פרק בדוח העוני</a:t>
                      </a:r>
                      <a:endParaRPr lang="en-US" sz="105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b="1">
                          <a:solidFill>
                            <a:srgbClr val="000000"/>
                          </a:solidFill>
                          <a:effectLst/>
                          <a:latin typeface="Times New Roman"/>
                          <a:ea typeface="Times New Roman"/>
                          <a:cs typeface="+mj-cs"/>
                        </a:rPr>
                        <a:t>מס' המלצה בדוח </a:t>
                      </a:r>
                      <a:endParaRPr lang="en-US" sz="105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b="1" dirty="0">
                          <a:solidFill>
                            <a:srgbClr val="000000"/>
                          </a:solidFill>
                          <a:effectLst/>
                          <a:latin typeface="Times New Roman"/>
                          <a:ea typeface="Times New Roman"/>
                          <a:cs typeface="+mj-cs"/>
                        </a:rPr>
                        <a:t>פרוט ההמלצה</a:t>
                      </a:r>
                      <a:endParaRPr lang="en-US" sz="1050" dirty="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b="1" dirty="0">
                          <a:solidFill>
                            <a:srgbClr val="000000"/>
                          </a:solidFill>
                          <a:effectLst/>
                          <a:latin typeface="Times New Roman"/>
                          <a:ea typeface="Times New Roman"/>
                          <a:cs typeface="+mj-cs"/>
                        </a:rPr>
                        <a:t>עלות משוערת</a:t>
                      </a:r>
                      <a:endParaRPr lang="en-US" sz="1050" dirty="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r>
              <a:tr h="390902">
                <a:tc>
                  <a:txBody>
                    <a:bodyPr/>
                    <a:lstStyle/>
                    <a:p>
                      <a:pPr algn="ctr" rtl="1">
                        <a:spcAft>
                          <a:spcPts val="0"/>
                        </a:spcAft>
                      </a:pPr>
                      <a:r>
                        <a:rPr lang="he-IL" sz="1100" b="1" dirty="0">
                          <a:solidFill>
                            <a:srgbClr val="000000"/>
                          </a:solidFill>
                          <a:effectLst/>
                          <a:latin typeface="Times New Roman"/>
                          <a:ea typeface="Times New Roman"/>
                          <a:cs typeface="+mj-cs"/>
                        </a:rPr>
                        <a:t>בריאות </a:t>
                      </a:r>
                      <a:endParaRPr lang="en-US" sz="1100" b="1"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a:solidFill>
                            <a:srgbClr val="000000"/>
                          </a:solidFill>
                          <a:effectLst/>
                          <a:latin typeface="Times New Roman"/>
                          <a:ea typeface="Times New Roman"/>
                          <a:cs typeface="+mj-cs"/>
                        </a:rPr>
                        <a:t>מיצוי ומימוש זכויות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a:solidFill>
                            <a:srgbClr val="000000"/>
                          </a:solidFill>
                          <a:effectLst/>
                          <a:latin typeface="Arial"/>
                          <a:ea typeface="Times New Roman"/>
                          <a:cs typeface="+mj-cs"/>
                        </a:rPr>
                        <a:t>59</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הקמת מרכזי מידע ומיצוי זכויות בקהילה.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dirty="0">
                          <a:solidFill>
                            <a:srgbClr val="000000"/>
                          </a:solidFill>
                          <a:effectLst/>
                          <a:latin typeface="Times New Roman"/>
                          <a:ea typeface="Times New Roman"/>
                          <a:cs typeface="+mj-cs"/>
                        </a:rPr>
                        <a:t>במסגרת ההמלצה להקמת מרכזי מיצוי זכויות (פרט וקהילה)</a:t>
                      </a:r>
                      <a:endParaRPr lang="en-US" sz="11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69039">
                <a:tc>
                  <a:txBody>
                    <a:bodyPr/>
                    <a:lstStyle/>
                    <a:p>
                      <a:pPr algn="ctr" rtl="1">
                        <a:spcAft>
                          <a:spcPts val="0"/>
                        </a:spcAft>
                      </a:pPr>
                      <a:r>
                        <a:rPr lang="he-IL" sz="1100" b="1">
                          <a:solidFill>
                            <a:srgbClr val="000000"/>
                          </a:solidFill>
                          <a:effectLst/>
                          <a:latin typeface="Times New Roman"/>
                          <a:ea typeface="Times New Roman"/>
                          <a:cs typeface="+mj-cs"/>
                        </a:rPr>
                        <a:t>בריאות </a:t>
                      </a:r>
                      <a:endParaRPr lang="en-US" sz="1100" b="1">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a:solidFill>
                            <a:srgbClr val="000000"/>
                          </a:solidFill>
                          <a:effectLst/>
                          <a:latin typeface="Times New Roman"/>
                          <a:ea typeface="Times New Roman"/>
                          <a:cs typeface="+mj-cs"/>
                        </a:rPr>
                        <a:t>מיצוי ומימוש זכויות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a:solidFill>
                            <a:srgbClr val="000000"/>
                          </a:solidFill>
                          <a:effectLst/>
                          <a:latin typeface="Arial"/>
                          <a:ea typeface="Times New Roman"/>
                          <a:cs typeface="+mj-cs"/>
                        </a:rPr>
                        <a:t>60</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הקמת מרכזי מידע בכל בתי החולים.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1.2  מלש"ח בשנה</a:t>
                      </a:r>
                      <a:r>
                        <a:rPr lang="en-US" sz="1100">
                          <a:solidFill>
                            <a:srgbClr val="000000"/>
                          </a:solidFill>
                          <a:effectLst/>
                          <a:latin typeface="Arial"/>
                          <a:ea typeface="Times New Roman"/>
                          <a:cs typeface="+mj-cs"/>
                        </a:rPr>
                        <a:t>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7116">
                <a:tc>
                  <a:txBody>
                    <a:bodyPr/>
                    <a:lstStyle/>
                    <a:p>
                      <a:pPr algn="ctr" rtl="1">
                        <a:spcAft>
                          <a:spcPts val="0"/>
                        </a:spcAft>
                      </a:pPr>
                      <a:r>
                        <a:rPr lang="he-IL" sz="1100" b="1" dirty="0">
                          <a:solidFill>
                            <a:srgbClr val="000000"/>
                          </a:solidFill>
                          <a:effectLst/>
                          <a:latin typeface="Times New Roman"/>
                          <a:ea typeface="Times New Roman"/>
                          <a:cs typeface="+mj-cs"/>
                        </a:rPr>
                        <a:t>בריאות </a:t>
                      </a:r>
                      <a:endParaRPr lang="en-US" sz="1100" b="1"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dirty="0">
                          <a:solidFill>
                            <a:srgbClr val="000000"/>
                          </a:solidFill>
                          <a:effectLst/>
                          <a:latin typeface="Times New Roman"/>
                          <a:ea typeface="Times New Roman"/>
                          <a:cs typeface="+mj-cs"/>
                        </a:rPr>
                        <a:t>מיצוי ומימוש זכויות </a:t>
                      </a:r>
                      <a:endParaRPr lang="en-US" sz="11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a:solidFill>
                            <a:srgbClr val="000000"/>
                          </a:solidFill>
                          <a:effectLst/>
                          <a:latin typeface="Arial"/>
                          <a:ea typeface="Times New Roman"/>
                          <a:cs typeface="+mj-cs"/>
                        </a:rPr>
                        <a:t>61</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 קידום הסדרים בין קופות החולים שיאפשרו למבוטחים שגרים ביישובים קטנים ובפריפריה לקבל שירותים קרוב לאזור מגוריהם מכל הקופות.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במסגרת תקציב קיים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7116">
                <a:tc>
                  <a:txBody>
                    <a:bodyPr/>
                    <a:lstStyle/>
                    <a:p>
                      <a:pPr algn="ctr" rtl="1">
                        <a:spcAft>
                          <a:spcPts val="0"/>
                        </a:spcAft>
                      </a:pPr>
                      <a:r>
                        <a:rPr lang="he-IL" sz="1100" b="1">
                          <a:solidFill>
                            <a:srgbClr val="000000"/>
                          </a:solidFill>
                          <a:effectLst/>
                          <a:latin typeface="Times New Roman"/>
                          <a:ea typeface="Times New Roman"/>
                          <a:cs typeface="+mj-cs"/>
                        </a:rPr>
                        <a:t>בריאות </a:t>
                      </a:r>
                      <a:endParaRPr lang="en-US" sz="1100" b="1">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a:solidFill>
                            <a:srgbClr val="000000"/>
                          </a:solidFill>
                          <a:effectLst/>
                          <a:latin typeface="Times New Roman"/>
                          <a:ea typeface="Times New Roman"/>
                          <a:cs typeface="+mj-cs"/>
                        </a:rPr>
                        <a:t>השתתפויות עצמיות, עלות נסיעה, הוצאה לטיפולים שאינם בסל הבריאות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a:solidFill>
                            <a:srgbClr val="000000"/>
                          </a:solidFill>
                          <a:effectLst/>
                          <a:latin typeface="Arial"/>
                          <a:ea typeface="Times New Roman"/>
                          <a:cs typeface="+mj-cs"/>
                        </a:rPr>
                        <a:t>62</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dirty="0">
                          <a:solidFill>
                            <a:srgbClr val="000000"/>
                          </a:solidFill>
                          <a:effectLst/>
                          <a:latin typeface="Times New Roman"/>
                          <a:ea typeface="Times New Roman"/>
                          <a:cs typeface="+mj-cs"/>
                        </a:rPr>
                        <a:t>הפחתת ההשתתפות העצמית על תרופות למשפחות חולים כרוניים החיים בעוני. </a:t>
                      </a:r>
                      <a:endParaRPr lang="en-US" sz="11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70 מלש"ח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76155">
                <a:tc>
                  <a:txBody>
                    <a:bodyPr/>
                    <a:lstStyle/>
                    <a:p>
                      <a:pPr algn="ctr" rtl="1">
                        <a:spcAft>
                          <a:spcPts val="0"/>
                        </a:spcAft>
                      </a:pPr>
                      <a:r>
                        <a:rPr lang="he-IL" sz="1100" b="1">
                          <a:solidFill>
                            <a:srgbClr val="000000"/>
                          </a:solidFill>
                          <a:effectLst/>
                          <a:latin typeface="Times New Roman"/>
                          <a:ea typeface="Times New Roman"/>
                          <a:cs typeface="+mj-cs"/>
                        </a:rPr>
                        <a:t>בריאות </a:t>
                      </a:r>
                      <a:endParaRPr lang="en-US" sz="1100" b="1">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a:solidFill>
                            <a:srgbClr val="000000"/>
                          </a:solidFill>
                          <a:effectLst/>
                          <a:latin typeface="Times New Roman"/>
                          <a:ea typeface="Times New Roman"/>
                          <a:cs typeface="+mj-cs"/>
                        </a:rPr>
                        <a:t>השתתפויות עצמיות, עלות  נסיעה, הוצאה לטיפולים שאינם בסל הבריאות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a:solidFill>
                            <a:srgbClr val="000000"/>
                          </a:solidFill>
                          <a:effectLst/>
                          <a:latin typeface="Arial"/>
                          <a:ea typeface="Times New Roman"/>
                          <a:cs typeface="+mj-cs"/>
                        </a:rPr>
                        <a:t>63</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הרחבת הנחות או מתן פטור מהשתתפות עצמית לביקורי רופא מקצועי, בדיקות, טיפולים ורכישת אביזרי עזר רפואיים ומכשירי ניידות לאנשים החיים בעוני על- ידי קביעת תקרה נמוכה ותחשיב משפחתי.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a:solidFill>
                            <a:srgbClr val="000000"/>
                          </a:solidFill>
                          <a:effectLst/>
                          <a:latin typeface="Arial"/>
                          <a:ea typeface="Times New Roman"/>
                          <a:cs typeface="+mj-cs"/>
                        </a:rPr>
                        <a:t>52-26 </a:t>
                      </a:r>
                      <a:r>
                        <a:rPr lang="he-IL" sz="1100">
                          <a:solidFill>
                            <a:srgbClr val="000000"/>
                          </a:solidFill>
                          <a:effectLst/>
                          <a:latin typeface="Times New Roman"/>
                          <a:ea typeface="Times New Roman"/>
                          <a:cs typeface="+mj-cs"/>
                        </a:rPr>
                        <a:t> מלש"ח בשנה</a:t>
                      </a:r>
                      <a:r>
                        <a:rPr lang="en-US" sz="1100">
                          <a:solidFill>
                            <a:srgbClr val="000000"/>
                          </a:solidFill>
                          <a:effectLst/>
                          <a:latin typeface="Arial"/>
                          <a:ea typeface="Times New Roman"/>
                          <a:cs typeface="+mj-cs"/>
                        </a:rPr>
                        <a:t>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7116">
                <a:tc>
                  <a:txBody>
                    <a:bodyPr/>
                    <a:lstStyle/>
                    <a:p>
                      <a:pPr algn="ctr" rtl="1">
                        <a:spcAft>
                          <a:spcPts val="0"/>
                        </a:spcAft>
                      </a:pPr>
                      <a:r>
                        <a:rPr lang="he-IL" sz="1100" b="1">
                          <a:solidFill>
                            <a:srgbClr val="000000"/>
                          </a:solidFill>
                          <a:effectLst/>
                          <a:latin typeface="Times New Roman"/>
                          <a:ea typeface="Times New Roman"/>
                          <a:cs typeface="+mj-cs"/>
                        </a:rPr>
                        <a:t>בריאות </a:t>
                      </a:r>
                      <a:endParaRPr lang="en-US" sz="1100" b="1">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a:solidFill>
                            <a:srgbClr val="000000"/>
                          </a:solidFill>
                          <a:effectLst/>
                          <a:latin typeface="Times New Roman"/>
                          <a:ea typeface="Times New Roman"/>
                          <a:cs typeface="+mj-cs"/>
                        </a:rPr>
                        <a:t>השתתפויות עצמיות, עלות  נסיעה, הוצאה לטיפולים שאינם בסל הבריאות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a:solidFill>
                            <a:srgbClr val="000000"/>
                          </a:solidFill>
                          <a:effectLst/>
                          <a:latin typeface="Arial"/>
                          <a:ea typeface="Times New Roman"/>
                          <a:cs typeface="+mj-cs"/>
                        </a:rPr>
                        <a:t>64</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הרחבת ההסדר להחזר נסיעות לטיפולים.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a:solidFill>
                            <a:srgbClr val="000000"/>
                          </a:solidFill>
                          <a:effectLst/>
                          <a:latin typeface="Arial"/>
                          <a:ea typeface="Times New Roman"/>
                          <a:cs typeface="+mj-cs"/>
                        </a:rPr>
                        <a:t>120-90 </a:t>
                      </a:r>
                      <a:r>
                        <a:rPr lang="he-IL" sz="1100">
                          <a:solidFill>
                            <a:srgbClr val="000000"/>
                          </a:solidFill>
                          <a:effectLst/>
                          <a:latin typeface="Times New Roman"/>
                          <a:ea typeface="Times New Roman"/>
                          <a:cs typeface="+mj-cs"/>
                        </a:rPr>
                        <a:t> מלש"ח בשנה</a:t>
                      </a:r>
                      <a:r>
                        <a:rPr lang="en-US" sz="1100">
                          <a:solidFill>
                            <a:srgbClr val="000000"/>
                          </a:solidFill>
                          <a:effectLst/>
                          <a:latin typeface="Arial"/>
                          <a:ea typeface="Times New Roman"/>
                          <a:cs typeface="+mj-cs"/>
                        </a:rPr>
                        <a:t>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7116">
                <a:tc>
                  <a:txBody>
                    <a:bodyPr/>
                    <a:lstStyle/>
                    <a:p>
                      <a:pPr algn="ctr" rtl="1">
                        <a:spcAft>
                          <a:spcPts val="0"/>
                        </a:spcAft>
                      </a:pPr>
                      <a:r>
                        <a:rPr lang="he-IL" sz="1100" b="1">
                          <a:solidFill>
                            <a:srgbClr val="000000"/>
                          </a:solidFill>
                          <a:effectLst/>
                          <a:latin typeface="Times New Roman"/>
                          <a:ea typeface="Times New Roman"/>
                          <a:cs typeface="+mj-cs"/>
                        </a:rPr>
                        <a:t>בריאות </a:t>
                      </a:r>
                      <a:endParaRPr lang="en-US" sz="1100" b="1">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a:solidFill>
                            <a:srgbClr val="000000"/>
                          </a:solidFill>
                          <a:effectLst/>
                          <a:latin typeface="Times New Roman"/>
                          <a:ea typeface="Times New Roman"/>
                          <a:cs typeface="+mj-cs"/>
                        </a:rPr>
                        <a:t> השתתפויות עצמיות, עלות  נסיעה, הוצאה לטיפולים שאינם בסל הבריאות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a:solidFill>
                            <a:srgbClr val="000000"/>
                          </a:solidFill>
                          <a:effectLst/>
                          <a:latin typeface="Arial"/>
                          <a:ea typeface="Times New Roman"/>
                          <a:cs typeface="+mj-cs"/>
                        </a:rPr>
                        <a:t>65</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הרחבת בריאות שיניים ציבורית לילדים עד גיל 14  וכיסוי טיפולי שיניים לזקנים  מגיל 75 המקבלים השלמת הכנסה לקצבת זקנה.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290 מלש"ח בשנה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7116">
                <a:tc>
                  <a:txBody>
                    <a:bodyPr/>
                    <a:lstStyle/>
                    <a:p>
                      <a:pPr algn="ctr" rtl="1">
                        <a:spcAft>
                          <a:spcPts val="0"/>
                        </a:spcAft>
                      </a:pPr>
                      <a:r>
                        <a:rPr lang="he-IL" sz="1100" b="1" dirty="0">
                          <a:solidFill>
                            <a:srgbClr val="000000"/>
                          </a:solidFill>
                          <a:effectLst/>
                          <a:latin typeface="Times New Roman"/>
                          <a:ea typeface="Times New Roman"/>
                          <a:cs typeface="+mj-cs"/>
                        </a:rPr>
                        <a:t>בריאות </a:t>
                      </a:r>
                      <a:endParaRPr lang="en-US" sz="1100" b="1"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100">
                          <a:solidFill>
                            <a:srgbClr val="000000"/>
                          </a:solidFill>
                          <a:effectLst/>
                          <a:latin typeface="Times New Roman"/>
                          <a:ea typeface="Times New Roman"/>
                          <a:cs typeface="+mj-cs"/>
                        </a:rPr>
                        <a:t>השתתפויות עצמיות, עלות  נסיעה, הוצאה לטיפולים שאינם בסל הבריאות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100">
                          <a:solidFill>
                            <a:srgbClr val="000000"/>
                          </a:solidFill>
                          <a:effectLst/>
                          <a:latin typeface="Arial"/>
                          <a:ea typeface="Times New Roman"/>
                          <a:cs typeface="+mj-cs"/>
                        </a:rPr>
                        <a:t>66</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a:solidFill>
                            <a:srgbClr val="000000"/>
                          </a:solidFill>
                          <a:effectLst/>
                          <a:latin typeface="Times New Roman"/>
                          <a:ea typeface="Times New Roman"/>
                          <a:cs typeface="+mj-cs"/>
                        </a:rPr>
                        <a:t>הרחבת שירותי טיפת חלב עד גיל 6. </a:t>
                      </a:r>
                      <a:endParaRPr lang="en-US" sz="11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100" dirty="0">
                          <a:solidFill>
                            <a:srgbClr val="000000"/>
                          </a:solidFill>
                          <a:effectLst/>
                          <a:latin typeface="Times New Roman"/>
                          <a:ea typeface="Times New Roman"/>
                          <a:cs typeface="+mj-cs"/>
                        </a:rPr>
                        <a:t> עלות במסגרת הקמת מרכזים לגיל הרך (חינוך)</a:t>
                      </a:r>
                      <a:endParaRPr lang="en-US" sz="11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417390755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02F76B7F-E5EA-401E-964F-FD3A34216069}" type="datetime10">
              <a:rPr lang="he-IL" smtClean="0">
                <a:solidFill>
                  <a:srgbClr val="212745">
                    <a:lumMod val="75000"/>
                  </a:srgbClr>
                </a:solidFill>
              </a:rPr>
              <a:pPr/>
              <a:t>יולי 16</a:t>
            </a:fld>
            <a:endParaRPr lang="he-IL">
              <a:solidFill>
                <a:srgbClr val="212745">
                  <a:lumMod val="75000"/>
                </a:srgbClr>
              </a:solidFill>
            </a:endParaRPr>
          </a:p>
        </p:txBody>
      </p:sp>
      <p:sp>
        <p:nvSpPr>
          <p:cNvPr id="4" name="מציין מיקום של מספר שקופית 3"/>
          <p:cNvSpPr>
            <a:spLocks noGrp="1"/>
          </p:cNvSpPr>
          <p:nvPr>
            <p:ph type="sldNum" sz="quarter" idx="12"/>
          </p:nvPr>
        </p:nvSpPr>
        <p:spPr/>
        <p:txBody>
          <a:bodyPr/>
          <a:lstStyle/>
          <a:p>
            <a:fld id="{FFEAF636-E5E8-41E5-9308-44E18A863F8D}" type="slidenum">
              <a:rPr>
                <a:solidFill>
                  <a:srgbClr val="212745">
                    <a:lumMod val="75000"/>
                  </a:srgbClr>
                </a:solidFill>
                <a:cs typeface="Gisha"/>
              </a:rPr>
              <a:pPr/>
              <a:t>28</a:t>
            </a:fld>
            <a:endParaRPr>
              <a:solidFill>
                <a:srgbClr val="212745">
                  <a:lumMod val="75000"/>
                </a:srgbClr>
              </a:solidFill>
              <a:cs typeface="Gisha"/>
            </a:endParaRPr>
          </a:p>
        </p:txBody>
      </p:sp>
      <p:sp>
        <p:nvSpPr>
          <p:cNvPr id="5" name="כותרת 4"/>
          <p:cNvSpPr>
            <a:spLocks noGrp="1"/>
          </p:cNvSpPr>
          <p:nvPr>
            <p:ph type="title"/>
          </p:nvPr>
        </p:nvSpPr>
        <p:spPr>
          <a:xfrm>
            <a:off x="1679104" y="454576"/>
            <a:ext cx="7077579" cy="461665"/>
          </a:xfrm>
          <a:effectLst/>
        </p:spPr>
        <p:txBody>
          <a:bodyPr vert="horz" wrap="none" lIns="91440" tIns="45720" rIns="91440" bIns="45720" rtlCol="0" anchor="t" anchorCtr="0">
            <a:spAutoFit/>
          </a:bodyPr>
          <a:lstStyle/>
          <a:p>
            <a:pPr marL="0" indent="0" algn="ctr">
              <a:buNone/>
            </a:pPr>
            <a:r>
              <a:rPr lang="he-IL" sz="24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פעולות </a:t>
            </a:r>
            <a:r>
              <a:rPr lang="he-IL" sz="24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המשרד בתחום הטיפול בעוני בזיקה </a:t>
            </a:r>
            <a:r>
              <a:rPr lang="he-IL" sz="2400" dirty="0" smtClean="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לדו"ח </a:t>
            </a:r>
            <a:r>
              <a:rPr lang="he-IL" sz="2400" dirty="0">
                <a:ln w="12700">
                  <a:solidFill>
                    <a:schemeClr val="tx2">
                      <a:satMod val="155000"/>
                    </a:schemeClr>
                  </a:solidFill>
                  <a:prstDash val="solid"/>
                </a:ln>
                <a:solidFill>
                  <a:schemeClr val="bg2">
                    <a:tint val="85000"/>
                    <a:satMod val="155000"/>
                  </a:schemeClr>
                </a:solidFill>
                <a:effectLst>
                  <a:glow rad="101600">
                    <a:schemeClr val="accent1">
                      <a:satMod val="175000"/>
                      <a:alpha val="40000"/>
                    </a:schemeClr>
                  </a:glow>
                  <a:outerShdw blurRad="41275" dist="20320" dir="1800000" algn="tl" rotWithShape="0">
                    <a:srgbClr val="000000">
                      <a:alpha val="40000"/>
                    </a:srgbClr>
                  </a:outerShdw>
                </a:effectLst>
                <a:latin typeface="Calibri"/>
                <a:ea typeface="+mn-ea"/>
                <a:cs typeface="Arial"/>
              </a:rPr>
              <a:t>העוני</a:t>
            </a:r>
          </a:p>
        </p:txBody>
      </p:sp>
      <p:pic>
        <p:nvPicPr>
          <p:cNvPr id="7" name="תמונה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8785" y="260648"/>
            <a:ext cx="731640" cy="689236"/>
          </a:xfrm>
          <a:prstGeom prst="rect">
            <a:avLst/>
          </a:prstGeom>
        </p:spPr>
      </p:pic>
      <p:sp>
        <p:nvSpPr>
          <p:cNvPr id="8" name="TextBox 7"/>
          <p:cNvSpPr txBox="1"/>
          <p:nvPr/>
        </p:nvSpPr>
        <p:spPr>
          <a:xfrm>
            <a:off x="-19795" y="854693"/>
            <a:ext cx="1512961" cy="261610"/>
          </a:xfrm>
          <a:prstGeom prst="rect">
            <a:avLst/>
          </a:prstGeom>
          <a:noFill/>
        </p:spPr>
        <p:txBody>
          <a:bodyPr wrap="square" rtlCol="1">
            <a:spAutoFit/>
          </a:bodyPr>
          <a:lstStyle/>
          <a:p>
            <a:r>
              <a:rPr lang="he-IL" sz="1100" b="1" dirty="0" smtClean="0">
                <a:solidFill>
                  <a:schemeClr val="tx2">
                    <a:lumMod val="75000"/>
                  </a:schemeClr>
                </a:solidFill>
                <a:effectLst>
                  <a:outerShdw blurRad="38100" dist="38100" dir="2700000" algn="tl">
                    <a:srgbClr val="000000">
                      <a:alpha val="43137"/>
                    </a:srgbClr>
                  </a:outerShdw>
                </a:effectLst>
              </a:rPr>
              <a:t>הלב פתוח לרווחה</a:t>
            </a:r>
            <a:endParaRPr lang="he-IL" sz="1100" b="1" dirty="0">
              <a:solidFill>
                <a:schemeClr val="tx2">
                  <a:lumMod val="75000"/>
                </a:schemeClr>
              </a:solidFill>
              <a:effectLst>
                <a:outerShdw blurRad="38100" dist="38100" dir="2700000" algn="tl">
                  <a:srgbClr val="000000">
                    <a:alpha val="43137"/>
                  </a:srgbClr>
                </a:outerShdw>
              </a:effectLst>
            </a:endParaRPr>
          </a:p>
        </p:txBody>
      </p:sp>
      <p:graphicFrame>
        <p:nvGraphicFramePr>
          <p:cNvPr id="3" name="טבלה 2"/>
          <p:cNvGraphicFramePr>
            <a:graphicFrameLocks noGrp="1"/>
          </p:cNvGraphicFramePr>
          <p:nvPr>
            <p:extLst>
              <p:ext uri="{D42A27DB-BD31-4B8C-83A1-F6EECF244321}">
                <p14:modId xmlns:p14="http://schemas.microsoft.com/office/powerpoint/2010/main" val="3771397272"/>
              </p:ext>
            </p:extLst>
          </p:nvPr>
        </p:nvGraphicFramePr>
        <p:xfrm>
          <a:off x="277807" y="1466881"/>
          <a:ext cx="8568953" cy="4173588"/>
        </p:xfrm>
        <a:graphic>
          <a:graphicData uri="http://schemas.openxmlformats.org/drawingml/2006/table">
            <a:tbl>
              <a:tblPr rtl="1" firstRow="1" firstCol="1" bandRow="1"/>
              <a:tblGrid>
                <a:gridCol w="857465"/>
                <a:gridCol w="1698978"/>
                <a:gridCol w="649508"/>
                <a:gridCol w="2905695"/>
                <a:gridCol w="2457307"/>
              </a:tblGrid>
              <a:tr h="449951">
                <a:tc gridSpan="5">
                  <a:txBody>
                    <a:bodyPr/>
                    <a:lstStyle/>
                    <a:p>
                      <a:pPr algn="ctr" rtl="1">
                        <a:spcAft>
                          <a:spcPts val="0"/>
                        </a:spcAft>
                      </a:pPr>
                      <a:r>
                        <a:rPr lang="he-IL" sz="1800" dirty="0">
                          <a:solidFill>
                            <a:srgbClr val="FF0000"/>
                          </a:solidFill>
                          <a:effectLst/>
                          <a:latin typeface="Times New Roman"/>
                          <a:ea typeface="Times New Roman"/>
                          <a:cs typeface="+mj-cs"/>
                        </a:rPr>
                        <a:t>טבלה מס' 3</a:t>
                      </a:r>
                      <a:endParaRPr lang="en-US" sz="1050" dirty="0">
                        <a:effectLst/>
                        <a:latin typeface="Times New Roman"/>
                        <a:ea typeface="Times New Roman"/>
                        <a:cs typeface="+mj-cs"/>
                      </a:endParaRPr>
                    </a:p>
                    <a:p>
                      <a:pPr algn="ctr" rtl="1">
                        <a:spcAft>
                          <a:spcPts val="0"/>
                        </a:spcAft>
                      </a:pPr>
                      <a:r>
                        <a:rPr lang="he-IL" sz="1400" dirty="0">
                          <a:effectLst/>
                          <a:latin typeface="Times New Roman"/>
                          <a:ea typeface="Times New Roman"/>
                          <a:cs typeface="+mj-cs"/>
                        </a:rPr>
                        <a:t>פרוט המלצות דוח </a:t>
                      </a:r>
                      <a:r>
                        <a:rPr lang="he-IL" sz="1400" dirty="0" err="1">
                          <a:effectLst/>
                          <a:latin typeface="Times New Roman"/>
                          <a:ea typeface="Times New Roman"/>
                          <a:cs typeface="+mj-cs"/>
                        </a:rPr>
                        <a:t>אלאלוף</a:t>
                      </a:r>
                      <a:r>
                        <a:rPr lang="he-IL" sz="1400" dirty="0">
                          <a:effectLst/>
                          <a:latin typeface="Times New Roman"/>
                          <a:ea typeface="Times New Roman"/>
                          <a:cs typeface="+mj-cs"/>
                        </a:rPr>
                        <a:t> שאינם בתחומי הפעילות של משרד הרווחה</a:t>
                      </a:r>
                      <a:endParaRPr lang="en-US" sz="1050" dirty="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hMerge="1">
                  <a:txBody>
                    <a:bodyPr/>
                    <a:lstStyle/>
                    <a:p>
                      <a:pPr rtl="1"/>
                      <a:endParaRPr lang="he-IL"/>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pPr rtl="1"/>
                      <a:endParaRPr lang="he-IL"/>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pPr rtl="1"/>
                      <a:endParaRPr lang="he-IL"/>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pPr rtl="1"/>
                      <a:endParaRPr lang="he-IL"/>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r>
              <a:tr h="850594">
                <a:tc>
                  <a:txBody>
                    <a:bodyPr/>
                    <a:lstStyle/>
                    <a:p>
                      <a:pPr algn="ctr" rtl="1">
                        <a:spcAft>
                          <a:spcPts val="0"/>
                        </a:spcAft>
                      </a:pPr>
                      <a:r>
                        <a:rPr lang="he-IL" sz="1400" b="1">
                          <a:solidFill>
                            <a:srgbClr val="000000"/>
                          </a:solidFill>
                          <a:effectLst/>
                          <a:latin typeface="Times New Roman"/>
                          <a:ea typeface="Times New Roman"/>
                          <a:cs typeface="+mj-cs"/>
                        </a:rPr>
                        <a:t>תחום ההמלצה</a:t>
                      </a:r>
                      <a:endParaRPr lang="en-US" sz="120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400" b="1">
                          <a:solidFill>
                            <a:srgbClr val="000000"/>
                          </a:solidFill>
                          <a:effectLst/>
                          <a:latin typeface="Times New Roman"/>
                          <a:ea typeface="Times New Roman"/>
                          <a:cs typeface="+mj-cs"/>
                        </a:rPr>
                        <a:t>פרק בדוח העוני</a:t>
                      </a:r>
                      <a:endParaRPr lang="en-US" sz="120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400" b="1">
                          <a:solidFill>
                            <a:srgbClr val="000000"/>
                          </a:solidFill>
                          <a:effectLst/>
                          <a:latin typeface="Times New Roman"/>
                          <a:ea typeface="Times New Roman"/>
                          <a:cs typeface="+mj-cs"/>
                        </a:rPr>
                        <a:t>מס' המלצה בדוח </a:t>
                      </a:r>
                      <a:endParaRPr lang="en-US" sz="120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400" b="1" dirty="0">
                          <a:solidFill>
                            <a:srgbClr val="000000"/>
                          </a:solidFill>
                          <a:effectLst/>
                          <a:latin typeface="Times New Roman"/>
                          <a:ea typeface="Times New Roman"/>
                          <a:cs typeface="+mj-cs"/>
                        </a:rPr>
                        <a:t>פרוט ההמלצה</a:t>
                      </a:r>
                      <a:endParaRPr lang="en-US" sz="1200" dirty="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400" b="1" dirty="0">
                          <a:solidFill>
                            <a:srgbClr val="000000"/>
                          </a:solidFill>
                          <a:effectLst/>
                          <a:latin typeface="Times New Roman"/>
                          <a:ea typeface="Times New Roman"/>
                          <a:cs typeface="+mj-cs"/>
                        </a:rPr>
                        <a:t>עלות משוערת</a:t>
                      </a:r>
                      <a:endParaRPr lang="en-US" sz="1200" dirty="0">
                        <a:effectLst/>
                        <a:latin typeface="Times New Roman"/>
                        <a:ea typeface="Times New Roman"/>
                        <a:cs typeface="+mj-cs"/>
                      </a:endParaRPr>
                    </a:p>
                  </a:txBody>
                  <a:tcPr marL="43681" marR="436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r>
              <a:tr h="850594">
                <a:tc>
                  <a:txBody>
                    <a:bodyPr/>
                    <a:lstStyle/>
                    <a:p>
                      <a:pPr algn="ctr" rtl="1">
                        <a:spcAft>
                          <a:spcPts val="0"/>
                        </a:spcAft>
                      </a:pPr>
                      <a:r>
                        <a:rPr lang="he-IL" sz="1200" b="1" dirty="0">
                          <a:solidFill>
                            <a:srgbClr val="000000"/>
                          </a:solidFill>
                          <a:effectLst/>
                          <a:latin typeface="Times New Roman"/>
                          <a:ea typeface="Times New Roman"/>
                          <a:cs typeface="+mj-cs"/>
                        </a:rPr>
                        <a:t>בריאות </a:t>
                      </a:r>
                      <a:endParaRPr lang="en-US" sz="1200" b="1"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200" dirty="0">
                          <a:solidFill>
                            <a:srgbClr val="000000"/>
                          </a:solidFill>
                          <a:effectLst/>
                          <a:latin typeface="Times New Roman"/>
                          <a:ea typeface="Times New Roman"/>
                          <a:cs typeface="+mj-cs"/>
                        </a:rPr>
                        <a:t>השתתפויות עצמיות, עלות  נסיעה, הוצאה לטיפולים שאינם בסל הבריאות </a:t>
                      </a:r>
                      <a:endParaRPr lang="en-US" sz="12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200">
                          <a:solidFill>
                            <a:srgbClr val="000000"/>
                          </a:solidFill>
                          <a:effectLst/>
                          <a:latin typeface="Arial"/>
                          <a:ea typeface="Times New Roman"/>
                          <a:cs typeface="+mj-cs"/>
                        </a:rPr>
                        <a:t>67</a:t>
                      </a:r>
                      <a:endParaRPr lang="en-US" sz="12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200" dirty="0">
                          <a:solidFill>
                            <a:srgbClr val="000000"/>
                          </a:solidFill>
                          <a:effectLst/>
                          <a:latin typeface="Times New Roman"/>
                          <a:ea typeface="Times New Roman"/>
                          <a:cs typeface="+mj-cs"/>
                        </a:rPr>
                        <a:t>החזרת שירותי בריאות התלמיד לידי משרד הבריאות במסגרת הרשות המקומית. </a:t>
                      </a:r>
                      <a:endParaRPr lang="en-US" sz="12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200" dirty="0">
                          <a:solidFill>
                            <a:srgbClr val="000000"/>
                          </a:solidFill>
                          <a:effectLst/>
                          <a:latin typeface="Times New Roman"/>
                          <a:ea typeface="Times New Roman"/>
                          <a:cs typeface="+mj-cs"/>
                        </a:rPr>
                        <a:t>24 מלש"ח בשנה </a:t>
                      </a:r>
                      <a:endParaRPr lang="en-US" sz="12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50594">
                <a:tc>
                  <a:txBody>
                    <a:bodyPr/>
                    <a:lstStyle/>
                    <a:p>
                      <a:pPr algn="ctr" rtl="1">
                        <a:spcAft>
                          <a:spcPts val="0"/>
                        </a:spcAft>
                      </a:pPr>
                      <a:r>
                        <a:rPr lang="he-IL" sz="1200" b="1" dirty="0">
                          <a:solidFill>
                            <a:srgbClr val="000000"/>
                          </a:solidFill>
                          <a:effectLst/>
                          <a:latin typeface="Times New Roman"/>
                          <a:ea typeface="Times New Roman"/>
                          <a:cs typeface="+mj-cs"/>
                        </a:rPr>
                        <a:t>בריאות </a:t>
                      </a:r>
                      <a:endParaRPr lang="en-US" sz="1200" b="1"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200">
                          <a:solidFill>
                            <a:srgbClr val="000000"/>
                          </a:solidFill>
                          <a:effectLst/>
                          <a:latin typeface="Times New Roman"/>
                          <a:ea typeface="Times New Roman"/>
                          <a:cs typeface="+mj-cs"/>
                        </a:rPr>
                        <a:t>השתתפויות עצמיות, עלות  נסיעה, הוצאה לטיפולים שאינם בסל הבריאות </a:t>
                      </a:r>
                      <a:endParaRPr lang="en-US" sz="12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200" dirty="0">
                          <a:solidFill>
                            <a:srgbClr val="000000"/>
                          </a:solidFill>
                          <a:effectLst/>
                          <a:latin typeface="Arial"/>
                          <a:ea typeface="Times New Roman"/>
                          <a:cs typeface="+mj-cs"/>
                        </a:rPr>
                        <a:t>68</a:t>
                      </a:r>
                      <a:endParaRPr lang="en-US" sz="12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200">
                          <a:solidFill>
                            <a:srgbClr val="000000"/>
                          </a:solidFill>
                          <a:effectLst/>
                          <a:latin typeface="Times New Roman"/>
                          <a:ea typeface="Times New Roman"/>
                          <a:cs typeface="+mj-cs"/>
                        </a:rPr>
                        <a:t>מרכזי קידום בריאות ומניעה לקשישים בישובים בדרוג כלכלי-חברתי נמוך, על- ידי אחות במסגרות קיימות לקשישים בקהילה. </a:t>
                      </a:r>
                      <a:endParaRPr lang="en-US" sz="12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200">
                          <a:solidFill>
                            <a:srgbClr val="000000"/>
                          </a:solidFill>
                          <a:effectLst/>
                          <a:latin typeface="Arial"/>
                          <a:ea typeface="Times New Roman"/>
                          <a:cs typeface="+mj-cs"/>
                        </a:rPr>
                        <a:t> 3.6  </a:t>
                      </a:r>
                      <a:r>
                        <a:rPr lang="he-IL" sz="1200">
                          <a:solidFill>
                            <a:srgbClr val="000000"/>
                          </a:solidFill>
                          <a:effectLst/>
                          <a:latin typeface="Times New Roman"/>
                          <a:ea typeface="Times New Roman"/>
                          <a:cs typeface="+mj-cs"/>
                        </a:rPr>
                        <a:t>מלש"ח (לפיילוט של 100 מרכזי יום</a:t>
                      </a:r>
                      <a:r>
                        <a:rPr lang="en-US" sz="1200">
                          <a:solidFill>
                            <a:srgbClr val="000000"/>
                          </a:solidFill>
                          <a:effectLst/>
                          <a:latin typeface="Arial"/>
                          <a:ea typeface="Times New Roman"/>
                          <a:cs typeface="+mj-cs"/>
                        </a:rPr>
                        <a:t> </a:t>
                      </a:r>
                      <a:endParaRPr lang="en-US" sz="12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67063">
                <a:tc>
                  <a:txBody>
                    <a:bodyPr/>
                    <a:lstStyle/>
                    <a:p>
                      <a:pPr algn="ctr" rtl="1">
                        <a:spcAft>
                          <a:spcPts val="0"/>
                        </a:spcAft>
                      </a:pPr>
                      <a:r>
                        <a:rPr lang="he-IL" sz="1200" b="1" dirty="0">
                          <a:solidFill>
                            <a:srgbClr val="000000"/>
                          </a:solidFill>
                          <a:effectLst/>
                          <a:latin typeface="Times New Roman"/>
                          <a:ea typeface="Times New Roman"/>
                          <a:cs typeface="+mj-cs"/>
                        </a:rPr>
                        <a:t>בריאות </a:t>
                      </a:r>
                      <a:endParaRPr lang="en-US" sz="1200" b="1"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200">
                          <a:solidFill>
                            <a:srgbClr val="000000"/>
                          </a:solidFill>
                          <a:effectLst/>
                          <a:latin typeface="Times New Roman"/>
                          <a:ea typeface="Times New Roman"/>
                          <a:cs typeface="+mj-cs"/>
                        </a:rPr>
                        <a:t>מודעות לעוני של אנשי מקצועות הבריאות </a:t>
                      </a:r>
                      <a:endParaRPr lang="en-US" sz="12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200">
                          <a:solidFill>
                            <a:srgbClr val="000000"/>
                          </a:solidFill>
                          <a:effectLst/>
                          <a:latin typeface="Arial"/>
                          <a:ea typeface="Times New Roman"/>
                          <a:cs typeface="+mj-cs"/>
                        </a:rPr>
                        <a:t>69</a:t>
                      </a:r>
                      <a:endParaRPr lang="en-US" sz="12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200">
                          <a:solidFill>
                            <a:srgbClr val="000000"/>
                          </a:solidFill>
                          <a:effectLst/>
                          <a:latin typeface="Times New Roman"/>
                          <a:ea typeface="Times New Roman"/>
                          <a:cs typeface="+mj-cs"/>
                        </a:rPr>
                        <a:t>הרחבת תכנים על הקשר בין עוני ובריאות בהכשרות של עובדי בריאות. </a:t>
                      </a:r>
                      <a:endParaRPr lang="en-US" sz="12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200">
                          <a:solidFill>
                            <a:srgbClr val="000000"/>
                          </a:solidFill>
                          <a:effectLst/>
                          <a:latin typeface="Times New Roman"/>
                          <a:ea typeface="Times New Roman"/>
                          <a:cs typeface="+mj-cs"/>
                        </a:rPr>
                        <a:t>במסגרת התקציב הקיים</a:t>
                      </a:r>
                      <a:endParaRPr lang="en-US" sz="12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67063">
                <a:tc>
                  <a:txBody>
                    <a:bodyPr/>
                    <a:lstStyle/>
                    <a:p>
                      <a:pPr algn="ctr" rtl="1">
                        <a:spcAft>
                          <a:spcPts val="0"/>
                        </a:spcAft>
                      </a:pPr>
                      <a:r>
                        <a:rPr lang="he-IL" sz="1200" b="1" dirty="0">
                          <a:solidFill>
                            <a:srgbClr val="000000"/>
                          </a:solidFill>
                          <a:effectLst/>
                          <a:latin typeface="Times New Roman"/>
                          <a:ea typeface="Times New Roman"/>
                          <a:cs typeface="+mj-cs"/>
                        </a:rPr>
                        <a:t>בריאות </a:t>
                      </a:r>
                      <a:endParaRPr lang="en-US" sz="1200" b="1"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rtl="1">
                        <a:spcAft>
                          <a:spcPts val="0"/>
                        </a:spcAft>
                      </a:pPr>
                      <a:r>
                        <a:rPr lang="he-IL" sz="1200">
                          <a:solidFill>
                            <a:srgbClr val="000000"/>
                          </a:solidFill>
                          <a:effectLst/>
                          <a:latin typeface="Times New Roman"/>
                          <a:ea typeface="Times New Roman"/>
                          <a:cs typeface="+mj-cs"/>
                        </a:rPr>
                        <a:t>צמצום אי השוויון בבריאות כיעד אסטרטגי </a:t>
                      </a:r>
                      <a:endParaRPr lang="en-US" sz="12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en-US" sz="1200">
                          <a:solidFill>
                            <a:srgbClr val="000000"/>
                          </a:solidFill>
                          <a:effectLst/>
                          <a:latin typeface="Arial"/>
                          <a:ea typeface="Times New Roman"/>
                          <a:cs typeface="+mj-cs"/>
                        </a:rPr>
                        <a:t>70</a:t>
                      </a:r>
                      <a:endParaRPr lang="en-US" sz="12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200">
                          <a:solidFill>
                            <a:srgbClr val="000000"/>
                          </a:solidFill>
                          <a:effectLst/>
                          <a:latin typeface="Times New Roman"/>
                          <a:ea typeface="Times New Roman"/>
                          <a:cs typeface="+mj-cs"/>
                        </a:rPr>
                        <a:t>קביעת יעד אסטרטגי ממשלתי לצמצום אי השוויון בבריאות </a:t>
                      </a:r>
                      <a:endParaRPr lang="en-US" sz="120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spcAft>
                          <a:spcPts val="0"/>
                        </a:spcAft>
                      </a:pPr>
                      <a:r>
                        <a:rPr lang="he-IL" sz="1200" dirty="0">
                          <a:solidFill>
                            <a:srgbClr val="000000"/>
                          </a:solidFill>
                          <a:effectLst/>
                          <a:latin typeface="Times New Roman"/>
                          <a:ea typeface="Times New Roman"/>
                          <a:cs typeface="+mj-cs"/>
                        </a:rPr>
                        <a:t>ללא עלות </a:t>
                      </a:r>
                      <a:endParaRPr lang="en-US" sz="1200" dirty="0">
                        <a:effectLst/>
                        <a:latin typeface="Times New Roman"/>
                        <a:ea typeface="Times New Roman"/>
                        <a:cs typeface="+mj-cs"/>
                      </a:endParaRPr>
                    </a:p>
                  </a:txBody>
                  <a:tcPr marL="45972" marR="459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914393217"/>
      </p:ext>
    </p:extLst>
  </p:cSld>
  <p:clrMapOvr>
    <a:masterClrMapping/>
  </p:clrMapOvr>
  <p:timing>
    <p:tnLst>
      <p:par>
        <p:cTn id="1" dur="indefinite" restart="never" nodeType="tmRoot"/>
      </p:par>
    </p:tnLst>
  </p:timing>
</p:sld>
</file>

<file path=ppt/theme/theme1.xml><?xml version="1.0" encoding="utf-8"?>
<a:theme xmlns:a="http://schemas.openxmlformats.org/drawingml/2006/main" name="זרם מדחף">
  <a:themeElements>
    <a:clrScheme name="זרם מדחף">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זרם מדחף">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זרם מדחף">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FF19EFA-95C3-428D-A50A-18F3F6B926F3}"/>
</file>

<file path=customXml/itemProps2.xml><?xml version="1.0" encoding="utf-8"?>
<ds:datastoreItem xmlns:ds="http://schemas.openxmlformats.org/officeDocument/2006/customXml" ds:itemID="{727BEA16-7AA4-41AE-8C5B-61FA8FF949E7}"/>
</file>

<file path=customXml/itemProps3.xml><?xml version="1.0" encoding="utf-8"?>
<ds:datastoreItem xmlns:ds="http://schemas.openxmlformats.org/officeDocument/2006/customXml" ds:itemID="{7FC4139B-3E2B-4ACF-94D3-D2A3903AF678}"/>
</file>

<file path=docProps/app.xml><?xml version="1.0" encoding="utf-8"?>
<Properties xmlns="http://schemas.openxmlformats.org/officeDocument/2006/extended-properties" xmlns:vt="http://schemas.openxmlformats.org/officeDocument/2006/docPropsVTypes">
  <Template/>
  <TotalTime>951</TotalTime>
  <Words>4847</Words>
  <Application>Microsoft Office PowerPoint</Application>
  <PresentationFormat>‫הצגה על המסך (4:3)</PresentationFormat>
  <Paragraphs>1176</Paragraphs>
  <Slides>28</Slides>
  <Notes>0</Notes>
  <HiddenSlides>0</HiddenSlides>
  <MMClips>0</MMClips>
  <ScaleCrop>false</ScaleCrop>
  <HeadingPairs>
    <vt:vector size="6" baseType="variant">
      <vt:variant>
        <vt:lpstr>גופנים בשימוש</vt:lpstr>
      </vt:variant>
      <vt:variant>
        <vt:i4>8</vt:i4>
      </vt:variant>
      <vt:variant>
        <vt:lpstr>ערכת נושא</vt:lpstr>
      </vt:variant>
      <vt:variant>
        <vt:i4>1</vt:i4>
      </vt:variant>
      <vt:variant>
        <vt:lpstr>כותרות שקופיות</vt:lpstr>
      </vt:variant>
      <vt:variant>
        <vt:i4>28</vt:i4>
      </vt:variant>
    </vt:vector>
  </HeadingPairs>
  <TitlesOfParts>
    <vt:vector size="37" baseType="lpstr">
      <vt:lpstr>Arial</vt:lpstr>
      <vt:lpstr>Calibri</vt:lpstr>
      <vt:lpstr>Georgia</vt:lpstr>
      <vt:lpstr>Gisha</vt:lpstr>
      <vt:lpstr>Symbol</vt:lpstr>
      <vt:lpstr>Times New Roman</vt:lpstr>
      <vt:lpstr>Trebuchet MS</vt:lpstr>
      <vt:lpstr>Wingdings</vt:lpstr>
      <vt:lpstr>זרם מדחף</vt:lpstr>
      <vt:lpstr>מצגת של PowerPoint</vt:lpstr>
      <vt:lpstr>מצגת של PowerPoint</vt:lpstr>
      <vt:lpstr>מצגת של PowerPoint</vt:lpstr>
      <vt:lpstr>מדיניות המשרד  בתחום הטיפול באנשים החיים בעוני</vt:lpstr>
      <vt:lpstr>מצגת של PowerPoint</vt:lpstr>
      <vt:lpstr>מצגת של PowerPoint</vt:lpstr>
      <vt:lpstr>מצגת של PowerPoint</vt:lpstr>
      <vt:lpstr>מדיניות ממשלתית כוללת</vt:lpstr>
      <vt:lpstr>עוני – מהו?</vt:lpstr>
      <vt:lpstr>פעולות המשרד בתחום הטיפול בעוני בזיקה לדו"ח העוני</vt:lpstr>
      <vt:lpstr>פעולות המשרד בתחום הטיפול בעוני בזיקה לדו"ח העוני</vt:lpstr>
      <vt:lpstr>פעולות המשרד בתחום הטיפול בעוני בזיקה לדו"ח העוני</vt:lpstr>
      <vt:lpstr>פעולות המשרד בתחום הטיפול בעוני בזיקה לדו"ח העוני</vt:lpstr>
      <vt:lpstr>פעולות המשרד בתחום הטיפול בעוני בזיקה לדו"ח העוני</vt:lpstr>
      <vt:lpstr>פעולות המשרד בתחום הטיפול בעוני בזיקה לדו"ח העוני</vt:lpstr>
      <vt:lpstr>פעולות המשרד בתחום הטיפול בעוני בזיקה לדו"ח העוני</vt:lpstr>
      <vt:lpstr>פעולות המשרד בתחום הטיפול בעוני בזיקה לדו"ח העוני</vt:lpstr>
      <vt:lpstr>תקציב נדרש להרחבה (באלפים ₪ בבסיס)  שנים 2017-2021</vt:lpstr>
      <vt:lpstr>תקציב חדש נדרש שנים 2017-2021</vt:lpstr>
      <vt:lpstr>פעולות המשרד בתחום הטיפול בעוני בזיקה לדו"ח העוני</vt:lpstr>
      <vt:lpstr>פעולות המשרד בתחום הטיפול בעוני בזיקה לדו"ח העוני</vt:lpstr>
      <vt:lpstr>פעולות המשרד בתחום הטיפול בעוני בזיקה לדו"ח העוני</vt:lpstr>
      <vt:lpstr>פעולות המשרד בתחום הטיפול בעוני בזיקה לדו"ח העוני</vt:lpstr>
      <vt:lpstr>פעולות המשרד בתחום הטיפול בעוני בזיקה לדו"ח העוני</vt:lpstr>
      <vt:lpstr>פעולות המשרד בתחום הטיפול בעוני בזיקה לדו"ח העוני</vt:lpstr>
      <vt:lpstr>פעולות המשרד בתחום הטיפול בעוני בזיקה לדו"ח העוני</vt:lpstr>
      <vt:lpstr>פעולות המשרד בתחום הטיפול בעוני בזיקה לדו"ח העוני</vt:lpstr>
      <vt:lpstr>פעולות המשרד בתחום הטיפול בעוני בזיקה לדו"ח העוני</vt:lpstr>
    </vt:vector>
  </TitlesOfParts>
  <Company>Molsa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מצגת של PowerPoint</dc:title>
  <dc:creator>איילה מאיר</dc:creator>
  <cp:lastModifiedBy>אתי שבתאי</cp:lastModifiedBy>
  <cp:revision>86</cp:revision>
  <dcterms:created xsi:type="dcterms:W3CDTF">2016-06-15T09:45:13Z</dcterms:created>
  <dcterms:modified xsi:type="dcterms:W3CDTF">2016-07-11T06:02:12Z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2005259</vt:r8>
  </property>
</Properties>
</file>