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1.xml" ContentType="application/vnd.openxmlformats-officedocument.presentationml.slide+xml"/>
  <Override PartName="/ppt/notesSlides/notesSlide9.xml" ContentType="application/vnd.openxmlformats-officedocument.presentationml.notesSlide+xml"/>
  <Override PartName="/ppt/notesSlides/notesSlide8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Layouts/slideLayout9.xml" ContentType="application/vnd.openxmlformats-officedocument.presentationml.slideLayout+xml"/>
  <Override PartName="/ppt/notesSlides/notesSlide3.xml" ContentType="application/vnd.openxmlformats-officedocument.presentationml.notesSlide+xml"/>
  <Override PartName="/ppt/slideLayouts/slideLayout4.xml" ContentType="application/vnd.openxmlformats-officedocument.presentationml.slideLayout+xml"/>
  <Override PartName="/ppt/notesSlides/notesSlide2.xml" ContentType="application/vnd.openxmlformats-officedocument.presentationml.notesSlide+xml"/>
  <Override PartName="/ppt/slideLayouts/slideLayout5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6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1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5143500" type="screen16x9"/>
  <p:notesSz cx="6858000" cy="9144000"/>
  <p:embeddedFontLst>
    <p:embeddedFont>
      <p:font typeface="David" panose="020E0502060401010101" pitchFamily="34" charset="-79"/>
      <p:regular r:id="rId12"/>
      <p:bold r:id="rId13"/>
    </p:embeddedFont>
    <p:embeddedFont>
      <p:font typeface="Open Sans" panose="020B0604020202020204" charset="0"/>
      <p:regular r:id="rId14"/>
      <p:bold r:id="rId15"/>
      <p:italic r:id="rId16"/>
      <p:boldItalic r:id="rId17"/>
    </p:embeddedFont>
    <p:embeddedFont>
      <p:font typeface="Narkisim" panose="020E0502050101010101" pitchFamily="34" charset="-79"/>
      <p:regular r:id="rId1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8" d="100"/>
          <a:sy n="88" d="100"/>
        </p:scale>
        <p:origin x="-108" y="17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customXml" Target="../customXml/item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 sz="1100"/>
            </a:lvl1pPr>
            <a:lvl2pPr lvl="1">
              <a:spcBef>
                <a:spcPts val="0"/>
              </a:spcBef>
              <a:defRPr sz="1100"/>
            </a:lvl2pPr>
            <a:lvl3pPr lvl="2">
              <a:spcBef>
                <a:spcPts val="0"/>
              </a:spcBef>
              <a:defRPr sz="1100"/>
            </a:lvl3pPr>
            <a:lvl4pPr lvl="3">
              <a:spcBef>
                <a:spcPts val="0"/>
              </a:spcBef>
              <a:defRPr sz="1100"/>
            </a:lvl4pPr>
            <a:lvl5pPr lvl="4">
              <a:spcBef>
                <a:spcPts val="0"/>
              </a:spcBef>
              <a:defRPr sz="1100"/>
            </a:lvl5pPr>
            <a:lvl6pPr lvl="5">
              <a:spcBef>
                <a:spcPts val="0"/>
              </a:spcBef>
              <a:defRPr sz="1100"/>
            </a:lvl6pPr>
            <a:lvl7pPr lvl="6">
              <a:spcBef>
                <a:spcPts val="0"/>
              </a:spcBef>
              <a:defRPr sz="1100"/>
            </a:lvl7pPr>
            <a:lvl8pPr lvl="7">
              <a:spcBef>
                <a:spcPts val="0"/>
              </a:spcBef>
              <a:defRPr sz="1100"/>
            </a:lvl8pPr>
            <a:lvl9pPr lvl="8"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301381851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Shape 6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Shape 6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hape 7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Shape 7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Shape 7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" name="Shape 7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Shape 8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" name="Shape 8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Shape 9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Shape 9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Shape 10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" name="Shape 10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1">
              <a:spcBef>
                <a:spcPts val="0"/>
              </a:spcBef>
              <a:buNone/>
            </a:pPr>
            <a:r>
              <a:rPr lang="x-none"/>
              <a:t>יש לציין שהנתונים מבוססים על סקר הסטודנט 2015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Shape 11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Shape 11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Shape 11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8" name="Shape 11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Shape 12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5" name="Shape 12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hape 10"/>
          <p:cNvCxnSpPr/>
          <p:nvPr/>
        </p:nvCxnSpPr>
        <p:spPr>
          <a:xfrm>
            <a:off x="7007735" y="3176887"/>
            <a:ext cx="562200" cy="0"/>
          </a:xfrm>
          <a:prstGeom prst="straightConnector1">
            <a:avLst/>
          </a:prstGeom>
          <a:noFill/>
          <a:ln w="76200" cap="flat" cmpd="sng">
            <a:solidFill>
              <a:schemeClr val="lt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1" name="Shape 11"/>
          <p:cNvCxnSpPr/>
          <p:nvPr/>
        </p:nvCxnSpPr>
        <p:spPr>
          <a:xfrm>
            <a:off x="1575034" y="3158251"/>
            <a:ext cx="562200" cy="0"/>
          </a:xfrm>
          <a:prstGeom prst="straightConnector1">
            <a:avLst/>
          </a:prstGeom>
          <a:noFill/>
          <a:ln w="76200" cap="flat" cmpd="sng">
            <a:solidFill>
              <a:schemeClr val="lt2"/>
            </a:solidFill>
            <a:prstDash val="solid"/>
            <a:round/>
            <a:headEnd type="none" w="med" len="med"/>
            <a:tailEnd type="none" w="med" len="med"/>
          </a:ln>
        </p:spPr>
      </p:cxnSp>
      <p:grpSp>
        <p:nvGrpSpPr>
          <p:cNvPr id="12" name="Shape 12"/>
          <p:cNvGrpSpPr/>
          <p:nvPr/>
        </p:nvGrpSpPr>
        <p:grpSpPr>
          <a:xfrm>
            <a:off x="1004144" y="1022025"/>
            <a:ext cx="7136667" cy="152400"/>
            <a:chOff x="1346428" y="1011300"/>
            <a:chExt cx="6452100" cy="152400"/>
          </a:xfrm>
        </p:grpSpPr>
        <p:cxnSp>
          <p:nvCxnSpPr>
            <p:cNvPr id="13" name="Shape 13"/>
            <p:cNvCxnSpPr/>
            <p:nvPr/>
          </p:nvCxnSpPr>
          <p:spPr>
            <a:xfrm rot="10800000">
              <a:off x="1346428" y="1011300"/>
              <a:ext cx="6452100" cy="0"/>
            </a:xfrm>
            <a:prstGeom prst="straightConnector1">
              <a:avLst/>
            </a:prstGeom>
            <a:noFill/>
            <a:ln w="76200" cap="flat" cmpd="sng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4" name="Shape 14"/>
            <p:cNvCxnSpPr/>
            <p:nvPr/>
          </p:nvCxnSpPr>
          <p:spPr>
            <a:xfrm rot="10800000">
              <a:off x="1346428" y="1163700"/>
              <a:ext cx="6452100" cy="0"/>
            </a:xfrm>
            <a:prstGeom prst="straightConnector1">
              <a:avLst/>
            </a:prstGeom>
            <a:noFill/>
            <a:ln w="9525" cap="flat" cmpd="sng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15" name="Shape 15"/>
          <p:cNvGrpSpPr/>
          <p:nvPr/>
        </p:nvGrpSpPr>
        <p:grpSpPr>
          <a:xfrm>
            <a:off x="1004151" y="3969100"/>
            <a:ext cx="7136667" cy="152400"/>
            <a:chOff x="1346435" y="3969087"/>
            <a:chExt cx="6452100" cy="152400"/>
          </a:xfrm>
        </p:grpSpPr>
        <p:cxnSp>
          <p:nvCxnSpPr>
            <p:cNvPr id="16" name="Shape 16"/>
            <p:cNvCxnSpPr/>
            <p:nvPr/>
          </p:nvCxnSpPr>
          <p:spPr>
            <a:xfrm>
              <a:off x="1346435" y="4121487"/>
              <a:ext cx="6452100" cy="0"/>
            </a:xfrm>
            <a:prstGeom prst="straightConnector1">
              <a:avLst/>
            </a:prstGeom>
            <a:noFill/>
            <a:ln w="76200" cap="flat" cmpd="sng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7" name="Shape 17"/>
            <p:cNvCxnSpPr/>
            <p:nvPr/>
          </p:nvCxnSpPr>
          <p:spPr>
            <a:xfrm>
              <a:off x="1346435" y="3969087"/>
              <a:ext cx="6452100" cy="0"/>
            </a:xfrm>
            <a:prstGeom prst="straightConnector1">
              <a:avLst/>
            </a:prstGeom>
            <a:noFill/>
            <a:ln w="9525" cap="flat" cmpd="sng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18" name="Shape 18"/>
          <p:cNvSpPr txBox="1">
            <a:spLocks noGrp="1"/>
          </p:cNvSpPr>
          <p:nvPr>
            <p:ph type="ctrTitle"/>
          </p:nvPr>
        </p:nvSpPr>
        <p:spPr>
          <a:xfrm>
            <a:off x="1004150" y="1751764"/>
            <a:ext cx="7136700" cy="10224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algn="ctr">
              <a:spcBef>
                <a:spcPts val="0"/>
              </a:spcBef>
              <a:buSzPct val="100000"/>
              <a:defRPr sz="5400"/>
            </a:lvl1pPr>
            <a:lvl2pPr lvl="1" algn="ctr">
              <a:spcBef>
                <a:spcPts val="0"/>
              </a:spcBef>
              <a:buSzPct val="100000"/>
              <a:defRPr sz="5400"/>
            </a:lvl2pPr>
            <a:lvl3pPr lvl="2" algn="ctr">
              <a:spcBef>
                <a:spcPts val="0"/>
              </a:spcBef>
              <a:buSzPct val="100000"/>
              <a:defRPr sz="5400"/>
            </a:lvl3pPr>
            <a:lvl4pPr lvl="3" algn="ctr">
              <a:spcBef>
                <a:spcPts val="0"/>
              </a:spcBef>
              <a:buSzPct val="100000"/>
              <a:defRPr sz="5400"/>
            </a:lvl4pPr>
            <a:lvl5pPr lvl="4" algn="ctr">
              <a:spcBef>
                <a:spcPts val="0"/>
              </a:spcBef>
              <a:buSzPct val="100000"/>
              <a:defRPr sz="5400"/>
            </a:lvl5pPr>
            <a:lvl6pPr lvl="5" algn="ctr">
              <a:spcBef>
                <a:spcPts val="0"/>
              </a:spcBef>
              <a:buSzPct val="100000"/>
              <a:defRPr sz="5400"/>
            </a:lvl6pPr>
            <a:lvl7pPr lvl="6" algn="ctr">
              <a:spcBef>
                <a:spcPts val="0"/>
              </a:spcBef>
              <a:buSzPct val="100000"/>
              <a:defRPr sz="5400"/>
            </a:lvl7pPr>
            <a:lvl8pPr lvl="7" algn="ctr">
              <a:spcBef>
                <a:spcPts val="0"/>
              </a:spcBef>
              <a:buSzPct val="100000"/>
              <a:defRPr sz="5400"/>
            </a:lvl8pPr>
            <a:lvl9pPr lvl="8" algn="ctr">
              <a:spcBef>
                <a:spcPts val="0"/>
              </a:spcBef>
              <a:buSzPct val="100000"/>
              <a:defRPr sz="5400"/>
            </a:lvl9pPr>
          </a:lstStyle>
          <a:p>
            <a:endParaRPr/>
          </a:p>
        </p:txBody>
      </p:sp>
      <p:sp>
        <p:nvSpPr>
          <p:cNvPr id="19" name="Shape 19"/>
          <p:cNvSpPr txBox="1">
            <a:spLocks noGrp="1"/>
          </p:cNvSpPr>
          <p:nvPr>
            <p:ph type="subTitle" idx="1"/>
          </p:nvPr>
        </p:nvSpPr>
        <p:spPr>
          <a:xfrm>
            <a:off x="2137225" y="2850039"/>
            <a:ext cx="4870500" cy="7926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4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4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4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4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4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4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4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4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400"/>
            </a:lvl9pPr>
          </a:lstStyle>
          <a:p>
            <a:endParaRPr/>
          </a:p>
        </p:txBody>
      </p:sp>
      <p:sp>
        <p:nvSpPr>
          <p:cNvPr id="20" name="Shape 20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x-none"/>
              <a:pPr lvl="0">
                <a:spcBef>
                  <a:spcPts val="0"/>
                </a:spcBef>
                <a:buNone/>
              </a:pPr>
              <a:t>‹#›</a:t>
            </a:fld>
            <a:endParaRPr lang="x-non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 header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hape 22"/>
          <p:cNvSpPr/>
          <p:nvPr/>
        </p:nvSpPr>
        <p:spPr>
          <a:xfrm>
            <a:off x="-50" y="2571900"/>
            <a:ext cx="9144000" cy="25716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3" name="Shape 23"/>
          <p:cNvSpPr txBox="1">
            <a:spLocks noGrp="1"/>
          </p:cNvSpPr>
          <p:nvPr>
            <p:ph type="title"/>
          </p:nvPr>
        </p:nvSpPr>
        <p:spPr>
          <a:xfrm>
            <a:off x="311700" y="814800"/>
            <a:ext cx="8571300" cy="9420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 algn="ctr">
              <a:spcBef>
                <a:spcPts val="0"/>
              </a:spcBef>
              <a:defRPr/>
            </a:lvl1pPr>
            <a:lvl2pPr lvl="1" algn="ctr">
              <a:spcBef>
                <a:spcPts val="0"/>
              </a:spcBef>
              <a:defRPr/>
            </a:lvl2pPr>
            <a:lvl3pPr lvl="2" algn="ctr">
              <a:spcBef>
                <a:spcPts val="0"/>
              </a:spcBef>
              <a:defRPr/>
            </a:lvl3pPr>
            <a:lvl4pPr lvl="3" algn="ctr">
              <a:spcBef>
                <a:spcPts val="0"/>
              </a:spcBef>
              <a:defRPr/>
            </a:lvl4pPr>
            <a:lvl5pPr lvl="4" algn="ctr">
              <a:spcBef>
                <a:spcPts val="0"/>
              </a:spcBef>
              <a:defRPr/>
            </a:lvl5pPr>
            <a:lvl6pPr lvl="5" algn="ctr">
              <a:spcBef>
                <a:spcPts val="0"/>
              </a:spcBef>
              <a:defRPr/>
            </a:lvl6pPr>
            <a:lvl7pPr lvl="6" algn="ctr">
              <a:spcBef>
                <a:spcPts val="0"/>
              </a:spcBef>
              <a:defRPr/>
            </a:lvl7pPr>
            <a:lvl8pPr lvl="7" algn="ctr">
              <a:spcBef>
                <a:spcPts val="0"/>
              </a:spcBef>
              <a:defRPr/>
            </a:lvl8pPr>
            <a:lvl9pPr lvl="8" algn="ctr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4" name="Shape 24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x-none">
                <a:solidFill>
                  <a:schemeClr val="lt1"/>
                </a:solidFill>
              </a:rPr>
              <a:pPr lvl="0">
                <a:spcBef>
                  <a:spcPts val="0"/>
                </a:spcBef>
                <a:buNone/>
              </a:pPr>
              <a:t>‹#›</a:t>
            </a:fld>
            <a:endParaRPr lang="x-none">
              <a:solidFill>
                <a:schemeClr val="lt1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bod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hape 26"/>
          <p:cNvSpPr/>
          <p:nvPr/>
        </p:nvSpPr>
        <p:spPr>
          <a:xfrm>
            <a:off x="-75" y="5045700"/>
            <a:ext cx="9144000" cy="978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7" name="Shape 2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7074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8" name="Shape 28"/>
          <p:cNvSpPr txBox="1">
            <a:spLocks noGrp="1"/>
          </p:cNvSpPr>
          <p:nvPr>
            <p:ph type="body" idx="1"/>
          </p:nvPr>
        </p:nvSpPr>
        <p:spPr>
          <a:xfrm>
            <a:off x="311700" y="1266325"/>
            <a:ext cx="8520600" cy="33027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9" name="Shape 29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x-none"/>
              <a:pPr lvl="0">
                <a:spcBef>
                  <a:spcPts val="0"/>
                </a:spcBef>
                <a:buNone/>
              </a:pPr>
              <a:t>‹#›</a:t>
            </a:fld>
            <a:endParaRPr lang="x-non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>
  <p:cSld name="Title and two columns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hape 3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7074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32" name="Shape 32"/>
          <p:cNvSpPr txBox="1">
            <a:spLocks noGrp="1"/>
          </p:cNvSpPr>
          <p:nvPr>
            <p:ph type="body" idx="1"/>
          </p:nvPr>
        </p:nvSpPr>
        <p:spPr>
          <a:xfrm>
            <a:off x="311700" y="1266175"/>
            <a:ext cx="3999900" cy="33027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buSzPct val="100000"/>
              <a:defRPr sz="14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>
            <a:endParaRPr/>
          </a:p>
        </p:txBody>
      </p:sp>
      <p:sp>
        <p:nvSpPr>
          <p:cNvPr id="33" name="Shape 33"/>
          <p:cNvSpPr txBox="1">
            <a:spLocks noGrp="1"/>
          </p:cNvSpPr>
          <p:nvPr>
            <p:ph type="body" idx="2"/>
          </p:nvPr>
        </p:nvSpPr>
        <p:spPr>
          <a:xfrm>
            <a:off x="4832400" y="1266175"/>
            <a:ext cx="3999900" cy="33027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buSzPct val="100000"/>
              <a:defRPr sz="14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>
            <a:endParaRPr/>
          </a:p>
        </p:txBody>
      </p:sp>
      <p:sp>
        <p:nvSpPr>
          <p:cNvPr id="34" name="Shape 34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x-none"/>
              <a:pPr lvl="0">
                <a:spcBef>
                  <a:spcPts val="0"/>
                </a:spcBef>
                <a:buNone/>
              </a:pPr>
              <a:t>‹#›</a:t>
            </a:fld>
            <a:endParaRPr lang="x-non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Shape 3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7074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37" name="Shape 37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x-none"/>
              <a:pPr lvl="0">
                <a:spcBef>
                  <a:spcPts val="0"/>
                </a:spcBef>
                <a:buNone/>
              </a:pPr>
              <a:t>‹#›</a:t>
            </a:fld>
            <a:endParaRPr lang="x-non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One column text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Shape 39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>
              <a:spcBef>
                <a:spcPts val="0"/>
              </a:spcBef>
              <a:buSzPct val="100000"/>
              <a:defRPr sz="2400"/>
            </a:lvl1pPr>
            <a:lvl2pPr lvl="1">
              <a:spcBef>
                <a:spcPts val="0"/>
              </a:spcBef>
              <a:buSzPct val="100000"/>
              <a:defRPr sz="2400"/>
            </a:lvl2pPr>
            <a:lvl3pPr lvl="2">
              <a:spcBef>
                <a:spcPts val="0"/>
              </a:spcBef>
              <a:buSzPct val="100000"/>
              <a:defRPr sz="2400"/>
            </a:lvl3pPr>
            <a:lvl4pPr lvl="3">
              <a:spcBef>
                <a:spcPts val="0"/>
              </a:spcBef>
              <a:buSzPct val="100000"/>
              <a:defRPr sz="2400"/>
            </a:lvl4pPr>
            <a:lvl5pPr lvl="4">
              <a:spcBef>
                <a:spcPts val="0"/>
              </a:spcBef>
              <a:buSzPct val="100000"/>
              <a:defRPr sz="2400"/>
            </a:lvl5pPr>
            <a:lvl6pPr lvl="5">
              <a:spcBef>
                <a:spcPts val="0"/>
              </a:spcBef>
              <a:buSzPct val="100000"/>
              <a:defRPr sz="2400"/>
            </a:lvl6pPr>
            <a:lvl7pPr lvl="6">
              <a:spcBef>
                <a:spcPts val="0"/>
              </a:spcBef>
              <a:buSzPct val="100000"/>
              <a:defRPr sz="2400"/>
            </a:lvl7pPr>
            <a:lvl8pPr lvl="7">
              <a:spcBef>
                <a:spcPts val="0"/>
              </a:spcBef>
              <a:buSzPct val="100000"/>
              <a:defRPr sz="2400"/>
            </a:lvl8pPr>
            <a:lvl9pPr lvl="8">
              <a:spcBef>
                <a:spcPts val="0"/>
              </a:spcBef>
              <a:buSzPct val="100000"/>
              <a:defRPr sz="2400"/>
            </a:lvl9pPr>
          </a:lstStyle>
          <a:p>
            <a:endParaRPr/>
          </a:p>
        </p:txBody>
      </p:sp>
      <p:sp>
        <p:nvSpPr>
          <p:cNvPr id="40" name="Shape 40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buSzPct val="100000"/>
              <a:defRPr sz="12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>
            <a:endParaRPr/>
          </a:p>
        </p:txBody>
      </p:sp>
      <p:sp>
        <p:nvSpPr>
          <p:cNvPr id="41" name="Shape 41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x-none"/>
              <a:pPr lvl="0">
                <a:spcBef>
                  <a:spcPts val="0"/>
                </a:spcBef>
                <a:buNone/>
              </a:pPr>
              <a:t>‹#›</a:t>
            </a:fld>
            <a:endParaRPr lang="x-non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Main point">
    <p:bg>
      <p:bgPr>
        <a:solidFill>
          <a:schemeClr val="accent6"/>
        </a:solidFill>
        <a:effectLst/>
      </p:bgPr>
    </p:bg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Shape 43"/>
          <p:cNvSpPr txBox="1">
            <a:spLocks noGrp="1"/>
          </p:cNvSpPr>
          <p:nvPr>
            <p:ph type="title"/>
          </p:nvPr>
        </p:nvSpPr>
        <p:spPr>
          <a:xfrm>
            <a:off x="490250" y="526350"/>
            <a:ext cx="5613600" cy="40908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>
              <a:spcBef>
                <a:spcPts val="0"/>
              </a:spcBef>
              <a:buClr>
                <a:schemeClr val="dk2"/>
              </a:buClr>
              <a:buSzPct val="100000"/>
              <a:defRPr sz="5400" b="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buClr>
                <a:schemeClr val="dk2"/>
              </a:buClr>
              <a:buSzPct val="100000"/>
              <a:defRPr sz="5400" b="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buClr>
                <a:schemeClr val="dk2"/>
              </a:buClr>
              <a:buSzPct val="100000"/>
              <a:defRPr sz="5400" b="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buClr>
                <a:schemeClr val="dk2"/>
              </a:buClr>
              <a:buSzPct val="100000"/>
              <a:defRPr sz="5400" b="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buClr>
                <a:schemeClr val="dk2"/>
              </a:buClr>
              <a:buSzPct val="100000"/>
              <a:defRPr sz="5400" b="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buClr>
                <a:schemeClr val="dk2"/>
              </a:buClr>
              <a:buSzPct val="100000"/>
              <a:defRPr sz="5400" b="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buClr>
                <a:schemeClr val="dk2"/>
              </a:buClr>
              <a:buSzPct val="100000"/>
              <a:defRPr sz="5400" b="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buClr>
                <a:schemeClr val="dk2"/>
              </a:buClr>
              <a:buSzPct val="100000"/>
              <a:defRPr sz="5400" b="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buClr>
                <a:schemeClr val="dk2"/>
              </a:buClr>
              <a:buSzPct val="100000"/>
              <a:defRPr sz="5400" b="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4" name="Shape 44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x-none"/>
              <a:pPr lvl="0">
                <a:spcBef>
                  <a:spcPts val="0"/>
                </a:spcBef>
                <a:buNone/>
              </a:pPr>
              <a:t>‹#›</a:t>
            </a:fld>
            <a:endParaRPr lang="x-non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ection title and description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46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cxnSp>
        <p:nvCxnSpPr>
          <p:cNvPr id="47" name="Shape 47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w="19050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8" name="Shape 48"/>
          <p:cNvSpPr txBox="1">
            <a:spLocks noGrp="1"/>
          </p:cNvSpPr>
          <p:nvPr>
            <p:ph type="title"/>
          </p:nvPr>
        </p:nvSpPr>
        <p:spPr>
          <a:xfrm>
            <a:off x="265500" y="1039675"/>
            <a:ext cx="4045200" cy="16758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algn="ctr">
              <a:spcBef>
                <a:spcPts val="0"/>
              </a:spcBef>
              <a:buSzPct val="100000"/>
              <a:defRPr sz="4200"/>
            </a:lvl1pPr>
            <a:lvl2pPr lvl="1" algn="ctr">
              <a:spcBef>
                <a:spcPts val="0"/>
              </a:spcBef>
              <a:buSzPct val="100000"/>
              <a:defRPr sz="4200"/>
            </a:lvl2pPr>
            <a:lvl3pPr lvl="2" algn="ctr">
              <a:spcBef>
                <a:spcPts val="0"/>
              </a:spcBef>
              <a:buSzPct val="100000"/>
              <a:defRPr sz="4200"/>
            </a:lvl3pPr>
            <a:lvl4pPr lvl="3" algn="ctr">
              <a:spcBef>
                <a:spcPts val="0"/>
              </a:spcBef>
              <a:buSzPct val="100000"/>
              <a:defRPr sz="4200"/>
            </a:lvl4pPr>
            <a:lvl5pPr lvl="4" algn="ctr">
              <a:spcBef>
                <a:spcPts val="0"/>
              </a:spcBef>
              <a:buSzPct val="100000"/>
              <a:defRPr sz="4200"/>
            </a:lvl5pPr>
            <a:lvl6pPr lvl="5" algn="ctr">
              <a:spcBef>
                <a:spcPts val="0"/>
              </a:spcBef>
              <a:buSzPct val="100000"/>
              <a:defRPr sz="4200"/>
            </a:lvl6pPr>
            <a:lvl7pPr lvl="6" algn="ctr">
              <a:spcBef>
                <a:spcPts val="0"/>
              </a:spcBef>
              <a:buSzPct val="100000"/>
              <a:defRPr sz="4200"/>
            </a:lvl7pPr>
            <a:lvl8pPr lvl="7" algn="ctr">
              <a:spcBef>
                <a:spcPts val="0"/>
              </a:spcBef>
              <a:buSzPct val="100000"/>
              <a:defRPr sz="4200"/>
            </a:lvl8pPr>
            <a:lvl9pPr lvl="8" algn="ctr">
              <a:spcBef>
                <a:spcPts val="0"/>
              </a:spcBef>
              <a:buSzPct val="100000"/>
              <a:defRPr sz="4200"/>
            </a:lvl9pPr>
          </a:lstStyle>
          <a:p>
            <a:endParaRPr/>
          </a:p>
        </p:txBody>
      </p:sp>
      <p:sp>
        <p:nvSpPr>
          <p:cNvPr id="49" name="Shape 49"/>
          <p:cNvSpPr txBox="1">
            <a:spLocks noGrp="1"/>
          </p:cNvSpPr>
          <p:nvPr>
            <p:ph type="subTitle" idx="1"/>
          </p:nvPr>
        </p:nvSpPr>
        <p:spPr>
          <a:xfrm>
            <a:off x="265500" y="2726875"/>
            <a:ext cx="4045200" cy="12351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9pPr>
          </a:lstStyle>
          <a:p>
            <a:endParaRPr/>
          </a:p>
        </p:txBody>
      </p:sp>
      <p:sp>
        <p:nvSpPr>
          <p:cNvPr id="50" name="Shape 50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51" name="Shape 51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x-none">
                <a:solidFill>
                  <a:schemeClr val="lt1"/>
                </a:solidFill>
              </a:rPr>
              <a:pPr lvl="0">
                <a:spcBef>
                  <a:spcPts val="0"/>
                </a:spcBef>
                <a:buNone/>
              </a:pPr>
              <a:t>‹#›</a:t>
            </a:fld>
            <a:endParaRPr lang="x-none">
              <a:solidFill>
                <a:schemeClr val="lt1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aption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Shape 53"/>
          <p:cNvSpPr txBox="1">
            <a:spLocks noGrp="1"/>
          </p:cNvSpPr>
          <p:nvPr>
            <p:ph type="body" idx="1"/>
          </p:nvPr>
        </p:nvSpPr>
        <p:spPr>
          <a:xfrm>
            <a:off x="311700" y="4230725"/>
            <a:ext cx="5998800" cy="5988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PT Sans Narrow"/>
              <a:buNone/>
              <a:defRPr sz="2400">
                <a:latin typeface="PT Sans Narrow"/>
                <a:ea typeface="PT Sans Narrow"/>
                <a:cs typeface="PT Sans Narrow"/>
                <a:sym typeface="PT Sans Narrow"/>
              </a:defRPr>
            </a:lvl1pPr>
          </a:lstStyle>
          <a:p>
            <a:endParaRPr/>
          </a:p>
        </p:txBody>
      </p:sp>
      <p:sp>
        <p:nvSpPr>
          <p:cNvPr id="54" name="Shape 54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x-none"/>
              <a:pPr lvl="0">
                <a:spcBef>
                  <a:spcPts val="0"/>
                </a:spcBef>
                <a:buNone/>
              </a:pPr>
              <a:t>‹#›</a:t>
            </a:fld>
            <a:endParaRPr lang="x-non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ig number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/>
          <p:nvPr/>
        </p:nvSpPr>
        <p:spPr>
          <a:xfrm>
            <a:off x="-75" y="5045700"/>
            <a:ext cx="9144000" cy="9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57" name="Shape 57"/>
          <p:cNvSpPr txBox="1">
            <a:spLocks noGrp="1"/>
          </p:cNvSpPr>
          <p:nvPr>
            <p:ph type="title"/>
          </p:nvPr>
        </p:nvSpPr>
        <p:spPr>
          <a:xfrm>
            <a:off x="311700" y="1304850"/>
            <a:ext cx="8520600" cy="15384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 algn="ctr">
              <a:spcBef>
                <a:spcPts val="0"/>
              </a:spcBef>
              <a:buClr>
                <a:schemeClr val="accent3"/>
              </a:buClr>
              <a:buSzPct val="100000"/>
              <a:defRPr sz="13000">
                <a:solidFill>
                  <a:schemeClr val="accent3"/>
                </a:solidFill>
              </a:defRPr>
            </a:lvl1pPr>
            <a:lvl2pPr lvl="1" algn="ctr">
              <a:spcBef>
                <a:spcPts val="0"/>
              </a:spcBef>
              <a:buClr>
                <a:schemeClr val="accent3"/>
              </a:buClr>
              <a:buSzPct val="100000"/>
              <a:defRPr sz="13000">
                <a:solidFill>
                  <a:schemeClr val="accent3"/>
                </a:solidFill>
              </a:defRPr>
            </a:lvl2pPr>
            <a:lvl3pPr lvl="2" algn="ctr">
              <a:spcBef>
                <a:spcPts val="0"/>
              </a:spcBef>
              <a:buClr>
                <a:schemeClr val="accent3"/>
              </a:buClr>
              <a:buSzPct val="100000"/>
              <a:defRPr sz="13000">
                <a:solidFill>
                  <a:schemeClr val="accent3"/>
                </a:solidFill>
              </a:defRPr>
            </a:lvl3pPr>
            <a:lvl4pPr lvl="3" algn="ctr">
              <a:spcBef>
                <a:spcPts val="0"/>
              </a:spcBef>
              <a:buClr>
                <a:schemeClr val="accent3"/>
              </a:buClr>
              <a:buSzPct val="100000"/>
              <a:defRPr sz="13000">
                <a:solidFill>
                  <a:schemeClr val="accent3"/>
                </a:solidFill>
              </a:defRPr>
            </a:lvl4pPr>
            <a:lvl5pPr lvl="4" algn="ctr">
              <a:spcBef>
                <a:spcPts val="0"/>
              </a:spcBef>
              <a:buClr>
                <a:schemeClr val="accent3"/>
              </a:buClr>
              <a:buSzPct val="100000"/>
              <a:defRPr sz="13000">
                <a:solidFill>
                  <a:schemeClr val="accent3"/>
                </a:solidFill>
              </a:defRPr>
            </a:lvl5pPr>
            <a:lvl6pPr lvl="5" algn="ctr">
              <a:spcBef>
                <a:spcPts val="0"/>
              </a:spcBef>
              <a:buClr>
                <a:schemeClr val="accent3"/>
              </a:buClr>
              <a:buSzPct val="100000"/>
              <a:defRPr sz="13000">
                <a:solidFill>
                  <a:schemeClr val="accent3"/>
                </a:solidFill>
              </a:defRPr>
            </a:lvl6pPr>
            <a:lvl7pPr lvl="6" algn="ctr">
              <a:spcBef>
                <a:spcPts val="0"/>
              </a:spcBef>
              <a:buClr>
                <a:schemeClr val="accent3"/>
              </a:buClr>
              <a:buSzPct val="100000"/>
              <a:defRPr sz="13000">
                <a:solidFill>
                  <a:schemeClr val="accent3"/>
                </a:solidFill>
              </a:defRPr>
            </a:lvl7pPr>
            <a:lvl8pPr lvl="7" algn="ctr">
              <a:spcBef>
                <a:spcPts val="0"/>
              </a:spcBef>
              <a:buClr>
                <a:schemeClr val="accent3"/>
              </a:buClr>
              <a:buSzPct val="100000"/>
              <a:defRPr sz="13000">
                <a:solidFill>
                  <a:schemeClr val="accent3"/>
                </a:solidFill>
              </a:defRPr>
            </a:lvl8pPr>
            <a:lvl9pPr lvl="8" algn="ctr">
              <a:spcBef>
                <a:spcPts val="0"/>
              </a:spcBef>
              <a:buClr>
                <a:schemeClr val="accent3"/>
              </a:buClr>
              <a:buSzPct val="100000"/>
              <a:defRPr sz="13000">
                <a:solidFill>
                  <a:schemeClr val="accent3"/>
                </a:solidFill>
              </a:defRPr>
            </a:lvl9pPr>
          </a:lstStyle>
          <a:p>
            <a:endParaRPr/>
          </a:p>
        </p:txBody>
      </p:sp>
      <p:sp>
        <p:nvSpPr>
          <p:cNvPr id="58" name="Shape 58"/>
          <p:cNvSpPr txBox="1">
            <a:spLocks noGrp="1"/>
          </p:cNvSpPr>
          <p:nvPr>
            <p:ph type="body" idx="1"/>
          </p:nvPr>
        </p:nvSpPr>
        <p:spPr>
          <a:xfrm>
            <a:off x="311700" y="2995650"/>
            <a:ext cx="8520600" cy="10716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algn="ctr">
              <a:spcBef>
                <a:spcPts val="0"/>
              </a:spcBef>
              <a:defRPr/>
            </a:lvl1pPr>
            <a:lvl2pPr lvl="1" algn="ctr">
              <a:spcBef>
                <a:spcPts val="0"/>
              </a:spcBef>
              <a:defRPr/>
            </a:lvl2pPr>
            <a:lvl3pPr lvl="2" algn="ctr">
              <a:spcBef>
                <a:spcPts val="0"/>
              </a:spcBef>
              <a:defRPr/>
            </a:lvl3pPr>
            <a:lvl4pPr lvl="3" algn="ctr">
              <a:spcBef>
                <a:spcPts val="0"/>
              </a:spcBef>
              <a:defRPr/>
            </a:lvl4pPr>
            <a:lvl5pPr lvl="4" algn="ctr">
              <a:spcBef>
                <a:spcPts val="0"/>
              </a:spcBef>
              <a:defRPr/>
            </a:lvl5pPr>
            <a:lvl6pPr lvl="5" algn="ctr">
              <a:spcBef>
                <a:spcPts val="0"/>
              </a:spcBef>
              <a:defRPr/>
            </a:lvl6pPr>
            <a:lvl7pPr lvl="6" algn="ctr">
              <a:spcBef>
                <a:spcPts val="0"/>
              </a:spcBef>
              <a:defRPr/>
            </a:lvl7pPr>
            <a:lvl8pPr lvl="7" algn="ctr">
              <a:spcBef>
                <a:spcPts val="0"/>
              </a:spcBef>
              <a:defRPr/>
            </a:lvl8pPr>
            <a:lvl9pPr lvl="8" algn="ctr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59" name="Shape 59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x-none"/>
              <a:pPr lvl="0">
                <a:spcBef>
                  <a:spcPts val="0"/>
                </a:spcBef>
                <a:buNone/>
              </a:pPr>
              <a:t>‹#›</a:t>
            </a:fld>
            <a:endParaRPr lang="x-non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Shape 61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x-none"/>
              <a:pPr lvl="0">
                <a:spcBef>
                  <a:spcPts val="0"/>
                </a:spcBef>
                <a:buNone/>
              </a:pPr>
              <a:t>‹#›</a:t>
            </a:fld>
            <a:endParaRPr lang="x-non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707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buClr>
                <a:schemeClr val="accent1"/>
              </a:buClr>
              <a:buSzPct val="100000"/>
              <a:buFont typeface="PT Sans Narrow"/>
              <a:buNone/>
              <a:defRPr sz="3600" b="1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1pPr>
            <a:lvl2pPr lvl="1">
              <a:spcBef>
                <a:spcPts val="0"/>
              </a:spcBef>
              <a:buClr>
                <a:schemeClr val="accent1"/>
              </a:buClr>
              <a:buSzPct val="100000"/>
              <a:buFont typeface="PT Sans Narrow"/>
              <a:buNone/>
              <a:defRPr sz="3600" b="1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2pPr>
            <a:lvl3pPr lvl="2">
              <a:spcBef>
                <a:spcPts val="0"/>
              </a:spcBef>
              <a:buClr>
                <a:schemeClr val="accent1"/>
              </a:buClr>
              <a:buSzPct val="100000"/>
              <a:buFont typeface="PT Sans Narrow"/>
              <a:buNone/>
              <a:defRPr sz="3600" b="1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3pPr>
            <a:lvl4pPr lvl="3">
              <a:spcBef>
                <a:spcPts val="0"/>
              </a:spcBef>
              <a:buClr>
                <a:schemeClr val="accent1"/>
              </a:buClr>
              <a:buSzPct val="100000"/>
              <a:buFont typeface="PT Sans Narrow"/>
              <a:buNone/>
              <a:defRPr sz="3600" b="1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4pPr>
            <a:lvl5pPr lvl="4">
              <a:spcBef>
                <a:spcPts val="0"/>
              </a:spcBef>
              <a:buClr>
                <a:schemeClr val="accent1"/>
              </a:buClr>
              <a:buSzPct val="100000"/>
              <a:buFont typeface="PT Sans Narrow"/>
              <a:buNone/>
              <a:defRPr sz="3600" b="1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5pPr>
            <a:lvl6pPr lvl="5">
              <a:spcBef>
                <a:spcPts val="0"/>
              </a:spcBef>
              <a:buClr>
                <a:schemeClr val="accent1"/>
              </a:buClr>
              <a:buSzPct val="100000"/>
              <a:buFont typeface="PT Sans Narrow"/>
              <a:buNone/>
              <a:defRPr sz="3600" b="1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6pPr>
            <a:lvl7pPr lvl="6">
              <a:spcBef>
                <a:spcPts val="0"/>
              </a:spcBef>
              <a:buClr>
                <a:schemeClr val="accent1"/>
              </a:buClr>
              <a:buSzPct val="100000"/>
              <a:buFont typeface="PT Sans Narrow"/>
              <a:buNone/>
              <a:defRPr sz="3600" b="1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7pPr>
            <a:lvl8pPr lvl="7">
              <a:spcBef>
                <a:spcPts val="0"/>
              </a:spcBef>
              <a:buClr>
                <a:schemeClr val="accent1"/>
              </a:buClr>
              <a:buSzPct val="100000"/>
              <a:buFont typeface="PT Sans Narrow"/>
              <a:buNone/>
              <a:defRPr sz="3600" b="1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8pPr>
            <a:lvl9pPr lvl="8">
              <a:spcBef>
                <a:spcPts val="0"/>
              </a:spcBef>
              <a:buClr>
                <a:schemeClr val="accent1"/>
              </a:buClr>
              <a:buSzPct val="100000"/>
              <a:buFont typeface="PT Sans Narrow"/>
              <a:buNone/>
              <a:defRPr sz="3600" b="1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311700" y="1266325"/>
            <a:ext cx="8520600" cy="3302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SzPct val="100000"/>
              <a:buFont typeface="Open Sans"/>
              <a:defRPr sz="18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lvl="1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Open Sans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lvl="2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Open Sans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lvl="3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Open Sans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lvl="4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Open Sans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lvl="5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Open Sans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lvl="6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Open Sans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lvl="7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Open Sans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lvl="8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Open Sans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  <p:sp>
        <p:nvSpPr>
          <p:cNvPr id="8" name="Shape 8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x-none" sz="10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pPr lvl="0" algn="r">
                <a:spcBef>
                  <a:spcPts val="0"/>
                </a:spcBef>
                <a:buNone/>
              </a:pPr>
              <a:t>‹#›</a:t>
            </a:fld>
            <a:endParaRPr lang="x-none" sz="1000">
              <a:solidFill>
                <a:schemeClr val="dk2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10" Type="http://schemas.openxmlformats.org/officeDocument/2006/relationships/image" Target="../media/image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Shape 66"/>
          <p:cNvSpPr txBox="1">
            <a:spLocks noGrp="1"/>
          </p:cNvSpPr>
          <p:nvPr>
            <p:ph type="ctrTitle"/>
          </p:nvPr>
        </p:nvSpPr>
        <p:spPr>
          <a:xfrm>
            <a:off x="311700" y="1411525"/>
            <a:ext cx="8520600" cy="17472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rtl="1">
              <a:spcBef>
                <a:spcPts val="0"/>
              </a:spcBef>
              <a:buNone/>
            </a:pPr>
            <a:r>
              <a:rPr lang="x-none" b="1">
                <a:latin typeface="Narkisim"/>
                <a:ea typeface="Narkisim"/>
                <a:cs typeface="Narkisim"/>
                <a:sym typeface="Narkisim"/>
              </a:rPr>
              <a:t>קידום וייצוג נשים במוסדות להשכלה גבוהה</a:t>
            </a:r>
          </a:p>
        </p:txBody>
      </p:sp>
      <p:sp>
        <p:nvSpPr>
          <p:cNvPr id="67" name="Shape 67"/>
          <p:cNvSpPr txBox="1">
            <a:spLocks noGrp="1"/>
          </p:cNvSpPr>
          <p:nvPr>
            <p:ph type="subTitle" idx="1"/>
          </p:nvPr>
        </p:nvSpPr>
        <p:spPr>
          <a:xfrm>
            <a:off x="2962050" y="4318237"/>
            <a:ext cx="3402000" cy="5043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x-none"/>
              <a:t>18.7.16</a:t>
            </a:r>
          </a:p>
        </p:txBody>
      </p:sp>
      <p:pic>
        <p:nvPicPr>
          <p:cNvPr id="68" name="Shape 6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8" y="3997274"/>
            <a:ext cx="3121956" cy="1146224"/>
          </a:xfrm>
          <a:prstGeom prst="rect">
            <a:avLst/>
          </a:prstGeom>
          <a:noFill/>
          <a:ln>
            <a:noFill/>
          </a:ln>
        </p:spPr>
      </p:pic>
      <p:sp>
        <p:nvSpPr>
          <p:cNvPr id="69" name="Shape 69"/>
          <p:cNvSpPr txBox="1"/>
          <p:nvPr/>
        </p:nvSpPr>
        <p:spPr>
          <a:xfrm>
            <a:off x="1492350" y="3158725"/>
            <a:ext cx="6159300" cy="626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ctr" rtl="1">
              <a:spcBef>
                <a:spcPts val="0"/>
              </a:spcBef>
              <a:buNone/>
            </a:pPr>
            <a:r>
              <a:rPr lang="x-none" sz="2400" b="1">
                <a:solidFill>
                  <a:schemeClr val="accent1"/>
                </a:solidFill>
                <a:latin typeface="Narkisim"/>
                <a:ea typeface="Narkisim"/>
                <a:cs typeface="Narkisim"/>
                <a:sym typeface="Narkisim"/>
              </a:rPr>
              <a:t>ישיבה משותפת של ועדת המדע והטכנולוגיה </a:t>
            </a:r>
          </a:p>
          <a:p>
            <a:pPr lvl="0" algn="ctr" rtl="1">
              <a:spcBef>
                <a:spcPts val="0"/>
              </a:spcBef>
              <a:buNone/>
            </a:pPr>
            <a:r>
              <a:rPr lang="x-none" sz="2400" b="1">
                <a:solidFill>
                  <a:schemeClr val="accent1"/>
                </a:solidFill>
                <a:latin typeface="Narkisim"/>
                <a:ea typeface="Narkisim"/>
                <a:cs typeface="Narkisim"/>
                <a:sym typeface="Narkisim"/>
              </a:rPr>
              <a:t>וועדת קידום מעמד האישה ושוויון מגדרי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Shape 74"/>
          <p:cNvSpPr txBox="1">
            <a:spLocks noGrp="1"/>
          </p:cNvSpPr>
          <p:nvPr>
            <p:ph type="title"/>
          </p:nvPr>
        </p:nvSpPr>
        <p:spPr>
          <a:xfrm>
            <a:off x="311700" y="164400"/>
            <a:ext cx="8520600" cy="6225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algn="r" rtl="1">
              <a:spcBef>
                <a:spcPts val="0"/>
              </a:spcBef>
              <a:buNone/>
            </a:pPr>
            <a:r>
              <a:rPr lang="x-none" sz="2200">
                <a:latin typeface="Narkisim"/>
                <a:ea typeface="Narkisim"/>
                <a:cs typeface="Narkisim"/>
                <a:sym typeface="Narkisim"/>
              </a:rPr>
              <a:t>אחוזי הנשים והגברים בשלבי התפתחות הקריירה האקדמית </a:t>
            </a:r>
            <a:r>
              <a:rPr lang="he-IL" sz="2200" dirty="0" smtClean="0">
                <a:latin typeface="Narkisim"/>
                <a:ea typeface="Narkisim"/>
                <a:cs typeface="Narkisim"/>
                <a:sym typeface="Narkisim"/>
              </a:rPr>
              <a:t>(</a:t>
            </a:r>
            <a:r>
              <a:rPr lang="x-none" sz="2200" smtClean="0">
                <a:latin typeface="Narkisim"/>
                <a:ea typeface="Narkisim"/>
                <a:cs typeface="Narkisim"/>
                <a:sym typeface="Narkisim"/>
              </a:rPr>
              <a:t>תשס"ז</a:t>
            </a:r>
            <a:r>
              <a:rPr lang="x-none" sz="2200">
                <a:latin typeface="Narkisim"/>
                <a:ea typeface="Narkisim"/>
                <a:cs typeface="Narkisim"/>
                <a:sym typeface="Narkisim"/>
              </a:rPr>
              <a:t>, </a:t>
            </a:r>
            <a:r>
              <a:rPr lang="x-none" sz="2200" smtClean="0">
                <a:latin typeface="Narkisim"/>
                <a:ea typeface="Narkisim"/>
                <a:cs typeface="Narkisim"/>
                <a:sym typeface="Narkisim"/>
              </a:rPr>
              <a:t>תשע“ג</a:t>
            </a:r>
            <a:r>
              <a:rPr lang="he-IL" sz="2200" dirty="0" smtClean="0">
                <a:latin typeface="Narkisim"/>
                <a:ea typeface="Narkisim"/>
                <a:cs typeface="Narkisim"/>
                <a:sym typeface="Narkisim"/>
              </a:rPr>
              <a:t>)</a:t>
            </a:r>
            <a:endParaRPr lang="x-none" sz="2200">
              <a:latin typeface="Narkisim"/>
              <a:ea typeface="Narkisim"/>
              <a:cs typeface="Narkisim"/>
              <a:sym typeface="Narkisim"/>
            </a:endParaRPr>
          </a:p>
        </p:txBody>
      </p:sp>
      <p:sp>
        <p:nvSpPr>
          <p:cNvPr id="75" name="Shape 75"/>
          <p:cNvSpPr txBox="1">
            <a:spLocks noGrp="1"/>
          </p:cNvSpPr>
          <p:nvPr>
            <p:ph type="body" idx="1"/>
          </p:nvPr>
        </p:nvSpPr>
        <p:spPr>
          <a:xfrm>
            <a:off x="133500" y="3266200"/>
            <a:ext cx="8877000" cy="12180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457200" lvl="0" indent="-317500" algn="r" rtl="1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Font typeface="Arial" pitchFamily="34" charset="0"/>
              <a:buChar char="•"/>
            </a:pPr>
            <a:r>
              <a:rPr lang="x-none" sz="140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"מגמת המספריים": בעוד אחוז הסטודנטיות בתואר ראשון, שני ושלישי מהווה יותר מ-50% בממוצע. ייצוגן של נשים יורד ככל שמתקדמים בסולם האקדמי, עד לייצוג של 15% ו-10% בדרגת פרופסורים מן המניין באוניברסיטאות ובמכללות בהתאמה. </a:t>
            </a:r>
          </a:p>
          <a:p>
            <a:pPr marL="457200" lvl="0" indent="-317500" algn="r" rtl="1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Font typeface="Arial" pitchFamily="34" charset="0"/>
              <a:buChar char="•"/>
            </a:pPr>
            <a:r>
              <a:rPr lang="x-none" sz="140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המגמה מתהפכת בשלב הפוסט-דוקטורט</a:t>
            </a:r>
          </a:p>
          <a:p>
            <a:pPr marL="457200" lvl="0" indent="-317500" algn="r" rtl="1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Font typeface="Arial" pitchFamily="34" charset="0"/>
              <a:buChar char="•"/>
            </a:pPr>
            <a:r>
              <a:rPr lang="x-none" sz="140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ישנם הבדלים בולטים בין </a:t>
            </a:r>
            <a:r>
              <a:rPr lang="x-none" sz="140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התחומים.</a:t>
            </a:r>
            <a:r>
              <a:rPr lang="he-IL" sz="1400" dirty="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 </a:t>
            </a:r>
            <a:r>
              <a:rPr lang="x-none" sz="140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בתחומים </a:t>
            </a:r>
            <a:r>
              <a:rPr lang="x-none" sz="140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המדעיים נשים מהוות כ-10% מהסגל האקדמי בעוד במקצועות החינוך והעזר הרפואיים נשים מהוות 50%-60% מהסגל האקדמי </a:t>
            </a:r>
            <a:r>
              <a:rPr lang="he-IL" sz="1400" dirty="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(</a:t>
            </a:r>
            <a:r>
              <a:rPr lang="x-none" sz="140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גם </a:t>
            </a:r>
            <a:r>
              <a:rPr lang="x-none" sz="140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שם ישנה מגמת ירידה ברורה עם העלייה בדרגות </a:t>
            </a:r>
            <a:r>
              <a:rPr lang="x-none" sz="140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האקדמיות</a:t>
            </a:r>
            <a:r>
              <a:rPr lang="he-IL" sz="1400" dirty="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).</a:t>
            </a:r>
            <a:endParaRPr lang="x-none" sz="1400" smtClean="0">
              <a:solidFill>
                <a:schemeClr val="accent2"/>
              </a:solidFill>
              <a:latin typeface="Narkisim"/>
              <a:ea typeface="Narkisim"/>
              <a:cs typeface="Narkisim"/>
              <a:sym typeface="Narkisim"/>
            </a:endParaRPr>
          </a:p>
          <a:p>
            <a:pPr marL="457200" lvl="0" indent="-317500" algn="r" rtl="1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Font typeface="Arial" pitchFamily="34" charset="0"/>
              <a:buChar char="•"/>
            </a:pPr>
            <a:r>
              <a:rPr lang="x-none" sz="140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אחוז הנשים הכולל של חברות הסגל במוסדות להשכלה גבוהה עומד על</a:t>
            </a:r>
            <a:r>
              <a:rPr lang="he-IL" sz="1400" dirty="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 29%.</a:t>
            </a:r>
            <a:r>
              <a:rPr lang="x-none" sz="140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 אחוז זה נמוך בהשוואה למדינות אירופה, שם עומד אחוז הנשים חברות הסגל האקדמי על</a:t>
            </a:r>
            <a:r>
              <a:rPr lang="he-IL" sz="1400" dirty="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 40%.</a:t>
            </a:r>
            <a:endParaRPr lang="x-none" sz="1400" smtClean="0">
              <a:solidFill>
                <a:schemeClr val="accent2"/>
              </a:solidFill>
              <a:latin typeface="Narkisim"/>
              <a:ea typeface="Narkisim"/>
              <a:cs typeface="Narkisim"/>
              <a:sym typeface="Narkisim"/>
            </a:endParaRPr>
          </a:p>
          <a:p>
            <a:pPr lvl="0" rt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78571"/>
              <a:buFont typeface="Arial"/>
              <a:buNone/>
            </a:pPr>
            <a:endParaRPr sz="1400">
              <a:solidFill>
                <a:schemeClr val="dk1"/>
              </a:solidFill>
              <a:latin typeface="David"/>
              <a:ea typeface="David"/>
              <a:cs typeface="David"/>
              <a:sym typeface="David"/>
            </a:endParaRPr>
          </a:p>
          <a:p>
            <a:pPr lvl="0">
              <a:spcBef>
                <a:spcPts val="0"/>
              </a:spcBef>
              <a:buNone/>
            </a:pPr>
            <a:endParaRPr/>
          </a:p>
        </p:txBody>
      </p:sp>
      <p:pic>
        <p:nvPicPr>
          <p:cNvPr id="76" name="Shape 7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11524" y="671049"/>
            <a:ext cx="6564200" cy="2595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Shape 81"/>
          <p:cNvSpPr txBox="1">
            <a:spLocks noGrp="1"/>
          </p:cNvSpPr>
          <p:nvPr>
            <p:ph type="title"/>
          </p:nvPr>
        </p:nvSpPr>
        <p:spPr>
          <a:xfrm>
            <a:off x="311700" y="164400"/>
            <a:ext cx="8520600" cy="6225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algn="ctr" rtl="1">
              <a:spcBef>
                <a:spcPts val="0"/>
              </a:spcBef>
              <a:buNone/>
            </a:pPr>
            <a:r>
              <a:rPr lang="x-none" sz="2200">
                <a:latin typeface="Narkisim"/>
                <a:ea typeface="Narkisim"/>
                <a:cs typeface="Narkisim"/>
                <a:sym typeface="Narkisim"/>
              </a:rPr>
              <a:t>שיעורי הנשים בקרב כלל </a:t>
            </a:r>
            <a:r>
              <a:rPr lang="x-none" sz="2200" smtClean="0">
                <a:latin typeface="Narkisim"/>
                <a:ea typeface="Narkisim"/>
                <a:cs typeface="Narkisim"/>
                <a:sym typeface="Narkisim"/>
              </a:rPr>
              <a:t>הסטודנטים</a:t>
            </a:r>
            <a:r>
              <a:rPr lang="he-IL" sz="2200" dirty="0" smtClean="0">
                <a:latin typeface="Narkisim"/>
                <a:ea typeface="Narkisim"/>
                <a:cs typeface="Narkisim"/>
                <a:sym typeface="Narkisim"/>
              </a:rPr>
              <a:t>,</a:t>
            </a:r>
            <a:r>
              <a:rPr lang="x-none" sz="2200" smtClean="0">
                <a:latin typeface="Narkisim"/>
                <a:ea typeface="Narkisim"/>
                <a:cs typeface="Narkisim"/>
                <a:sym typeface="Narkisim"/>
              </a:rPr>
              <a:t> </a:t>
            </a:r>
            <a:r>
              <a:rPr lang="x-none" sz="2200">
                <a:latin typeface="Narkisim"/>
                <a:ea typeface="Narkisim"/>
                <a:cs typeface="Narkisim"/>
                <a:sym typeface="Narkisim"/>
              </a:rPr>
              <a:t>לפי </a:t>
            </a:r>
            <a:r>
              <a:rPr lang="x-none" sz="2200" smtClean="0">
                <a:latin typeface="Narkisim"/>
                <a:ea typeface="Narkisim"/>
                <a:cs typeface="Narkisim"/>
                <a:sym typeface="Narkisim"/>
              </a:rPr>
              <a:t>תואר</a:t>
            </a:r>
            <a:r>
              <a:rPr lang="he-IL" sz="2200" dirty="0" smtClean="0">
                <a:latin typeface="Narkisim"/>
                <a:ea typeface="Narkisim"/>
                <a:cs typeface="Narkisim"/>
                <a:sym typeface="Narkisim"/>
              </a:rPr>
              <a:t>,</a:t>
            </a:r>
            <a:r>
              <a:rPr lang="x-none" sz="2200" smtClean="0">
                <a:latin typeface="Narkisim"/>
                <a:ea typeface="Narkisim"/>
                <a:cs typeface="Narkisim"/>
                <a:sym typeface="Narkisim"/>
              </a:rPr>
              <a:t> </a:t>
            </a:r>
            <a:r>
              <a:rPr lang="x-none" sz="2200">
                <a:latin typeface="Narkisim"/>
                <a:ea typeface="Narkisim"/>
                <a:cs typeface="Narkisim"/>
                <a:sym typeface="Narkisim"/>
              </a:rPr>
              <a:t>בתחומי הלימוד שבהם ייצוגן</a:t>
            </a:r>
          </a:p>
          <a:p>
            <a:pPr lvl="0" algn="ctr" rtl="1">
              <a:spcBef>
                <a:spcPts val="0"/>
              </a:spcBef>
              <a:buNone/>
            </a:pPr>
            <a:r>
              <a:rPr lang="x-none" sz="2200">
                <a:latin typeface="Narkisim"/>
                <a:ea typeface="Narkisim"/>
                <a:cs typeface="Narkisim"/>
                <a:sym typeface="Narkisim"/>
              </a:rPr>
              <a:t>הוא הגבוה ביותר והנמוך </a:t>
            </a:r>
            <a:r>
              <a:rPr lang="x-none" sz="2200" smtClean="0">
                <a:latin typeface="Narkisim"/>
                <a:ea typeface="Narkisim"/>
                <a:cs typeface="Narkisim"/>
                <a:sym typeface="Narkisim"/>
              </a:rPr>
              <a:t>ביותר</a:t>
            </a:r>
            <a:r>
              <a:rPr lang="he-IL" sz="2200" dirty="0" smtClean="0">
                <a:latin typeface="Narkisim"/>
                <a:ea typeface="Narkisim"/>
                <a:cs typeface="Narkisim"/>
                <a:sym typeface="Narkisim"/>
              </a:rPr>
              <a:t>-</a:t>
            </a:r>
            <a:r>
              <a:rPr lang="x-none" sz="2200" smtClean="0">
                <a:latin typeface="Narkisim"/>
                <a:ea typeface="Narkisim"/>
                <a:cs typeface="Narkisim"/>
                <a:sym typeface="Narkisim"/>
              </a:rPr>
              <a:t> </a:t>
            </a:r>
            <a:r>
              <a:rPr lang="x-none" sz="2200">
                <a:latin typeface="Narkisim"/>
                <a:ea typeface="Narkisim"/>
                <a:cs typeface="Narkisim"/>
                <a:sym typeface="Narkisim"/>
              </a:rPr>
              <a:t>תשע"ד 2013/14</a:t>
            </a:r>
          </a:p>
          <a:p>
            <a:pPr lvl="0" rtl="1">
              <a:spcBef>
                <a:spcPts val="0"/>
              </a:spcBef>
              <a:buNone/>
            </a:pPr>
            <a:endParaRPr sz="2200">
              <a:latin typeface="Narkisim"/>
              <a:ea typeface="Narkisim"/>
              <a:cs typeface="Narkisim"/>
              <a:sym typeface="Narkisim"/>
            </a:endParaRPr>
          </a:p>
        </p:txBody>
      </p:sp>
      <p:pic>
        <p:nvPicPr>
          <p:cNvPr id="82" name="Shape 82" descr="11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02825" y="923925"/>
            <a:ext cx="5817174" cy="3587775"/>
          </a:xfrm>
          <a:prstGeom prst="rect">
            <a:avLst/>
          </a:prstGeom>
          <a:noFill/>
          <a:ln>
            <a:noFill/>
          </a:ln>
        </p:spPr>
      </p:pic>
      <p:sp>
        <p:nvSpPr>
          <p:cNvPr id="83" name="Shape 83"/>
          <p:cNvSpPr txBox="1"/>
          <p:nvPr/>
        </p:nvSpPr>
        <p:spPr>
          <a:xfrm>
            <a:off x="4683675" y="4533975"/>
            <a:ext cx="3721200" cy="3315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ctr" rtl="1">
              <a:spcBef>
                <a:spcPts val="0"/>
              </a:spcBef>
              <a:buNone/>
            </a:pPr>
            <a:r>
              <a:rPr lang="x-none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מקור: הלשכה המרכזית לסטטיסטיקה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Shape 88"/>
          <p:cNvSpPr txBox="1">
            <a:spLocks noGrp="1"/>
          </p:cNvSpPr>
          <p:nvPr>
            <p:ph type="title"/>
          </p:nvPr>
        </p:nvSpPr>
        <p:spPr>
          <a:xfrm>
            <a:off x="311700" y="2075950"/>
            <a:ext cx="8520600" cy="572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algn="ctr" rtl="1">
              <a:spcBef>
                <a:spcPts val="0"/>
              </a:spcBef>
              <a:buNone/>
            </a:pPr>
            <a:r>
              <a:rPr lang="x-none" sz="5400">
                <a:latin typeface="Narkisim"/>
                <a:ea typeface="Narkisim"/>
                <a:cs typeface="Narkisim"/>
                <a:sym typeface="Narkisim"/>
              </a:rPr>
              <a:t>הטרדות מיניות</a:t>
            </a:r>
          </a:p>
          <a:p>
            <a:pPr lvl="0" algn="ctr" rtl="1">
              <a:spcBef>
                <a:spcPts val="0"/>
              </a:spcBef>
              <a:buNone/>
            </a:pPr>
            <a:endParaRPr sz="4800"/>
          </a:p>
        </p:txBody>
      </p:sp>
      <p:pic>
        <p:nvPicPr>
          <p:cNvPr id="89" name="Shape 8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1" y="4201124"/>
            <a:ext cx="2566724" cy="9423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Shape 94"/>
          <p:cNvSpPr txBox="1">
            <a:spLocks noGrp="1"/>
          </p:cNvSpPr>
          <p:nvPr>
            <p:ph type="title"/>
          </p:nvPr>
        </p:nvSpPr>
        <p:spPr>
          <a:xfrm>
            <a:off x="311700" y="214775"/>
            <a:ext cx="8520600" cy="937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algn="r" rtl="1">
              <a:spcBef>
                <a:spcPts val="0"/>
              </a:spcBef>
              <a:buNone/>
            </a:pPr>
            <a:r>
              <a:rPr lang="x-none">
                <a:latin typeface="Narkisim"/>
                <a:ea typeface="Narkisim"/>
                <a:cs typeface="Narkisim"/>
                <a:sym typeface="Narkisim"/>
              </a:rPr>
              <a:t>הטרדות מיניות בקמפוסים: </a:t>
            </a:r>
          </a:p>
        </p:txBody>
      </p:sp>
      <p:pic>
        <p:nvPicPr>
          <p:cNvPr id="95" name="Shape 95"/>
          <p:cNvPicPr preferRelativeResize="0"/>
          <p:nvPr/>
        </p:nvPicPr>
        <p:blipFill rotWithShape="1">
          <a:blip r:embed="rId3">
            <a:alphaModFix/>
          </a:blip>
          <a:srcRect b="68659"/>
          <a:stretch/>
        </p:blipFill>
        <p:spPr>
          <a:xfrm rot="-455024">
            <a:off x="427874" y="269824"/>
            <a:ext cx="2790824" cy="1104824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Shape 96" descr="1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617705">
            <a:off x="3756220" y="1139404"/>
            <a:ext cx="4757673" cy="1241132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Shape 97" descr="2.PN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494952">
            <a:off x="185325" y="1258699"/>
            <a:ext cx="3091294" cy="2000249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Shape 98" descr="3.PN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 rot="-236624">
            <a:off x="216410" y="3227510"/>
            <a:ext cx="3730574" cy="1175631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Shape 99" descr="5.PNG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 rot="-506520">
            <a:off x="4730799" y="2493999"/>
            <a:ext cx="4282525" cy="103789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Shape 100" descr="4.PNG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2908599" y="2034475"/>
            <a:ext cx="2333594" cy="937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Shape 101" descr="6.PNG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 rot="-151318">
            <a:off x="4201674" y="3574399"/>
            <a:ext cx="4757676" cy="134595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Shape 102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-1" y="4201124"/>
            <a:ext cx="2566724" cy="9423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Shape 10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7074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algn="r" rtl="1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55000"/>
              <a:buFont typeface="Arial"/>
              <a:buNone/>
            </a:pPr>
            <a:r>
              <a:rPr lang="x-none" sz="2000">
                <a:latin typeface="Narkisim"/>
                <a:ea typeface="Narkisim"/>
                <a:cs typeface="Narkisim"/>
                <a:sym typeface="Narkisim"/>
              </a:rPr>
              <a:t>מדיווחי הסטודנטים עולות מספר בעיות עיקריות באופן הטיפול בהטרדות מיניות:</a:t>
            </a:r>
          </a:p>
        </p:txBody>
      </p:sp>
      <p:sp>
        <p:nvSpPr>
          <p:cNvPr id="108" name="Shape 10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7914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457200" lvl="0" indent="-355600" algn="r" rtl="1">
              <a:spcBef>
                <a:spcPts val="0"/>
              </a:spcBef>
              <a:buClr>
                <a:schemeClr val="accent2"/>
              </a:buClr>
              <a:buSzPct val="100000"/>
              <a:buFont typeface="Arial" pitchFamily="34" charset="0"/>
              <a:buChar char="•"/>
            </a:pPr>
            <a:r>
              <a:rPr lang="x-none" sz="200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51% </a:t>
            </a:r>
            <a:r>
              <a:rPr lang="he-IL" sz="2000" dirty="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 </a:t>
            </a:r>
            <a:r>
              <a:rPr lang="x-none" sz="200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מהסטודנטים </a:t>
            </a:r>
            <a:r>
              <a:rPr lang="x-none" sz="200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אינם מודעים לנוהל הטיפול בהטרדות מיניות.</a:t>
            </a:r>
          </a:p>
          <a:p>
            <a:pPr marL="457200" lvl="0" indent="-355600" algn="r" rtl="1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Font typeface="Arial" pitchFamily="34" charset="0"/>
              <a:buChar char="•"/>
            </a:pPr>
            <a:r>
              <a:rPr lang="x-none" sz="200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רוב המוסדות בוחרים להעביר את הנפגע/ת ממקומו </a:t>
            </a:r>
            <a:r>
              <a:rPr lang="he-IL" sz="2000" dirty="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(</a:t>
            </a:r>
            <a:r>
              <a:rPr lang="x-none" sz="200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שיבוץ </a:t>
            </a:r>
            <a:r>
              <a:rPr lang="x-none" sz="200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לקורס חדש, העברת תפקיד </a:t>
            </a:r>
            <a:r>
              <a:rPr lang="x-none" sz="200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וכדו</a:t>
            </a:r>
            <a:r>
              <a:rPr lang="he-IL" sz="2000" dirty="0" err="1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')</a:t>
            </a:r>
            <a:r>
              <a:rPr lang="x-none" sz="200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 </a:t>
            </a:r>
            <a:r>
              <a:rPr lang="x-none" sz="200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במקום להעביר את האדם הפוגע מסביבתו.</a:t>
            </a:r>
          </a:p>
          <a:p>
            <a:pPr marL="457200" lvl="0" indent="-355600" algn="r" rtl="1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Font typeface="Arial" pitchFamily="34" charset="0"/>
              <a:buChar char="•"/>
            </a:pPr>
            <a:r>
              <a:rPr lang="x-none" sz="200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סטודנטים רבים פונים לנציבה הממונה על הטרדות מיניות אך בוחרים שלא להגיש </a:t>
            </a:r>
            <a:r>
              <a:rPr lang="x-none" sz="200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תלונה</a:t>
            </a:r>
            <a:r>
              <a:rPr lang="he-IL" sz="2000" dirty="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.</a:t>
            </a:r>
            <a:r>
              <a:rPr lang="x-none" sz="200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 </a:t>
            </a:r>
            <a:r>
              <a:rPr lang="x-none" sz="200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נראה כי יש חוסר אמון של הסטודנטים בכך שהמערכת תטפל בבעייתם כראוי.</a:t>
            </a:r>
          </a:p>
          <a:p>
            <a:pPr marL="457200" lvl="0" indent="-355600" algn="r" rtl="1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Font typeface="Arial" pitchFamily="34" charset="0"/>
              <a:buChar char="•"/>
            </a:pPr>
            <a:r>
              <a:rPr lang="x-none" sz="200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המצב הרגיש ביותר בנושא זה הוא הדוקטורנטיות אשר נמצאות לא אחת במצבים אינטימיים עם מנחה </a:t>
            </a:r>
            <a:r>
              <a:rPr lang="x-none" sz="200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הדוקטורט</a:t>
            </a:r>
            <a:r>
              <a:rPr lang="he-IL" sz="2000" dirty="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,</a:t>
            </a:r>
            <a:r>
              <a:rPr lang="x-none" sz="200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 </a:t>
            </a:r>
            <a:r>
              <a:rPr lang="x-none" sz="200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וחוששות להגיש תלונה מתוך חשש לפגיעה בקריירה שלהן ובהתקדמותן </a:t>
            </a:r>
            <a:r>
              <a:rPr lang="x-none" sz="200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המקצועית</a:t>
            </a:r>
            <a:r>
              <a:rPr lang="he-IL" sz="2000" dirty="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.</a:t>
            </a:r>
            <a:endParaRPr lang="x-none" sz="2000">
              <a:solidFill>
                <a:schemeClr val="accent2"/>
              </a:solidFill>
              <a:latin typeface="Narkisim"/>
              <a:ea typeface="Narkisim"/>
              <a:cs typeface="Narkisim"/>
              <a:sym typeface="Narkisim"/>
            </a:endParaRPr>
          </a:p>
          <a:p>
            <a:pPr lvl="0" algn="just" rtl="1">
              <a:spcBef>
                <a:spcPts val="0"/>
              </a:spcBef>
              <a:spcAft>
                <a:spcPts val="0"/>
              </a:spcAft>
              <a:buNone/>
            </a:pPr>
            <a:endParaRPr sz="1000">
              <a:solidFill>
                <a:schemeClr val="dk1"/>
              </a:solidFill>
            </a:endParaRPr>
          </a:p>
          <a:p>
            <a:pPr lvl="0" algn="just" rtl="1">
              <a:spcBef>
                <a:spcPts val="0"/>
              </a:spcBef>
              <a:spcAft>
                <a:spcPts val="0"/>
              </a:spcAft>
              <a:buNone/>
            </a:pPr>
            <a:r>
              <a:rPr lang="x-none" sz="1000">
                <a:solidFill>
                  <a:schemeClr val="dk1"/>
                </a:solidFill>
              </a:rPr>
              <a:t>.</a:t>
            </a:r>
          </a:p>
          <a:p>
            <a:pPr lvl="0" rtl="1">
              <a:spcBef>
                <a:spcPts val="0"/>
              </a:spcBef>
              <a:buNone/>
            </a:pPr>
            <a:endParaRPr>
              <a:solidFill>
                <a:srgbClr val="000000"/>
              </a:solidFill>
            </a:endParaRPr>
          </a:p>
        </p:txBody>
      </p:sp>
      <p:pic>
        <p:nvPicPr>
          <p:cNvPr id="109" name="Shape 10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1" y="4201124"/>
            <a:ext cx="2566724" cy="9423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Shape 114"/>
          <p:cNvSpPr txBox="1">
            <a:spLocks noGrp="1"/>
          </p:cNvSpPr>
          <p:nvPr>
            <p:ph type="title"/>
          </p:nvPr>
        </p:nvSpPr>
        <p:spPr>
          <a:xfrm>
            <a:off x="311700" y="2075950"/>
            <a:ext cx="8520600" cy="572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algn="ctr" rtl="1">
              <a:spcBef>
                <a:spcPts val="0"/>
              </a:spcBef>
              <a:buNone/>
            </a:pPr>
            <a:r>
              <a:rPr lang="x-none" sz="4800">
                <a:latin typeface="Narkisim"/>
                <a:ea typeface="Narkisim"/>
                <a:cs typeface="Narkisim"/>
                <a:sym typeface="Narkisim"/>
              </a:rPr>
              <a:t>אמהות באקדמיה</a:t>
            </a:r>
          </a:p>
        </p:txBody>
      </p:sp>
      <p:pic>
        <p:nvPicPr>
          <p:cNvPr id="115" name="Shape 1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1" y="4201124"/>
            <a:ext cx="2566724" cy="9423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Shape 120"/>
          <p:cNvSpPr txBox="1">
            <a:spLocks noGrp="1"/>
          </p:cNvSpPr>
          <p:nvPr>
            <p:ph type="title"/>
          </p:nvPr>
        </p:nvSpPr>
        <p:spPr>
          <a:xfrm>
            <a:off x="311700" y="214296"/>
            <a:ext cx="8520600" cy="93812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algn="r" rtl="1">
              <a:spcBef>
                <a:spcPts val="0"/>
              </a:spcBef>
              <a:buNone/>
            </a:pPr>
            <a:r>
              <a:rPr lang="x-none">
                <a:latin typeface="Narkisim"/>
                <a:ea typeface="Narkisim"/>
                <a:cs typeface="Narkisim"/>
                <a:sym typeface="Narkisim"/>
              </a:rPr>
              <a:t>אמהות באקדמיה</a:t>
            </a:r>
          </a:p>
        </p:txBody>
      </p:sp>
      <p:sp>
        <p:nvSpPr>
          <p:cNvPr id="121" name="Shape 121"/>
          <p:cNvSpPr txBox="1">
            <a:spLocks noGrp="1"/>
          </p:cNvSpPr>
          <p:nvPr>
            <p:ph type="body" idx="1"/>
          </p:nvPr>
        </p:nvSpPr>
        <p:spPr>
          <a:xfrm>
            <a:off x="311700" y="785800"/>
            <a:ext cx="8520600" cy="3783325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457200" lvl="0" indent="-228600" algn="r" rtl="1">
              <a:spcBef>
                <a:spcPts val="0"/>
              </a:spcBef>
              <a:buClr>
                <a:schemeClr val="accent2"/>
              </a:buClr>
              <a:buFont typeface="Arial" pitchFamily="34" charset="0"/>
              <a:buChar char="•"/>
            </a:pPr>
            <a:r>
              <a:rPr lang="x-none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אחד מכל עשרה סטודנטים בישראל הוא הורה.</a:t>
            </a:r>
          </a:p>
          <a:p>
            <a:pPr marL="457200" lvl="0" indent="-228600" algn="r" rtl="1">
              <a:spcBef>
                <a:spcPts val="0"/>
              </a:spcBef>
              <a:buClr>
                <a:schemeClr val="accent2"/>
              </a:buClr>
              <a:buFont typeface="Arial" pitchFamily="34" charset="0"/>
              <a:buChar char="•"/>
            </a:pPr>
            <a:r>
              <a:rPr lang="x-none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ההתאמות לסטודנטית בהיריון הוסדרו רק בשנה האחרונה לאחר מאבק ארוך וכוללות חופשת לידה </a:t>
            </a:r>
            <a:r>
              <a:rPr lang="x-none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באורך</a:t>
            </a:r>
            <a:r>
              <a:rPr lang="he-IL" dirty="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 6 ש</a:t>
            </a:r>
            <a:r>
              <a:rPr lang="x-none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בועות </a:t>
            </a:r>
            <a:r>
              <a:rPr lang="x-none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בלבד.</a:t>
            </a:r>
          </a:p>
          <a:p>
            <a:pPr marL="457200" lvl="0" indent="-228600" algn="r" rtl="1">
              <a:spcBef>
                <a:spcPts val="0"/>
              </a:spcBef>
              <a:buClr>
                <a:schemeClr val="accent2"/>
              </a:buClr>
              <a:buFont typeface="Arial" pitchFamily="34" charset="0"/>
              <a:buChar char="•"/>
            </a:pPr>
            <a:r>
              <a:rPr lang="x-none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בפחות </a:t>
            </a:r>
            <a:r>
              <a:rPr lang="x-none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מ</a:t>
            </a:r>
            <a:r>
              <a:rPr lang="he-IL" dirty="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-30% </a:t>
            </a:r>
            <a:r>
              <a:rPr lang="x-none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מהמוסדות </a:t>
            </a:r>
            <a:r>
              <a:rPr lang="x-none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קיימים מעונות </a:t>
            </a:r>
            <a:r>
              <a:rPr lang="x-none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יום</a:t>
            </a:r>
            <a:r>
              <a:rPr lang="he-IL" dirty="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. </a:t>
            </a:r>
            <a:r>
              <a:rPr lang="x-none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מתוך </a:t>
            </a:r>
            <a:r>
              <a:rPr lang="x-none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18 </a:t>
            </a:r>
            <a:r>
              <a:rPr lang="x-none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מעונות</a:t>
            </a:r>
            <a:r>
              <a:rPr lang="he-IL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, 5 </a:t>
            </a:r>
            <a:r>
              <a:rPr lang="x-none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בלבד </a:t>
            </a:r>
            <a:r>
              <a:rPr lang="x-none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נמצאים תחת פיקוח משרד </a:t>
            </a:r>
            <a:r>
              <a:rPr lang="x-none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הכלכלה</a:t>
            </a:r>
            <a:r>
              <a:rPr lang="he-IL" dirty="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- </a:t>
            </a:r>
            <a:r>
              <a:rPr lang="x-none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והמחירים </a:t>
            </a:r>
            <a:r>
              <a:rPr lang="x-none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בהתאם.</a:t>
            </a:r>
          </a:p>
          <a:p>
            <a:pPr lvl="0" algn="r" rtl="1">
              <a:spcBef>
                <a:spcPts val="0"/>
              </a:spcBef>
              <a:buNone/>
            </a:pPr>
            <a:r>
              <a:rPr lang="x-none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הבעיה המרכזית בנושא מעונות היום הוא חוסר התאמה בין הקריטריונים הנדרשים על ידי משרד הכלכלה לסבסוד מעונות היום ובין הצרכים האמיתיים של הורים סטודנטים בקמפוס.</a:t>
            </a:r>
          </a:p>
          <a:p>
            <a:pPr lvl="0" algn="r" rtl="1">
              <a:spcBef>
                <a:spcPts val="0"/>
              </a:spcBef>
              <a:buNone/>
            </a:pPr>
            <a:r>
              <a:rPr lang="x-none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חוסר ההתאמה בא לידי ביטוי בגיל הכניסה </a:t>
            </a:r>
            <a:r>
              <a:rPr lang="x-none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למעון</a:t>
            </a:r>
            <a:r>
              <a:rPr lang="he-IL" dirty="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, </a:t>
            </a:r>
            <a:r>
              <a:rPr lang="x-none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תאריכי החופשות</a:t>
            </a:r>
            <a:r>
              <a:rPr lang="he-IL" dirty="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,</a:t>
            </a:r>
            <a:r>
              <a:rPr lang="x-none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 </a:t>
            </a:r>
            <a:r>
              <a:rPr lang="x-none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שעות </a:t>
            </a:r>
            <a:r>
              <a:rPr lang="x-none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קבועות</a:t>
            </a:r>
            <a:r>
              <a:rPr lang="he-IL" dirty="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,</a:t>
            </a:r>
            <a:r>
              <a:rPr lang="x-none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 </a:t>
            </a:r>
            <a:r>
              <a:rPr lang="x-none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חיוב נוכחות הפעוט לאורך כל ימות השבוע ואיסור כניסת הורים </a:t>
            </a:r>
            <a:r>
              <a:rPr lang="x-none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למעון</a:t>
            </a:r>
            <a:r>
              <a:rPr lang="he-IL" dirty="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.</a:t>
            </a:r>
            <a:r>
              <a:rPr lang="x-none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 </a:t>
            </a:r>
            <a:endParaRPr lang="x-none">
              <a:solidFill>
                <a:schemeClr val="accent2"/>
              </a:solidFill>
              <a:latin typeface="Narkisim"/>
              <a:ea typeface="Narkisim"/>
              <a:cs typeface="Narkisim"/>
              <a:sym typeface="Narkisim"/>
            </a:endParaRPr>
          </a:p>
        </p:txBody>
      </p:sp>
      <p:pic>
        <p:nvPicPr>
          <p:cNvPr id="122" name="Shape 1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1" y="4201124"/>
            <a:ext cx="2566724" cy="9423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 txBox="1">
            <a:spLocks noGrp="1"/>
          </p:cNvSpPr>
          <p:nvPr>
            <p:ph type="title"/>
          </p:nvPr>
        </p:nvSpPr>
        <p:spPr>
          <a:xfrm>
            <a:off x="311700" y="0"/>
            <a:ext cx="8520600" cy="115235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algn="r" rtl="1">
              <a:spcBef>
                <a:spcPts val="0"/>
              </a:spcBef>
              <a:buNone/>
            </a:pPr>
            <a:r>
              <a:rPr lang="x-none">
                <a:latin typeface="Narkisim"/>
                <a:ea typeface="Narkisim"/>
                <a:cs typeface="Narkisim"/>
                <a:sym typeface="Narkisim"/>
              </a:rPr>
              <a:t>סיכום</a:t>
            </a:r>
          </a:p>
        </p:txBody>
      </p:sp>
      <p:sp>
        <p:nvSpPr>
          <p:cNvPr id="128" name="Shape 128"/>
          <p:cNvSpPr txBox="1">
            <a:spLocks noGrp="1"/>
          </p:cNvSpPr>
          <p:nvPr>
            <p:ph type="body" idx="1"/>
          </p:nvPr>
        </p:nvSpPr>
        <p:spPr>
          <a:xfrm>
            <a:off x="311700" y="571486"/>
            <a:ext cx="8520600" cy="432018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algn="r" rtl="1">
              <a:spcBef>
                <a:spcPts val="0"/>
              </a:spcBef>
              <a:buNone/>
            </a:pPr>
            <a:r>
              <a:rPr lang="x-none">
                <a:solidFill>
                  <a:schemeClr val="accent1"/>
                </a:solidFill>
                <a:latin typeface="Narkisim"/>
                <a:ea typeface="Narkisim"/>
                <a:cs typeface="Narkisim"/>
                <a:sym typeface="Narkisim"/>
              </a:rPr>
              <a:t>צעדים אותם יש לנקוט:</a:t>
            </a:r>
          </a:p>
          <a:p>
            <a:pPr lvl="0" algn="r" rtl="1">
              <a:spcBef>
                <a:spcPts val="0"/>
              </a:spcBef>
              <a:buNone/>
            </a:pPr>
            <a:r>
              <a:rPr lang="x-none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הטרדות מיניות</a:t>
            </a:r>
          </a:p>
          <a:p>
            <a:pPr marL="457200" lvl="0" indent="-228600" algn="r" rtl="1">
              <a:spcBef>
                <a:spcPts val="0"/>
              </a:spcBef>
              <a:buClr>
                <a:schemeClr val="accent2"/>
              </a:buClr>
              <a:buFont typeface="Narkisim"/>
              <a:buChar char="-"/>
            </a:pPr>
            <a:r>
              <a:rPr lang="x-none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יש צורך ביישום תקנון אחיד בכל </a:t>
            </a:r>
            <a:r>
              <a:rPr lang="x-none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המוסדות</a:t>
            </a:r>
            <a:r>
              <a:rPr lang="he-IL" dirty="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,</a:t>
            </a:r>
            <a:r>
              <a:rPr lang="x-none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 אשר </a:t>
            </a:r>
            <a:r>
              <a:rPr lang="x-none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יסדיר את אופן הטיפול בהטרדות מיניות בצורה שווה בין כלל הסטודנטים בארץ.</a:t>
            </a:r>
          </a:p>
          <a:p>
            <a:pPr marL="457200" lvl="0" indent="-228600" algn="r" rtl="1">
              <a:spcBef>
                <a:spcPts val="0"/>
              </a:spcBef>
              <a:buClr>
                <a:schemeClr val="accent2"/>
              </a:buClr>
              <a:buFont typeface="Narkisim"/>
              <a:buChar char="-"/>
            </a:pPr>
            <a:r>
              <a:rPr lang="x-none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בחלק נכבד מהמוסדות היום חבר סגל אשר חשוד בהטרדה מינית עובר הליך משמעתי מול חברי סגל </a:t>
            </a:r>
            <a:r>
              <a:rPr lang="x-none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אחרים</a:t>
            </a:r>
            <a:r>
              <a:rPr lang="he-IL" dirty="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,</a:t>
            </a:r>
            <a:r>
              <a:rPr lang="x-none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 </a:t>
            </a:r>
            <a:r>
              <a:rPr lang="x-none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שותפיו </a:t>
            </a:r>
            <a:r>
              <a:rPr lang="x-none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לעבודה</a:t>
            </a:r>
            <a:r>
              <a:rPr lang="he-IL" dirty="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-</a:t>
            </a:r>
            <a:r>
              <a:rPr lang="x-none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 על </a:t>
            </a:r>
            <a:r>
              <a:rPr lang="x-none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התהליך להיות מנוהל על ידי דמויות חיצוניות </a:t>
            </a:r>
            <a:r>
              <a:rPr lang="x-none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לסגל</a:t>
            </a:r>
            <a:r>
              <a:rPr lang="he-IL" dirty="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.</a:t>
            </a:r>
            <a:endParaRPr lang="x-none">
              <a:solidFill>
                <a:schemeClr val="accent2"/>
              </a:solidFill>
              <a:latin typeface="Narkisim"/>
              <a:ea typeface="Narkisim"/>
              <a:cs typeface="Narkisim"/>
              <a:sym typeface="Narkisim"/>
            </a:endParaRPr>
          </a:p>
          <a:p>
            <a:pPr lvl="0" algn="r" rtl="1">
              <a:spcBef>
                <a:spcPts val="0"/>
              </a:spcBef>
              <a:buNone/>
            </a:pPr>
            <a:r>
              <a:rPr lang="x-none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אמהות באקדמיה</a:t>
            </a:r>
          </a:p>
          <a:p>
            <a:pPr marL="457200" lvl="0" indent="-228600" algn="r" rtl="1">
              <a:spcBef>
                <a:spcPts val="0"/>
              </a:spcBef>
              <a:buClr>
                <a:schemeClr val="accent2"/>
              </a:buClr>
              <a:buFont typeface="Narkisim"/>
              <a:buChar char="-"/>
            </a:pPr>
            <a:r>
              <a:rPr lang="x-none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פתיחת מעונות יום </a:t>
            </a:r>
            <a:r>
              <a:rPr lang="x-none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מותאמים</a:t>
            </a:r>
            <a:r>
              <a:rPr lang="he-IL" dirty="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,</a:t>
            </a:r>
            <a:r>
              <a:rPr lang="x-none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 לסטודנטים </a:t>
            </a:r>
            <a:r>
              <a:rPr lang="x-none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ולחברי </a:t>
            </a:r>
            <a:r>
              <a:rPr lang="x-none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הסגל</a:t>
            </a:r>
            <a:r>
              <a:rPr lang="he-IL" dirty="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,</a:t>
            </a:r>
            <a:r>
              <a:rPr lang="x-none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 </a:t>
            </a:r>
            <a:r>
              <a:rPr lang="x-none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בקמפוסים השונים בסבסוד משרד הכלכלה.</a:t>
            </a:r>
          </a:p>
          <a:p>
            <a:pPr lvl="0" rtl="1">
              <a:spcBef>
                <a:spcPts val="0"/>
              </a:spcBef>
              <a:buNone/>
            </a:pPr>
            <a:endParaRPr>
              <a:solidFill>
                <a:schemeClr val="dk1"/>
              </a:solidFill>
            </a:endParaRPr>
          </a:p>
        </p:txBody>
      </p:sp>
      <p:pic>
        <p:nvPicPr>
          <p:cNvPr id="129" name="Shape 1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1" y="4201124"/>
            <a:ext cx="2566724" cy="9423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ropic">
  <a:themeElements>
    <a:clrScheme name="Tropic">
      <a:dk1>
        <a:srgbClr val="A1E8D9"/>
      </a:dk1>
      <a:lt1>
        <a:srgbClr val="FFFFFF"/>
      </a:lt1>
      <a:dk2>
        <a:srgbClr val="695D46"/>
      </a:dk2>
      <a:lt2>
        <a:srgbClr val="B3A77D"/>
      </a:lt2>
      <a:accent1>
        <a:srgbClr val="EF6C00"/>
      </a:accent1>
      <a:accent2>
        <a:srgbClr val="009668"/>
      </a:accent2>
      <a:accent3>
        <a:srgbClr val="4DB6AC"/>
      </a:accent3>
      <a:accent4>
        <a:srgbClr val="FF9800"/>
      </a:accent4>
      <a:accent5>
        <a:srgbClr val="CE93D8"/>
      </a:accent5>
      <a:accent6>
        <a:srgbClr val="EEFF41"/>
      </a:accent6>
      <a:hlink>
        <a:srgbClr val="CE93D8"/>
      </a:hlink>
      <a:folHlink>
        <a:srgbClr val="CE93D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6D1A4AB-0DDC-47D8-BA29-8FE274013C0B}"/>
</file>

<file path=customXml/itemProps2.xml><?xml version="1.0" encoding="utf-8"?>
<ds:datastoreItem xmlns:ds="http://schemas.openxmlformats.org/officeDocument/2006/customXml" ds:itemID="{D8D17AE9-BBED-4BA6-BE35-B3B424463CD2}"/>
</file>

<file path=customXml/itemProps3.xml><?xml version="1.0" encoding="utf-8"?>
<ds:datastoreItem xmlns:ds="http://schemas.openxmlformats.org/officeDocument/2006/customXml" ds:itemID="{A95265D8-9B55-473D-8EDC-2747D445B9CB}"/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472</Words>
  <Application>Microsoft Office PowerPoint</Application>
  <PresentationFormat>‫הצגה על המסך (16:9)</PresentationFormat>
  <Paragraphs>36</Paragraphs>
  <Slides>9</Slides>
  <Notes>9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5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9</vt:i4>
      </vt:variant>
    </vt:vector>
  </HeadingPairs>
  <TitlesOfParts>
    <vt:vector size="15" baseType="lpstr">
      <vt:lpstr>Arial</vt:lpstr>
      <vt:lpstr>David</vt:lpstr>
      <vt:lpstr>PT Sans Narrow</vt:lpstr>
      <vt:lpstr>Open Sans</vt:lpstr>
      <vt:lpstr>Narkisim</vt:lpstr>
      <vt:lpstr>tropic</vt:lpstr>
      <vt:lpstr>קידום וייצוג נשים במוסדות להשכלה גבוהה</vt:lpstr>
      <vt:lpstr>אחוזי הנשים והגברים בשלבי התפתחות הקריירה האקדמית (תשס"ז, תשע“ג)</vt:lpstr>
      <vt:lpstr>שיעורי הנשים בקרב כלל הסטודנטים, לפי תואר, בתחומי הלימוד שבהם ייצוגן הוא הגבוה ביותר והנמוך ביותר- תשע"ד 2013/14 </vt:lpstr>
      <vt:lpstr>הטרדות מיניות </vt:lpstr>
      <vt:lpstr>הטרדות מיניות בקמפוסים: </vt:lpstr>
      <vt:lpstr>מדיווחי הסטודנטים עולות מספר בעיות עיקריות באופן הטיפול בהטרדות מיניות:</vt:lpstr>
      <vt:lpstr>אמהות באקדמיה</vt:lpstr>
      <vt:lpstr>אמהות באקדמיה</vt:lpstr>
      <vt:lpstr>סיכום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קידום וייצוג נשים במוסדות להשכלה גבוהה</dc:title>
  <dc:creator>נעמי ברוך</dc:creator>
  <cp:lastModifiedBy>נעמי אלפי</cp:lastModifiedBy>
  <cp:revision>6</cp:revision>
  <dcterms:modified xsi:type="dcterms:W3CDTF">2016-07-17T09:32:02Z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2004596</vt:r8>
  </property>
</Properties>
</file>