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56" r:id="rId5"/>
    <p:sldId id="269" r:id="rId6"/>
    <p:sldId id="265" r:id="rId7"/>
    <p:sldId id="268" r:id="rId8"/>
    <p:sldId id="293" r:id="rId9"/>
    <p:sldId id="273" r:id="rId10"/>
    <p:sldId id="303" r:id="rId11"/>
    <p:sldId id="274" r:id="rId12"/>
    <p:sldId id="277" r:id="rId13"/>
    <p:sldId id="306" r:id="rId14"/>
    <p:sldId id="308" r:id="rId15"/>
    <p:sldId id="307" r:id="rId16"/>
    <p:sldId id="301" r:id="rId17"/>
    <p:sldId id="305" r:id="rId18"/>
    <p:sldId id="261" r:id="rId19"/>
  </p:sldIdLst>
  <p:sldSz cx="9144000" cy="6858000" type="screen4x3"/>
  <p:notesSz cx="67691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78AD"/>
    <a:srgbClr val="286BB5"/>
    <a:srgbClr val="2E3589"/>
    <a:srgbClr val="33335B"/>
    <a:srgbClr val="A36EAD"/>
    <a:srgbClr val="57576D"/>
    <a:srgbClr val="A26DAD"/>
    <a:srgbClr val="A36DAE"/>
    <a:srgbClr val="236BB4"/>
    <a:srgbClr val="BDC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סגנון בהיר 1 - הדגשה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32" autoAdjust="0"/>
    <p:restoredTop sz="94991" autoAdjust="0"/>
  </p:normalViewPr>
  <p:slideViewPr>
    <p:cSldViewPr snapToGrid="0">
      <p:cViewPr>
        <p:scale>
          <a:sx n="80" d="100"/>
          <a:sy n="80" d="100"/>
        </p:scale>
        <p:origin x="-942" y="120"/>
      </p:cViewPr>
      <p:guideLst>
        <p:guide orient="horz" pos="216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400" y="0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530478A-8188-43CB-8171-18581AB0445E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400" y="9409113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09113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A14FE9F-87E3-4BF8-8AA1-39C21B188A8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4586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3" y="0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7" y="0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2FC3A7-BC4E-473F-8D4E-25DED082D339}" type="datetimeFigureOut">
              <a:rPr lang="he-IL" smtClean="0"/>
              <a:t>י"א/תמוז/תשע"ו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3" y="9408981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7" y="9408981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916F1E5-9B28-4AB3-AE6A-C6F5CB7047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5800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7149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כאשר</a:t>
            </a:r>
            <a:r>
              <a:rPr lang="he-IL" baseline="0" dirty="0" smtClean="0"/>
              <a:t> 2 המפרנסים עובדים במשרה מלאה (מעל 30 שעות בשבוע)</a:t>
            </a:r>
            <a:r>
              <a:rPr lang="en-US" baseline="0" dirty="0" smtClean="0"/>
              <a:t> </a:t>
            </a:r>
            <a:r>
              <a:rPr lang="he-IL" baseline="0" dirty="0" smtClean="0"/>
              <a:t>יורדת תחולת העוני ל-3.7%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7114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להדביק מספרים מעודכנים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1067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ב1.5 נפתח מרכז ראשון לאנשים עם מוגבלות, בחודשיים האחרונים טיפל המרכז ב-300 איש</a:t>
            </a:r>
          </a:p>
          <a:p>
            <a:r>
              <a:rPr lang="he-IL" dirty="0" smtClean="0"/>
              <a:t>12 מרכזי חרדים – כ-9,000 איש בשנה (כמה חדשים בשנה)</a:t>
            </a:r>
          </a:p>
          <a:p>
            <a:r>
              <a:rPr lang="he-IL" dirty="0" smtClean="0"/>
              <a:t>21 מרכזי מיעוטים – כ-8,000 משתתפים</a:t>
            </a:r>
            <a:r>
              <a:rPr lang="he-IL" baseline="0" dirty="0" smtClean="0"/>
              <a:t> חדשים בשנה</a:t>
            </a:r>
          </a:p>
          <a:p>
            <a:r>
              <a:rPr lang="he-IL" baseline="0" dirty="0" smtClean="0"/>
              <a:t>יוצאי אתיופיה - </a:t>
            </a:r>
            <a:endParaRPr lang="he-IL" dirty="0" smtClean="0"/>
          </a:p>
          <a:p>
            <a:r>
              <a:rPr lang="he-IL" dirty="0" smtClean="0"/>
              <a:t>מאז</a:t>
            </a:r>
            <a:r>
              <a:rPr lang="he-IL" baseline="0" dirty="0" smtClean="0"/>
              <a:t> תחילת 2015 נפתחו כ-8 יחידות הכוון ליוצאי אתיופיה (מתוכננים 12)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0403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היי טק – 10 </a:t>
            </a:r>
            <a:r>
              <a:rPr lang="he-IL" dirty="0" err="1" smtClean="0"/>
              <a:t>מלש"ח</a:t>
            </a:r>
            <a:r>
              <a:rPr lang="he-IL" dirty="0" smtClean="0"/>
              <a:t> ל2015-2017</a:t>
            </a:r>
          </a:p>
          <a:p>
            <a:r>
              <a:rPr lang="he-IL" dirty="0" err="1" smtClean="0"/>
              <a:t>אימתיאז</a:t>
            </a:r>
            <a:r>
              <a:rPr lang="he-IL" dirty="0" smtClean="0"/>
              <a:t>- 20 </a:t>
            </a:r>
            <a:r>
              <a:rPr lang="he-IL" dirty="0" err="1" smtClean="0"/>
              <a:t>מלש"ח</a:t>
            </a:r>
            <a:r>
              <a:rPr lang="he-IL" dirty="0" smtClean="0"/>
              <a:t> 2014-2016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7871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7871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6F1E5-9B28-4AB3-AE6A-C6F5CB704743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1729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5" indent="0" algn="ctr">
              <a:buNone/>
              <a:defRPr sz="2000"/>
            </a:lvl2pPr>
            <a:lvl3pPr marL="914428" indent="0" algn="ctr">
              <a:buNone/>
              <a:defRPr sz="1800"/>
            </a:lvl3pPr>
            <a:lvl4pPr marL="1371642" indent="0" algn="ctr">
              <a:buNone/>
              <a:defRPr sz="1600"/>
            </a:lvl4pPr>
            <a:lvl5pPr marL="1828857" indent="0" algn="ctr">
              <a:buNone/>
              <a:defRPr sz="1600"/>
            </a:lvl5pPr>
            <a:lvl6pPr marL="2286071" indent="0" algn="ctr">
              <a:buNone/>
              <a:defRPr sz="1600"/>
            </a:lvl6pPr>
            <a:lvl7pPr marL="2743285" indent="0" algn="ctr">
              <a:buNone/>
              <a:defRPr sz="1600"/>
            </a:lvl7pPr>
            <a:lvl8pPr marL="3200499" indent="0" algn="ctr">
              <a:buNone/>
              <a:defRPr sz="1600"/>
            </a:lvl8pPr>
            <a:lvl9pPr marL="3657713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176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16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1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7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862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6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6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861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0" b="1"/>
            </a:lvl2pPr>
            <a:lvl3pPr marL="914428" indent="0">
              <a:buNone/>
              <a:defRPr sz="1800" b="1"/>
            </a:lvl3pPr>
            <a:lvl4pPr marL="1371642" indent="0">
              <a:buNone/>
              <a:defRPr sz="1600" b="1"/>
            </a:lvl4pPr>
            <a:lvl5pPr marL="1828857" indent="0">
              <a:buNone/>
              <a:defRPr sz="1600" b="1"/>
            </a:lvl5pPr>
            <a:lvl6pPr marL="2286071" indent="0">
              <a:buNone/>
              <a:defRPr sz="1600" b="1"/>
            </a:lvl6pPr>
            <a:lvl7pPr marL="2743285" indent="0">
              <a:buNone/>
              <a:defRPr sz="1600" b="1"/>
            </a:lvl7pPr>
            <a:lvl8pPr marL="3200499" indent="0">
              <a:buNone/>
              <a:defRPr sz="1600" b="1"/>
            </a:lvl8pPr>
            <a:lvl9pPr marL="365771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0" b="1"/>
            </a:lvl2pPr>
            <a:lvl3pPr marL="914428" indent="0">
              <a:buNone/>
              <a:defRPr sz="1800" b="1"/>
            </a:lvl3pPr>
            <a:lvl4pPr marL="1371642" indent="0">
              <a:buNone/>
              <a:defRPr sz="1600" b="1"/>
            </a:lvl4pPr>
            <a:lvl5pPr marL="1828857" indent="0">
              <a:buNone/>
              <a:defRPr sz="1600" b="1"/>
            </a:lvl5pPr>
            <a:lvl6pPr marL="2286071" indent="0">
              <a:buNone/>
              <a:defRPr sz="1600" b="1"/>
            </a:lvl6pPr>
            <a:lvl7pPr marL="2743285" indent="0">
              <a:buNone/>
              <a:defRPr sz="1600" b="1"/>
            </a:lvl7pPr>
            <a:lvl8pPr marL="3200499" indent="0">
              <a:buNone/>
              <a:defRPr sz="1600" b="1"/>
            </a:lvl8pPr>
            <a:lvl9pPr marL="365771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10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65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7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5" indent="0">
              <a:buNone/>
              <a:defRPr sz="1401"/>
            </a:lvl2pPr>
            <a:lvl3pPr marL="914428" indent="0">
              <a:buNone/>
              <a:defRPr sz="1200"/>
            </a:lvl3pPr>
            <a:lvl4pPr marL="1371642" indent="0">
              <a:buNone/>
              <a:defRPr sz="1001"/>
            </a:lvl4pPr>
            <a:lvl5pPr marL="1828857" indent="0">
              <a:buNone/>
              <a:defRPr sz="1001"/>
            </a:lvl5pPr>
            <a:lvl6pPr marL="2286071" indent="0">
              <a:buNone/>
              <a:defRPr sz="1001"/>
            </a:lvl6pPr>
            <a:lvl7pPr marL="2743285" indent="0">
              <a:buNone/>
              <a:defRPr sz="1001"/>
            </a:lvl7pPr>
            <a:lvl8pPr marL="3200499" indent="0">
              <a:buNone/>
              <a:defRPr sz="1001"/>
            </a:lvl8pPr>
            <a:lvl9pPr marL="3657713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05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15" indent="0">
              <a:buNone/>
              <a:defRPr sz="2800"/>
            </a:lvl2pPr>
            <a:lvl3pPr marL="914428" indent="0">
              <a:buNone/>
              <a:defRPr sz="2400"/>
            </a:lvl3pPr>
            <a:lvl4pPr marL="1371642" indent="0">
              <a:buNone/>
              <a:defRPr sz="2000"/>
            </a:lvl4pPr>
            <a:lvl5pPr marL="1828857" indent="0">
              <a:buNone/>
              <a:defRPr sz="2000"/>
            </a:lvl5pPr>
            <a:lvl6pPr marL="2286071" indent="0">
              <a:buNone/>
              <a:defRPr sz="2000"/>
            </a:lvl6pPr>
            <a:lvl7pPr marL="2743285" indent="0">
              <a:buNone/>
              <a:defRPr sz="2000"/>
            </a:lvl7pPr>
            <a:lvl8pPr marL="3200499" indent="0">
              <a:buNone/>
              <a:defRPr sz="2000"/>
            </a:lvl8pPr>
            <a:lvl9pPr marL="3657713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5" indent="0">
              <a:buNone/>
              <a:defRPr sz="1401"/>
            </a:lvl2pPr>
            <a:lvl3pPr marL="914428" indent="0">
              <a:buNone/>
              <a:defRPr sz="1200"/>
            </a:lvl3pPr>
            <a:lvl4pPr marL="1371642" indent="0">
              <a:buNone/>
              <a:defRPr sz="1001"/>
            </a:lvl4pPr>
            <a:lvl5pPr marL="1828857" indent="0">
              <a:buNone/>
              <a:defRPr sz="1001"/>
            </a:lvl5pPr>
            <a:lvl6pPr marL="2286071" indent="0">
              <a:buNone/>
              <a:defRPr sz="1001"/>
            </a:lvl6pPr>
            <a:lvl7pPr marL="2743285" indent="0">
              <a:buNone/>
              <a:defRPr sz="1001"/>
            </a:lvl7pPr>
            <a:lvl8pPr marL="3200499" indent="0">
              <a:buNone/>
              <a:defRPr sz="1001"/>
            </a:lvl8pPr>
            <a:lvl9pPr marL="3657713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799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088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4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3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DADB5-E4C3-4E6C-8F24-84C9A986FB0A}" type="datetimeFigureOut">
              <a:rPr lang="en-US" smtClean="0"/>
              <a:t>7/17/2016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795D3-1A3D-49C9-B784-99E0939993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999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28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8" indent="-228608" algn="l" defTabSz="914428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23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35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50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65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79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93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07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21" indent="-228608" algn="l" defTabSz="91442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5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8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42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57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71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85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99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13" algn="l" defTabSz="9144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9337" y="2605109"/>
            <a:ext cx="8891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יישום המלצות הוועדה למלחמה בעוני בישראל</a:t>
            </a:r>
            <a:endParaRPr lang="en-US" sz="32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5010" y="3490017"/>
            <a:ext cx="75139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מיכל </a:t>
            </a:r>
            <a:r>
              <a:rPr lang="he-I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צוק,  </a:t>
            </a:r>
          </a:p>
          <a:p>
            <a:pPr algn="ctr" rtl="1"/>
            <a:r>
              <a:rPr lang="he-I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משנה </a:t>
            </a:r>
            <a:r>
              <a:rPr lang="he-I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למנכ"ל משרד </a:t>
            </a:r>
            <a:r>
              <a:rPr lang="he-I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הכלכלה והתעשייה והממונה על התעסוקה</a:t>
            </a:r>
            <a:endParaRPr lang="he-IL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 rtl="1"/>
            <a:r>
              <a:rPr lang="he-I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יולי </a:t>
            </a:r>
            <a:r>
              <a:rPr lang="he-I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2016</a:t>
            </a:r>
            <a:endParaRPr lang="en-U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4074061" y="3429000"/>
            <a:ext cx="96872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54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5537" y="181945"/>
            <a:ext cx="801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המלצות הוועדה הנוגעות לתחום התעסוקה </a:t>
            </a:r>
          </a:p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במשרד הכלכלה והתעשייה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575873" y="3333435"/>
            <a:ext cx="2466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הרחבת היצע מעונות היום</a:t>
            </a:r>
            <a:endParaRPr 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3532" y="1905580"/>
            <a:ext cx="2738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אוכלוסיות יעד</a:t>
            </a:r>
            <a:endParaRPr 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10515" y="2591184"/>
            <a:ext cx="3004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הכשרות מקצועיות</a:t>
            </a:r>
            <a:endParaRPr lang="en-US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745444" y="3934199"/>
            <a:ext cx="3315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הגברה ומיקוד באכיפת חוקי עבודה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965043" y="4740189"/>
            <a:ext cx="3095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סנכרון והבניית שיתופי פעולה</a:t>
            </a:r>
          </a:p>
          <a:p>
            <a:pPr algn="r" rtl="1"/>
            <a:r>
              <a:rPr lang="he-IL" sz="1400" dirty="0">
                <a:solidFill>
                  <a:schemeClr val="tx2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בכלל תכניות התעסוקה</a:t>
            </a:r>
            <a:endParaRPr lang="en-US" sz="1400" dirty="0">
              <a:solidFill>
                <a:schemeClr val="tx2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| תעסוקת אוכלוסיות | הכשרות מקצועיות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252" y="1948887"/>
            <a:ext cx="288000" cy="278400"/>
          </a:xfrm>
          <a:prstGeom prst="rect">
            <a:avLst/>
          </a:prstGeom>
        </p:spPr>
      </p:pic>
      <p:pic>
        <p:nvPicPr>
          <p:cNvPr id="39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63" y="2636650"/>
            <a:ext cx="288000" cy="278400"/>
          </a:xfrm>
          <a:prstGeom prst="rect">
            <a:avLst/>
          </a:prstGeom>
        </p:spPr>
      </p:pic>
      <p:pic>
        <p:nvPicPr>
          <p:cNvPr id="46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714" y="4106356"/>
            <a:ext cx="288000" cy="278400"/>
          </a:xfrm>
          <a:prstGeom prst="rect">
            <a:avLst/>
          </a:prstGeom>
        </p:spPr>
      </p:pic>
      <p:pic>
        <p:nvPicPr>
          <p:cNvPr id="50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963" y="3378901"/>
            <a:ext cx="288000" cy="278400"/>
          </a:xfrm>
          <a:prstGeom prst="rect">
            <a:avLst/>
          </a:prstGeom>
        </p:spPr>
      </p:pic>
      <p:pic>
        <p:nvPicPr>
          <p:cNvPr id="5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239" y="4963606"/>
            <a:ext cx="288000" cy="2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61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95347" y="181945"/>
            <a:ext cx="590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הקשר בין תעסוקה ועוני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" y="595300"/>
            <a:ext cx="9012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שיעור המשפחות העניות, לפי מצב </a:t>
            </a:r>
            <a:r>
              <a:rPr lang="he-I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תעסוקתי </a:t>
            </a:r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                  שיעור המשפחות העניות, לפי קבוצת אוכלוסייה    </a:t>
            </a:r>
            <a:endParaRPr lang="en-US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571997" y="704206"/>
            <a:ext cx="3174" cy="25332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2" y="1527423"/>
            <a:ext cx="8935184" cy="401636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65032" y="5796153"/>
            <a:ext cx="742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2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מקור: דו"ח העוני של הביטוח הלאומי לשנת 2014</a:t>
            </a:r>
          </a:p>
          <a:p>
            <a:pPr algn="r" rtl="1"/>
            <a:r>
              <a:rPr lang="he-IL" sz="12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תחולת העוני בקרב חרדים מחושבת לפי הגדרה סובייקטיבית.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| תעסוקת אוכלוסיות | הכשרות מקצועיות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14398" y="181945"/>
            <a:ext cx="590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התקדמות לעבר יעדי 2020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03893" y="595300"/>
            <a:ext cx="590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שיעורי התעסוקה בחלוקה לקבוצות אוכלוסייה, גילאי 25-64</a:t>
            </a:r>
            <a:endParaRPr lang="en-US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65032" y="5796153"/>
            <a:ext cx="74211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2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מקור: סקרי כוח אדם, הלשכה המרכזית לסטטיסטיקה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אוכלוסיות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הכשרות מקצועיות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68" y="1269999"/>
            <a:ext cx="8461554" cy="442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8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131444" y="1282084"/>
            <a:ext cx="57213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he-IL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מרכזי ההכוון התעסוקתי פועלים לשילוב בתעסוקה של</a:t>
            </a:r>
          </a:p>
          <a:p>
            <a:pPr algn="r" rtl="1"/>
            <a:r>
              <a:rPr lang="he-IL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האוכלוסייה הערבית, הדרוזית והצ’רקסית </a:t>
            </a:r>
            <a:r>
              <a:rPr lang="he-IL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(21) </a:t>
            </a:r>
            <a:r>
              <a:rPr lang="he-IL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ולשילוב</a:t>
            </a:r>
          </a:p>
          <a:p>
            <a:pPr algn="r" rtl="1"/>
            <a:r>
              <a:rPr lang="he-IL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האוכלוסייה החרדית </a:t>
            </a:r>
            <a:r>
              <a:rPr lang="he-IL" dirty="0" smtClean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(12), </a:t>
            </a:r>
            <a:r>
              <a:rPr lang="he-IL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יוצאי אתיופיה ואנשים עם מוגבלות.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" name="קבוצה 1"/>
          <p:cNvGrpSpPr/>
          <p:nvPr/>
        </p:nvGrpSpPr>
        <p:grpSpPr>
          <a:xfrm>
            <a:off x="5076825" y="2599614"/>
            <a:ext cx="3736038" cy="2953461"/>
            <a:chOff x="5312229" y="2844297"/>
            <a:chExt cx="3500634" cy="2017689"/>
          </a:xfrm>
        </p:grpSpPr>
        <p:sp>
          <p:nvSpPr>
            <p:cNvPr id="30" name="Rectangle 29"/>
            <p:cNvSpPr/>
            <p:nvPr/>
          </p:nvSpPr>
          <p:spPr>
            <a:xfrm>
              <a:off x="5312229" y="2844297"/>
              <a:ext cx="3500634" cy="593605"/>
            </a:xfrm>
            <a:prstGeom prst="rect">
              <a:avLst/>
            </a:prstGeom>
            <a:solidFill>
              <a:srgbClr val="33335B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he-IL" dirty="0" smtClean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כישורים רכים</a:t>
              </a:r>
              <a:endParaRPr lang="en-US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312229" y="3556620"/>
              <a:ext cx="3500634" cy="593605"/>
            </a:xfrm>
            <a:prstGeom prst="rect">
              <a:avLst/>
            </a:prstGeom>
            <a:solidFill>
              <a:srgbClr val="2E358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he-IL" dirty="0" smtClean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הכשרה מקצועית</a:t>
              </a:r>
              <a:endParaRPr lang="en-US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312229" y="4268381"/>
              <a:ext cx="3500634" cy="593605"/>
            </a:xfrm>
            <a:prstGeom prst="rect">
              <a:avLst/>
            </a:prstGeom>
            <a:solidFill>
              <a:srgbClr val="286BB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he-IL" dirty="0" smtClean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קשרי מעסיקים</a:t>
              </a:r>
              <a:endParaRPr lang="en-US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0" y="1071155"/>
            <a:ext cx="2744117" cy="476209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8377" y="77437"/>
            <a:ext cx="89444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ההמלצה: תכניות תעסוקה לשילוב אוכלוסיית החרדים, המיעוטים, אוכלוסיות הרווחה ואנשים עם מוגבלות בשוק העבודה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אוכלוסיות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הכשרות מקצועיות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7251" y="-4500"/>
            <a:ext cx="8586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חברה </a:t>
            </a:r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ערבית, דרוזית, </a:t>
            </a:r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צ'רקסית - תכניות למיצוי פוטנציאל ההון האנושי</a:t>
            </a:r>
            <a:endParaRPr lang="en-US" sz="24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381126" y="1754974"/>
            <a:ext cx="5993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תכנית תלת שנתית, כ-370 </a:t>
            </a:r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מושמים בשנה ורבע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 rtl="1"/>
            <a:endParaRPr lang="he-IL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 rtl="1"/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04594" y="4921507"/>
            <a:ext cx="661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תכנית וסיוע בלימודי הנדסאות לבדואים בדרום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50118" y="3238440"/>
            <a:ext cx="6489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במסגרת התכנית החלו ללמוד כ-350 סטודנטים בשנה"ל האחרונה 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1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974" y="1384443"/>
            <a:ext cx="1290602" cy="1290602"/>
          </a:xfrm>
          <a:prstGeom prst="rect">
            <a:avLst/>
          </a:prstGeom>
        </p:spPr>
      </p:pic>
      <p:pic>
        <p:nvPicPr>
          <p:cNvPr id="63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407" y="2862447"/>
            <a:ext cx="1290928" cy="1290928"/>
          </a:xfrm>
          <a:prstGeom prst="rect">
            <a:avLst/>
          </a:prstGeom>
        </p:spPr>
      </p:pic>
      <p:pic>
        <p:nvPicPr>
          <p:cNvPr id="64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407" y="4386151"/>
            <a:ext cx="1270057" cy="127005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7634419" y="1561756"/>
            <a:ext cx="889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שילוב ערבים בהיי טק</a:t>
            </a:r>
            <a:endParaRPr lang="en-US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665952" y="3075651"/>
            <a:ext cx="870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הכוון להשכלה גבוהה </a:t>
            </a:r>
            <a:endParaRPr lang="he-I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605844" y="4567580"/>
            <a:ext cx="982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תמיכה בלימודי הנדסאות </a:t>
            </a:r>
            <a:endParaRPr lang="he-I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אוכלוסיות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הכשרות מקצועיות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44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53407" y="-4500"/>
            <a:ext cx="8586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חרדים - תכניות למיצוי פוטנציאל ההון האנושי</a:t>
            </a:r>
            <a:endParaRPr lang="en-US" sz="24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</a:t>
            </a:r>
            <a:r>
              <a:rPr lang="he-IL" sz="1100" b="1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אוכלוסיות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הכשרות מקצועיות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מעונות יום |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אכיפת חוקי עבודה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עידוד ישראלים לעבודה בסיעוד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53407" y="1561756"/>
            <a:ext cx="69211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כ-650 חרדים בהכשרות מקצועיות ממומנות מתחילת 2016 (5 חודשים)</a:t>
            </a:r>
          </a:p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כ-</a:t>
            </a:r>
            <a:r>
              <a:rPr lang="en-US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580 גברים חרדים בלימודי הנדסאות</a:t>
            </a:r>
          </a:p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כ-2,000 חרדיות בלימודי הנדסאות בסמינרים </a:t>
            </a:r>
          </a:p>
          <a:p>
            <a:pPr algn="r" rtl="1"/>
            <a:endParaRPr lang="he-IL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 rtl="1"/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9146" y="4736841"/>
            <a:ext cx="6617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שילוב חרדים בשירות המדינה</a:t>
            </a:r>
          </a:p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שילוב חרדים בהיי טק</a:t>
            </a:r>
          </a:p>
          <a:p>
            <a:pPr algn="r" rtl="1"/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47268" y="3238440"/>
            <a:ext cx="6489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הוקם מרכז לעסקים קטנים בבני ברק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1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407" y="2862447"/>
            <a:ext cx="1290928" cy="1290928"/>
          </a:xfrm>
          <a:prstGeom prst="rect">
            <a:avLst/>
          </a:prstGeom>
        </p:spPr>
      </p:pic>
      <p:pic>
        <p:nvPicPr>
          <p:cNvPr id="42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407" y="4386151"/>
            <a:ext cx="1270057" cy="1270057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7634419" y="1561756"/>
            <a:ext cx="889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שילוב ערבים בהיי טק</a:t>
            </a:r>
            <a:endParaRPr lang="en-US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665952" y="3075651"/>
            <a:ext cx="870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קידום יזמות</a:t>
            </a:r>
            <a:endParaRPr lang="he-I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605844" y="4672355"/>
            <a:ext cx="982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תכניות בגיבוש</a:t>
            </a:r>
            <a:endParaRPr lang="he-I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6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974" y="1384443"/>
            <a:ext cx="1290602" cy="1290602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7558219" y="1548285"/>
            <a:ext cx="11277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הכשרות מקצועיות וטכנולוגית</a:t>
            </a:r>
            <a:endParaRPr lang="he-IL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51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95347" y="179249"/>
            <a:ext cx="590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אנשים עם מוגבלות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869964" y="1689941"/>
            <a:ext cx="1826843" cy="338554"/>
          </a:xfrm>
          <a:prstGeom prst="rect">
            <a:avLst/>
          </a:prstGeom>
          <a:noFill/>
        </p:spPr>
        <p:txBody>
          <a:bodyPr wrap="square" rtlCol="0">
            <a:normAutofit fontScale="92500" lnSpcReduction="10000"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תוכנית ממשלתית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46048" y="2421594"/>
            <a:ext cx="2350759" cy="338554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algn="just" rtl="1"/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One Stop Center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04586" y="3078096"/>
            <a:ext cx="1593660" cy="338554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מימון התאמות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51772" y="3809951"/>
            <a:ext cx="2638148" cy="338554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שכר מינימום מותאם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870007" y="2252616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70008" y="2929126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83771" y="1689941"/>
            <a:ext cx="2851117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מרכזי תמיכה למעסיקים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24" y="2382898"/>
            <a:ext cx="1864665" cy="338554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פורטל משרות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75922" y="3100100"/>
            <a:ext cx="1521767" cy="338554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צו הרחבה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00313" y="3817302"/>
            <a:ext cx="2431132" cy="338554"/>
          </a:xfrm>
          <a:prstGeom prst="rect">
            <a:avLst/>
          </a:prstGeom>
          <a:noFill/>
        </p:spPr>
        <p:txBody>
          <a:bodyPr wrap="square" rtlCol="0">
            <a:normAutofit fontScale="92500" lnSpcReduction="10000"/>
          </a:bodyPr>
          <a:lstStyle/>
          <a:p>
            <a:pPr algn="just" rtl="1"/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השאלת ציוד למעסיקים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6870008" y="3626434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693" y="3795711"/>
            <a:ext cx="288000" cy="288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693" y="3102088"/>
            <a:ext cx="288000" cy="2880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693" y="2408653"/>
            <a:ext cx="288000" cy="288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693" y="1715218"/>
            <a:ext cx="288000" cy="288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331" y="3835228"/>
            <a:ext cx="288000" cy="288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331" y="3120747"/>
            <a:ext cx="288000" cy="288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842" y="2411142"/>
            <a:ext cx="288000" cy="288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331" y="1716670"/>
            <a:ext cx="288000" cy="288000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>
            <a:off x="2784970" y="2252616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2784971" y="2929126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784971" y="3626434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תעסוקת אוכלוסיות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הכשרות מקצועיות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62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77064" y="187652"/>
            <a:ext cx="743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חיזוק ההכשרה המקצועית, 2005-2016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37876" y="616355"/>
            <a:ext cx="6774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תקציב הכשרות </a:t>
            </a:r>
            <a:r>
              <a:rPr lang="he-IL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המקצועיות למבוגרים (במיליוני ₪)*</a:t>
            </a:r>
            <a:endParaRPr lang="en-US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65032" y="5796153"/>
            <a:ext cx="742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2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היקף הפעילות הינו אומדן לפי מספר מוכשרים בכל שנה כאשר </a:t>
            </a:r>
            <a:r>
              <a:rPr lang="he-IL" sz="12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עד ל- 2012 </a:t>
            </a:r>
            <a:r>
              <a:rPr lang="he-IL" sz="12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הוא אינו כולל הכשרה פנים מפעלית,</a:t>
            </a:r>
          </a:p>
          <a:p>
            <a:pPr algn="r" rtl="1"/>
            <a:r>
              <a:rPr lang="he-IL" sz="12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שהייתה זניחה בשנים אלה</a:t>
            </a:r>
            <a:r>
              <a:rPr lang="he-IL" sz="12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הנתונים לשנת 2016 מתייחסים להיקף התקציב</a:t>
            </a:r>
            <a:endParaRPr lang="en-US" sz="12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תעסוקת אוכלוסיות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הכשרות מקצועיות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027" name="Picture 3" descr="C:\Users\RonyS\AppData\Local\Microsoft\Windows\Temporary Internet Files\Content.Outlook\G0TN9QXA\Hizuk_2005-2016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8" y="1647824"/>
            <a:ext cx="7942585" cy="401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מלבן 7"/>
          <p:cNvSpPr/>
          <p:nvPr/>
        </p:nvSpPr>
        <p:spPr>
          <a:xfrm>
            <a:off x="8173661" y="1647824"/>
            <a:ext cx="588073" cy="7715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TextBox 1"/>
          <p:cNvSpPr txBox="1"/>
          <p:nvPr/>
        </p:nvSpPr>
        <p:spPr>
          <a:xfrm>
            <a:off x="319086" y="1302782"/>
            <a:ext cx="962024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err="1">
                <a:latin typeface="Segoe UI" panose="020B0502040204020203" pitchFamily="34" charset="0"/>
                <a:cs typeface="Segoe UI" panose="020B0502040204020203" pitchFamily="34" charset="0"/>
              </a:rPr>
              <a:t>מלש"ח</a:t>
            </a:r>
            <a:endParaRPr lang="he-IL" sz="14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4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תעסוקת אוכלוסיות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הכשרות מקצועיות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| מעונות יום 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7064" y="187652"/>
            <a:ext cx="743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גידול בהיקף ההכשרות המקצועיות 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4259" y="1689941"/>
            <a:ext cx="7353909" cy="4531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למעלה מ-2,000 מוכשרים בקורסים מתוקצבים </a:t>
            </a:r>
            <a:r>
              <a:rPr lang="he-IL" sz="1700" dirty="0">
                <a:latin typeface="Segoe UI" panose="020B0502040204020203" pitchFamily="34" charset="0"/>
                <a:cs typeface="Segoe UI" panose="020B0502040204020203" pitchFamily="34" charset="0"/>
              </a:rPr>
              <a:t>ב</a:t>
            </a:r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חמישה החודשים הראשונים של השנה 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57326" y="2509552"/>
            <a:ext cx="6642280" cy="338554"/>
          </a:xfrm>
          <a:prstGeom prst="rect">
            <a:avLst/>
          </a:prstGeom>
          <a:noFill/>
        </p:spPr>
        <p:txBody>
          <a:bodyPr wrap="square" rtlCol="0">
            <a:normAutofit fontScale="92500" lnSpcReduction="10000"/>
          </a:bodyPr>
          <a:lstStyle/>
          <a:p>
            <a:pPr algn="just" rtl="1"/>
            <a:r>
              <a:rPr lang="he-IL" dirty="0" smtClean="0">
                <a:latin typeface="Segoe UI" panose="020B0502040204020203" pitchFamily="34" charset="0"/>
                <a:cs typeface="Segoe UI" panose="020B0502040204020203" pitchFamily="34" charset="0"/>
              </a:rPr>
              <a:t>גידול של כ-20% בהיקף המוכשרים בהשוואה לשנה שעברה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8150" y="3952666"/>
            <a:ext cx="7628251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למעלה מ-17 אלף מוכשרים למדו בקורסים מפוקחים ע"י האגף להכשרה מקצועית 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0" name="Straight Connector 13"/>
          <p:cNvCxnSpPr/>
          <p:nvPr/>
        </p:nvCxnSpPr>
        <p:spPr>
          <a:xfrm>
            <a:off x="7164030" y="2331064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35"/>
          <p:cNvCxnSpPr/>
          <p:nvPr/>
        </p:nvCxnSpPr>
        <p:spPr>
          <a:xfrm>
            <a:off x="7271367" y="3057890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052" y="3227167"/>
            <a:ext cx="288000" cy="288000"/>
          </a:xfrm>
          <a:prstGeom prst="rect">
            <a:avLst/>
          </a:prstGeom>
        </p:spPr>
      </p:pic>
      <p:pic>
        <p:nvPicPr>
          <p:cNvPr id="13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052" y="2533544"/>
            <a:ext cx="288000" cy="288000"/>
          </a:xfrm>
          <a:prstGeom prst="rect">
            <a:avLst/>
          </a:prstGeom>
        </p:spPr>
      </p:pic>
      <p:pic>
        <p:nvPicPr>
          <p:cNvPr id="15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052" y="1715218"/>
            <a:ext cx="288000" cy="28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77064" y="3216897"/>
            <a:ext cx="6463953" cy="4531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בנוסף, הוקצו כ-2000 שוברים להכשרות מקצועיות 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7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527" y="4004174"/>
            <a:ext cx="288000" cy="288000"/>
          </a:xfrm>
          <a:prstGeom prst="rect">
            <a:avLst/>
          </a:prstGeom>
        </p:spPr>
      </p:pic>
      <p:cxnSp>
        <p:nvCxnSpPr>
          <p:cNvPr id="18" name="Straight Connector 35"/>
          <p:cNvCxnSpPr/>
          <p:nvPr/>
        </p:nvCxnSpPr>
        <p:spPr>
          <a:xfrm>
            <a:off x="7299942" y="3734165"/>
            <a:ext cx="690885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77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95347" y="179249"/>
            <a:ext cx="590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ההמלצה: בניית מעונות יום לגיל הרך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037624" y="2259413"/>
            <a:ext cx="2661822" cy="4531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נוהל חדש פשוט יותר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38301" y="3324176"/>
            <a:ext cx="6051620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מגזרים ייעודים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147" y="3349453"/>
            <a:ext cx="288000" cy="2880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693" y="2795189"/>
            <a:ext cx="288000" cy="288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693" y="2198005"/>
            <a:ext cx="288000" cy="2880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תעסוקת אוכלוסיות | הכשרות מקצועיות | </a:t>
            </a:r>
            <a:r>
              <a:rPr lang="he-IL" sz="1100" b="1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מעונות יום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אכיפת חוקי עבודה 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52526" y="2811432"/>
            <a:ext cx="6591908" cy="851298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 rtl="1"/>
            <a:r>
              <a:rPr lang="he-IL" sz="1700" dirty="0">
                <a:latin typeface="Segoe UI" panose="020B0502040204020203" pitchFamily="34" charset="0"/>
                <a:cs typeface="Segoe UI" panose="020B0502040204020203" pitchFamily="34" charset="0"/>
              </a:rPr>
              <a:t>הקצאה של כ- 500 </a:t>
            </a:r>
            <a:r>
              <a:rPr lang="he-IL" sz="1700" dirty="0" err="1">
                <a:latin typeface="Segoe UI" panose="020B0502040204020203" pitchFamily="34" charset="0"/>
                <a:cs typeface="Segoe UI" panose="020B0502040204020203" pitchFamily="34" charset="0"/>
              </a:rPr>
              <a:t>מלש"ח</a:t>
            </a:r>
            <a:r>
              <a:rPr lang="he-IL" sz="1700" dirty="0">
                <a:latin typeface="Segoe UI" panose="020B0502040204020203" pitchFamily="34" charset="0"/>
                <a:cs typeface="Segoe UI" panose="020B0502040204020203" pitchFamily="34" charset="0"/>
              </a:rPr>
              <a:t> בשנה וחצי האחרונות</a:t>
            </a:r>
          </a:p>
          <a:p>
            <a:pPr algn="just" rtl="1"/>
            <a:r>
              <a:rPr lang="he-IL" sz="1700" dirty="0"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endParaRPr lang="he-IL" sz="17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371725" y="4528391"/>
            <a:ext cx="5315558" cy="4531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גידול בקצב הביצוע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2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168" y="4563193"/>
            <a:ext cx="288000" cy="288000"/>
          </a:xfrm>
          <a:prstGeom prst="rect">
            <a:avLst/>
          </a:prstGeom>
        </p:spPr>
      </p:pic>
      <p:pic>
        <p:nvPicPr>
          <p:cNvPr id="19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168" y="3929061"/>
            <a:ext cx="288000" cy="288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647826" y="3895676"/>
            <a:ext cx="6051620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 rtl="1"/>
            <a:r>
              <a:rPr lang="he-IL" sz="1700" dirty="0" smtClean="0">
                <a:latin typeface="Segoe UI" panose="020B0502040204020203" pitchFamily="34" charset="0"/>
                <a:cs typeface="Segoe UI" panose="020B0502040204020203" pitchFamily="34" charset="0"/>
              </a:rPr>
              <a:t>גידול בשיעור ההשתתפות של הממשלה</a:t>
            </a:r>
            <a:endParaRPr lang="en-US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09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95348" y="57417"/>
            <a:ext cx="590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אתר זכויות עובדים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83895" y="580637"/>
            <a:ext cx="41928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www.economy.gov.il/WorkRights/</a:t>
            </a:r>
            <a:endParaRPr lang="en-US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תעסוקת אוכלוסיות | הכשרות מקצועיות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מעונות יום | </a:t>
            </a:r>
            <a:r>
              <a:rPr lang="he-IL" sz="1100" b="1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אכיפת חוקי עבודה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950" y="1141695"/>
            <a:ext cx="7594555" cy="525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01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9720" y="177358"/>
            <a:ext cx="6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ההמלצה: הגברת ומיקוד אכיפת חוקי עבודה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208291"/>
              </p:ext>
            </p:extLst>
          </p:nvPr>
        </p:nvGraphicFramePr>
        <p:xfrm>
          <a:off x="371473" y="1819275"/>
          <a:ext cx="8552544" cy="2328015"/>
        </p:xfrm>
        <a:graphic>
          <a:graphicData uri="http://schemas.openxmlformats.org/drawingml/2006/table">
            <a:tbl>
              <a:tblPr rtl="1" firstRow="1" bandRow="1">
                <a:tableStyleId>{C083E6E3-FA7D-4D7B-A595-EF9225AFEA82}</a:tableStyleId>
              </a:tblPr>
              <a:tblGrid>
                <a:gridCol w="1332592"/>
                <a:gridCol w="2943680"/>
                <a:gridCol w="2138136"/>
                <a:gridCol w="2138136"/>
              </a:tblGrid>
              <a:tr h="600075">
                <a:tc>
                  <a:txBody>
                    <a:bodyPr/>
                    <a:lstStyle/>
                    <a:p>
                      <a:pPr algn="ctr" rtl="1"/>
                      <a:endParaRPr lang="he-IL" sz="1600" dirty="0"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מספר התראות</a:t>
                      </a:r>
                      <a:endParaRPr lang="he-IL" sz="2000" b="1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מספר עיצומים</a:t>
                      </a:r>
                      <a:endParaRPr lang="he-IL" sz="2000" b="1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סך עיצומים (</a:t>
                      </a:r>
                      <a:r>
                        <a:rPr lang="he-IL" sz="2000" b="1" kern="120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מלש"ח</a:t>
                      </a:r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</a:t>
                      </a:r>
                      <a:endParaRPr lang="he-IL" sz="2000" b="1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39915">
                <a:tc>
                  <a:txBody>
                    <a:bodyPr/>
                    <a:lstStyle/>
                    <a:p>
                      <a:pPr marL="0" algn="ctr" defTabSz="914428" rtl="1" eaLnBrk="1" latinLnBrk="0" hangingPunct="1"/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2013</a:t>
                      </a:r>
                      <a:endParaRPr lang="he-IL" sz="2000" b="1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3,139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217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15.9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</a:tr>
              <a:tr h="543530">
                <a:tc>
                  <a:txBody>
                    <a:bodyPr/>
                    <a:lstStyle/>
                    <a:p>
                      <a:pPr marL="0" algn="ctr" defTabSz="914428" rtl="1" eaLnBrk="1" latinLnBrk="0" hangingPunct="1"/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2014</a:t>
                      </a:r>
                      <a:endParaRPr lang="he-IL" sz="2000" b="1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7,771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465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26.9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</a:tr>
              <a:tr h="543530">
                <a:tc>
                  <a:txBody>
                    <a:bodyPr/>
                    <a:lstStyle/>
                    <a:p>
                      <a:pPr marL="0" algn="ctr" defTabSz="914428" rtl="1" eaLnBrk="1" latinLnBrk="0" hangingPunct="1"/>
                      <a:r>
                        <a:rPr lang="he-IL" sz="2000" b="1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2015</a:t>
                      </a:r>
                      <a:endParaRPr lang="he-IL" sz="2000" b="1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10,074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786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41.5</a:t>
                      </a:r>
                      <a:endParaRPr lang="he-IL" sz="18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תעסוקת אוכלוסיות | הכשרות מקצועיות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מעונות יום | </a:t>
            </a:r>
            <a:r>
              <a:rPr lang="he-IL" sz="1100" b="1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אכיפת חוקי עבודה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שיתופי פעולה</a:t>
            </a:r>
            <a:endParaRPr lang="en-US" sz="1100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60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75620"/>
            <a:ext cx="8991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סנכרון והבניית שיתופי פעולה בכלל תכניות התעסוקה</a:t>
            </a:r>
            <a:endParaRPr lang="en-US" sz="28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934311" y="6442482"/>
            <a:ext cx="7016712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92465" y="6454701"/>
            <a:ext cx="68113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רקע | תעסוקת אוכלוסיות | הכשרות מקצועיות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מעונות יום | </a:t>
            </a:r>
            <a:r>
              <a:rPr lang="he-IL" sz="1100" dirty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אכיפת חוקי עבודה </a:t>
            </a:r>
            <a:r>
              <a:rPr lang="he-IL" sz="1100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| </a:t>
            </a:r>
            <a:r>
              <a:rPr lang="he-IL" sz="1100" b="1" dirty="0" smtClean="0">
                <a:solidFill>
                  <a:schemeClr val="tx2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שיתופי פעולה</a:t>
            </a:r>
            <a:endParaRPr lang="en-US" sz="1100" b="1" dirty="0">
              <a:solidFill>
                <a:schemeClr val="tx2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50" name="Picture 2" descr="http://www.startisrael.co.il/uploads/Articles/Article_91_071020130905_8526161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1493837"/>
            <a:ext cx="762000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1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70003" y="2024815"/>
            <a:ext cx="39226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3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תודה רבה</a:t>
            </a:r>
            <a:endParaRPr lang="en-US" sz="3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8780" y="3582336"/>
            <a:ext cx="6167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עולם העבודה – משרד הכלכלה, הממונה על התעסוקה</a:t>
            </a:r>
            <a:endParaRPr lang="en-U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343" y="3552788"/>
            <a:ext cx="459205" cy="45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21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B7E3BB-52E2-4CC8-A5FF-53A87FF8F087}">
  <ds:schemaRefs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02938C5-FB9A-4A54-A2BE-79B6A4DF83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5978E96-4C11-40B0-9658-B3A28ACFA3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5213</TotalTime>
  <Words>755</Words>
  <Application>Microsoft Office PowerPoint</Application>
  <PresentationFormat>‫הצגה על המסך (4:3)</PresentationFormat>
  <Paragraphs>120</Paragraphs>
  <Slides>15</Slides>
  <Notes>7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16" baseType="lpstr">
      <vt:lpstr>Office Theme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rotem palachi</dc:creator>
  <cp:lastModifiedBy>מעיין בן עמי</cp:lastModifiedBy>
  <cp:revision>143</cp:revision>
  <cp:lastPrinted>2016-07-10T14:54:41Z</cp:lastPrinted>
  <dcterms:created xsi:type="dcterms:W3CDTF">2016-04-07T16:20:57Z</dcterms:created>
  <dcterms:modified xsi:type="dcterms:W3CDTF">2016-07-17T09:33:15Z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2005275</vt:r8>
  </property>
</Properties>
</file>