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Narkisim" pitchFamily="34" charset="-79"/>
      <p:regular r:id="rId12"/>
    </p:embeddedFont>
    <p:embeddedFont>
      <p:font typeface="Open Sans" charset="0"/>
      <p:regular r:id="rId13"/>
      <p:bold r:id="rId14"/>
      <p:italic r:id="rId15"/>
      <p:boldItalic r:id="rId16"/>
    </p:embeddedFont>
    <p:embeddedFont>
      <p:font typeface="David" pitchFamily="34" charset="-79"/>
      <p:regular r:id="rId17"/>
      <p:bold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8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1">
              <a:spcBef>
                <a:spcPts val="0"/>
              </a:spcBef>
              <a:buNone/>
            </a:pPr>
            <a:r>
              <a:rPr lang="x-none"/>
              <a:t>יש לציין שהנתונים מבוססים על סקר הסטודנט 2015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Shape 1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hape 10"/>
          <p:cNvCxnSpPr/>
          <p:nvPr/>
        </p:nvCxnSpPr>
        <p:spPr>
          <a:xfrm>
            <a:off x="7007735" y="3176887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" name="Shape 11"/>
          <p:cNvCxnSpPr/>
          <p:nvPr/>
        </p:nvCxnSpPr>
        <p:spPr>
          <a:xfrm>
            <a:off x="1575034" y="3158251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2" name="Shape 12"/>
          <p:cNvGrpSpPr/>
          <p:nvPr/>
        </p:nvGrpSpPr>
        <p:grpSpPr>
          <a:xfrm>
            <a:off x="1004144" y="1022025"/>
            <a:ext cx="7136667" cy="152400"/>
            <a:chOff x="1346428" y="1011300"/>
            <a:chExt cx="6452100" cy="152400"/>
          </a:xfrm>
        </p:grpSpPr>
        <p:cxnSp>
          <p:nvCxnSpPr>
            <p:cNvPr id="13" name="Shape 13"/>
            <p:cNvCxnSpPr/>
            <p:nvPr/>
          </p:nvCxnSpPr>
          <p:spPr>
            <a:xfrm rot="10800000">
              <a:off x="1346428" y="1011300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4" name="Shape 14"/>
            <p:cNvCxnSpPr/>
            <p:nvPr/>
          </p:nvCxnSpPr>
          <p:spPr>
            <a:xfrm rot="10800000">
              <a:off x="1346428" y="1163700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5" name="Shape 15"/>
          <p:cNvGrpSpPr/>
          <p:nvPr/>
        </p:nvGrpSpPr>
        <p:grpSpPr>
          <a:xfrm>
            <a:off x="1004151" y="3969100"/>
            <a:ext cx="7136667" cy="152400"/>
            <a:chOff x="1346435" y="3969087"/>
            <a:chExt cx="6452100" cy="152400"/>
          </a:xfrm>
        </p:grpSpPr>
        <p:cxnSp>
          <p:nvCxnSpPr>
            <p:cNvPr id="16" name="Shape 16"/>
            <p:cNvCxnSpPr/>
            <p:nvPr/>
          </p:nvCxnSpPr>
          <p:spPr>
            <a:xfrm>
              <a:off x="1346435" y="4121487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" name="Shape 17"/>
            <p:cNvCxnSpPr/>
            <p:nvPr/>
          </p:nvCxnSpPr>
          <p:spPr>
            <a:xfrm>
              <a:off x="1346435" y="3969087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8" name="Shape 18"/>
          <p:cNvSpPr txBox="1">
            <a:spLocks noGrp="1"/>
          </p:cNvSpPr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5400"/>
            </a:lvl1pPr>
            <a:lvl2pPr lvl="1" algn="ctr">
              <a:spcBef>
                <a:spcPts val="0"/>
              </a:spcBef>
              <a:buSzPct val="100000"/>
              <a:defRPr sz="5400"/>
            </a:lvl2pPr>
            <a:lvl3pPr lvl="2" algn="ctr">
              <a:spcBef>
                <a:spcPts val="0"/>
              </a:spcBef>
              <a:buSzPct val="100000"/>
              <a:defRPr sz="5400"/>
            </a:lvl3pPr>
            <a:lvl4pPr lvl="3" algn="ctr">
              <a:spcBef>
                <a:spcPts val="0"/>
              </a:spcBef>
              <a:buSzPct val="100000"/>
              <a:defRPr sz="5400"/>
            </a:lvl4pPr>
            <a:lvl5pPr lvl="4" algn="ctr">
              <a:spcBef>
                <a:spcPts val="0"/>
              </a:spcBef>
              <a:buSzPct val="100000"/>
              <a:defRPr sz="5400"/>
            </a:lvl5pPr>
            <a:lvl6pPr lvl="5" algn="ctr">
              <a:spcBef>
                <a:spcPts val="0"/>
              </a:spcBef>
              <a:buSzPct val="100000"/>
              <a:defRPr sz="5400"/>
            </a:lvl6pPr>
            <a:lvl7pPr lvl="6" algn="ctr">
              <a:spcBef>
                <a:spcPts val="0"/>
              </a:spcBef>
              <a:buSzPct val="100000"/>
              <a:defRPr sz="5400"/>
            </a:lvl7pPr>
            <a:lvl8pPr lvl="7" algn="ctr">
              <a:spcBef>
                <a:spcPts val="0"/>
              </a:spcBef>
              <a:buSzPct val="100000"/>
              <a:defRPr sz="5400"/>
            </a:lvl8pPr>
            <a:lvl9pPr lvl="8" algn="ctr">
              <a:spcBef>
                <a:spcPts val="0"/>
              </a:spcBef>
              <a:buSzPct val="100000"/>
              <a:defRPr sz="54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ubTitle" idx="1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400"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x-none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1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2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bg>
      <p:bgPr>
        <a:solidFill>
          <a:schemeClr val="accent6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36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buClr>
                <a:schemeClr val="dk2"/>
              </a:buClr>
              <a:buSzPct val="100000"/>
              <a:defRPr sz="5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47" name="Shape 47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265500" y="1039675"/>
            <a:ext cx="4045200" cy="16758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ubTitle" idx="1"/>
          </p:nvPr>
        </p:nvSpPr>
        <p:spPr>
          <a:xfrm>
            <a:off x="265500" y="2726875"/>
            <a:ext cx="4045200" cy="1235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x-none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311700" y="4230725"/>
            <a:ext cx="5998800" cy="598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buClr>
                <a:schemeClr val="accent3"/>
              </a:buClr>
              <a:buSzPct val="100000"/>
              <a:defRPr sz="130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x-none"/>
              <a:pPr lvl="0">
                <a:spcBef>
                  <a:spcPts val="0"/>
                </a:spcBef>
                <a:buNone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buSzPct val="1000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Open Sans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Open Sans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x-none"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x-none" sz="10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ctrTitle"/>
          </p:nvPr>
        </p:nvSpPr>
        <p:spPr>
          <a:xfrm>
            <a:off x="311700" y="1411525"/>
            <a:ext cx="8520600" cy="1747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1">
              <a:spcBef>
                <a:spcPts val="0"/>
              </a:spcBef>
              <a:buNone/>
            </a:pPr>
            <a:r>
              <a:rPr lang="x-none" b="1">
                <a:latin typeface="Narkisim"/>
                <a:ea typeface="Narkisim"/>
                <a:cs typeface="Narkisim"/>
                <a:sym typeface="Narkisim"/>
              </a:rPr>
              <a:t>קידום וייצוג נשים במוסדות להשכלה גבוהה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subTitle" idx="1"/>
          </p:nvPr>
        </p:nvSpPr>
        <p:spPr>
          <a:xfrm>
            <a:off x="2962050" y="4318237"/>
            <a:ext cx="3402000" cy="50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x-none"/>
              <a:t>18.7.16</a:t>
            </a:r>
          </a:p>
        </p:txBody>
      </p:sp>
      <p:pic>
        <p:nvPicPr>
          <p:cNvPr id="68" name="Shape 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8" y="3997274"/>
            <a:ext cx="3121956" cy="1146224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Shape 69"/>
          <p:cNvSpPr txBox="1"/>
          <p:nvPr/>
        </p:nvSpPr>
        <p:spPr>
          <a:xfrm>
            <a:off x="1492350" y="3158725"/>
            <a:ext cx="6159300" cy="626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 sz="2400" b="1">
                <a:solidFill>
                  <a:schemeClr val="accent1"/>
                </a:solidFill>
                <a:latin typeface="Narkisim"/>
                <a:ea typeface="Narkisim"/>
                <a:cs typeface="Narkisim"/>
                <a:sym typeface="Narkisim"/>
              </a:rPr>
              <a:t>ישיבה משותפת של ועדת המדע והטכנולוגיה </a:t>
            </a:r>
          </a:p>
          <a:p>
            <a:pPr lvl="0" algn="ctr" rtl="1">
              <a:spcBef>
                <a:spcPts val="0"/>
              </a:spcBef>
              <a:buNone/>
            </a:pPr>
            <a:r>
              <a:rPr lang="x-none" sz="2400" b="1">
                <a:solidFill>
                  <a:schemeClr val="accent1"/>
                </a:solidFill>
                <a:latin typeface="Narkisim"/>
                <a:ea typeface="Narkisim"/>
                <a:cs typeface="Narkisim"/>
                <a:sym typeface="Narkisim"/>
              </a:rPr>
              <a:t>וועדת קידום מעמד האישה ושוויון מגדרי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311700" y="164400"/>
            <a:ext cx="8520600" cy="622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אחוזי הנשים והגברים בשלבי התפתחות הקריירה האקדמית 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(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תשס"ז</a:t>
            </a: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, 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תשע“ג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)</a:t>
            </a:r>
            <a:endParaRPr lang="x-none" sz="2200">
              <a:latin typeface="Narkisim"/>
              <a:ea typeface="Narkisim"/>
              <a:cs typeface="Narkisim"/>
              <a:sym typeface="Narkisim"/>
            </a:endParaRPr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133500" y="3266200"/>
            <a:ext cx="8877000" cy="1218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175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"מגמת המספריים": בעוד אחוז הסטודנטיות בתואר ראשון, שני ושלישי מהווה יותר מ-50% בממוצע. ייצוגן של נשים יורד ככל שמתקדמים בסולם האקדמי, עד לייצוג של 15% ו-10% בדרגת פרופסורים מן המניין באוניברסיטאות ובמכללות בהתאמה. </a:t>
            </a:r>
          </a:p>
          <a:p>
            <a:pPr marL="457200" lvl="0" indent="-3175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המגמה מתהפכת בשלב הפוסט-דוקטורט</a:t>
            </a:r>
          </a:p>
          <a:p>
            <a:pPr marL="457200" lvl="0" indent="-3175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ישנם הבדלים בולטים בין 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התחומים.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בתחומים </a:t>
            </a: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המדעיים נשים מהוות כ-10% מהסגל האקדמי בעוד במקצועות החינוך והעזר הרפואיים נשים מהוות 50%-60% מהסגל האקדמי 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(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גם </a:t>
            </a:r>
            <a:r>
              <a:rPr lang="x-none" sz="14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שם ישנה מגמת ירידה ברורה עם העלייה בדרגות 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האקדמיות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).</a:t>
            </a:r>
            <a:endParaRPr lang="x-none" sz="1400" smtClean="0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  <a:p>
            <a:pPr marL="457200" lvl="0" indent="-3175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אחוז הנשים הכולל של חברות הסגל במוסדות להשכלה גבוהה עומד 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על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29%.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אחוז זה נמוך בהשוואה למדינות אירופה, שם עומד אחוז הנשים חברות הסגל האקדמי </a:t>
            </a:r>
            <a:r>
              <a:rPr lang="x-none" sz="14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על</a:t>
            </a:r>
            <a:r>
              <a:rPr lang="he-IL" sz="14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40%.</a:t>
            </a:r>
            <a:endParaRPr lang="x-none" sz="1400" smtClean="0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  <a:p>
            <a:pPr lvl="0" rt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8571"/>
              <a:buFont typeface="Arial"/>
              <a:buNone/>
            </a:pPr>
            <a:endParaRPr sz="1400">
              <a:solidFill>
                <a:schemeClr val="dk1"/>
              </a:solidFill>
              <a:latin typeface="David"/>
              <a:ea typeface="David"/>
              <a:cs typeface="David"/>
              <a:sym typeface="David"/>
            </a:endParaRP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76" name="Shape 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11524" y="671049"/>
            <a:ext cx="6564200" cy="259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311700" y="164400"/>
            <a:ext cx="8520600" cy="622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שיעורי הנשים בקרב כלל 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הסטודנטים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לפי 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תואר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בתחומי הלימוד שבהם ייצוגן</a:t>
            </a:r>
          </a:p>
          <a:p>
            <a:pPr lvl="0" algn="ctr" rtl="1">
              <a:spcBef>
                <a:spcPts val="0"/>
              </a:spcBef>
              <a:buNone/>
            </a:pP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הוא הגבוה ביותר והנמוך 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ביותר</a:t>
            </a:r>
            <a:r>
              <a:rPr lang="he-IL" sz="2200" dirty="0" smtClean="0">
                <a:latin typeface="Narkisim"/>
                <a:ea typeface="Narkisim"/>
                <a:cs typeface="Narkisim"/>
                <a:sym typeface="Narkisim"/>
              </a:rPr>
              <a:t>-</a:t>
            </a:r>
            <a:r>
              <a:rPr lang="x-none" sz="2200" smtClean="0"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200">
                <a:latin typeface="Narkisim"/>
                <a:ea typeface="Narkisim"/>
                <a:cs typeface="Narkisim"/>
                <a:sym typeface="Narkisim"/>
              </a:rPr>
              <a:t>תשע"ד 2013/14</a:t>
            </a:r>
          </a:p>
          <a:p>
            <a:pPr lvl="0" rtl="1">
              <a:spcBef>
                <a:spcPts val="0"/>
              </a:spcBef>
              <a:buNone/>
            </a:pPr>
            <a:endParaRPr sz="2200">
              <a:latin typeface="Narkisim"/>
              <a:ea typeface="Narkisim"/>
              <a:cs typeface="Narkisim"/>
              <a:sym typeface="Narkisim"/>
            </a:endParaRPr>
          </a:p>
        </p:txBody>
      </p:sp>
      <p:pic>
        <p:nvPicPr>
          <p:cNvPr id="82" name="Shape 82" descr="1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02825" y="923925"/>
            <a:ext cx="5817174" cy="3587775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Shape 83"/>
          <p:cNvSpPr txBox="1"/>
          <p:nvPr/>
        </p:nvSpPr>
        <p:spPr>
          <a:xfrm>
            <a:off x="4683675" y="4533975"/>
            <a:ext cx="3721200" cy="331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מקור: הלשכה המרכזית לסטטיסטיקה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311700" y="2075950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 sz="5400">
                <a:latin typeface="Narkisim"/>
                <a:ea typeface="Narkisim"/>
                <a:cs typeface="Narkisim"/>
                <a:sym typeface="Narkisim"/>
              </a:rPr>
              <a:t>הטרדות מיניות</a:t>
            </a:r>
          </a:p>
          <a:p>
            <a:pPr lvl="0" algn="ctr" rtl="1">
              <a:spcBef>
                <a:spcPts val="0"/>
              </a:spcBef>
              <a:buNone/>
            </a:pPr>
            <a:endParaRPr sz="4800"/>
          </a:p>
        </p:txBody>
      </p:sp>
      <p:pic>
        <p:nvPicPr>
          <p:cNvPr id="89" name="Shape 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xfrm>
            <a:off x="311700" y="214775"/>
            <a:ext cx="8520600" cy="937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>
                <a:latin typeface="Narkisim"/>
                <a:ea typeface="Narkisim"/>
                <a:cs typeface="Narkisim"/>
                <a:sym typeface="Narkisim"/>
              </a:rPr>
              <a:t>הטרדות מיניות בקמפוסים: </a:t>
            </a:r>
          </a:p>
        </p:txBody>
      </p:sp>
      <p:pic>
        <p:nvPicPr>
          <p:cNvPr id="95" name="Shape 95"/>
          <p:cNvPicPr preferRelativeResize="0"/>
          <p:nvPr/>
        </p:nvPicPr>
        <p:blipFill rotWithShape="1">
          <a:blip r:embed="rId3">
            <a:alphaModFix/>
          </a:blip>
          <a:srcRect b="68659"/>
          <a:stretch/>
        </p:blipFill>
        <p:spPr>
          <a:xfrm rot="-455024">
            <a:off x="427874" y="269824"/>
            <a:ext cx="2790824" cy="1104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Shape 96" descr="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617705">
            <a:off x="3756220" y="1139404"/>
            <a:ext cx="4757673" cy="1241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Shape 97" descr="2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494952">
            <a:off x="185325" y="1258699"/>
            <a:ext cx="3091294" cy="2000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Shape 98" descr="3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236624">
            <a:off x="216410" y="3227510"/>
            <a:ext cx="3730574" cy="1175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Shape 99" descr="5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506520">
            <a:off x="4730799" y="2493999"/>
            <a:ext cx="4282525" cy="10378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Shape 100" descr="4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08599" y="2034475"/>
            <a:ext cx="2333594" cy="93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Shape 101" descr="6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-151318">
            <a:off x="4201674" y="3574399"/>
            <a:ext cx="4757676" cy="1345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Shape 102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x-none" sz="2000">
                <a:latin typeface="Narkisim"/>
                <a:ea typeface="Narkisim"/>
                <a:cs typeface="Narkisim"/>
                <a:sym typeface="Narkisim"/>
              </a:rPr>
              <a:t>מדיווחי הסטודנטים עולות מספר בעיות עיקריות באופן הטיפול בהטרדות מיניות:</a:t>
            </a:r>
          </a:p>
        </p:txBody>
      </p:sp>
      <p:sp>
        <p:nvSpPr>
          <p:cNvPr id="108" name="Shape 10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91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55600" algn="r" rtl="1">
              <a:spcBef>
                <a:spcPts val="0"/>
              </a:spcBef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51% 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מהסטודנטים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אינם מודעים לנוהל הטיפול בהטרדות מיניות.</a:t>
            </a:r>
          </a:p>
          <a:p>
            <a:pPr marL="457200" lvl="0" indent="-3556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רוב המוסדות בוחרים להעביר את הנפגע/ת ממקומו 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(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שיבוץ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לקורס חדש, העברת תפקיד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וכדו</a:t>
            </a:r>
            <a:r>
              <a:rPr lang="he-IL" sz="2000" dirty="0" err="1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')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במקום להעביר את האדם הפוגע מסביבתו.</a:t>
            </a:r>
          </a:p>
          <a:p>
            <a:pPr marL="457200" lvl="0" indent="-3556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סטודנטים רבים פונים לנציבה הממונה על הטרדות מיניות אך בוחרים שלא להגיש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תלונה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נראה כי יש חוסר אמון של הסטודנטים בכך שהמערכת תטפל בבעייתם כראוי.</a:t>
            </a:r>
          </a:p>
          <a:p>
            <a:pPr marL="457200" lvl="0" indent="-355600" algn="r" rt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המצב הרגיש ביותר בנושא זה הוא הדוקטורנטיות אשר נמצאות לא אחת במצבים אינטימיים עם מנחה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הדוקטורט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 sz="200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וחוששות להגיש תלונה מתוך חשש לפגיעה בקריירה שלהן ובהתקדמותן </a:t>
            </a:r>
            <a:r>
              <a:rPr lang="x-none" sz="200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המקצועית</a:t>
            </a:r>
            <a:r>
              <a:rPr lang="he-IL" sz="2000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</a:t>
            </a:r>
            <a:endParaRPr lang="x-none" sz="2000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  <a:p>
            <a:pPr lvl="0" algn="just" rtl="1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</a:endParaRPr>
          </a:p>
          <a:p>
            <a:pPr lvl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1000">
                <a:solidFill>
                  <a:schemeClr val="dk1"/>
                </a:solidFill>
              </a:rPr>
              <a:t>.</a:t>
            </a:r>
          </a:p>
          <a:p>
            <a:pPr lvl="0" rtl="1">
              <a:spcBef>
                <a:spcPts val="0"/>
              </a:spcBef>
              <a:buNone/>
            </a:pPr>
            <a:endParaRPr>
              <a:solidFill>
                <a:srgbClr val="000000"/>
              </a:solidFill>
            </a:endParaRPr>
          </a:p>
        </p:txBody>
      </p:sp>
      <p:pic>
        <p:nvPicPr>
          <p:cNvPr id="109" name="Shape 1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311700" y="2075950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1">
              <a:spcBef>
                <a:spcPts val="0"/>
              </a:spcBef>
              <a:buNone/>
            </a:pPr>
            <a:r>
              <a:rPr lang="x-none" sz="4800">
                <a:latin typeface="Narkisim"/>
                <a:ea typeface="Narkisim"/>
                <a:cs typeface="Narkisim"/>
                <a:sym typeface="Narkisim"/>
              </a:rPr>
              <a:t>אמהות באקדמיה</a:t>
            </a:r>
          </a:p>
        </p:txBody>
      </p:sp>
      <p:pic>
        <p:nvPicPr>
          <p:cNvPr id="115" name="Shape 1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>
            <a:spLocks noGrp="1"/>
          </p:cNvSpPr>
          <p:nvPr>
            <p:ph type="title"/>
          </p:nvPr>
        </p:nvSpPr>
        <p:spPr>
          <a:xfrm>
            <a:off x="311700" y="214296"/>
            <a:ext cx="8520600" cy="93812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>
                <a:latin typeface="Narkisim"/>
                <a:ea typeface="Narkisim"/>
                <a:cs typeface="Narkisim"/>
                <a:sym typeface="Narkisim"/>
              </a:rPr>
              <a:t>אמהות באקדמיה</a:t>
            </a:r>
          </a:p>
        </p:txBody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311700" y="785800"/>
            <a:ext cx="8520600" cy="378332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Arial" pitchFamily="34" charset="0"/>
              <a:buChar char="•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אחד מכל עשרה סטודנטים בישראל הוא הורה.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Arial" pitchFamily="34" charset="0"/>
              <a:buChar char="•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ההתאמות לסטודנטית בהיריון הוסדרו רק בשנה האחרונה לאחר מאבק ארוך וכוללות חופשת לידה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באורך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6 ש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בועות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בלבד.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Arial" pitchFamily="34" charset="0"/>
              <a:buChar char="•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בפחות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-30%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מהמוסדות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קיימים מעונות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יום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מתוך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18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מעונות</a:t>
            </a:r>
            <a:r>
              <a:rPr lang="he-IL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 </a:t>
            </a:r>
            <a:r>
              <a:rPr lang="he-IL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5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בלבד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נמצאים תחת פיקוח משרד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הכלכלה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-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והמחירים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בהתאם.</a:t>
            </a:r>
          </a:p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הבעיה המרכזית בנושא מעונות היום הוא חוסר התאמה בין הקריטריונים הנדרשים על ידי משרד הכלכלה לסבסוד מעונות היום ובין הצרכים האמיתיים של הורים סטודנטים בקמפוס.</a:t>
            </a:r>
          </a:p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חוסר ההתאמה בא לידי ביטוי בגיל הכניסה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למעון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תאריכי החופשות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שעות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קבועות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חיוב נוכחות הפעוט לאורך כל ימות השבוע ואיסור כניסת הורים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למעון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endParaRPr lang="x-none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</p:txBody>
      </p:sp>
      <p:pic>
        <p:nvPicPr>
          <p:cNvPr id="122" name="Shape 1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1523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>
                <a:latin typeface="Narkisim"/>
                <a:ea typeface="Narkisim"/>
                <a:cs typeface="Narkisim"/>
                <a:sym typeface="Narkisim"/>
              </a:rPr>
              <a:t>סיכום</a:t>
            </a:r>
          </a:p>
        </p:txBody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311700" y="571486"/>
            <a:ext cx="8520600" cy="432018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1"/>
                </a:solidFill>
                <a:latin typeface="Narkisim"/>
                <a:ea typeface="Narkisim"/>
                <a:cs typeface="Narkisim"/>
                <a:sym typeface="Narkisim"/>
              </a:rPr>
              <a:t>צעדים אותם יש לנקוט:</a:t>
            </a:r>
          </a:p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הטרדות מיניות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Narkisim"/>
              <a:buChar char="-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יש צורך ביישום תקנון אחיד בכל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המוסדות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אשר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יסדיר את אופן הטיפול בהטרדות מיניות בצורה שווה בין כלל הסטודנטים בארץ.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Narkisim"/>
              <a:buChar char="-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בחלק נכבד מהמוסדות היום חבר סגל אשר חשוד בהטרדה מינית עובר הליך משמעתי מול חברי סגל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אחרים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שותפיו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לעבודה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-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על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התהליך להיות מנוהל על ידי דמויות חיצוניות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לסגל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.</a:t>
            </a:r>
            <a:endParaRPr lang="x-none">
              <a:solidFill>
                <a:schemeClr val="accent2"/>
              </a:solidFill>
              <a:latin typeface="Narkisim"/>
              <a:ea typeface="Narkisim"/>
              <a:cs typeface="Narkisim"/>
              <a:sym typeface="Narkisim"/>
            </a:endParaRPr>
          </a:p>
          <a:p>
            <a:pPr lvl="0" algn="r" rtl="1">
              <a:spcBef>
                <a:spcPts val="0"/>
              </a:spcBef>
              <a:buNone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אמהות באקדמיה</a:t>
            </a:r>
          </a:p>
          <a:p>
            <a:pPr marL="457200" lvl="0" indent="-228600" algn="r" rtl="1">
              <a:spcBef>
                <a:spcPts val="0"/>
              </a:spcBef>
              <a:buClr>
                <a:schemeClr val="accent2"/>
              </a:buClr>
              <a:buFont typeface="Narkisim"/>
              <a:buChar char="-"/>
            </a:pP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פתיחת מעונות יום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מותאמים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לסטודנטים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ולחברי 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הסגל</a:t>
            </a:r>
            <a:r>
              <a:rPr lang="he-IL" dirty="0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,</a:t>
            </a:r>
            <a:r>
              <a:rPr lang="x-none" smtClean="0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 </a:t>
            </a:r>
            <a:r>
              <a:rPr lang="x-none">
                <a:solidFill>
                  <a:schemeClr val="accent2"/>
                </a:solidFill>
                <a:latin typeface="Narkisim"/>
                <a:ea typeface="Narkisim"/>
                <a:cs typeface="Narkisim"/>
                <a:sym typeface="Narkisim"/>
              </a:rPr>
              <a:t>בקמפוסים השונים בסבסוד משרד הכלכלה.</a:t>
            </a:r>
          </a:p>
          <a:p>
            <a:pPr lvl="0" rtl="1">
              <a:spcBef>
                <a:spcPts val="0"/>
              </a:spcBef>
              <a:buNone/>
            </a:pPr>
            <a:endParaRPr>
              <a:solidFill>
                <a:schemeClr val="dk1"/>
              </a:solidFill>
            </a:endParaRPr>
          </a:p>
        </p:txBody>
      </p:sp>
      <p:pic>
        <p:nvPicPr>
          <p:cNvPr id="129" name="Shape 1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4201124"/>
            <a:ext cx="2566724" cy="94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009668"/>
      </a:accent2>
      <a:accent3>
        <a:srgbClr val="4DB6AC"/>
      </a:accent3>
      <a:accent4>
        <a:srgbClr val="FF9800"/>
      </a:accent4>
      <a:accent5>
        <a:srgbClr val="CE93D8"/>
      </a:accent5>
      <a:accent6>
        <a:srgbClr val="EEFF41"/>
      </a:accent6>
      <a:hlink>
        <a:srgbClr val="CE93D8"/>
      </a:hlink>
      <a:folHlink>
        <a:srgbClr val="CE93D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CEF6CB7-FFDA-42A1-9B84-30455AE928E4}"/>
</file>

<file path=customXml/itemProps2.xml><?xml version="1.0" encoding="utf-8"?>
<ds:datastoreItem xmlns:ds="http://schemas.openxmlformats.org/officeDocument/2006/customXml" ds:itemID="{4CD16468-755C-42F7-B8F7-D73807876D1C}"/>
</file>

<file path=customXml/itemProps3.xml><?xml version="1.0" encoding="utf-8"?>
<ds:datastoreItem xmlns:ds="http://schemas.openxmlformats.org/officeDocument/2006/customXml" ds:itemID="{45331CE9-69AD-4D29-9AE3-20F867D8C2AB}"/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472</Words>
  <PresentationFormat>‫הצגה על המסך (16:9)</PresentationFormat>
  <Paragraphs>36</Paragraphs>
  <Slides>9</Slides>
  <Notes>9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5" baseType="lpstr">
      <vt:lpstr>Arial</vt:lpstr>
      <vt:lpstr>Narkisim</vt:lpstr>
      <vt:lpstr>PT Sans Narrow</vt:lpstr>
      <vt:lpstr>Open Sans</vt:lpstr>
      <vt:lpstr>David</vt:lpstr>
      <vt:lpstr>tropic</vt:lpstr>
      <vt:lpstr>קידום וייצוג נשים במוסדות להשכלה גבוהה</vt:lpstr>
      <vt:lpstr>אחוזי הנשים והגברים בשלבי התפתחות הקריירה האקדמית (תשס"ז, תשע“ג)</vt:lpstr>
      <vt:lpstr>שיעורי הנשים בקרב כלל הסטודנטים, לפי תואר, בתחומי הלימוד שבהם ייצוגן הוא הגבוה ביותר והנמוך ביותר- תשע"ד 2013/14 </vt:lpstr>
      <vt:lpstr>הטרדות מיניות </vt:lpstr>
      <vt:lpstr>הטרדות מיניות בקמפוסים: </vt:lpstr>
      <vt:lpstr>מדיווחי הסטודנטים עולות מספר בעיות עיקריות באופן הטיפול בהטרדות מיניות:</vt:lpstr>
      <vt:lpstr>אמהות באקדמיה</vt:lpstr>
      <vt:lpstr>אמהות באקדמיה</vt:lpstr>
      <vt:lpstr>סיכום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קידום וייצוג נשים במוסדות להשכלה גבוהה</dc:title>
  <cp:lastModifiedBy>user</cp:lastModifiedBy>
  <cp:revision>6</cp:revision>
  <dcterms:modified xsi:type="dcterms:W3CDTF">2016-07-17T08:34:15Z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2004306</vt:r8>
  </property>
</Properties>
</file>