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60" r:id="rId4"/>
    <p:sldId id="261" r:id="rId5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B19DF55-8266-4F45-BC76-0A08CD903794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8A1A9FC-845E-4863-AE7E-A2D2ABCE30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3992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1A9FC-845E-4863-AE7E-A2D2ABCE3022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7482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4829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127652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8060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731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1028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52153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8199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39620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6268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64737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8332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2D18C-29F1-4B35-83CE-A8C79533ED88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59AF1-BFDF-45CB-A22C-A893163945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43178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http://main.knesset.gov.il/About/Building/PublishingImages/israe.jpg" TargetMode="Externa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0033" y="6166133"/>
            <a:ext cx="2252589" cy="691867"/>
          </a:xfrm>
          <a:prstGeom prst="rect">
            <a:avLst/>
          </a:prstGeom>
        </p:spPr>
      </p:pic>
      <p:grpSp>
        <p:nvGrpSpPr>
          <p:cNvPr id="12" name="קבוצה 11"/>
          <p:cNvGrpSpPr/>
          <p:nvPr/>
        </p:nvGrpSpPr>
        <p:grpSpPr>
          <a:xfrm>
            <a:off x="5545931" y="103194"/>
            <a:ext cx="1100138" cy="1504632"/>
            <a:chOff x="5516562" y="184468"/>
            <a:chExt cx="1158875" cy="1675344"/>
          </a:xfrm>
        </p:grpSpPr>
        <p:pic>
          <p:nvPicPr>
            <p:cNvPr id="5" name="תמונה 4" descr="http://main.knesset.gov.il/About/Building/PublishingImages/israe.jpg"/>
            <p:cNvPicPr/>
            <p:nvPr/>
          </p:nvPicPr>
          <p:blipFill>
            <a:blip r:embed="rId5" r:link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8955" y="184468"/>
              <a:ext cx="974090" cy="11363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תמונה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516562" y="1320800"/>
              <a:ext cx="1158875" cy="539012"/>
            </a:xfrm>
            <a:prstGeom prst="rect">
              <a:avLst/>
            </a:prstGeom>
          </p:spPr>
        </p:pic>
      </p:grp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2628370"/>
            <a:ext cx="9144000" cy="1579563"/>
          </a:xfrm>
        </p:spPr>
        <p:txBody>
          <a:bodyPr>
            <a:normAutofit fontScale="90000"/>
          </a:bodyPr>
          <a:lstStyle/>
          <a:p>
            <a:r>
              <a:rPr lang="he-IL" b="1" dirty="0" smtClean="0">
                <a:cs typeface="+mn-cs"/>
              </a:rPr>
              <a:t>רשות שוק ההון –</a:t>
            </a:r>
            <a:br>
              <a:rPr lang="he-IL" b="1" dirty="0" smtClean="0">
                <a:cs typeface="+mn-cs"/>
              </a:rPr>
            </a:br>
            <a:r>
              <a:rPr lang="he-IL" b="1" dirty="0" smtClean="0">
                <a:cs typeface="+mn-cs"/>
              </a:rPr>
              <a:t>מודל מוצע </a:t>
            </a:r>
            <a:endParaRPr lang="he-IL" b="1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69924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קבוצה 36"/>
          <p:cNvGrpSpPr/>
          <p:nvPr/>
        </p:nvGrpSpPr>
        <p:grpSpPr>
          <a:xfrm>
            <a:off x="11062956" y="5595273"/>
            <a:ext cx="989344" cy="1236404"/>
            <a:chOff x="8787702" y="371422"/>
            <a:chExt cx="1256629" cy="1598241"/>
          </a:xfrm>
        </p:grpSpPr>
        <p:pic>
          <p:nvPicPr>
            <p:cNvPr id="38" name="תמונה 3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87702" y="371422"/>
              <a:ext cx="1256629" cy="1360116"/>
            </a:xfrm>
            <a:prstGeom prst="rect">
              <a:avLst/>
            </a:prstGeom>
          </p:spPr>
        </p:pic>
        <p:pic>
          <p:nvPicPr>
            <p:cNvPr id="39" name="תמונה 3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11191" y="1731538"/>
              <a:ext cx="1009650" cy="238125"/>
            </a:xfrm>
            <a:prstGeom prst="rect">
              <a:avLst/>
            </a:prstGeom>
          </p:spPr>
        </p:pic>
      </p:grpSp>
      <p:sp>
        <p:nvSpPr>
          <p:cNvPr id="3" name="מלבן מעוגל 2"/>
          <p:cNvSpPr/>
          <p:nvPr/>
        </p:nvSpPr>
        <p:spPr>
          <a:xfrm>
            <a:off x="5499100" y="2786065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הממונה</a:t>
            </a:r>
            <a:endParaRPr lang="he-IL" sz="1600" b="1" dirty="0"/>
          </a:p>
        </p:txBody>
      </p:sp>
      <p:sp>
        <p:nvSpPr>
          <p:cNvPr id="4" name="מלבן מעוגל 3"/>
          <p:cNvSpPr/>
          <p:nvPr/>
        </p:nvSpPr>
        <p:spPr>
          <a:xfrm>
            <a:off x="5499100" y="1341441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שר האוצר </a:t>
            </a:r>
            <a:endParaRPr lang="he-IL" sz="1600" b="1" dirty="0"/>
          </a:p>
        </p:txBody>
      </p:sp>
      <p:sp>
        <p:nvSpPr>
          <p:cNvPr id="5" name="מלבן מעוגל 4"/>
          <p:cNvSpPr/>
          <p:nvPr/>
        </p:nvSpPr>
        <p:spPr>
          <a:xfrm>
            <a:off x="5499100" y="5921375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הגופים המוסדיים</a:t>
            </a:r>
            <a:endParaRPr lang="he-IL" sz="1600" b="1" dirty="0"/>
          </a:p>
        </p:txBody>
      </p:sp>
      <p:sp>
        <p:nvSpPr>
          <p:cNvPr id="6" name="מלבן מעוגל 5"/>
          <p:cNvSpPr/>
          <p:nvPr/>
        </p:nvSpPr>
        <p:spPr>
          <a:xfrm>
            <a:off x="3176429" y="5099050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400" b="1" dirty="0" smtClean="0"/>
              <a:t>תאגידי החזקה מוסדית</a:t>
            </a:r>
            <a:endParaRPr lang="he-IL" sz="1400" b="1" dirty="0"/>
          </a:p>
        </p:txBody>
      </p:sp>
      <p:sp>
        <p:nvSpPr>
          <p:cNvPr id="7" name="מלבן מעוגל 6"/>
          <p:cNvSpPr/>
          <p:nvPr/>
        </p:nvSpPr>
        <p:spPr>
          <a:xfrm>
            <a:off x="8330567" y="4267199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הועדה המייעצת</a:t>
            </a:r>
            <a:endParaRPr lang="he-IL" sz="1600" b="1" dirty="0"/>
          </a:p>
        </p:txBody>
      </p:sp>
      <p:sp>
        <p:nvSpPr>
          <p:cNvPr id="8" name="מלבן מעוגל 7"/>
          <p:cNvSpPr/>
          <p:nvPr/>
        </p:nvSpPr>
        <p:spPr>
          <a:xfrm>
            <a:off x="5499100" y="4368798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רשות שוק ההון</a:t>
            </a:r>
            <a:endParaRPr lang="he-IL" sz="1600" b="1" dirty="0"/>
          </a:p>
        </p:txBody>
      </p:sp>
      <p:sp>
        <p:nvSpPr>
          <p:cNvPr id="9" name="תיבת טקסט 2"/>
          <p:cNvSpPr txBox="1">
            <a:spLocks noChangeArrowheads="1"/>
          </p:cNvSpPr>
          <p:nvPr/>
        </p:nvSpPr>
        <p:spPr bwMode="auto">
          <a:xfrm flipH="1">
            <a:off x="9918700" y="4226322"/>
            <a:ext cx="2133600" cy="117752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מורכבת מ-5 חברים: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יועמ"ש האוצר.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עובד מדינה בכיר.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3 חברים מקרב הציבור - אנשי משק וכלכלה </a:t>
            </a: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ואנשי סגל.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algn="r" rtl="1">
              <a:lnSpc>
                <a:spcPct val="107000"/>
              </a:lnSpc>
              <a:spcAft>
                <a:spcPts val="800"/>
              </a:spcAft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תיבת טקסט 2"/>
          <p:cNvSpPr txBox="1">
            <a:spLocks noChangeArrowheads="1"/>
          </p:cNvSpPr>
          <p:nvPr/>
        </p:nvSpPr>
        <p:spPr bwMode="auto">
          <a:xfrm flipH="1">
            <a:off x="355599" y="5099050"/>
            <a:ext cx="2666999" cy="146290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תנאים: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יותר מ-30% מנכסיו הם אמצעי שליטה בגופים מוסדיים או יותר מ-30% מנכסיו מנוהלים בידי מוסדיים. 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לא קיימת הפרדה ניהולית ותפעולית בינו לבין הגוף המוסדי </a:t>
            </a: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שבשליטתו – ההוראות יקבעו על ידי הממונה. 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31200" y="254000"/>
            <a:ext cx="35179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מודל לפי נוסח הצעת החוק</a:t>
            </a:r>
            <a:endParaRPr lang="he-IL" b="1" dirty="0"/>
          </a:p>
        </p:txBody>
      </p:sp>
      <p:sp>
        <p:nvSpPr>
          <p:cNvPr id="12" name="חץ למטה 11"/>
          <p:cNvSpPr/>
          <p:nvPr/>
        </p:nvSpPr>
        <p:spPr>
          <a:xfrm>
            <a:off x="6140450" y="3809996"/>
            <a:ext cx="203200" cy="336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600" b="1"/>
          </a:p>
        </p:txBody>
      </p:sp>
      <p:sp>
        <p:nvSpPr>
          <p:cNvPr id="16" name="חץ מכופף למעלה 15"/>
          <p:cNvSpPr/>
          <p:nvPr/>
        </p:nvSpPr>
        <p:spPr>
          <a:xfrm flipH="1" flipV="1">
            <a:off x="3919376" y="4505721"/>
            <a:ext cx="1135223" cy="447277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600" b="1"/>
          </a:p>
        </p:txBody>
      </p:sp>
      <p:sp>
        <p:nvSpPr>
          <p:cNvPr id="20" name="חץ ימינה 19"/>
          <p:cNvSpPr/>
          <p:nvPr/>
        </p:nvSpPr>
        <p:spPr>
          <a:xfrm>
            <a:off x="7219634" y="4439443"/>
            <a:ext cx="876299" cy="239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600" b="1"/>
          </a:p>
        </p:txBody>
      </p:sp>
      <p:sp>
        <p:nvSpPr>
          <p:cNvPr id="23" name="מלבן מעוגל 22"/>
          <p:cNvSpPr/>
          <p:nvPr/>
        </p:nvSpPr>
        <p:spPr>
          <a:xfrm>
            <a:off x="5245417" y="238126"/>
            <a:ext cx="1993266" cy="5873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מדיניות כלכלית ממשלתית </a:t>
            </a:r>
            <a:endParaRPr lang="he-IL" sz="1600" b="1" dirty="0"/>
          </a:p>
        </p:txBody>
      </p:sp>
      <p:sp>
        <p:nvSpPr>
          <p:cNvPr id="24" name="מלבן מעוגל 23"/>
          <p:cNvSpPr/>
          <p:nvPr/>
        </p:nvSpPr>
        <p:spPr>
          <a:xfrm>
            <a:off x="2133600" y="1341441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ועדת כספים</a:t>
            </a:r>
            <a:endParaRPr lang="he-IL" sz="1600" b="1" dirty="0"/>
          </a:p>
        </p:txBody>
      </p:sp>
      <p:sp>
        <p:nvSpPr>
          <p:cNvPr id="25" name="חץ למטה 24"/>
          <p:cNvSpPr/>
          <p:nvPr/>
        </p:nvSpPr>
        <p:spPr>
          <a:xfrm>
            <a:off x="6140450" y="5073650"/>
            <a:ext cx="203200" cy="5603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600" b="1"/>
          </a:p>
        </p:txBody>
      </p:sp>
      <p:sp>
        <p:nvSpPr>
          <p:cNvPr id="26" name="חץ ימינה 25"/>
          <p:cNvSpPr/>
          <p:nvPr/>
        </p:nvSpPr>
        <p:spPr>
          <a:xfrm flipH="1">
            <a:off x="4165916" y="1527178"/>
            <a:ext cx="875667" cy="212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600" b="1"/>
          </a:p>
        </p:txBody>
      </p:sp>
      <p:sp>
        <p:nvSpPr>
          <p:cNvPr id="31" name="תיבת טקסט 2"/>
          <p:cNvSpPr txBox="1">
            <a:spLocks noChangeArrowheads="1"/>
          </p:cNvSpPr>
          <p:nvPr/>
        </p:nvSpPr>
        <p:spPr bwMode="auto">
          <a:xfrm flipH="1">
            <a:off x="7276150" y="1434309"/>
            <a:ext cx="2108833" cy="3984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171450" indent="-1714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קביעת הון עצמי מינימלי נדרש (ללא אישור ועדת כספים). </a:t>
            </a: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algn="r" rtl="1">
              <a:lnSpc>
                <a:spcPct val="107000"/>
              </a:lnSpc>
              <a:spcAft>
                <a:spcPts val="800"/>
              </a:spcAft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2" name="תיבת טקסט 2"/>
          <p:cNvSpPr txBox="1">
            <a:spLocks noChangeArrowheads="1"/>
          </p:cNvSpPr>
          <p:nvPr/>
        </p:nvSpPr>
        <p:spPr bwMode="auto">
          <a:xfrm flipH="1">
            <a:off x="1854199" y="2803530"/>
            <a:ext cx="3391217" cy="146366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171450" indent="-171450" algn="r" rtl="1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קביעת הון עצמי נוסף.</a:t>
            </a:r>
          </a:p>
          <a:p>
            <a:pPr marL="171450" indent="-171450" algn="r" rtl="1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dirty="0" smtClean="0">
                <a:latin typeface="Calibri" panose="020F0502020204030204" pitchFamily="34" charset="0"/>
                <a:ea typeface="Calibri" panose="020F0502020204030204" pitchFamily="34" charset="0"/>
              </a:rPr>
              <a:t>הוראות בדבר ניהול עסקים.</a:t>
            </a:r>
          </a:p>
          <a:p>
            <a:pPr marL="171450" indent="-171450" algn="r" rtl="1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הוראות בדבר תנאי ביטוח.</a:t>
            </a:r>
          </a:p>
          <a:p>
            <a:pPr marL="171450" indent="-171450" algn="r" rtl="1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dirty="0" smtClean="0">
                <a:latin typeface="Calibri" panose="020F0502020204030204" pitchFamily="34" charset="0"/>
                <a:ea typeface="Calibri" panose="020F0502020204030204" pitchFamily="34" charset="0"/>
              </a:rPr>
              <a:t>הפרדת חשבונות ונכסים.</a:t>
            </a:r>
            <a:endParaRPr lang="he-IL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dirty="0"/>
              <a:t>כללים לעניין דירקטוריון, ועדותיו וועדת </a:t>
            </a:r>
            <a:r>
              <a:rPr lang="he-IL" sz="1100" dirty="0" smtClean="0"/>
              <a:t>השקעות.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dirty="0" smtClean="0"/>
              <a:t>הוראות לדרכי פעולה וניהול של </a:t>
            </a: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תאגידי החזקה מוסדיים.</a:t>
            </a:r>
            <a:endParaRPr lang="he-IL" sz="1100" dirty="0" smtClean="0"/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הגבלת מינוף לתאגידי החזקה מוסדיים.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dirty="0" smtClean="0">
                <a:latin typeface="Calibri" panose="020F0502020204030204" pitchFamily="34" charset="0"/>
                <a:ea typeface="Calibri" panose="020F0502020204030204" pitchFamily="34" charset="0"/>
              </a:rPr>
              <a:t>הוראות הנוגעות </a:t>
            </a:r>
            <a:r>
              <a:rPr lang="he-IL" sz="1100" dirty="0" err="1" smtClean="0">
                <a:latin typeface="Calibri" panose="020F0502020204030204" pitchFamily="34" charset="0"/>
                <a:ea typeface="Calibri" panose="020F0502020204030204" pitchFamily="34" charset="0"/>
              </a:rPr>
              <a:t>לועדת</a:t>
            </a:r>
            <a:r>
              <a:rPr lang="he-IL" sz="1100" dirty="0" smtClean="0">
                <a:latin typeface="Calibri" panose="020F0502020204030204" pitchFamily="34" charset="0"/>
                <a:ea typeface="Calibri" panose="020F0502020204030204" pitchFamily="34" charset="0"/>
              </a:rPr>
              <a:t> השקעות של חברה מנהלת. </a:t>
            </a: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he-IL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71450" indent="-1714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he-IL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algn="r" rtl="1">
              <a:lnSpc>
                <a:spcPct val="107000"/>
              </a:lnSpc>
              <a:spcAft>
                <a:spcPts val="800"/>
              </a:spcAft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81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2800" b="1" u="sng" dirty="0" smtClean="0">
                <a:cs typeface="+mn-cs"/>
              </a:rPr>
              <a:t>העקרונות שלאורם מתבקש השינוי</a:t>
            </a:r>
            <a:endParaRPr lang="he-IL" sz="2800" b="1" u="sng" dirty="0">
              <a:cs typeface="+mn-cs"/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1187450" y="1690688"/>
            <a:ext cx="2654300" cy="3830449"/>
            <a:chOff x="1187450" y="1690688"/>
            <a:chExt cx="2654300" cy="3830449"/>
          </a:xfrm>
        </p:grpSpPr>
        <p:sp>
          <p:nvSpPr>
            <p:cNvPr id="8" name="מלבן מעוגל 7"/>
            <p:cNvSpPr/>
            <p:nvPr/>
          </p:nvSpPr>
          <p:spPr>
            <a:xfrm>
              <a:off x="1536700" y="1690688"/>
              <a:ext cx="1955800" cy="135731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dirty="0" smtClean="0"/>
                <a:t>הרחבת אחריות הועדה המייעצת</a:t>
              </a:r>
              <a:endParaRPr lang="he-IL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187450" y="3505201"/>
              <a:ext cx="2654300" cy="201593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he-IL" sz="1600" dirty="0" smtClean="0"/>
                <a:t>הגדלת מספר החברים </a:t>
              </a:r>
              <a:r>
                <a:rPr lang="he-IL" sz="1600" dirty="0" err="1" smtClean="0"/>
                <a:t>בועדה</a:t>
              </a:r>
              <a:r>
                <a:rPr lang="he-IL" sz="1600" dirty="0" smtClean="0"/>
                <a:t>.</a:t>
              </a:r>
              <a:endParaRPr lang="he-IL" sz="1600" dirty="0"/>
            </a:p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he-IL" sz="1600" dirty="0" smtClean="0"/>
                <a:t>נציגות הגופים המפקחים.</a:t>
              </a:r>
            </a:p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he-IL" sz="1600" dirty="0" smtClean="0"/>
                <a:t>דרישת אישור הועדה בנושאים מקצועיים מהותיים. 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e-IL" sz="1400" dirty="0"/>
            </a:p>
          </p:txBody>
        </p:sp>
      </p:grpSp>
      <p:grpSp>
        <p:nvGrpSpPr>
          <p:cNvPr id="16" name="קבוצה 15"/>
          <p:cNvGrpSpPr/>
          <p:nvPr/>
        </p:nvGrpSpPr>
        <p:grpSpPr>
          <a:xfrm>
            <a:off x="4768850" y="1690688"/>
            <a:ext cx="2654300" cy="3630395"/>
            <a:chOff x="4768850" y="1690688"/>
            <a:chExt cx="2654300" cy="3630395"/>
          </a:xfrm>
        </p:grpSpPr>
        <p:sp>
          <p:nvSpPr>
            <p:cNvPr id="7" name="מלבן מעוגל 6"/>
            <p:cNvSpPr/>
            <p:nvPr/>
          </p:nvSpPr>
          <p:spPr>
            <a:xfrm>
              <a:off x="5118100" y="1690688"/>
              <a:ext cx="1955800" cy="135731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dirty="0" smtClean="0"/>
                <a:t>פיקוח פרלמנטרי של ועדת כספים</a:t>
              </a:r>
              <a:endParaRPr lang="he-IL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768850" y="3505201"/>
              <a:ext cx="2654300" cy="181588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1600" dirty="0" smtClean="0"/>
                <a:t>החזרת סמכויות השר ודרישה לאישור ועדת הכספים בהחלטות מהותיות כדוגמת </a:t>
              </a:r>
              <a:r>
                <a:rPr lang="he-IL" sz="1600" dirty="0" smtClean="0">
                  <a:latin typeface="Calibri" panose="020F0502020204030204" pitchFamily="34" charset="0"/>
                  <a:ea typeface="Calibri" panose="020F0502020204030204" pitchFamily="34" charset="0"/>
                </a:rPr>
                <a:t>הון </a:t>
              </a:r>
              <a:r>
                <a:rPr lang="he-IL" sz="1600" dirty="0">
                  <a:latin typeface="Calibri" panose="020F0502020204030204" pitchFamily="34" charset="0"/>
                  <a:ea typeface="Calibri" panose="020F0502020204030204" pitchFamily="34" charset="0"/>
                </a:rPr>
                <a:t>עצמי מינימלי </a:t>
              </a:r>
              <a:r>
                <a:rPr lang="he-IL" sz="1600" dirty="0" smtClean="0">
                  <a:latin typeface="Calibri" panose="020F0502020204030204" pitchFamily="34" charset="0"/>
                  <a:ea typeface="Calibri" panose="020F0502020204030204" pitchFamily="34" charset="0"/>
                </a:rPr>
                <a:t>נדרש, הגבלת </a:t>
              </a:r>
              <a:r>
                <a:rPr lang="he-IL" sz="1600" dirty="0">
                  <a:latin typeface="Calibri" panose="020F0502020204030204" pitchFamily="34" charset="0"/>
                  <a:ea typeface="Calibri" panose="020F0502020204030204" pitchFamily="34" charset="0"/>
                </a:rPr>
                <a:t>מינוף לתאגידי החזקה </a:t>
              </a:r>
              <a:r>
                <a:rPr lang="he-IL" sz="1600" dirty="0" smtClean="0">
                  <a:latin typeface="Calibri" panose="020F0502020204030204" pitchFamily="34" charset="0"/>
                  <a:ea typeface="Calibri" panose="020F0502020204030204" pitchFamily="34" charset="0"/>
                </a:rPr>
                <a:t>מוסדיים ו</a:t>
              </a:r>
              <a:r>
                <a:rPr lang="he-IL" sz="1600" dirty="0">
                  <a:latin typeface="Calibri" panose="020F0502020204030204" pitchFamily="34" charset="0"/>
                  <a:ea typeface="Calibri" panose="020F0502020204030204" pitchFamily="34" charset="0"/>
                </a:rPr>
                <a:t>הוראות הנוגעות </a:t>
              </a:r>
              <a:r>
                <a:rPr lang="he-IL" sz="16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לועדת</a:t>
              </a:r>
              <a:r>
                <a:rPr lang="he-IL" sz="1600" dirty="0">
                  <a:latin typeface="Calibri" panose="020F0502020204030204" pitchFamily="34" charset="0"/>
                  <a:ea typeface="Calibri" panose="020F0502020204030204" pitchFamily="34" charset="0"/>
                </a:rPr>
                <a:t> השקעות של חברה מנהלת.  </a:t>
              </a:r>
              <a:r>
                <a:rPr lang="he-IL" sz="1600" dirty="0" smtClean="0">
                  <a:latin typeface="Calibri" panose="020F0502020204030204" pitchFamily="34" charset="0"/>
                  <a:ea typeface="Calibri" panose="020F0502020204030204" pitchFamily="34" charset="0"/>
                </a:rPr>
                <a:t>.</a:t>
              </a:r>
              <a:endParaRPr lang="he-IL" sz="1600" dirty="0" smtClean="0"/>
            </a:p>
          </p:txBody>
        </p:sp>
      </p:grpSp>
      <p:grpSp>
        <p:nvGrpSpPr>
          <p:cNvPr id="17" name="קבוצה 16"/>
          <p:cNvGrpSpPr/>
          <p:nvPr/>
        </p:nvGrpSpPr>
        <p:grpSpPr>
          <a:xfrm>
            <a:off x="8350250" y="1690688"/>
            <a:ext cx="2654300" cy="2891731"/>
            <a:chOff x="8350250" y="1690688"/>
            <a:chExt cx="2654300" cy="2891731"/>
          </a:xfrm>
        </p:grpSpPr>
        <p:sp>
          <p:nvSpPr>
            <p:cNvPr id="6" name="מלבן מעוגל 5"/>
            <p:cNvSpPr/>
            <p:nvPr/>
          </p:nvSpPr>
          <p:spPr>
            <a:xfrm>
              <a:off x="8699500" y="1690688"/>
              <a:ext cx="1955800" cy="135731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he-IL" dirty="0" smtClean="0"/>
                <a:t>הגנה על ביטחונות החוסכים</a:t>
              </a:r>
              <a:endParaRPr lang="he-IL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350250" y="3505201"/>
              <a:ext cx="2654300" cy="1077218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1600" dirty="0" smtClean="0"/>
                <a:t>החזרת סמכות השר (באישור ועדת כספים) בקביעת הוראות הנוגעות להון עצמי  מינימלי נדרש. </a:t>
              </a:r>
            </a:p>
          </p:txBody>
        </p:sp>
      </p:grpSp>
      <p:grpSp>
        <p:nvGrpSpPr>
          <p:cNvPr id="18" name="קבוצה 17"/>
          <p:cNvGrpSpPr/>
          <p:nvPr/>
        </p:nvGrpSpPr>
        <p:grpSpPr>
          <a:xfrm>
            <a:off x="11062800" y="5594400"/>
            <a:ext cx="989344" cy="1233798"/>
            <a:chOff x="8787702" y="371422"/>
            <a:chExt cx="1256629" cy="1598241"/>
          </a:xfrm>
        </p:grpSpPr>
        <p:pic>
          <p:nvPicPr>
            <p:cNvPr id="19" name="תמונה 1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87702" y="371422"/>
              <a:ext cx="1256629" cy="1360116"/>
            </a:xfrm>
            <a:prstGeom prst="rect">
              <a:avLst/>
            </a:prstGeom>
          </p:spPr>
        </p:pic>
        <p:pic>
          <p:nvPicPr>
            <p:cNvPr id="20" name="תמונה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11191" y="1731538"/>
              <a:ext cx="1009650" cy="2381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45470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מעוגל 2"/>
          <p:cNvSpPr/>
          <p:nvPr/>
        </p:nvSpPr>
        <p:spPr>
          <a:xfrm>
            <a:off x="5499100" y="3391494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הממונה</a:t>
            </a:r>
            <a:endParaRPr lang="he-IL" sz="1600" b="1" dirty="0"/>
          </a:p>
        </p:txBody>
      </p:sp>
      <p:sp>
        <p:nvSpPr>
          <p:cNvPr id="4" name="מלבן מעוגל 3"/>
          <p:cNvSpPr/>
          <p:nvPr/>
        </p:nvSpPr>
        <p:spPr>
          <a:xfrm>
            <a:off x="5499100" y="1233488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שר האוצר </a:t>
            </a:r>
            <a:endParaRPr lang="he-IL" sz="1600" b="1" dirty="0"/>
          </a:p>
        </p:txBody>
      </p:sp>
      <p:sp>
        <p:nvSpPr>
          <p:cNvPr id="5" name="מלבן מעוגל 4"/>
          <p:cNvSpPr/>
          <p:nvPr/>
        </p:nvSpPr>
        <p:spPr>
          <a:xfrm>
            <a:off x="5499100" y="6068790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הגופים המוסדיים</a:t>
            </a:r>
            <a:endParaRPr lang="he-IL" sz="1600" b="1" dirty="0"/>
          </a:p>
        </p:txBody>
      </p:sp>
      <p:sp>
        <p:nvSpPr>
          <p:cNvPr id="6" name="מלבן מעוגל 5"/>
          <p:cNvSpPr/>
          <p:nvPr/>
        </p:nvSpPr>
        <p:spPr>
          <a:xfrm>
            <a:off x="3219449" y="5356800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400" b="1" dirty="0" smtClean="0"/>
              <a:t>תאגידי החזקה מוסדית</a:t>
            </a:r>
            <a:endParaRPr lang="he-IL" sz="1400" b="1" dirty="0"/>
          </a:p>
        </p:txBody>
      </p:sp>
      <p:sp>
        <p:nvSpPr>
          <p:cNvPr id="7" name="מלבן מעוגל 6"/>
          <p:cNvSpPr/>
          <p:nvPr/>
        </p:nvSpPr>
        <p:spPr>
          <a:xfrm>
            <a:off x="5499100" y="2376700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הועדה המייעצת</a:t>
            </a:r>
            <a:endParaRPr lang="he-IL" sz="1600" b="1" dirty="0"/>
          </a:p>
        </p:txBody>
      </p:sp>
      <p:sp>
        <p:nvSpPr>
          <p:cNvPr id="8" name="מלבן מעוגל 7"/>
          <p:cNvSpPr/>
          <p:nvPr/>
        </p:nvSpPr>
        <p:spPr>
          <a:xfrm>
            <a:off x="5499100" y="4621004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רשות שוק ההון</a:t>
            </a:r>
            <a:endParaRPr lang="he-IL" sz="1600" b="1" dirty="0"/>
          </a:p>
        </p:txBody>
      </p:sp>
      <p:sp>
        <p:nvSpPr>
          <p:cNvPr id="9" name="תיבת טקסט 2"/>
          <p:cNvSpPr txBox="1">
            <a:spLocks noChangeArrowheads="1"/>
          </p:cNvSpPr>
          <p:nvPr/>
        </p:nvSpPr>
        <p:spPr bwMode="auto">
          <a:xfrm flipH="1">
            <a:off x="7238683" y="2375612"/>
            <a:ext cx="4305618" cy="93108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r" rtl="1"/>
            <a:r>
              <a:rPr lang="he-IL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מורכבת </a:t>
            </a: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מ-7 </a:t>
            </a:r>
            <a:r>
              <a:rPr lang="he-IL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חברים:</a:t>
            </a:r>
            <a:endParaRPr lang="en-US" sz="11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he-IL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יועמ"ש האוצר.</a:t>
            </a:r>
            <a:endParaRPr lang="en-US" sz="11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3 עובדי מדינה בכירים מבנק ישראל, רשות ני"ע ורשות שוק ההון.</a:t>
            </a:r>
            <a:endParaRPr lang="en-US" sz="1100" b="1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3 חברים מקרב הציבור </a:t>
            </a:r>
            <a:r>
              <a:rPr lang="he-IL" sz="11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– פרופ' לכלכלה, אקטואר ומנכ"ל חברת ביטוח לשעבר. </a:t>
            </a:r>
            <a:endParaRPr lang="en-US" sz="1100" b="1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algn="r" rtl="1">
              <a:lnSpc>
                <a:spcPct val="107000"/>
              </a:lnSpc>
              <a:spcAft>
                <a:spcPts val="800"/>
              </a:spcAft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31200" y="254000"/>
            <a:ext cx="35179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מודל מוצע</a:t>
            </a:r>
            <a:endParaRPr lang="he-IL" b="1" dirty="0"/>
          </a:p>
        </p:txBody>
      </p:sp>
      <p:sp>
        <p:nvSpPr>
          <p:cNvPr id="12" name="חץ למטה 11"/>
          <p:cNvSpPr/>
          <p:nvPr/>
        </p:nvSpPr>
        <p:spPr>
          <a:xfrm>
            <a:off x="6121400" y="4127290"/>
            <a:ext cx="203200" cy="336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600" b="1"/>
          </a:p>
        </p:txBody>
      </p:sp>
      <p:sp>
        <p:nvSpPr>
          <p:cNvPr id="16" name="חץ מכופף למעלה 15"/>
          <p:cNvSpPr/>
          <p:nvPr/>
        </p:nvSpPr>
        <p:spPr>
          <a:xfrm flipH="1" flipV="1">
            <a:off x="3870483" y="4837209"/>
            <a:ext cx="1135223" cy="447277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600" b="1"/>
          </a:p>
        </p:txBody>
      </p:sp>
      <p:sp>
        <p:nvSpPr>
          <p:cNvPr id="23" name="מלבן מעוגל 22"/>
          <p:cNvSpPr/>
          <p:nvPr/>
        </p:nvSpPr>
        <p:spPr>
          <a:xfrm>
            <a:off x="5245417" y="238126"/>
            <a:ext cx="1993266" cy="5873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מדיניות כלכלית ממשלתית </a:t>
            </a:r>
            <a:endParaRPr lang="he-IL" sz="1600" b="1" dirty="0"/>
          </a:p>
        </p:txBody>
      </p:sp>
      <p:sp>
        <p:nvSpPr>
          <p:cNvPr id="24" name="מלבן מעוגל 23"/>
          <p:cNvSpPr/>
          <p:nvPr/>
        </p:nvSpPr>
        <p:spPr>
          <a:xfrm>
            <a:off x="2859525" y="1233488"/>
            <a:ext cx="14859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ועדת כספים</a:t>
            </a:r>
            <a:endParaRPr lang="he-IL" sz="1600" b="1" dirty="0"/>
          </a:p>
        </p:txBody>
      </p:sp>
      <p:sp>
        <p:nvSpPr>
          <p:cNvPr id="25" name="חץ למטה 24"/>
          <p:cNvSpPr/>
          <p:nvPr/>
        </p:nvSpPr>
        <p:spPr>
          <a:xfrm>
            <a:off x="6140450" y="5356800"/>
            <a:ext cx="203200" cy="5603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600" b="1"/>
          </a:p>
        </p:txBody>
      </p:sp>
      <p:sp>
        <p:nvSpPr>
          <p:cNvPr id="26" name="חץ ימינה 25"/>
          <p:cNvSpPr/>
          <p:nvPr/>
        </p:nvSpPr>
        <p:spPr>
          <a:xfrm flipH="1">
            <a:off x="4438094" y="1419225"/>
            <a:ext cx="875667" cy="212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600" b="1"/>
          </a:p>
        </p:txBody>
      </p:sp>
      <p:sp>
        <p:nvSpPr>
          <p:cNvPr id="30" name="חץ למטה 29"/>
          <p:cNvSpPr/>
          <p:nvPr/>
        </p:nvSpPr>
        <p:spPr>
          <a:xfrm>
            <a:off x="6121400" y="900107"/>
            <a:ext cx="222250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e-IL" sz="1600" b="1"/>
          </a:p>
        </p:txBody>
      </p:sp>
      <p:sp>
        <p:nvSpPr>
          <p:cNvPr id="21" name="תיבת טקסט 2"/>
          <p:cNvSpPr txBox="1">
            <a:spLocks noChangeArrowheads="1"/>
          </p:cNvSpPr>
          <p:nvPr/>
        </p:nvSpPr>
        <p:spPr bwMode="auto">
          <a:xfrm flipH="1">
            <a:off x="215899" y="5371229"/>
            <a:ext cx="2666999" cy="146290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תנאים:</a:t>
            </a:r>
            <a:endParaRPr lang="en-US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יותר מ-30% מנכסיו הם אמצעי שליטה בגופים מוסדיים או יותר מ-30% מנכסיו מנוהלים בידי מוסדיים. </a:t>
            </a:r>
            <a:endParaRPr lang="en-US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לא </a:t>
            </a: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קיימת הפרדה ניהולית ותפעולית בינו לבין הגוף המוסדי </a:t>
            </a:r>
            <a:r>
              <a:rPr lang="he-IL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שבשליטתו - </a:t>
            </a: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ההוראות יקבעו על ידי השר. </a:t>
            </a:r>
            <a:endParaRPr lang="en-US" sz="11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8" name="תיבת טקסט 2"/>
          <p:cNvSpPr txBox="1">
            <a:spLocks noChangeArrowheads="1"/>
          </p:cNvSpPr>
          <p:nvPr/>
        </p:nvSpPr>
        <p:spPr bwMode="auto">
          <a:xfrm flipH="1">
            <a:off x="117552" y="303483"/>
            <a:ext cx="2556634" cy="185551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r" rtl="1">
              <a:lnSpc>
                <a:spcPct val="107000"/>
              </a:lnSpc>
            </a:pP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סמכות השר באישור ועדת כספים:</a:t>
            </a:r>
          </a:p>
          <a:p>
            <a:pPr marL="171450" indent="-171450" algn="r" rtl="1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קביעת הון עצמי מינימלי נדרש.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b="1" dirty="0">
                <a:latin typeface="Calibri" panose="020F0502020204030204" pitchFamily="34" charset="0"/>
                <a:ea typeface="Calibri" panose="020F0502020204030204" pitchFamily="34" charset="0"/>
              </a:rPr>
              <a:t>הוראות בדבר ניהול עסקים</a:t>
            </a:r>
            <a:r>
              <a:rPr lang="he-IL" sz="11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הוראות בדבר תנאי ביטוח.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b="1" dirty="0" smtClean="0"/>
              <a:t>כללים לעניין דירקטוריון, ועדותיו וועדת השקעות.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הגבלת מינוף לתאגידי החזקה מוסדיים.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הוראות הנוגעות </a:t>
            </a:r>
            <a:r>
              <a:rPr lang="he-IL" sz="1100" b="1" dirty="0" err="1" smtClean="0">
                <a:latin typeface="Calibri" panose="020F0502020204030204" pitchFamily="34" charset="0"/>
                <a:ea typeface="Calibri" panose="020F0502020204030204" pitchFamily="34" charset="0"/>
              </a:rPr>
              <a:t>לועדת</a:t>
            </a:r>
            <a:r>
              <a:rPr lang="he-IL" sz="11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 השקעות של חברה מנהלת. </a:t>
            </a: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he-IL" sz="1100" dirty="0" smtClean="0"/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he-IL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he-IL" sz="1100" b="1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he-IL" sz="11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algn="r" rtl="1">
              <a:lnSpc>
                <a:spcPct val="107000"/>
              </a:lnSpc>
              <a:spcAft>
                <a:spcPts val="800"/>
              </a:spcAft>
            </a:pPr>
            <a:r>
              <a:rPr lang="he-IL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1" name="תיבת טקסט 2"/>
          <p:cNvSpPr txBox="1">
            <a:spLocks noChangeArrowheads="1"/>
          </p:cNvSpPr>
          <p:nvPr/>
        </p:nvSpPr>
        <p:spPr bwMode="auto">
          <a:xfrm flipH="1">
            <a:off x="1849400" y="2821023"/>
            <a:ext cx="3506149" cy="800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r" rtl="1">
              <a:lnSpc>
                <a:spcPct val="107000"/>
              </a:lnSpc>
            </a:pP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סמכות הממונה באישור הועדה המייעצת: </a:t>
            </a:r>
          </a:p>
          <a:p>
            <a:pPr marL="171450" indent="-171450" algn="r" rtl="1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קביעת הון עצמי נוסף.</a:t>
            </a:r>
          </a:p>
          <a:p>
            <a:pPr marL="171450" indent="-171450" algn="r" rtl="1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הפרדת חשבונות ונכסים.</a:t>
            </a:r>
            <a:endParaRPr lang="he-IL" sz="1100" b="1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e-IL" sz="1100" b="1" dirty="0" smtClean="0"/>
              <a:t>הוראות לדרכי פעולה וניהול של </a:t>
            </a:r>
            <a:r>
              <a:rPr lang="he-IL" sz="11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תאגידי החזקה מוסדיים.</a:t>
            </a:r>
            <a:endParaRPr lang="he-IL" sz="1100" b="1" dirty="0" smtClean="0"/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he-IL" sz="1100" b="1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71450" indent="-1714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he-IL" sz="1100" b="1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endParaRPr lang="en-US" sz="11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algn="r" rtl="1">
              <a:lnSpc>
                <a:spcPct val="107000"/>
              </a:lnSpc>
              <a:spcAft>
                <a:spcPts val="800"/>
              </a:spcAft>
            </a:pPr>
            <a:r>
              <a:rPr lang="he-IL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US" sz="11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grpSp>
        <p:nvGrpSpPr>
          <p:cNvPr id="22" name="קבוצה 21"/>
          <p:cNvGrpSpPr>
            <a:grpSpLocks/>
          </p:cNvGrpSpPr>
          <p:nvPr/>
        </p:nvGrpSpPr>
        <p:grpSpPr>
          <a:xfrm>
            <a:off x="11062800" y="5594400"/>
            <a:ext cx="989344" cy="1236404"/>
            <a:chOff x="8787702" y="371422"/>
            <a:chExt cx="1256629" cy="1598241"/>
          </a:xfrm>
        </p:grpSpPr>
        <p:pic>
          <p:nvPicPr>
            <p:cNvPr id="27" name="תמונה 2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87702" y="371422"/>
              <a:ext cx="1256629" cy="1360116"/>
            </a:xfrm>
            <a:prstGeom prst="rect">
              <a:avLst/>
            </a:prstGeom>
          </p:spPr>
        </p:pic>
        <p:pic>
          <p:nvPicPr>
            <p:cNvPr id="29" name="תמונה 2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11191" y="1731538"/>
              <a:ext cx="1009650" cy="2381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48998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1" grpId="0" animBg="1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D8651E8-0F98-41CE-B176-7A46BE19041A}"/>
</file>

<file path=customXml/itemProps2.xml><?xml version="1.0" encoding="utf-8"?>
<ds:datastoreItem xmlns:ds="http://schemas.openxmlformats.org/officeDocument/2006/customXml" ds:itemID="{EBA55AFD-6342-45A7-9E94-42CF4BFB1040}"/>
</file>

<file path=customXml/itemProps3.xml><?xml version="1.0" encoding="utf-8"?>
<ds:datastoreItem xmlns:ds="http://schemas.openxmlformats.org/officeDocument/2006/customXml" ds:itemID="{35381971-69F4-4D3A-9A7B-0BBDB111357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</TotalTime>
  <Words>388</Words>
  <Application>Microsoft Office PowerPoint</Application>
  <PresentationFormat>מסך רחב</PresentationFormat>
  <Paragraphs>80</Paragraphs>
  <Slides>4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ערכת נושא Office</vt:lpstr>
      <vt:lpstr>רשות שוק ההון – מודל מוצע </vt:lpstr>
      <vt:lpstr>מצגת של PowerPoint</vt:lpstr>
      <vt:lpstr>העקרונות שלאורם מתבקש השינוי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Stav</dc:creator>
  <cp:lastModifiedBy>Stav</cp:lastModifiedBy>
  <cp:revision>24</cp:revision>
  <dcterms:created xsi:type="dcterms:W3CDTF">2016-07-14T09:27:50Z</dcterms:created>
  <dcterms:modified xsi:type="dcterms:W3CDTF">2016-07-17T13:08:28Z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2003546</vt:r8>
  </property>
</Properties>
</file>