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drawings/drawing1.xml" ContentType="application/vnd.openxmlformats-officedocument.drawingml.chartshapes+xml"/>
  <Override PartName="/ppt/diagrams/data6.xml" ContentType="application/vnd.openxmlformats-officedocument.drawingml.diagramData+xml"/>
  <Override PartName="/ppt/diagrams/data5.xml" ContentType="application/vnd.openxmlformats-officedocument.drawingml.diagramData+xml"/>
  <Override PartName="/ppt/diagrams/data4.xml" ContentType="application/vnd.openxmlformats-officedocument.drawingml.diagramData+xml"/>
  <Override PartName="/ppt/diagrams/data3.xml" ContentType="application/vnd.openxmlformats-officedocument.drawingml.diagramData+xml"/>
  <Override PartName="/ppt/diagrams/data2.xml" ContentType="application/vnd.openxmlformats-officedocument.drawingml.diagramData+xml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11.xml" ContentType="application/vnd.openxmlformats-officedocument.presentationml.slide+xml"/>
  <Override PartName="/ppt/slides/slide13.xml" ContentType="application/vnd.openxmlformats-officedocument.presentationml.slide+xml"/>
  <Override PartName="/ppt/slides/slide18.xml" ContentType="application/vnd.openxmlformats-officedocument.presentationml.slide+xml"/>
  <Override PartName="/ppt/slides/slide12.xml" ContentType="application/vnd.openxmlformats-officedocument.presentationml.slide+xml"/>
  <Override PartName="/ppt/slides/slide17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4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15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slideLayouts/slideLayout3.xml" ContentType="application/vnd.openxmlformats-officedocument.presentationml.slideLayout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slideLayouts/slideLayout1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diagrams/colors4.xml" ContentType="application/vnd.openxmlformats-officedocument.drawingml.diagramColors+xml"/>
  <Override PartName="/ppt/charts/chart3.xml" ContentType="application/vnd.openxmlformats-officedocument.drawingml.chart+xml"/>
  <Override PartName="/ppt/charts/chart2.xml" ContentType="application/vnd.openxmlformats-officedocument.drawingml.char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theme/theme3.xml" ContentType="application/vnd.openxmlformats-officedocument.theme+xml"/>
  <Override PartName="/ppt/diagrams/layout1.xml" ContentType="application/vnd.openxmlformats-officedocument.drawingml.diagramLayout+xml"/>
  <Override PartName="/ppt/diagrams/quickStyle4.xml" ContentType="application/vnd.openxmlformats-officedocument.drawingml.diagramStyle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theme/theme1.xml" ContentType="application/vnd.openxmlformats-officedocument.theme+xml"/>
  <Override PartName="/ppt/diagrams/layout6.xml" ContentType="application/vnd.openxmlformats-officedocument.drawingml.diagramLayout+xml"/>
  <Override PartName="/ppt/diagrams/drawing5.xml" ContentType="application/vnd.ms-office.drawingml.diagramDrawing+xml"/>
  <Override PartName="/ppt/diagrams/colors5.xml" ContentType="application/vnd.openxmlformats-officedocument.drawingml.diagramColors+xml"/>
  <Override PartName="/ppt/diagrams/drawing4.xml" ContentType="application/vnd.ms-office.drawingml.diagramDrawing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handoutMasters/handoutMaster1.xml" ContentType="application/vnd.openxmlformats-officedocument.presentationml.handoutMaster+xml"/>
  <Override PartName="/ppt/diagrams/quickStyle1.xml" ContentType="application/vnd.openxmlformats-officedocument.drawingml.diagramStyle+xml"/>
  <Override PartName="/ppt/notesMasters/notesMaster1.xml" ContentType="application/vnd.openxmlformats-officedocument.presentationml.notesMaster+xml"/>
  <Override PartName="/ppt/diagrams/colors2.xml" ContentType="application/vnd.openxmlformats-officedocument.drawingml.diagramColors+xml"/>
  <Override PartName="/ppt/diagrams/quickStyle2.xml" ContentType="application/vnd.openxmlformats-officedocument.drawingml.diagramStyle+xml"/>
  <Override PartName="/ppt/diagrams/layout2.xml" ContentType="application/vnd.openxmlformats-officedocument.drawingml.diagramLayout+xml"/>
  <Override PartName="/ppt/diagrams/drawing2.xml" ContentType="application/vnd.ms-office.drawingml.diagramDrawing+xml"/>
  <Override PartName="/ppt/diagrams/drawing1.xml" ContentType="application/vnd.ms-office.drawingml.diagramDrawing+xml"/>
  <Override PartName="/ppt/diagrams/layout3.xml" ContentType="application/vnd.openxmlformats-officedocument.drawingml.diagramLayout+xml"/>
  <Override PartName="/ppt/diagrams/colors1.xml" ContentType="application/vnd.openxmlformats-officedocument.drawingml.diagramColors+xml"/>
  <Override PartName="/ppt/diagrams/drawing3.xml" ContentType="application/vnd.ms-office.drawingml.diagramDrawing+xml"/>
  <Override PartName="/ppt/diagrams/colors3.xml" ContentType="application/vnd.openxmlformats-officedocument.drawingml.diagramColors+xml"/>
  <Override PartName="/ppt/diagrams/quickStyle3.xml" ContentType="application/vnd.openxmlformats-officedocument.drawingml.diagramStyl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20"/>
  </p:notesMasterIdLst>
  <p:handoutMasterIdLst>
    <p:handoutMasterId r:id="rId21"/>
  </p:handoutMasterIdLst>
  <p:sldIdLst>
    <p:sldId id="256" r:id="rId2"/>
    <p:sldId id="287" r:id="rId3"/>
    <p:sldId id="308" r:id="rId4"/>
    <p:sldId id="259" r:id="rId5"/>
    <p:sldId id="309" r:id="rId6"/>
    <p:sldId id="262" r:id="rId7"/>
    <p:sldId id="296" r:id="rId8"/>
    <p:sldId id="265" r:id="rId9"/>
    <p:sldId id="281" r:id="rId10"/>
    <p:sldId id="297" r:id="rId11"/>
    <p:sldId id="269" r:id="rId12"/>
    <p:sldId id="304" r:id="rId13"/>
    <p:sldId id="283" r:id="rId14"/>
    <p:sldId id="299" r:id="rId15"/>
    <p:sldId id="294" r:id="rId16"/>
    <p:sldId id="306" r:id="rId17"/>
    <p:sldId id="307" r:id="rId18"/>
    <p:sldId id="298" r:id="rId1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סגנון בהיר 2 - הדגשה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C2FFA5D-87B4-456A-9821-1D502468CF0F}" styleName="סגנון ערכת נושא 1 - הדגשה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ללא סגנון, ללא רשת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סגנון ביניים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סגנון ביניים 2 - הדגשה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344D84-9AFB-497E-A393-DC336BA19D2E}" styleName="סגנון ביניים 3 - הדגשה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2218" autoAdjust="0"/>
  </p:normalViewPr>
  <p:slideViewPr>
    <p:cSldViewPr>
      <p:cViewPr varScale="1">
        <p:scale>
          <a:sx n="73" d="100"/>
          <a:sy n="73" d="100"/>
        </p:scale>
        <p:origin x="134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28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openxmlformats.org/officeDocument/2006/relationships/customXml" Target="../customXml/item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eutm\AppData\Local\Microsoft\Windows\Temporary%20Internet%20Files\Content.Outlook\E2LMTXTA\&#1514;&#1512;&#1513;&#1497;&#1502;&#1497;&#1501;%20&#1506;&#1501;%20&#1504;&#1514;&#1493;&#1504;&#1497;&#1501;%20&#1514;&#1513;&#1506;&#1490;%20(2)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Leonard\data\Projects-Dept\Projects%20From%2018.12.13\&#1504;&#1513;&#1497;&#1501;\&#1491;&#1493;&#1495;&#1493;&#1514;%20&#1492;&#1493;&#1506;&#1491;&#1492;\&#1504;&#1514;&#1493;&#1504;&#1497;&#1501;\&#1491;&#1493;&#1495;%20&#1495;&#1491;&#1513;%20-%20&#1500;&#1511;&#1512;&#1488;&#1514;%20&#1508;&#1512;&#1505;&#1493;&#1501;\&#1512;&#1497;&#1499;&#1493;&#1494;%20&#1499;&#1500;%20&#1492;&#1514;&#1512;&#1513;&#1497;&#1502;&#1497;&#1501;%20&#1489;&#1491;&#1493;&#1495;%2011.06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eutm\AppData\Local\Microsoft\Windows\Temporary%20Internet%20Files\Content.Outlook\E2LMTXTA\&#1504;&#1514;&#1493;&#1504;&#1497;%20&#1511;&#1500;&#1497;&#1496;&#1514;%20&#1505;&#1490;&#1500;%20&#1495;&#1491;&#1513;-%20&#1502;&#1506;&#1493;&#1489;&#1491;%20(&#1504;&#1513;&#1502;&#1512;%20&#1488;&#1493;&#1496;&#1493;&#1502;&#1496;&#1497;&#1514;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8209413027916965"/>
          <c:y val="2.7189685230951971E-2"/>
          <c:w val="0.72169744691004534"/>
          <c:h val="0.77354407341418085"/>
        </c:manualLayout>
      </c:layout>
      <c:lineChart>
        <c:grouping val="standard"/>
        <c:varyColors val="0"/>
        <c:ser>
          <c:idx val="0"/>
          <c:order val="0"/>
          <c:tx>
            <c:strRef>
              <c:f>'[תרשימים עם נתונים תשעג (2).xlsx]4.5'!$B$3:$B$4</c:f>
              <c:strCache>
                <c:ptCount val="1"/>
                <c:pt idx="0">
                  <c:v>תשס"ז נשים</c:v>
                </c:pt>
              </c:strCache>
            </c:strRef>
          </c:tx>
          <c:marker>
            <c:symbol val="none"/>
          </c:marker>
          <c:cat>
            <c:strRef>
              <c:f>'[תרשימים עם נתונים תשעג (2).xlsx]4.5'!$A$5:$A$11</c:f>
              <c:strCache>
                <c:ptCount val="7"/>
                <c:pt idx="0">
                  <c:v>פרופ' מן המניין</c:v>
                </c:pt>
                <c:pt idx="1">
                  <c:v>פרופ' חבר</c:v>
                </c:pt>
                <c:pt idx="2">
                  <c:v>מרצה בכיר</c:v>
                </c:pt>
                <c:pt idx="3">
                  <c:v>מרצה</c:v>
                </c:pt>
                <c:pt idx="4">
                  <c:v>תואר שלישי</c:v>
                </c:pt>
                <c:pt idx="5">
                  <c:v>תואר שני</c:v>
                </c:pt>
                <c:pt idx="6">
                  <c:v>תואר ראשון</c:v>
                </c:pt>
              </c:strCache>
            </c:strRef>
          </c:cat>
          <c:val>
            <c:numRef>
              <c:f>'[תרשימים עם נתונים תשעג (2).xlsx]4.5'!$B$5:$B$11</c:f>
              <c:numCache>
                <c:formatCode>0%</c:formatCode>
                <c:ptCount val="7"/>
                <c:pt idx="0">
                  <c:v>0.13</c:v>
                </c:pt>
                <c:pt idx="1">
                  <c:v>0.23</c:v>
                </c:pt>
                <c:pt idx="2">
                  <c:v>0.37</c:v>
                </c:pt>
                <c:pt idx="3">
                  <c:v>0.44</c:v>
                </c:pt>
                <c:pt idx="4">
                  <c:v>0.52998395507420781</c:v>
                </c:pt>
                <c:pt idx="5">
                  <c:v>0.56255729366886476</c:v>
                </c:pt>
                <c:pt idx="6">
                  <c:v>0.54783008338257499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'[תרשימים עם נתונים תשעג (2).xlsx]4.5'!$C$3:$C$4</c:f>
              <c:strCache>
                <c:ptCount val="1"/>
                <c:pt idx="0">
                  <c:v>תשס"ז גברים</c:v>
                </c:pt>
              </c:strCache>
            </c:strRef>
          </c:tx>
          <c:marker>
            <c:symbol val="none"/>
          </c:marker>
          <c:cat>
            <c:strRef>
              <c:f>'[תרשימים עם נתונים תשעג (2).xlsx]4.5'!$A$5:$A$11</c:f>
              <c:strCache>
                <c:ptCount val="7"/>
                <c:pt idx="0">
                  <c:v>פרופ' מן המניין</c:v>
                </c:pt>
                <c:pt idx="1">
                  <c:v>פרופ' חבר</c:v>
                </c:pt>
                <c:pt idx="2">
                  <c:v>מרצה בכיר</c:v>
                </c:pt>
                <c:pt idx="3">
                  <c:v>מרצה</c:v>
                </c:pt>
                <c:pt idx="4">
                  <c:v>תואר שלישי</c:v>
                </c:pt>
                <c:pt idx="5">
                  <c:v>תואר שני</c:v>
                </c:pt>
                <c:pt idx="6">
                  <c:v>תואר ראשון</c:v>
                </c:pt>
              </c:strCache>
            </c:strRef>
          </c:cat>
          <c:val>
            <c:numRef>
              <c:f>'[תרשימים עם נתונים תשעג (2).xlsx]4.5'!$C$5:$C$11</c:f>
              <c:numCache>
                <c:formatCode>0%</c:formatCode>
                <c:ptCount val="7"/>
                <c:pt idx="0">
                  <c:v>0.87</c:v>
                </c:pt>
                <c:pt idx="1">
                  <c:v>0.77</c:v>
                </c:pt>
                <c:pt idx="2">
                  <c:v>0.63</c:v>
                </c:pt>
                <c:pt idx="3">
                  <c:v>0.56000000000000005</c:v>
                </c:pt>
                <c:pt idx="4">
                  <c:v>0.47001604492579219</c:v>
                </c:pt>
                <c:pt idx="5">
                  <c:v>0.43744270633113524</c:v>
                </c:pt>
                <c:pt idx="6">
                  <c:v>0.45216991661742501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'[תרשימים עם נתונים תשעג (2).xlsx]4.5'!$D$3:$D$4</c:f>
              <c:strCache>
                <c:ptCount val="1"/>
                <c:pt idx="0">
                  <c:v>תשע"ג נשים</c:v>
                </c:pt>
              </c:strCache>
            </c:strRef>
          </c:tx>
          <c:marker>
            <c:symbol val="none"/>
          </c:marker>
          <c:cat>
            <c:strRef>
              <c:f>'[תרשימים עם נתונים תשעג (2).xlsx]4.5'!$A$5:$A$11</c:f>
              <c:strCache>
                <c:ptCount val="7"/>
                <c:pt idx="0">
                  <c:v>פרופ' מן המניין</c:v>
                </c:pt>
                <c:pt idx="1">
                  <c:v>פרופ' חבר</c:v>
                </c:pt>
                <c:pt idx="2">
                  <c:v>מרצה בכיר</c:v>
                </c:pt>
                <c:pt idx="3">
                  <c:v>מרצה</c:v>
                </c:pt>
                <c:pt idx="4">
                  <c:v>תואר שלישי</c:v>
                </c:pt>
                <c:pt idx="5">
                  <c:v>תואר שני</c:v>
                </c:pt>
                <c:pt idx="6">
                  <c:v>תואר ראשון</c:v>
                </c:pt>
              </c:strCache>
            </c:strRef>
          </c:cat>
          <c:val>
            <c:numRef>
              <c:f>'[תרשימים עם נתונים תשעג (2).xlsx]4.5'!$D$5:$D$11</c:f>
              <c:numCache>
                <c:formatCode>0%</c:formatCode>
                <c:ptCount val="7"/>
                <c:pt idx="0">
                  <c:v>0.15895739122362648</c:v>
                </c:pt>
                <c:pt idx="1">
                  <c:v>0.27408179213336814</c:v>
                </c:pt>
                <c:pt idx="2">
                  <c:v>0.36433175258034667</c:v>
                </c:pt>
                <c:pt idx="3">
                  <c:v>0.48639807162534432</c:v>
                </c:pt>
                <c:pt idx="4">
                  <c:v>0.52</c:v>
                </c:pt>
                <c:pt idx="5">
                  <c:v>0.6</c:v>
                </c:pt>
                <c:pt idx="6">
                  <c:v>0.56000000000000005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'[תרשימים עם נתונים תשעג (2).xlsx]4.5'!$E$3:$E$4</c:f>
              <c:strCache>
                <c:ptCount val="1"/>
                <c:pt idx="0">
                  <c:v>תשע"ג גברים</c:v>
                </c:pt>
              </c:strCache>
            </c:strRef>
          </c:tx>
          <c:marker>
            <c:symbol val="none"/>
          </c:marker>
          <c:cat>
            <c:strRef>
              <c:f>'[תרשימים עם נתונים תשעג (2).xlsx]4.5'!$A$5:$A$11</c:f>
              <c:strCache>
                <c:ptCount val="7"/>
                <c:pt idx="0">
                  <c:v>פרופ' מן המניין</c:v>
                </c:pt>
                <c:pt idx="1">
                  <c:v>פרופ' חבר</c:v>
                </c:pt>
                <c:pt idx="2">
                  <c:v>מרצה בכיר</c:v>
                </c:pt>
                <c:pt idx="3">
                  <c:v>מרצה</c:v>
                </c:pt>
                <c:pt idx="4">
                  <c:v>תואר שלישי</c:v>
                </c:pt>
                <c:pt idx="5">
                  <c:v>תואר שני</c:v>
                </c:pt>
                <c:pt idx="6">
                  <c:v>תואר ראשון</c:v>
                </c:pt>
              </c:strCache>
            </c:strRef>
          </c:cat>
          <c:val>
            <c:numRef>
              <c:f>'[תרשימים עם נתונים תשעג (2).xlsx]4.5'!$E$5:$E$11</c:f>
              <c:numCache>
                <c:formatCode>0%</c:formatCode>
                <c:ptCount val="7"/>
                <c:pt idx="0">
                  <c:v>0.84104260877637349</c:v>
                </c:pt>
                <c:pt idx="1">
                  <c:v>0.72591820786663186</c:v>
                </c:pt>
                <c:pt idx="2">
                  <c:v>0.63566824741965333</c:v>
                </c:pt>
                <c:pt idx="3">
                  <c:v>0.51360192837465568</c:v>
                </c:pt>
                <c:pt idx="4">
                  <c:v>0.48</c:v>
                </c:pt>
                <c:pt idx="5">
                  <c:v>0.4</c:v>
                </c:pt>
                <c:pt idx="6">
                  <c:v>0.43999999999999995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6556688"/>
        <c:axId val="206557080"/>
      </c:lineChart>
      <c:catAx>
        <c:axId val="206556688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500"/>
            </a:pPr>
            <a:endParaRPr lang="he-IL"/>
          </a:p>
        </c:txPr>
        <c:crossAx val="206557080"/>
        <c:crosses val="autoZero"/>
        <c:auto val="1"/>
        <c:lblAlgn val="ctr"/>
        <c:lblOffset val="100"/>
        <c:noMultiLvlLbl val="0"/>
      </c:catAx>
      <c:valAx>
        <c:axId val="206557080"/>
        <c:scaling>
          <c:orientation val="minMax"/>
        </c:scaling>
        <c:delete val="0"/>
        <c:axPos val="r"/>
        <c:majorGridlines/>
        <c:numFmt formatCode="0%" sourceLinked="1"/>
        <c:majorTickMark val="out"/>
        <c:minorTickMark val="none"/>
        <c:tickLblPos val="low"/>
        <c:txPr>
          <a:bodyPr/>
          <a:lstStyle/>
          <a:p>
            <a:pPr>
              <a:defRPr sz="1400"/>
            </a:pPr>
            <a:endParaRPr lang="he-IL"/>
          </a:p>
        </c:txPr>
        <c:crossAx val="206556688"/>
        <c:crosses val="autoZero"/>
        <c:crossBetween val="between"/>
      </c:valAx>
    </c:plotArea>
    <c:legend>
      <c:legendPos val="l"/>
      <c:layout/>
      <c:overlay val="0"/>
      <c:txPr>
        <a:bodyPr/>
        <a:lstStyle/>
        <a:p>
          <a:pPr>
            <a:defRPr sz="1500"/>
          </a:pPr>
          <a:endParaRPr lang="he-IL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5873015873015872E-2"/>
          <c:y val="0"/>
          <c:w val="0.89316797900262468"/>
          <c:h val="0.79152554926813412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'2.11'!$P$24</c:f>
              <c:strCache>
                <c:ptCount val="1"/>
                <c:pt idx="0">
                  <c:v>גברים</c:v>
                </c:pt>
              </c:strCache>
            </c:strRef>
          </c:tx>
          <c:invertIfNegative val="0"/>
          <c:cat>
            <c:strRef>
              <c:f>'2.11'!$O$25:$O$32</c:f>
              <c:strCache>
                <c:ptCount val="8"/>
                <c:pt idx="0">
                  <c:v>העברית</c:v>
                </c:pt>
                <c:pt idx="1">
                  <c:v>תל אביב</c:v>
                </c:pt>
                <c:pt idx="2">
                  <c:v>הטכניון</c:v>
                </c:pt>
                <c:pt idx="3">
                  <c:v>בר אילן</c:v>
                </c:pt>
                <c:pt idx="4">
                  <c:v>בן גוריון </c:v>
                </c:pt>
                <c:pt idx="5">
                  <c:v>חיפה </c:v>
                </c:pt>
                <c:pt idx="6">
                  <c:v>וייצמן*</c:v>
                </c:pt>
                <c:pt idx="7">
                  <c:v>או"פ*</c:v>
                </c:pt>
              </c:strCache>
            </c:strRef>
          </c:cat>
          <c:val>
            <c:numRef>
              <c:f>'2.11'!$P$25:$P$32</c:f>
              <c:numCache>
                <c:formatCode>0%</c:formatCode>
                <c:ptCount val="8"/>
                <c:pt idx="0">
                  <c:v>0.66559335860269875</c:v>
                </c:pt>
                <c:pt idx="1">
                  <c:v>0.6719589643380558</c:v>
                </c:pt>
                <c:pt idx="2">
                  <c:v>0.79725370933554507</c:v>
                </c:pt>
                <c:pt idx="3">
                  <c:v>0.73027195720017835</c:v>
                </c:pt>
                <c:pt idx="4">
                  <c:v>0.73603122432210344</c:v>
                </c:pt>
                <c:pt idx="5">
                  <c:v>0.48838777646674886</c:v>
                </c:pt>
                <c:pt idx="6">
                  <c:v>0.81</c:v>
                </c:pt>
                <c:pt idx="7">
                  <c:v>0.56999999999999995</c:v>
                </c:pt>
              </c:numCache>
            </c:numRef>
          </c:val>
        </c:ser>
        <c:ser>
          <c:idx val="1"/>
          <c:order val="1"/>
          <c:tx>
            <c:strRef>
              <c:f>'2.11'!$Q$24</c:f>
              <c:strCache>
                <c:ptCount val="1"/>
                <c:pt idx="0">
                  <c:v>נשים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9.580838323353294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"/>
                  <c:y val="9.580838323353294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1746031746031746E-3"/>
                  <c:y val="3.4597471723220224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5.588822355289421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"/>
                  <c:y val="5.8549567531603459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1.5873015873015873E-3"/>
                  <c:y val="0.15169660678642716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3.1744781902262216E-3"/>
                  <c:y val="3.9919950125994717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1.5873015873015873E-3"/>
                  <c:y val="0.13572854291417166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800" b="1"/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'2.11'!$O$25:$O$32</c:f>
              <c:strCache>
                <c:ptCount val="8"/>
                <c:pt idx="0">
                  <c:v>העברית</c:v>
                </c:pt>
                <c:pt idx="1">
                  <c:v>תל אביב</c:v>
                </c:pt>
                <c:pt idx="2">
                  <c:v>הטכניון</c:v>
                </c:pt>
                <c:pt idx="3">
                  <c:v>בר אילן</c:v>
                </c:pt>
                <c:pt idx="4">
                  <c:v>בן גוריון </c:v>
                </c:pt>
                <c:pt idx="5">
                  <c:v>חיפה </c:v>
                </c:pt>
                <c:pt idx="6">
                  <c:v>וייצמן*</c:v>
                </c:pt>
                <c:pt idx="7">
                  <c:v>או"פ*</c:v>
                </c:pt>
              </c:strCache>
            </c:strRef>
          </c:cat>
          <c:val>
            <c:numRef>
              <c:f>'2.11'!$Q$25:$Q$32</c:f>
              <c:numCache>
                <c:formatCode>0%</c:formatCode>
                <c:ptCount val="8"/>
                <c:pt idx="0">
                  <c:v>0.33440664139730136</c:v>
                </c:pt>
                <c:pt idx="1">
                  <c:v>0.32804103566194437</c:v>
                </c:pt>
                <c:pt idx="2">
                  <c:v>0.20274629066445488</c:v>
                </c:pt>
                <c:pt idx="3">
                  <c:v>0.26972804279982165</c:v>
                </c:pt>
                <c:pt idx="4">
                  <c:v>0.26396877567789639</c:v>
                </c:pt>
                <c:pt idx="5">
                  <c:v>0.51161222353325109</c:v>
                </c:pt>
                <c:pt idx="6">
                  <c:v>0.19</c:v>
                </c:pt>
                <c:pt idx="7">
                  <c:v>0.43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06557864"/>
        <c:axId val="206558256"/>
      </c:barChart>
      <c:catAx>
        <c:axId val="206557864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crossAx val="206558256"/>
        <c:crosses val="autoZero"/>
        <c:auto val="1"/>
        <c:lblAlgn val="ctr"/>
        <c:lblOffset val="100"/>
        <c:noMultiLvlLbl val="0"/>
      </c:catAx>
      <c:valAx>
        <c:axId val="206558256"/>
        <c:scaling>
          <c:orientation val="minMax"/>
        </c:scaling>
        <c:delete val="1"/>
        <c:axPos val="r"/>
        <c:majorGridlines/>
        <c:numFmt formatCode="0%" sourceLinked="1"/>
        <c:majorTickMark val="out"/>
        <c:minorTickMark val="none"/>
        <c:tickLblPos val="nextTo"/>
        <c:crossAx val="206557864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0.41300937382827146"/>
          <c:y val="0.92949134830368418"/>
          <c:w val="0.18667966504186978"/>
          <c:h val="7.0508555750958685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/>
      </a:pPr>
      <a:endParaRPr lang="he-IL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813198444178536"/>
          <c:y val="3.125E-2"/>
          <c:w val="0.77932098765432101"/>
          <c:h val="0.62395587270341213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'עיבוד נתונים'!$H$36</c:f>
              <c:strCache>
                <c:ptCount val="1"/>
                <c:pt idx="0">
                  <c:v>גברים</c:v>
                </c:pt>
              </c:strCache>
            </c:strRef>
          </c:tx>
          <c:invertIfNegative val="0"/>
          <c:dLbls>
            <c:delete val="1"/>
          </c:dLbls>
          <c:cat>
            <c:strRef>
              <c:f>'עיבוד נתונים'!$I$35:$K$35</c:f>
              <c:strCache>
                <c:ptCount val="3"/>
                <c:pt idx="0">
                  <c:v>מכללות לאמנויות</c:v>
                </c:pt>
                <c:pt idx="1">
                  <c:v>סה"כ הנדסה</c:v>
                </c:pt>
                <c:pt idx="2">
                  <c:v>סה"כ כלליות</c:v>
                </c:pt>
              </c:strCache>
            </c:strRef>
          </c:cat>
          <c:val>
            <c:numRef>
              <c:f>'עיבוד נתונים'!$I$36:$K$36</c:f>
              <c:numCache>
                <c:formatCode>0%</c:formatCode>
                <c:ptCount val="3"/>
                <c:pt idx="0">
                  <c:v>0.55652173913043479</c:v>
                </c:pt>
                <c:pt idx="1">
                  <c:v>0.66666666666666663</c:v>
                </c:pt>
                <c:pt idx="2">
                  <c:v>0.48653846153846153</c:v>
                </c:pt>
              </c:numCache>
            </c:numRef>
          </c:val>
        </c:ser>
        <c:ser>
          <c:idx val="1"/>
          <c:order val="1"/>
          <c:tx>
            <c:strRef>
              <c:f>'עיבוד נתונים'!$H$37</c:f>
              <c:strCache>
                <c:ptCount val="1"/>
                <c:pt idx="0">
                  <c:v>נשים 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'עיבוד נתונים'!$I$35:$K$35</c:f>
              <c:strCache>
                <c:ptCount val="3"/>
                <c:pt idx="0">
                  <c:v>מכללות לאמנויות</c:v>
                </c:pt>
                <c:pt idx="1">
                  <c:v>סה"כ הנדסה</c:v>
                </c:pt>
                <c:pt idx="2">
                  <c:v>סה"כ כלליות</c:v>
                </c:pt>
              </c:strCache>
            </c:strRef>
          </c:cat>
          <c:val>
            <c:numRef>
              <c:f>'עיבוד נתונים'!$I$37:$K$37</c:f>
              <c:numCache>
                <c:formatCode>0%</c:formatCode>
                <c:ptCount val="3"/>
                <c:pt idx="0">
                  <c:v>0.44347826086956521</c:v>
                </c:pt>
                <c:pt idx="1">
                  <c:v>0.33333333333333331</c:v>
                </c:pt>
                <c:pt idx="2">
                  <c:v>0.51346153846153841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100"/>
        <c:axId val="206559040"/>
        <c:axId val="206559432"/>
      </c:barChart>
      <c:catAx>
        <c:axId val="206559040"/>
        <c:scaling>
          <c:orientation val="maxMin"/>
        </c:scaling>
        <c:delete val="0"/>
        <c:axPos val="b"/>
        <c:numFmt formatCode="General" sourceLinked="0"/>
        <c:majorTickMark val="none"/>
        <c:minorTickMark val="none"/>
        <c:tickLblPos val="nextTo"/>
        <c:crossAx val="206559432"/>
        <c:crosses val="autoZero"/>
        <c:auto val="1"/>
        <c:lblAlgn val="ctr"/>
        <c:lblOffset val="100"/>
        <c:noMultiLvlLbl val="0"/>
      </c:catAx>
      <c:valAx>
        <c:axId val="206559432"/>
        <c:scaling>
          <c:orientation val="minMax"/>
        </c:scaling>
        <c:delete val="1"/>
        <c:axPos val="r"/>
        <c:numFmt formatCode="0%" sourceLinked="1"/>
        <c:majorTickMark val="none"/>
        <c:minorTickMark val="none"/>
        <c:tickLblPos val="nextTo"/>
        <c:crossAx val="20655904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562034522046551"/>
          <c:y val="0.88679031332020997"/>
          <c:w val="0.28759297830121205"/>
          <c:h val="8.4563853346456691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2200"/>
      </a:pPr>
      <a:endParaRPr lang="he-IL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C1DFFC8-B5B0-471E-BCD6-7CDEFF27F2D6}" type="doc">
      <dgm:prSet loTypeId="urn:microsoft.com/office/officeart/2009/layout/CircleArrowProcess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FF03BED0-0E77-4D51-A581-9B741592B41D}">
      <dgm:prSet phldrT="[טקסט]" custT="1"/>
      <dgm:spPr/>
      <dgm:t>
        <a:bodyPr/>
        <a:lstStyle/>
        <a:p>
          <a:pPr rtl="1"/>
          <a:r>
            <a:rPr lang="he-IL" sz="1800" b="1" dirty="0" smtClean="0">
              <a:latin typeface="Tahoma" pitchFamily="34" charset="0"/>
              <a:cs typeface="Tahoma" pitchFamily="34" charset="0"/>
            </a:rPr>
            <a:t>הכוונת נשים למחקר אקדמי</a:t>
          </a:r>
          <a:endParaRPr lang="he-IL" sz="1800" dirty="0"/>
        </a:p>
      </dgm:t>
    </dgm:pt>
    <dgm:pt modelId="{903CFF16-FF8C-4364-A6DB-C372A1359995}" type="parTrans" cxnId="{1E16ED45-2814-49C5-9A01-287012FA60DA}">
      <dgm:prSet/>
      <dgm:spPr/>
      <dgm:t>
        <a:bodyPr/>
        <a:lstStyle/>
        <a:p>
          <a:pPr rtl="1"/>
          <a:endParaRPr lang="he-IL"/>
        </a:p>
      </dgm:t>
    </dgm:pt>
    <dgm:pt modelId="{AF819A92-DF20-4470-B956-4BD0FADF01D3}" type="sibTrans" cxnId="{1E16ED45-2814-49C5-9A01-287012FA60DA}">
      <dgm:prSet/>
      <dgm:spPr/>
      <dgm:t>
        <a:bodyPr/>
        <a:lstStyle/>
        <a:p>
          <a:pPr rtl="1"/>
          <a:endParaRPr lang="he-IL"/>
        </a:p>
      </dgm:t>
    </dgm:pt>
    <dgm:pt modelId="{E28A766D-D952-4766-8B79-1498550B0C44}">
      <dgm:prSet custT="1"/>
      <dgm:spPr/>
      <dgm:t>
        <a:bodyPr/>
        <a:lstStyle/>
        <a:p>
          <a:pPr rtl="1"/>
          <a:r>
            <a:rPr lang="he-IL" sz="1800" b="1" dirty="0" smtClean="0">
              <a:latin typeface="Tahoma" pitchFamily="34" charset="0"/>
              <a:cs typeface="Tahoma" pitchFamily="34" charset="0"/>
            </a:rPr>
            <a:t>גיוס נשים לסגל האקדמי הבכיר</a:t>
          </a:r>
        </a:p>
      </dgm:t>
    </dgm:pt>
    <dgm:pt modelId="{1EDAC43D-6666-41FE-BB7D-F7221C56420E}" type="parTrans" cxnId="{C5116AD5-9804-49A9-AB1F-57BABBEECC88}">
      <dgm:prSet/>
      <dgm:spPr/>
      <dgm:t>
        <a:bodyPr/>
        <a:lstStyle/>
        <a:p>
          <a:pPr rtl="1"/>
          <a:endParaRPr lang="he-IL"/>
        </a:p>
      </dgm:t>
    </dgm:pt>
    <dgm:pt modelId="{DB52DC1D-7956-4B14-B47C-0DE589515E97}" type="sibTrans" cxnId="{C5116AD5-9804-49A9-AB1F-57BABBEECC88}">
      <dgm:prSet/>
      <dgm:spPr/>
      <dgm:t>
        <a:bodyPr/>
        <a:lstStyle/>
        <a:p>
          <a:pPr rtl="1"/>
          <a:endParaRPr lang="he-IL"/>
        </a:p>
      </dgm:t>
    </dgm:pt>
    <dgm:pt modelId="{DFBE88AD-5E66-4A13-924F-6B4B0B8140BB}">
      <dgm:prSet custT="1"/>
      <dgm:spPr/>
      <dgm:t>
        <a:bodyPr/>
        <a:lstStyle/>
        <a:p>
          <a:pPr rtl="1"/>
          <a:r>
            <a:rPr lang="he-IL" sz="1800" b="1" dirty="0" smtClean="0">
              <a:latin typeface="Tahoma" pitchFamily="34" charset="0"/>
              <a:cs typeface="Tahoma" pitchFamily="34" charset="0"/>
            </a:rPr>
            <a:t>קידום נשים בסגל האקדמי הבכיר</a:t>
          </a:r>
          <a:endParaRPr lang="he-IL" sz="1800" dirty="0" smtClean="0">
            <a:latin typeface="Tahoma" pitchFamily="34" charset="0"/>
            <a:cs typeface="Tahoma" pitchFamily="34" charset="0"/>
          </a:endParaRPr>
        </a:p>
      </dgm:t>
    </dgm:pt>
    <dgm:pt modelId="{F670DA40-3A30-4310-8449-582C2DC02711}" type="parTrans" cxnId="{ACE872C5-2649-4390-B8B5-378F1051BC83}">
      <dgm:prSet/>
      <dgm:spPr/>
      <dgm:t>
        <a:bodyPr/>
        <a:lstStyle/>
        <a:p>
          <a:pPr rtl="1"/>
          <a:endParaRPr lang="he-IL"/>
        </a:p>
      </dgm:t>
    </dgm:pt>
    <dgm:pt modelId="{64EFB0D1-EBE9-4F9B-A48A-03CE4AF02684}" type="sibTrans" cxnId="{ACE872C5-2649-4390-B8B5-378F1051BC83}">
      <dgm:prSet/>
      <dgm:spPr/>
      <dgm:t>
        <a:bodyPr/>
        <a:lstStyle/>
        <a:p>
          <a:pPr rtl="1"/>
          <a:endParaRPr lang="he-IL"/>
        </a:p>
      </dgm:t>
    </dgm:pt>
    <dgm:pt modelId="{A1E83BB4-C190-40C3-B9DD-9535C4F99D54}" type="pres">
      <dgm:prSet presAssocID="{0C1DFFC8-B5B0-471E-BCD6-7CDEFF27F2D6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pPr rtl="1"/>
          <a:endParaRPr lang="he-IL"/>
        </a:p>
      </dgm:t>
    </dgm:pt>
    <dgm:pt modelId="{36DEAE92-4C07-4C8C-80CA-9E62E982FC27}" type="pres">
      <dgm:prSet presAssocID="{FF03BED0-0E77-4D51-A581-9B741592B41D}" presName="Accent1" presStyleCnt="0"/>
      <dgm:spPr/>
      <dgm:t>
        <a:bodyPr/>
        <a:lstStyle/>
        <a:p>
          <a:pPr rtl="1"/>
          <a:endParaRPr lang="he-IL"/>
        </a:p>
      </dgm:t>
    </dgm:pt>
    <dgm:pt modelId="{3D6BAB61-6816-4EFD-9BCA-985441AF94E0}" type="pres">
      <dgm:prSet presAssocID="{FF03BED0-0E77-4D51-A581-9B741592B41D}" presName="Accent" presStyleLbl="node1" presStyleIdx="0" presStyleCnt="3" custScaleX="80982" custScaleY="75460"/>
      <dgm:spPr/>
      <dgm:t>
        <a:bodyPr/>
        <a:lstStyle/>
        <a:p>
          <a:pPr rtl="1"/>
          <a:endParaRPr lang="he-IL"/>
        </a:p>
      </dgm:t>
    </dgm:pt>
    <dgm:pt modelId="{ECE9D03C-3DEE-4D30-BEB1-64980F0881EA}" type="pres">
      <dgm:prSet presAssocID="{FF03BED0-0E77-4D51-A581-9B741592B41D}" presName="Parent1" presStyleLbl="revTx" presStyleIdx="0" presStyleCnt="3" custLinFactNeighborX="-8657" custLinFactNeighborY="624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1E2C6D0-88C0-4C0B-820A-398306DF2B6E}" type="pres">
      <dgm:prSet presAssocID="{E28A766D-D952-4766-8B79-1498550B0C44}" presName="Accent2" presStyleCnt="0"/>
      <dgm:spPr/>
      <dgm:t>
        <a:bodyPr/>
        <a:lstStyle/>
        <a:p>
          <a:pPr rtl="1"/>
          <a:endParaRPr lang="he-IL"/>
        </a:p>
      </dgm:t>
    </dgm:pt>
    <dgm:pt modelId="{685A6300-3D0E-4697-BC63-620789C46184}" type="pres">
      <dgm:prSet presAssocID="{E28A766D-D952-4766-8B79-1498550B0C44}" presName="Accent" presStyleLbl="node1" presStyleIdx="1" presStyleCnt="3" custScaleX="80984" custScaleY="75749"/>
      <dgm:spPr/>
      <dgm:t>
        <a:bodyPr/>
        <a:lstStyle/>
        <a:p>
          <a:pPr rtl="1"/>
          <a:endParaRPr lang="he-IL"/>
        </a:p>
      </dgm:t>
    </dgm:pt>
    <dgm:pt modelId="{00B10330-C13F-442D-AC3C-4D5186BF1B28}" type="pres">
      <dgm:prSet presAssocID="{E28A766D-D952-4766-8B79-1498550B0C44}" presName="Parent2" presStyleLbl="revTx" presStyleIdx="1" presStyleCnt="3" custScaleX="66961" custScaleY="155054" custLinFactNeighborX="-2030" custLinFactNeighborY="-801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79F7170-6A58-4EFA-9368-CBCE18C34FAB}" type="pres">
      <dgm:prSet presAssocID="{DFBE88AD-5E66-4A13-924F-6B4B0B8140BB}" presName="Accent3" presStyleCnt="0"/>
      <dgm:spPr/>
      <dgm:t>
        <a:bodyPr/>
        <a:lstStyle/>
        <a:p>
          <a:pPr rtl="1"/>
          <a:endParaRPr lang="he-IL"/>
        </a:p>
      </dgm:t>
    </dgm:pt>
    <dgm:pt modelId="{7630330D-75B7-4717-BCAC-BE205E777E28}" type="pres">
      <dgm:prSet presAssocID="{DFBE88AD-5E66-4A13-924F-6B4B0B8140BB}" presName="Accent" presStyleLbl="node1" presStyleIdx="2" presStyleCnt="3" custScaleX="78796" custScaleY="77457"/>
      <dgm:spPr/>
      <dgm:t>
        <a:bodyPr/>
        <a:lstStyle/>
        <a:p>
          <a:pPr rtl="1"/>
          <a:endParaRPr lang="he-IL"/>
        </a:p>
      </dgm:t>
    </dgm:pt>
    <dgm:pt modelId="{7961AB63-A74E-4FA0-8D20-692A6832F440}" type="pres">
      <dgm:prSet presAssocID="{DFBE88AD-5E66-4A13-924F-6B4B0B8140BB}" presName="Parent3" presStyleLbl="revTx" presStyleIdx="2" presStyleCnt="3" custScaleX="77236" custScaleY="12961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1E16ED45-2814-49C5-9A01-287012FA60DA}" srcId="{0C1DFFC8-B5B0-471E-BCD6-7CDEFF27F2D6}" destId="{FF03BED0-0E77-4D51-A581-9B741592B41D}" srcOrd="0" destOrd="0" parTransId="{903CFF16-FF8C-4364-A6DB-C372A1359995}" sibTransId="{AF819A92-DF20-4470-B956-4BD0FADF01D3}"/>
    <dgm:cxn modelId="{F9FB2D74-3AAB-4438-8140-18CA37712335}" type="presOf" srcId="{FF03BED0-0E77-4D51-A581-9B741592B41D}" destId="{ECE9D03C-3DEE-4D30-BEB1-64980F0881EA}" srcOrd="0" destOrd="0" presId="urn:microsoft.com/office/officeart/2009/layout/CircleArrowProcess"/>
    <dgm:cxn modelId="{FF9613F8-3D12-4F6D-87B5-C07A289250B0}" type="presOf" srcId="{0C1DFFC8-B5B0-471E-BCD6-7CDEFF27F2D6}" destId="{A1E83BB4-C190-40C3-B9DD-9535C4F99D54}" srcOrd="0" destOrd="0" presId="urn:microsoft.com/office/officeart/2009/layout/CircleArrowProcess"/>
    <dgm:cxn modelId="{C5116AD5-9804-49A9-AB1F-57BABBEECC88}" srcId="{0C1DFFC8-B5B0-471E-BCD6-7CDEFF27F2D6}" destId="{E28A766D-D952-4766-8B79-1498550B0C44}" srcOrd="1" destOrd="0" parTransId="{1EDAC43D-6666-41FE-BB7D-F7221C56420E}" sibTransId="{DB52DC1D-7956-4B14-B47C-0DE589515E97}"/>
    <dgm:cxn modelId="{75225789-F8CB-43EF-B121-0F6D1CBC73B0}" type="presOf" srcId="{DFBE88AD-5E66-4A13-924F-6B4B0B8140BB}" destId="{7961AB63-A74E-4FA0-8D20-692A6832F440}" srcOrd="0" destOrd="0" presId="urn:microsoft.com/office/officeart/2009/layout/CircleArrowProcess"/>
    <dgm:cxn modelId="{ACE872C5-2649-4390-B8B5-378F1051BC83}" srcId="{0C1DFFC8-B5B0-471E-BCD6-7CDEFF27F2D6}" destId="{DFBE88AD-5E66-4A13-924F-6B4B0B8140BB}" srcOrd="2" destOrd="0" parTransId="{F670DA40-3A30-4310-8449-582C2DC02711}" sibTransId="{64EFB0D1-EBE9-4F9B-A48A-03CE4AF02684}"/>
    <dgm:cxn modelId="{9CCBB256-72E2-46C1-879A-2CCD550C6B2A}" type="presOf" srcId="{E28A766D-D952-4766-8B79-1498550B0C44}" destId="{00B10330-C13F-442D-AC3C-4D5186BF1B28}" srcOrd="0" destOrd="0" presId="urn:microsoft.com/office/officeart/2009/layout/CircleArrowProcess"/>
    <dgm:cxn modelId="{E00F8EF6-C530-48F8-A3DF-54F3C06322F3}" type="presParOf" srcId="{A1E83BB4-C190-40C3-B9DD-9535C4F99D54}" destId="{36DEAE92-4C07-4C8C-80CA-9E62E982FC27}" srcOrd="0" destOrd="0" presId="urn:microsoft.com/office/officeart/2009/layout/CircleArrowProcess"/>
    <dgm:cxn modelId="{CEA7B773-D174-4A09-887A-FA0974DD2902}" type="presParOf" srcId="{36DEAE92-4C07-4C8C-80CA-9E62E982FC27}" destId="{3D6BAB61-6816-4EFD-9BCA-985441AF94E0}" srcOrd="0" destOrd="0" presId="urn:microsoft.com/office/officeart/2009/layout/CircleArrowProcess"/>
    <dgm:cxn modelId="{888371E7-35F1-4343-A32D-5550271A735A}" type="presParOf" srcId="{A1E83BB4-C190-40C3-B9DD-9535C4F99D54}" destId="{ECE9D03C-3DEE-4D30-BEB1-64980F0881EA}" srcOrd="1" destOrd="0" presId="urn:microsoft.com/office/officeart/2009/layout/CircleArrowProcess"/>
    <dgm:cxn modelId="{862C4464-2D6A-44FF-BDFB-7647C27048D4}" type="presParOf" srcId="{A1E83BB4-C190-40C3-B9DD-9535C4F99D54}" destId="{21E2C6D0-88C0-4C0B-820A-398306DF2B6E}" srcOrd="2" destOrd="0" presId="urn:microsoft.com/office/officeart/2009/layout/CircleArrowProcess"/>
    <dgm:cxn modelId="{154909BD-D507-4F91-A528-1ACF7001C164}" type="presParOf" srcId="{21E2C6D0-88C0-4C0B-820A-398306DF2B6E}" destId="{685A6300-3D0E-4697-BC63-620789C46184}" srcOrd="0" destOrd="0" presId="urn:microsoft.com/office/officeart/2009/layout/CircleArrowProcess"/>
    <dgm:cxn modelId="{44E8405C-6F4A-496A-BAD7-EF646BCD00F3}" type="presParOf" srcId="{A1E83BB4-C190-40C3-B9DD-9535C4F99D54}" destId="{00B10330-C13F-442D-AC3C-4D5186BF1B28}" srcOrd="3" destOrd="0" presId="urn:microsoft.com/office/officeart/2009/layout/CircleArrowProcess"/>
    <dgm:cxn modelId="{0F165E73-0DC4-4EA2-B317-DB70C1D53A8C}" type="presParOf" srcId="{A1E83BB4-C190-40C3-B9DD-9535C4F99D54}" destId="{679F7170-6A58-4EFA-9368-CBCE18C34FAB}" srcOrd="4" destOrd="0" presId="urn:microsoft.com/office/officeart/2009/layout/CircleArrowProcess"/>
    <dgm:cxn modelId="{CFCC796D-C9BE-4F43-93D7-149655AE54F5}" type="presParOf" srcId="{679F7170-6A58-4EFA-9368-CBCE18C34FAB}" destId="{7630330D-75B7-4717-BCAC-BE205E777E28}" srcOrd="0" destOrd="0" presId="urn:microsoft.com/office/officeart/2009/layout/CircleArrowProcess"/>
    <dgm:cxn modelId="{5E2479FD-5F23-441C-9F89-39E8ABE2E595}" type="presParOf" srcId="{A1E83BB4-C190-40C3-B9DD-9535C4F99D54}" destId="{7961AB63-A74E-4FA0-8D20-692A6832F440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C1DFFC8-B5B0-471E-BCD6-7CDEFF27F2D6}" type="doc">
      <dgm:prSet loTypeId="urn:microsoft.com/office/officeart/2009/layout/CircleArrow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FF03BED0-0E77-4D51-A581-9B741592B41D}">
      <dgm:prSet phldrT="[טקסט]" custT="1"/>
      <dgm:spPr/>
      <dgm:t>
        <a:bodyPr/>
        <a:lstStyle/>
        <a:p>
          <a:pPr rtl="1"/>
          <a:r>
            <a:rPr lang="he-IL" sz="2000" b="1" dirty="0" smtClean="0">
              <a:solidFill>
                <a:srgbClr val="002060"/>
              </a:solidFill>
              <a:latin typeface="Tahoma" pitchFamily="34" charset="0"/>
              <a:cs typeface="Tahoma" pitchFamily="34" charset="0"/>
            </a:rPr>
            <a:t>הכוונת נשים למחקר אקדמי</a:t>
          </a:r>
          <a:endParaRPr lang="he-IL" sz="2000" dirty="0">
            <a:solidFill>
              <a:srgbClr val="002060"/>
            </a:solidFill>
          </a:endParaRPr>
        </a:p>
      </dgm:t>
    </dgm:pt>
    <dgm:pt modelId="{903CFF16-FF8C-4364-A6DB-C372A1359995}" type="parTrans" cxnId="{1E16ED45-2814-49C5-9A01-287012FA60DA}">
      <dgm:prSet/>
      <dgm:spPr/>
      <dgm:t>
        <a:bodyPr/>
        <a:lstStyle/>
        <a:p>
          <a:pPr rtl="1"/>
          <a:endParaRPr lang="he-IL"/>
        </a:p>
      </dgm:t>
    </dgm:pt>
    <dgm:pt modelId="{AF819A92-DF20-4470-B956-4BD0FADF01D3}" type="sibTrans" cxnId="{1E16ED45-2814-49C5-9A01-287012FA60DA}">
      <dgm:prSet/>
      <dgm:spPr/>
      <dgm:t>
        <a:bodyPr/>
        <a:lstStyle/>
        <a:p>
          <a:pPr rtl="1"/>
          <a:endParaRPr lang="he-IL"/>
        </a:p>
      </dgm:t>
    </dgm:pt>
    <dgm:pt modelId="{E28A766D-D952-4766-8B79-1498550B0C44}">
      <dgm:prSet custT="1"/>
      <dgm:spPr/>
      <dgm:t>
        <a:bodyPr/>
        <a:lstStyle/>
        <a:p>
          <a:pPr rtl="1"/>
          <a:r>
            <a:rPr lang="he-IL" sz="1100" b="1" dirty="0" smtClean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rPr>
            <a:t>גיוס נשים לסגל האקדמי הבכיר</a:t>
          </a:r>
        </a:p>
      </dgm:t>
    </dgm:pt>
    <dgm:pt modelId="{1EDAC43D-6666-41FE-BB7D-F7221C56420E}" type="parTrans" cxnId="{C5116AD5-9804-49A9-AB1F-57BABBEECC88}">
      <dgm:prSet/>
      <dgm:spPr/>
      <dgm:t>
        <a:bodyPr/>
        <a:lstStyle/>
        <a:p>
          <a:pPr rtl="1"/>
          <a:endParaRPr lang="he-IL"/>
        </a:p>
      </dgm:t>
    </dgm:pt>
    <dgm:pt modelId="{DB52DC1D-7956-4B14-B47C-0DE589515E97}" type="sibTrans" cxnId="{C5116AD5-9804-49A9-AB1F-57BABBEECC88}">
      <dgm:prSet/>
      <dgm:spPr/>
      <dgm:t>
        <a:bodyPr/>
        <a:lstStyle/>
        <a:p>
          <a:pPr rtl="1"/>
          <a:endParaRPr lang="he-IL"/>
        </a:p>
      </dgm:t>
    </dgm:pt>
    <dgm:pt modelId="{DFBE88AD-5E66-4A13-924F-6B4B0B8140BB}">
      <dgm:prSet custT="1"/>
      <dgm:spPr/>
      <dgm:t>
        <a:bodyPr/>
        <a:lstStyle/>
        <a:p>
          <a:pPr rtl="1"/>
          <a:r>
            <a:rPr lang="he-IL" sz="1100" b="1" dirty="0" smtClean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rPr>
            <a:t>קידום נשים בסגל האקדמי הבכיר</a:t>
          </a:r>
          <a:endParaRPr lang="he-IL" sz="1100" dirty="0" smtClean="0">
            <a:solidFill>
              <a:schemeClr val="accent1">
                <a:lumMod val="75000"/>
              </a:schemeClr>
            </a:solidFill>
            <a:latin typeface="Tahoma" pitchFamily="34" charset="0"/>
            <a:cs typeface="Tahoma" pitchFamily="34" charset="0"/>
          </a:endParaRPr>
        </a:p>
      </dgm:t>
    </dgm:pt>
    <dgm:pt modelId="{F670DA40-3A30-4310-8449-582C2DC02711}" type="parTrans" cxnId="{ACE872C5-2649-4390-B8B5-378F1051BC83}">
      <dgm:prSet/>
      <dgm:spPr/>
      <dgm:t>
        <a:bodyPr/>
        <a:lstStyle/>
        <a:p>
          <a:pPr rtl="1"/>
          <a:endParaRPr lang="he-IL"/>
        </a:p>
      </dgm:t>
    </dgm:pt>
    <dgm:pt modelId="{64EFB0D1-EBE9-4F9B-A48A-03CE4AF02684}" type="sibTrans" cxnId="{ACE872C5-2649-4390-B8B5-378F1051BC83}">
      <dgm:prSet/>
      <dgm:spPr/>
      <dgm:t>
        <a:bodyPr/>
        <a:lstStyle/>
        <a:p>
          <a:pPr rtl="1"/>
          <a:endParaRPr lang="he-IL"/>
        </a:p>
      </dgm:t>
    </dgm:pt>
    <dgm:pt modelId="{A1E83BB4-C190-40C3-B9DD-9535C4F99D54}" type="pres">
      <dgm:prSet presAssocID="{0C1DFFC8-B5B0-471E-BCD6-7CDEFF27F2D6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pPr rtl="1"/>
          <a:endParaRPr lang="he-IL"/>
        </a:p>
      </dgm:t>
    </dgm:pt>
    <dgm:pt modelId="{36DEAE92-4C07-4C8C-80CA-9E62E982FC27}" type="pres">
      <dgm:prSet presAssocID="{FF03BED0-0E77-4D51-A581-9B741592B41D}" presName="Accent1" presStyleCnt="0"/>
      <dgm:spPr/>
    </dgm:pt>
    <dgm:pt modelId="{3D6BAB61-6816-4EFD-9BCA-985441AF94E0}" type="pres">
      <dgm:prSet presAssocID="{FF03BED0-0E77-4D51-A581-9B741592B41D}" presName="Accent" presStyleLbl="node1" presStyleIdx="0" presStyleCnt="3" custScaleX="146596" custScaleY="149460"/>
      <dgm:spPr/>
    </dgm:pt>
    <dgm:pt modelId="{ECE9D03C-3DEE-4D30-BEB1-64980F0881EA}" type="pres">
      <dgm:prSet presAssocID="{FF03BED0-0E77-4D51-A581-9B741592B41D}" presName="Parent1" presStyleLbl="revTx" presStyleIdx="0" presStyleCnt="3" custLinFactNeighborX="7633" custLinFactNeighborY="-38087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1E2C6D0-88C0-4C0B-820A-398306DF2B6E}" type="pres">
      <dgm:prSet presAssocID="{E28A766D-D952-4766-8B79-1498550B0C44}" presName="Accent2" presStyleCnt="0"/>
      <dgm:spPr/>
    </dgm:pt>
    <dgm:pt modelId="{685A6300-3D0E-4697-BC63-620789C46184}" type="pres">
      <dgm:prSet presAssocID="{E28A766D-D952-4766-8B79-1498550B0C44}" presName="Accent" presStyleLbl="node1" presStyleIdx="1" presStyleCnt="3" custScaleX="80984" custScaleY="75749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1"/>
          <a:endParaRPr lang="he-IL"/>
        </a:p>
      </dgm:t>
    </dgm:pt>
    <dgm:pt modelId="{00B10330-C13F-442D-AC3C-4D5186BF1B28}" type="pres">
      <dgm:prSet presAssocID="{E28A766D-D952-4766-8B79-1498550B0C44}" presName="Parent2" presStyleLbl="revTx" presStyleIdx="1" presStyleCnt="3" custScaleX="66961" custScaleY="155054" custLinFactNeighborX="-2030" custLinFactNeighborY="-801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79F7170-6A58-4EFA-9368-CBCE18C34FAB}" type="pres">
      <dgm:prSet presAssocID="{DFBE88AD-5E66-4A13-924F-6B4B0B8140BB}" presName="Accent3" presStyleCnt="0"/>
      <dgm:spPr/>
    </dgm:pt>
    <dgm:pt modelId="{7630330D-75B7-4717-BCAC-BE205E777E28}" type="pres">
      <dgm:prSet presAssocID="{DFBE88AD-5E66-4A13-924F-6B4B0B8140BB}" presName="Accent" presStyleLbl="node1" presStyleIdx="2" presStyleCnt="3" custScaleX="78796" custScaleY="77457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1"/>
          <a:endParaRPr lang="he-IL"/>
        </a:p>
      </dgm:t>
    </dgm:pt>
    <dgm:pt modelId="{7961AB63-A74E-4FA0-8D20-692A6832F440}" type="pres">
      <dgm:prSet presAssocID="{DFBE88AD-5E66-4A13-924F-6B4B0B8140BB}" presName="Parent3" presStyleLbl="revTx" presStyleIdx="2" presStyleCnt="3" custScaleX="77236" custScaleY="12961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73A6FD43-FC28-4C7B-ABCF-798A03AD71EC}" type="presOf" srcId="{0C1DFFC8-B5B0-471E-BCD6-7CDEFF27F2D6}" destId="{A1E83BB4-C190-40C3-B9DD-9535C4F99D54}" srcOrd="0" destOrd="0" presId="urn:microsoft.com/office/officeart/2009/layout/CircleArrowProcess"/>
    <dgm:cxn modelId="{1E16ED45-2814-49C5-9A01-287012FA60DA}" srcId="{0C1DFFC8-B5B0-471E-BCD6-7CDEFF27F2D6}" destId="{FF03BED0-0E77-4D51-A581-9B741592B41D}" srcOrd="0" destOrd="0" parTransId="{903CFF16-FF8C-4364-A6DB-C372A1359995}" sibTransId="{AF819A92-DF20-4470-B956-4BD0FADF01D3}"/>
    <dgm:cxn modelId="{8D3ECC51-7462-491A-B37A-4257B147197F}" type="presOf" srcId="{FF03BED0-0E77-4D51-A581-9B741592B41D}" destId="{ECE9D03C-3DEE-4D30-BEB1-64980F0881EA}" srcOrd="0" destOrd="0" presId="urn:microsoft.com/office/officeart/2009/layout/CircleArrowProcess"/>
    <dgm:cxn modelId="{C5116AD5-9804-49A9-AB1F-57BABBEECC88}" srcId="{0C1DFFC8-B5B0-471E-BCD6-7CDEFF27F2D6}" destId="{E28A766D-D952-4766-8B79-1498550B0C44}" srcOrd="1" destOrd="0" parTransId="{1EDAC43D-6666-41FE-BB7D-F7221C56420E}" sibTransId="{DB52DC1D-7956-4B14-B47C-0DE589515E97}"/>
    <dgm:cxn modelId="{C50BD9FD-729D-4863-BDF3-08A852CDCD8C}" type="presOf" srcId="{E28A766D-D952-4766-8B79-1498550B0C44}" destId="{00B10330-C13F-442D-AC3C-4D5186BF1B28}" srcOrd="0" destOrd="0" presId="urn:microsoft.com/office/officeart/2009/layout/CircleArrowProcess"/>
    <dgm:cxn modelId="{A41A57ED-5FCD-4B62-B4BE-9227593D6C5B}" type="presOf" srcId="{DFBE88AD-5E66-4A13-924F-6B4B0B8140BB}" destId="{7961AB63-A74E-4FA0-8D20-692A6832F440}" srcOrd="0" destOrd="0" presId="urn:microsoft.com/office/officeart/2009/layout/CircleArrowProcess"/>
    <dgm:cxn modelId="{ACE872C5-2649-4390-B8B5-378F1051BC83}" srcId="{0C1DFFC8-B5B0-471E-BCD6-7CDEFF27F2D6}" destId="{DFBE88AD-5E66-4A13-924F-6B4B0B8140BB}" srcOrd="2" destOrd="0" parTransId="{F670DA40-3A30-4310-8449-582C2DC02711}" sibTransId="{64EFB0D1-EBE9-4F9B-A48A-03CE4AF02684}"/>
    <dgm:cxn modelId="{125DCE66-8FA6-497E-875F-FEDCEB616E15}" type="presParOf" srcId="{A1E83BB4-C190-40C3-B9DD-9535C4F99D54}" destId="{36DEAE92-4C07-4C8C-80CA-9E62E982FC27}" srcOrd="0" destOrd="0" presId="urn:microsoft.com/office/officeart/2009/layout/CircleArrowProcess"/>
    <dgm:cxn modelId="{1DDDCE96-DE1E-4E64-8D96-19200D454A77}" type="presParOf" srcId="{36DEAE92-4C07-4C8C-80CA-9E62E982FC27}" destId="{3D6BAB61-6816-4EFD-9BCA-985441AF94E0}" srcOrd="0" destOrd="0" presId="urn:microsoft.com/office/officeart/2009/layout/CircleArrowProcess"/>
    <dgm:cxn modelId="{9FCAD267-7BFE-49F1-8FC5-525E449A849A}" type="presParOf" srcId="{A1E83BB4-C190-40C3-B9DD-9535C4F99D54}" destId="{ECE9D03C-3DEE-4D30-BEB1-64980F0881EA}" srcOrd="1" destOrd="0" presId="urn:microsoft.com/office/officeart/2009/layout/CircleArrowProcess"/>
    <dgm:cxn modelId="{818DAE78-6522-476F-B470-71157313F635}" type="presParOf" srcId="{A1E83BB4-C190-40C3-B9DD-9535C4F99D54}" destId="{21E2C6D0-88C0-4C0B-820A-398306DF2B6E}" srcOrd="2" destOrd="0" presId="urn:microsoft.com/office/officeart/2009/layout/CircleArrowProcess"/>
    <dgm:cxn modelId="{726084E2-0E4F-4709-AB14-C0A41A002C23}" type="presParOf" srcId="{21E2C6D0-88C0-4C0B-820A-398306DF2B6E}" destId="{685A6300-3D0E-4697-BC63-620789C46184}" srcOrd="0" destOrd="0" presId="urn:microsoft.com/office/officeart/2009/layout/CircleArrowProcess"/>
    <dgm:cxn modelId="{7537FBEA-6DAF-4C38-8819-C604AB7ADF4F}" type="presParOf" srcId="{A1E83BB4-C190-40C3-B9DD-9535C4F99D54}" destId="{00B10330-C13F-442D-AC3C-4D5186BF1B28}" srcOrd="3" destOrd="0" presId="urn:microsoft.com/office/officeart/2009/layout/CircleArrowProcess"/>
    <dgm:cxn modelId="{020B4672-CB11-43DA-BC3C-3FB02BA287B3}" type="presParOf" srcId="{A1E83BB4-C190-40C3-B9DD-9535C4F99D54}" destId="{679F7170-6A58-4EFA-9368-CBCE18C34FAB}" srcOrd="4" destOrd="0" presId="urn:microsoft.com/office/officeart/2009/layout/CircleArrowProcess"/>
    <dgm:cxn modelId="{427B48CF-FEA1-4AB6-B38D-FBEB6B172936}" type="presParOf" srcId="{679F7170-6A58-4EFA-9368-CBCE18C34FAB}" destId="{7630330D-75B7-4717-BCAC-BE205E777E28}" srcOrd="0" destOrd="0" presId="urn:microsoft.com/office/officeart/2009/layout/CircleArrowProcess"/>
    <dgm:cxn modelId="{AB544B8C-05EA-485F-B795-D12BC561C7C9}" type="presParOf" srcId="{A1E83BB4-C190-40C3-B9DD-9535C4F99D54}" destId="{7961AB63-A74E-4FA0-8D20-692A6832F440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C1DFFC8-B5B0-471E-BCD6-7CDEFF27F2D6}" type="doc">
      <dgm:prSet loTypeId="urn:microsoft.com/office/officeart/2009/layout/CircleArrow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FF03BED0-0E77-4D51-A581-9B741592B41D}">
      <dgm:prSet phldrT="[טקסט]" custT="1"/>
      <dgm:spPr/>
      <dgm:t>
        <a:bodyPr/>
        <a:lstStyle/>
        <a:p>
          <a:pPr rtl="1"/>
          <a:r>
            <a:rPr lang="he-IL" sz="1100" b="1" dirty="0" smtClean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rPr>
            <a:t>הכוונת נשים למחקר אקדמי</a:t>
          </a:r>
          <a:endParaRPr lang="he-IL" sz="1100" b="1" dirty="0">
            <a:solidFill>
              <a:schemeClr val="accent1">
                <a:lumMod val="75000"/>
              </a:schemeClr>
            </a:solidFill>
            <a:latin typeface="Tahoma" pitchFamily="34" charset="0"/>
            <a:cs typeface="Tahoma" pitchFamily="34" charset="0"/>
          </a:endParaRPr>
        </a:p>
      </dgm:t>
    </dgm:pt>
    <dgm:pt modelId="{903CFF16-FF8C-4364-A6DB-C372A1359995}" type="parTrans" cxnId="{1E16ED45-2814-49C5-9A01-287012FA60DA}">
      <dgm:prSet/>
      <dgm:spPr/>
      <dgm:t>
        <a:bodyPr/>
        <a:lstStyle/>
        <a:p>
          <a:pPr rtl="1"/>
          <a:endParaRPr lang="he-IL"/>
        </a:p>
      </dgm:t>
    </dgm:pt>
    <dgm:pt modelId="{AF819A92-DF20-4470-B956-4BD0FADF01D3}" type="sibTrans" cxnId="{1E16ED45-2814-49C5-9A01-287012FA60DA}">
      <dgm:prSet/>
      <dgm:spPr/>
      <dgm:t>
        <a:bodyPr/>
        <a:lstStyle/>
        <a:p>
          <a:pPr rtl="1"/>
          <a:endParaRPr lang="he-IL"/>
        </a:p>
      </dgm:t>
    </dgm:pt>
    <dgm:pt modelId="{E28A766D-D952-4766-8B79-1498550B0C44}">
      <dgm:prSet custT="1"/>
      <dgm:spPr/>
      <dgm:t>
        <a:bodyPr/>
        <a:lstStyle/>
        <a:p>
          <a:pPr rtl="1"/>
          <a:r>
            <a:rPr lang="he-IL" sz="2000" b="1" dirty="0" smtClean="0">
              <a:solidFill>
                <a:srgbClr val="002060"/>
              </a:solidFill>
              <a:latin typeface="Tahoma" pitchFamily="34" charset="0"/>
              <a:cs typeface="Tahoma" pitchFamily="34" charset="0"/>
            </a:rPr>
            <a:t>גיוס נשים לסגל האקדמי הבכיר</a:t>
          </a:r>
        </a:p>
      </dgm:t>
    </dgm:pt>
    <dgm:pt modelId="{1EDAC43D-6666-41FE-BB7D-F7221C56420E}" type="parTrans" cxnId="{C5116AD5-9804-49A9-AB1F-57BABBEECC88}">
      <dgm:prSet/>
      <dgm:spPr/>
      <dgm:t>
        <a:bodyPr/>
        <a:lstStyle/>
        <a:p>
          <a:pPr rtl="1"/>
          <a:endParaRPr lang="he-IL"/>
        </a:p>
      </dgm:t>
    </dgm:pt>
    <dgm:pt modelId="{DB52DC1D-7956-4B14-B47C-0DE589515E97}" type="sibTrans" cxnId="{C5116AD5-9804-49A9-AB1F-57BABBEECC88}">
      <dgm:prSet/>
      <dgm:spPr/>
      <dgm:t>
        <a:bodyPr/>
        <a:lstStyle/>
        <a:p>
          <a:pPr rtl="1"/>
          <a:endParaRPr lang="he-IL"/>
        </a:p>
      </dgm:t>
    </dgm:pt>
    <dgm:pt modelId="{DFBE88AD-5E66-4A13-924F-6B4B0B8140BB}">
      <dgm:prSet custT="1"/>
      <dgm:spPr/>
      <dgm:t>
        <a:bodyPr/>
        <a:lstStyle/>
        <a:p>
          <a:pPr rtl="1"/>
          <a:r>
            <a:rPr lang="he-IL" sz="1100" b="1" dirty="0" smtClean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rPr>
            <a:t>קידום נשים בסגל האקדמי הבכיר</a:t>
          </a:r>
          <a:endParaRPr lang="he-IL" sz="1100" dirty="0" smtClean="0">
            <a:solidFill>
              <a:schemeClr val="accent1">
                <a:lumMod val="75000"/>
              </a:schemeClr>
            </a:solidFill>
            <a:latin typeface="Tahoma" pitchFamily="34" charset="0"/>
            <a:cs typeface="Tahoma" pitchFamily="34" charset="0"/>
          </a:endParaRPr>
        </a:p>
      </dgm:t>
    </dgm:pt>
    <dgm:pt modelId="{F670DA40-3A30-4310-8449-582C2DC02711}" type="parTrans" cxnId="{ACE872C5-2649-4390-B8B5-378F1051BC83}">
      <dgm:prSet/>
      <dgm:spPr/>
      <dgm:t>
        <a:bodyPr/>
        <a:lstStyle/>
        <a:p>
          <a:pPr rtl="1"/>
          <a:endParaRPr lang="he-IL"/>
        </a:p>
      </dgm:t>
    </dgm:pt>
    <dgm:pt modelId="{64EFB0D1-EBE9-4F9B-A48A-03CE4AF02684}" type="sibTrans" cxnId="{ACE872C5-2649-4390-B8B5-378F1051BC83}">
      <dgm:prSet/>
      <dgm:spPr/>
      <dgm:t>
        <a:bodyPr/>
        <a:lstStyle/>
        <a:p>
          <a:pPr rtl="1"/>
          <a:endParaRPr lang="he-IL"/>
        </a:p>
      </dgm:t>
    </dgm:pt>
    <dgm:pt modelId="{A1E83BB4-C190-40C3-B9DD-9535C4F99D54}" type="pres">
      <dgm:prSet presAssocID="{0C1DFFC8-B5B0-471E-BCD6-7CDEFF27F2D6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pPr rtl="1"/>
          <a:endParaRPr lang="he-IL"/>
        </a:p>
      </dgm:t>
    </dgm:pt>
    <dgm:pt modelId="{36DEAE92-4C07-4C8C-80CA-9E62E982FC27}" type="pres">
      <dgm:prSet presAssocID="{FF03BED0-0E77-4D51-A581-9B741592B41D}" presName="Accent1" presStyleCnt="0"/>
      <dgm:spPr/>
    </dgm:pt>
    <dgm:pt modelId="{3D6BAB61-6816-4EFD-9BCA-985441AF94E0}" type="pres">
      <dgm:prSet presAssocID="{FF03BED0-0E77-4D51-A581-9B741592B41D}" presName="Accent" presStyleLbl="node1" presStyleIdx="0" presStyleCnt="3" custScaleX="79685" custScaleY="81568" custLinFactNeighborX="18216" custLinFactNeighborY="-9850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1"/>
          <a:endParaRPr lang="he-IL"/>
        </a:p>
      </dgm:t>
    </dgm:pt>
    <dgm:pt modelId="{ECE9D03C-3DEE-4D30-BEB1-64980F0881EA}" type="pres">
      <dgm:prSet presAssocID="{FF03BED0-0E77-4D51-A581-9B741592B41D}" presName="Parent1" presStyleLbl="revTx" presStyleIdx="0" presStyleCnt="3" custLinFactNeighborX="31974" custLinFactNeighborY="-4949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1E2C6D0-88C0-4C0B-820A-398306DF2B6E}" type="pres">
      <dgm:prSet presAssocID="{E28A766D-D952-4766-8B79-1498550B0C44}" presName="Accent2" presStyleCnt="0"/>
      <dgm:spPr/>
    </dgm:pt>
    <dgm:pt modelId="{685A6300-3D0E-4697-BC63-620789C46184}" type="pres">
      <dgm:prSet presAssocID="{E28A766D-D952-4766-8B79-1498550B0C44}" presName="Accent" presStyleLbl="node1" presStyleIdx="1" presStyleCnt="3" custScaleX="151363" custScaleY="139545" custLinFactNeighborX="-548" custLinFactNeighborY="0"/>
      <dgm:spPr>
        <a:solidFill>
          <a:schemeClr val="accent1"/>
        </a:solidFill>
        <a:ln>
          <a:solidFill>
            <a:schemeClr val="accent1"/>
          </a:solidFill>
        </a:ln>
      </dgm:spPr>
      <dgm:t>
        <a:bodyPr/>
        <a:lstStyle/>
        <a:p>
          <a:pPr rtl="1"/>
          <a:endParaRPr lang="he-IL"/>
        </a:p>
      </dgm:t>
    </dgm:pt>
    <dgm:pt modelId="{00B10330-C13F-442D-AC3C-4D5186BF1B28}" type="pres">
      <dgm:prSet presAssocID="{E28A766D-D952-4766-8B79-1498550B0C44}" presName="Parent2" presStyleLbl="revTx" presStyleIdx="1" presStyleCnt="3" custScaleX="125546" custScaleY="222472" custLinFactNeighborX="-2030" custLinFactNeighborY="-801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79F7170-6A58-4EFA-9368-CBCE18C34FAB}" type="pres">
      <dgm:prSet presAssocID="{DFBE88AD-5E66-4A13-924F-6B4B0B8140BB}" presName="Accent3" presStyleCnt="0"/>
      <dgm:spPr/>
    </dgm:pt>
    <dgm:pt modelId="{7630330D-75B7-4717-BCAC-BE205E777E28}" type="pres">
      <dgm:prSet presAssocID="{DFBE88AD-5E66-4A13-924F-6B4B0B8140BB}" presName="Accent" presStyleLbl="node1" presStyleIdx="2" presStyleCnt="3" custScaleX="74384" custScaleY="75688" custLinFactNeighborX="11933" custLinFactNeighborY="12819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1"/>
          <a:endParaRPr lang="he-IL"/>
        </a:p>
      </dgm:t>
    </dgm:pt>
    <dgm:pt modelId="{7961AB63-A74E-4FA0-8D20-692A6832F440}" type="pres">
      <dgm:prSet presAssocID="{DFBE88AD-5E66-4A13-924F-6B4B0B8140BB}" presName="Parent3" presStyleLbl="revTx" presStyleIdx="2" presStyleCnt="3" custScaleX="77236" custScaleY="129615" custLinFactNeighborX="18785" custLinFactNeighborY="3934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1E16ED45-2814-49C5-9A01-287012FA60DA}" srcId="{0C1DFFC8-B5B0-471E-BCD6-7CDEFF27F2D6}" destId="{FF03BED0-0E77-4D51-A581-9B741592B41D}" srcOrd="0" destOrd="0" parTransId="{903CFF16-FF8C-4364-A6DB-C372A1359995}" sibTransId="{AF819A92-DF20-4470-B956-4BD0FADF01D3}"/>
    <dgm:cxn modelId="{8D79AA60-9206-4AC6-B3A7-B1841BC8C384}" type="presOf" srcId="{E28A766D-D952-4766-8B79-1498550B0C44}" destId="{00B10330-C13F-442D-AC3C-4D5186BF1B28}" srcOrd="0" destOrd="0" presId="urn:microsoft.com/office/officeart/2009/layout/CircleArrowProcess"/>
    <dgm:cxn modelId="{E6E9EF4C-931B-4A83-A98C-5ABB540E097B}" type="presOf" srcId="{DFBE88AD-5E66-4A13-924F-6B4B0B8140BB}" destId="{7961AB63-A74E-4FA0-8D20-692A6832F440}" srcOrd="0" destOrd="0" presId="urn:microsoft.com/office/officeart/2009/layout/CircleArrowProcess"/>
    <dgm:cxn modelId="{8317F4BC-F8A4-4A19-9897-B2306066A8B5}" type="presOf" srcId="{FF03BED0-0E77-4D51-A581-9B741592B41D}" destId="{ECE9D03C-3DEE-4D30-BEB1-64980F0881EA}" srcOrd="0" destOrd="0" presId="urn:microsoft.com/office/officeart/2009/layout/CircleArrowProcess"/>
    <dgm:cxn modelId="{ACE872C5-2649-4390-B8B5-378F1051BC83}" srcId="{0C1DFFC8-B5B0-471E-BCD6-7CDEFF27F2D6}" destId="{DFBE88AD-5E66-4A13-924F-6B4B0B8140BB}" srcOrd="2" destOrd="0" parTransId="{F670DA40-3A30-4310-8449-582C2DC02711}" sibTransId="{64EFB0D1-EBE9-4F9B-A48A-03CE4AF02684}"/>
    <dgm:cxn modelId="{461E4CCA-F72B-4BFA-9A4C-DE5F3C525319}" type="presOf" srcId="{0C1DFFC8-B5B0-471E-BCD6-7CDEFF27F2D6}" destId="{A1E83BB4-C190-40C3-B9DD-9535C4F99D54}" srcOrd="0" destOrd="0" presId="urn:microsoft.com/office/officeart/2009/layout/CircleArrowProcess"/>
    <dgm:cxn modelId="{C5116AD5-9804-49A9-AB1F-57BABBEECC88}" srcId="{0C1DFFC8-B5B0-471E-BCD6-7CDEFF27F2D6}" destId="{E28A766D-D952-4766-8B79-1498550B0C44}" srcOrd="1" destOrd="0" parTransId="{1EDAC43D-6666-41FE-BB7D-F7221C56420E}" sibTransId="{DB52DC1D-7956-4B14-B47C-0DE589515E97}"/>
    <dgm:cxn modelId="{24FB3367-300A-48DD-931A-23F6C61E65C1}" type="presParOf" srcId="{A1E83BB4-C190-40C3-B9DD-9535C4F99D54}" destId="{36DEAE92-4C07-4C8C-80CA-9E62E982FC27}" srcOrd="0" destOrd="0" presId="urn:microsoft.com/office/officeart/2009/layout/CircleArrowProcess"/>
    <dgm:cxn modelId="{654CD87A-9897-4EC7-9638-79B19E107E3B}" type="presParOf" srcId="{36DEAE92-4C07-4C8C-80CA-9E62E982FC27}" destId="{3D6BAB61-6816-4EFD-9BCA-985441AF94E0}" srcOrd="0" destOrd="0" presId="urn:microsoft.com/office/officeart/2009/layout/CircleArrowProcess"/>
    <dgm:cxn modelId="{CD8EDCED-2C97-4F52-A06B-F27FC6A53BB7}" type="presParOf" srcId="{A1E83BB4-C190-40C3-B9DD-9535C4F99D54}" destId="{ECE9D03C-3DEE-4D30-BEB1-64980F0881EA}" srcOrd="1" destOrd="0" presId="urn:microsoft.com/office/officeart/2009/layout/CircleArrowProcess"/>
    <dgm:cxn modelId="{0A926157-FF50-4A4B-B48F-856154C12078}" type="presParOf" srcId="{A1E83BB4-C190-40C3-B9DD-9535C4F99D54}" destId="{21E2C6D0-88C0-4C0B-820A-398306DF2B6E}" srcOrd="2" destOrd="0" presId="urn:microsoft.com/office/officeart/2009/layout/CircleArrowProcess"/>
    <dgm:cxn modelId="{4DE47C54-A092-4CD2-B29D-86D9A9DF599C}" type="presParOf" srcId="{21E2C6D0-88C0-4C0B-820A-398306DF2B6E}" destId="{685A6300-3D0E-4697-BC63-620789C46184}" srcOrd="0" destOrd="0" presId="urn:microsoft.com/office/officeart/2009/layout/CircleArrowProcess"/>
    <dgm:cxn modelId="{4C48E9DC-FBF4-41D8-AA6D-6295A40FECCD}" type="presParOf" srcId="{A1E83BB4-C190-40C3-B9DD-9535C4F99D54}" destId="{00B10330-C13F-442D-AC3C-4D5186BF1B28}" srcOrd="3" destOrd="0" presId="urn:microsoft.com/office/officeart/2009/layout/CircleArrowProcess"/>
    <dgm:cxn modelId="{A3B532FC-2704-4BAA-B5CA-CEAC8BC120E4}" type="presParOf" srcId="{A1E83BB4-C190-40C3-B9DD-9535C4F99D54}" destId="{679F7170-6A58-4EFA-9368-CBCE18C34FAB}" srcOrd="4" destOrd="0" presId="urn:microsoft.com/office/officeart/2009/layout/CircleArrowProcess"/>
    <dgm:cxn modelId="{03555EA9-291A-4ECA-A275-8D351D73F20B}" type="presParOf" srcId="{679F7170-6A58-4EFA-9368-CBCE18C34FAB}" destId="{7630330D-75B7-4717-BCAC-BE205E777E28}" srcOrd="0" destOrd="0" presId="urn:microsoft.com/office/officeart/2009/layout/CircleArrowProcess"/>
    <dgm:cxn modelId="{3269A1C4-912C-41CA-B2AE-45C144276188}" type="presParOf" srcId="{A1E83BB4-C190-40C3-B9DD-9535C4F99D54}" destId="{7961AB63-A74E-4FA0-8D20-692A6832F440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C1DFFC8-B5B0-471E-BCD6-7CDEFF27F2D6}" type="doc">
      <dgm:prSet loTypeId="urn:microsoft.com/office/officeart/2009/layout/CircleArrow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FF03BED0-0E77-4D51-A581-9B741592B41D}">
      <dgm:prSet phldrT="[טקסט]" custT="1"/>
      <dgm:spPr/>
      <dgm:t>
        <a:bodyPr/>
        <a:lstStyle/>
        <a:p>
          <a:pPr rtl="1"/>
          <a:r>
            <a:rPr lang="he-IL" sz="1100" b="1" dirty="0" smtClean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rPr>
            <a:t>הכוונת נשים למחקר אקדמי</a:t>
          </a:r>
          <a:endParaRPr lang="he-IL" sz="1100" b="1" dirty="0">
            <a:solidFill>
              <a:schemeClr val="accent1">
                <a:lumMod val="75000"/>
              </a:schemeClr>
            </a:solidFill>
            <a:latin typeface="Tahoma" pitchFamily="34" charset="0"/>
            <a:cs typeface="Tahoma" pitchFamily="34" charset="0"/>
          </a:endParaRPr>
        </a:p>
      </dgm:t>
    </dgm:pt>
    <dgm:pt modelId="{903CFF16-FF8C-4364-A6DB-C372A1359995}" type="parTrans" cxnId="{1E16ED45-2814-49C5-9A01-287012FA60DA}">
      <dgm:prSet/>
      <dgm:spPr/>
      <dgm:t>
        <a:bodyPr/>
        <a:lstStyle/>
        <a:p>
          <a:pPr rtl="1"/>
          <a:endParaRPr lang="he-IL"/>
        </a:p>
      </dgm:t>
    </dgm:pt>
    <dgm:pt modelId="{AF819A92-DF20-4470-B956-4BD0FADF01D3}" type="sibTrans" cxnId="{1E16ED45-2814-49C5-9A01-287012FA60DA}">
      <dgm:prSet/>
      <dgm:spPr/>
      <dgm:t>
        <a:bodyPr/>
        <a:lstStyle/>
        <a:p>
          <a:pPr rtl="1"/>
          <a:endParaRPr lang="he-IL"/>
        </a:p>
      </dgm:t>
    </dgm:pt>
    <dgm:pt modelId="{E28A766D-D952-4766-8B79-1498550B0C44}">
      <dgm:prSet custT="1"/>
      <dgm:spPr/>
      <dgm:t>
        <a:bodyPr/>
        <a:lstStyle/>
        <a:p>
          <a:pPr rtl="1"/>
          <a:r>
            <a:rPr lang="he-IL" sz="1100" b="1" dirty="0" smtClean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rPr>
            <a:t>גיוס נשים לסגל האקדמי הבכיר</a:t>
          </a:r>
        </a:p>
      </dgm:t>
    </dgm:pt>
    <dgm:pt modelId="{1EDAC43D-6666-41FE-BB7D-F7221C56420E}" type="parTrans" cxnId="{C5116AD5-9804-49A9-AB1F-57BABBEECC88}">
      <dgm:prSet/>
      <dgm:spPr/>
      <dgm:t>
        <a:bodyPr/>
        <a:lstStyle/>
        <a:p>
          <a:pPr rtl="1"/>
          <a:endParaRPr lang="he-IL"/>
        </a:p>
      </dgm:t>
    </dgm:pt>
    <dgm:pt modelId="{DB52DC1D-7956-4B14-B47C-0DE589515E97}" type="sibTrans" cxnId="{C5116AD5-9804-49A9-AB1F-57BABBEECC88}">
      <dgm:prSet/>
      <dgm:spPr/>
      <dgm:t>
        <a:bodyPr/>
        <a:lstStyle/>
        <a:p>
          <a:pPr rtl="1"/>
          <a:endParaRPr lang="he-IL"/>
        </a:p>
      </dgm:t>
    </dgm:pt>
    <dgm:pt modelId="{DFBE88AD-5E66-4A13-924F-6B4B0B8140BB}">
      <dgm:prSet custT="1"/>
      <dgm:spPr/>
      <dgm:t>
        <a:bodyPr/>
        <a:lstStyle/>
        <a:p>
          <a:pPr rtl="1"/>
          <a:r>
            <a:rPr lang="he-IL" sz="2000" b="1" dirty="0" smtClean="0">
              <a:solidFill>
                <a:srgbClr val="002060"/>
              </a:solidFill>
              <a:latin typeface="Tahoma" pitchFamily="34" charset="0"/>
              <a:cs typeface="Tahoma" pitchFamily="34" charset="0"/>
            </a:rPr>
            <a:t>קידום נשים בסגל האקדמי הבכיר</a:t>
          </a:r>
        </a:p>
      </dgm:t>
    </dgm:pt>
    <dgm:pt modelId="{F670DA40-3A30-4310-8449-582C2DC02711}" type="parTrans" cxnId="{ACE872C5-2649-4390-B8B5-378F1051BC83}">
      <dgm:prSet/>
      <dgm:spPr/>
      <dgm:t>
        <a:bodyPr/>
        <a:lstStyle/>
        <a:p>
          <a:pPr rtl="1"/>
          <a:endParaRPr lang="he-IL"/>
        </a:p>
      </dgm:t>
    </dgm:pt>
    <dgm:pt modelId="{64EFB0D1-EBE9-4F9B-A48A-03CE4AF02684}" type="sibTrans" cxnId="{ACE872C5-2649-4390-B8B5-378F1051BC83}">
      <dgm:prSet/>
      <dgm:spPr/>
      <dgm:t>
        <a:bodyPr/>
        <a:lstStyle/>
        <a:p>
          <a:pPr rtl="1"/>
          <a:endParaRPr lang="he-IL"/>
        </a:p>
      </dgm:t>
    </dgm:pt>
    <dgm:pt modelId="{A1E83BB4-C190-40C3-B9DD-9535C4F99D54}" type="pres">
      <dgm:prSet presAssocID="{0C1DFFC8-B5B0-471E-BCD6-7CDEFF27F2D6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pPr rtl="1"/>
          <a:endParaRPr lang="he-IL"/>
        </a:p>
      </dgm:t>
    </dgm:pt>
    <dgm:pt modelId="{36DEAE92-4C07-4C8C-80CA-9E62E982FC27}" type="pres">
      <dgm:prSet presAssocID="{FF03BED0-0E77-4D51-A581-9B741592B41D}" presName="Accent1" presStyleCnt="0"/>
      <dgm:spPr/>
    </dgm:pt>
    <dgm:pt modelId="{3D6BAB61-6816-4EFD-9BCA-985441AF94E0}" type="pres">
      <dgm:prSet presAssocID="{FF03BED0-0E77-4D51-A581-9B741592B41D}" presName="Accent" presStyleLbl="node1" presStyleIdx="0" presStyleCnt="3" custScaleX="79685" custScaleY="81568" custLinFactNeighborX="11136" custLinFactNeighborY="-1274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1"/>
          <a:endParaRPr lang="he-IL"/>
        </a:p>
      </dgm:t>
    </dgm:pt>
    <dgm:pt modelId="{ECE9D03C-3DEE-4D30-BEB1-64980F0881EA}" type="pres">
      <dgm:prSet presAssocID="{FF03BED0-0E77-4D51-A581-9B741592B41D}" presName="Parent1" presStyleLbl="revTx" presStyleIdx="0" presStyleCnt="3" custLinFactNeighborX="15068" custLinFactNeighborY="-481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1E2C6D0-88C0-4C0B-820A-398306DF2B6E}" type="pres">
      <dgm:prSet presAssocID="{E28A766D-D952-4766-8B79-1498550B0C44}" presName="Accent2" presStyleCnt="0"/>
      <dgm:spPr/>
    </dgm:pt>
    <dgm:pt modelId="{685A6300-3D0E-4697-BC63-620789C46184}" type="pres">
      <dgm:prSet presAssocID="{E28A766D-D952-4766-8B79-1498550B0C44}" presName="Accent" presStyleLbl="node1" presStyleIdx="1" presStyleCnt="3" custScaleX="80537" custScaleY="76869" custLinFactNeighborX="6361" custLinFactNeighborY="-3602"/>
      <dgm:spPr>
        <a:solidFill>
          <a:schemeClr val="accent1">
            <a:lumMod val="40000"/>
            <a:lumOff val="60000"/>
          </a:schemeClr>
        </a:solidFill>
        <a:ln>
          <a:noFill/>
        </a:ln>
      </dgm:spPr>
      <dgm:t>
        <a:bodyPr/>
        <a:lstStyle/>
        <a:p>
          <a:pPr rtl="1"/>
          <a:endParaRPr lang="he-IL"/>
        </a:p>
      </dgm:t>
    </dgm:pt>
    <dgm:pt modelId="{00B10330-C13F-442D-AC3C-4D5186BF1B28}" type="pres">
      <dgm:prSet presAssocID="{E28A766D-D952-4766-8B79-1498550B0C44}" presName="Parent2" presStyleLbl="revTx" presStyleIdx="1" presStyleCnt="3" custScaleX="64063" custScaleY="124925" custLinFactNeighborX="-2030" custLinFactNeighborY="-801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79F7170-6A58-4EFA-9368-CBCE18C34FAB}" type="pres">
      <dgm:prSet presAssocID="{DFBE88AD-5E66-4A13-924F-6B4B0B8140BB}" presName="Accent3" presStyleCnt="0"/>
      <dgm:spPr/>
    </dgm:pt>
    <dgm:pt modelId="{7630330D-75B7-4717-BCAC-BE205E777E28}" type="pres">
      <dgm:prSet presAssocID="{DFBE88AD-5E66-4A13-924F-6B4B0B8140BB}" presName="Accent" presStyleLbl="node1" presStyleIdx="2" presStyleCnt="3" custScaleX="145758" custScaleY="151280" custLinFactNeighborX="2693" custLinFactNeighborY="44055"/>
      <dgm:spPr>
        <a:solidFill>
          <a:schemeClr val="accent1"/>
        </a:solidFill>
      </dgm:spPr>
      <dgm:t>
        <a:bodyPr/>
        <a:lstStyle/>
        <a:p>
          <a:pPr rtl="1"/>
          <a:endParaRPr lang="he-IL"/>
        </a:p>
      </dgm:t>
    </dgm:pt>
    <dgm:pt modelId="{7961AB63-A74E-4FA0-8D20-692A6832F440}" type="pres">
      <dgm:prSet presAssocID="{DFBE88AD-5E66-4A13-924F-6B4B0B8140BB}" presName="Parent3" presStyleLbl="revTx" presStyleIdx="2" presStyleCnt="3" custScaleX="118036" custScaleY="129615" custLinFactY="45428" custLinFactNeighborX="11686" custLinFactNeighborY="1000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3F95D13E-0E4C-43C7-AD30-4ECF305F4CF6}" type="presOf" srcId="{FF03BED0-0E77-4D51-A581-9B741592B41D}" destId="{ECE9D03C-3DEE-4D30-BEB1-64980F0881EA}" srcOrd="0" destOrd="0" presId="urn:microsoft.com/office/officeart/2009/layout/CircleArrowProcess"/>
    <dgm:cxn modelId="{CA3C7D67-1F25-4ADA-B392-81358A5CC26B}" type="presOf" srcId="{DFBE88AD-5E66-4A13-924F-6B4B0B8140BB}" destId="{7961AB63-A74E-4FA0-8D20-692A6832F440}" srcOrd="0" destOrd="0" presId="urn:microsoft.com/office/officeart/2009/layout/CircleArrowProcess"/>
    <dgm:cxn modelId="{610BF829-3524-4C28-89E8-7F7EBC098321}" type="presOf" srcId="{E28A766D-D952-4766-8B79-1498550B0C44}" destId="{00B10330-C13F-442D-AC3C-4D5186BF1B28}" srcOrd="0" destOrd="0" presId="urn:microsoft.com/office/officeart/2009/layout/CircleArrowProcess"/>
    <dgm:cxn modelId="{1E16ED45-2814-49C5-9A01-287012FA60DA}" srcId="{0C1DFFC8-B5B0-471E-BCD6-7CDEFF27F2D6}" destId="{FF03BED0-0E77-4D51-A581-9B741592B41D}" srcOrd="0" destOrd="0" parTransId="{903CFF16-FF8C-4364-A6DB-C372A1359995}" sibTransId="{AF819A92-DF20-4470-B956-4BD0FADF01D3}"/>
    <dgm:cxn modelId="{C5116AD5-9804-49A9-AB1F-57BABBEECC88}" srcId="{0C1DFFC8-B5B0-471E-BCD6-7CDEFF27F2D6}" destId="{E28A766D-D952-4766-8B79-1498550B0C44}" srcOrd="1" destOrd="0" parTransId="{1EDAC43D-6666-41FE-BB7D-F7221C56420E}" sibTransId="{DB52DC1D-7956-4B14-B47C-0DE589515E97}"/>
    <dgm:cxn modelId="{ACE872C5-2649-4390-B8B5-378F1051BC83}" srcId="{0C1DFFC8-B5B0-471E-BCD6-7CDEFF27F2D6}" destId="{DFBE88AD-5E66-4A13-924F-6B4B0B8140BB}" srcOrd="2" destOrd="0" parTransId="{F670DA40-3A30-4310-8449-582C2DC02711}" sibTransId="{64EFB0D1-EBE9-4F9B-A48A-03CE4AF02684}"/>
    <dgm:cxn modelId="{D3A76260-676B-43FB-9A22-9824EFF3AF50}" type="presOf" srcId="{0C1DFFC8-B5B0-471E-BCD6-7CDEFF27F2D6}" destId="{A1E83BB4-C190-40C3-B9DD-9535C4F99D54}" srcOrd="0" destOrd="0" presId="urn:microsoft.com/office/officeart/2009/layout/CircleArrowProcess"/>
    <dgm:cxn modelId="{E6D514FE-31D7-4910-A1BD-A6182DAA2797}" type="presParOf" srcId="{A1E83BB4-C190-40C3-B9DD-9535C4F99D54}" destId="{36DEAE92-4C07-4C8C-80CA-9E62E982FC27}" srcOrd="0" destOrd="0" presId="urn:microsoft.com/office/officeart/2009/layout/CircleArrowProcess"/>
    <dgm:cxn modelId="{1FD2A73A-65C4-41B3-B6B9-4BCA3AC7DC72}" type="presParOf" srcId="{36DEAE92-4C07-4C8C-80CA-9E62E982FC27}" destId="{3D6BAB61-6816-4EFD-9BCA-985441AF94E0}" srcOrd="0" destOrd="0" presId="urn:microsoft.com/office/officeart/2009/layout/CircleArrowProcess"/>
    <dgm:cxn modelId="{7CE1B5D9-4872-41A7-BD15-9F56D914C82A}" type="presParOf" srcId="{A1E83BB4-C190-40C3-B9DD-9535C4F99D54}" destId="{ECE9D03C-3DEE-4D30-BEB1-64980F0881EA}" srcOrd="1" destOrd="0" presId="urn:microsoft.com/office/officeart/2009/layout/CircleArrowProcess"/>
    <dgm:cxn modelId="{2BB48098-BC01-4B75-9EDE-30B43EA54B44}" type="presParOf" srcId="{A1E83BB4-C190-40C3-B9DD-9535C4F99D54}" destId="{21E2C6D0-88C0-4C0B-820A-398306DF2B6E}" srcOrd="2" destOrd="0" presId="urn:microsoft.com/office/officeart/2009/layout/CircleArrowProcess"/>
    <dgm:cxn modelId="{3E2108C6-F9F4-46E8-A83E-A6445B9C16C6}" type="presParOf" srcId="{21E2C6D0-88C0-4C0B-820A-398306DF2B6E}" destId="{685A6300-3D0E-4697-BC63-620789C46184}" srcOrd="0" destOrd="0" presId="urn:microsoft.com/office/officeart/2009/layout/CircleArrowProcess"/>
    <dgm:cxn modelId="{DE24B392-3BED-4E75-A7FB-21086E32B415}" type="presParOf" srcId="{A1E83BB4-C190-40C3-B9DD-9535C4F99D54}" destId="{00B10330-C13F-442D-AC3C-4D5186BF1B28}" srcOrd="3" destOrd="0" presId="urn:microsoft.com/office/officeart/2009/layout/CircleArrowProcess"/>
    <dgm:cxn modelId="{7F77A4D9-9330-4309-961C-51363FC0F1FF}" type="presParOf" srcId="{A1E83BB4-C190-40C3-B9DD-9535C4F99D54}" destId="{679F7170-6A58-4EFA-9368-CBCE18C34FAB}" srcOrd="4" destOrd="0" presId="urn:microsoft.com/office/officeart/2009/layout/CircleArrowProcess"/>
    <dgm:cxn modelId="{4A710723-0B72-4B0B-B1C5-B5AB0A32D061}" type="presParOf" srcId="{679F7170-6A58-4EFA-9368-CBCE18C34FAB}" destId="{7630330D-75B7-4717-BCAC-BE205E777E28}" srcOrd="0" destOrd="0" presId="urn:microsoft.com/office/officeart/2009/layout/CircleArrowProcess"/>
    <dgm:cxn modelId="{B07FC74A-592F-4B75-A60A-93EAC4D2014F}" type="presParOf" srcId="{A1E83BB4-C190-40C3-B9DD-9535C4F99D54}" destId="{7961AB63-A74E-4FA0-8D20-692A6832F440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5AE9DE1-6D9E-4B44-A034-7D55F42F19B5}" type="doc">
      <dgm:prSet loTypeId="urn:microsoft.com/office/officeart/2009/layout/CircleArrow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64F1F741-CA09-417F-BD7B-1D7C848203A9}">
      <dgm:prSet phldrT="[טקסט]"/>
      <dgm:spPr/>
      <dgm:t>
        <a:bodyPr/>
        <a:lstStyle/>
        <a:p>
          <a:pPr rtl="1"/>
          <a:r>
            <a:rPr lang="he-IL" b="1" smtClean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rPr>
            <a:t>הכוונת נשים למחקר אקדמי</a:t>
          </a:r>
          <a:endParaRPr lang="he-IL" dirty="0"/>
        </a:p>
      </dgm:t>
    </dgm:pt>
    <dgm:pt modelId="{3CD14840-43CE-42DA-B97A-266C4BA1637B}" type="parTrans" cxnId="{C0573D13-D47C-4E27-A4E3-41D66285B68E}">
      <dgm:prSet/>
      <dgm:spPr/>
      <dgm:t>
        <a:bodyPr/>
        <a:lstStyle/>
        <a:p>
          <a:pPr rtl="1"/>
          <a:endParaRPr lang="he-IL"/>
        </a:p>
      </dgm:t>
    </dgm:pt>
    <dgm:pt modelId="{5CBC9BFB-188D-4BD1-A8C7-533A9F2D574E}" type="sibTrans" cxnId="{C0573D13-D47C-4E27-A4E3-41D66285B68E}">
      <dgm:prSet/>
      <dgm:spPr/>
      <dgm:t>
        <a:bodyPr/>
        <a:lstStyle/>
        <a:p>
          <a:pPr rtl="1"/>
          <a:endParaRPr lang="he-IL"/>
        </a:p>
      </dgm:t>
    </dgm:pt>
    <dgm:pt modelId="{C4912340-9EF4-4E72-8FA2-0937FD7849CC}">
      <dgm:prSet/>
      <dgm:spPr/>
      <dgm:t>
        <a:bodyPr/>
        <a:lstStyle/>
        <a:p>
          <a:pPr rtl="1"/>
          <a:r>
            <a:rPr lang="he-IL" b="1" dirty="0" smtClean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rPr>
            <a:t>גיוס נשים לסגל האקדמי הבכיר</a:t>
          </a:r>
        </a:p>
      </dgm:t>
    </dgm:pt>
    <dgm:pt modelId="{F1079340-F54A-4F2F-97BD-895016E152C1}" type="parTrans" cxnId="{2AABA276-1160-4356-A211-2AE1C718CE47}">
      <dgm:prSet/>
      <dgm:spPr/>
      <dgm:t>
        <a:bodyPr/>
        <a:lstStyle/>
        <a:p>
          <a:pPr rtl="1"/>
          <a:endParaRPr lang="he-IL"/>
        </a:p>
      </dgm:t>
    </dgm:pt>
    <dgm:pt modelId="{BCC98B1F-90A4-4BFA-97D0-6E86B1CA0B8D}" type="sibTrans" cxnId="{2AABA276-1160-4356-A211-2AE1C718CE47}">
      <dgm:prSet/>
      <dgm:spPr/>
      <dgm:t>
        <a:bodyPr/>
        <a:lstStyle/>
        <a:p>
          <a:pPr rtl="1"/>
          <a:endParaRPr lang="he-IL"/>
        </a:p>
      </dgm:t>
    </dgm:pt>
    <dgm:pt modelId="{CA571697-2854-4289-84DF-83FD8A0141D3}">
      <dgm:prSet/>
      <dgm:spPr/>
      <dgm:t>
        <a:bodyPr/>
        <a:lstStyle/>
        <a:p>
          <a:pPr rtl="1"/>
          <a:r>
            <a:rPr lang="he-IL" b="1" dirty="0" smtClean="0">
              <a:solidFill>
                <a:srgbClr val="002060"/>
              </a:solidFill>
              <a:latin typeface="Tahoma" pitchFamily="34" charset="0"/>
              <a:cs typeface="Tahoma" pitchFamily="34" charset="0"/>
            </a:rPr>
            <a:t>קידום נשים בסגל האקדמי הבכיר</a:t>
          </a:r>
        </a:p>
      </dgm:t>
    </dgm:pt>
    <dgm:pt modelId="{39AFAAF1-B01D-49B2-9A1B-DAAE788CBE11}" type="parTrans" cxnId="{156EA922-9D9C-4952-B2C0-1706B3186C09}">
      <dgm:prSet/>
      <dgm:spPr/>
      <dgm:t>
        <a:bodyPr/>
        <a:lstStyle/>
        <a:p>
          <a:pPr rtl="1"/>
          <a:endParaRPr lang="he-IL"/>
        </a:p>
      </dgm:t>
    </dgm:pt>
    <dgm:pt modelId="{CC17B058-89FE-4D08-AEEA-7C7D92EE6735}" type="sibTrans" cxnId="{156EA922-9D9C-4952-B2C0-1706B3186C09}">
      <dgm:prSet/>
      <dgm:spPr/>
      <dgm:t>
        <a:bodyPr/>
        <a:lstStyle/>
        <a:p>
          <a:pPr rtl="1"/>
          <a:endParaRPr lang="he-IL"/>
        </a:p>
      </dgm:t>
    </dgm:pt>
    <dgm:pt modelId="{589F1BCE-1D43-4E05-812E-C8199E20D706}" type="pres">
      <dgm:prSet presAssocID="{45AE9DE1-6D9E-4B44-A034-7D55F42F19B5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pPr rtl="1"/>
          <a:endParaRPr lang="he-IL"/>
        </a:p>
      </dgm:t>
    </dgm:pt>
    <dgm:pt modelId="{845CFA7B-B11B-49B1-89C0-E403C1DF13A3}" type="pres">
      <dgm:prSet presAssocID="{64F1F741-CA09-417F-BD7B-1D7C848203A9}" presName="Accent1" presStyleCnt="0"/>
      <dgm:spPr/>
    </dgm:pt>
    <dgm:pt modelId="{E57D2ADE-24A4-4752-8C35-B0A1F22AB581}" type="pres">
      <dgm:prSet presAssocID="{64F1F741-CA09-417F-BD7B-1D7C848203A9}" presName="Accent" presStyleLbl="node1" presStyleIdx="0" presStyleCnt="3"/>
      <dgm:spPr/>
    </dgm:pt>
    <dgm:pt modelId="{01100FC7-9AA0-4925-831A-F176C861074B}" type="pres">
      <dgm:prSet presAssocID="{64F1F741-CA09-417F-BD7B-1D7C848203A9}" presName="Parent1" presStyleLbl="revTx" presStyleIdx="0" presStyleCnt="3" custLinFactNeighborX="15068" custLinFactNeighborY="-481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35D2E5E-A813-4FD0-A8CE-D7A8020C910E}" type="pres">
      <dgm:prSet presAssocID="{C4912340-9EF4-4E72-8FA2-0937FD7849CC}" presName="Accent2" presStyleCnt="0"/>
      <dgm:spPr/>
    </dgm:pt>
    <dgm:pt modelId="{E60042DF-0337-4119-88F7-21BC315F5EB4}" type="pres">
      <dgm:prSet presAssocID="{C4912340-9EF4-4E72-8FA2-0937FD7849CC}" presName="Accent" presStyleLbl="node1" presStyleIdx="1" presStyleCnt="3"/>
      <dgm:spPr/>
    </dgm:pt>
    <dgm:pt modelId="{EB357174-2B98-4B24-B587-C282BC2B5EF9}" type="pres">
      <dgm:prSet presAssocID="{C4912340-9EF4-4E72-8FA2-0937FD7849CC}" presName="Parent2" presStyleLbl="revTx" presStyleIdx="1" presStyleCnt="3" custScaleX="64063" custScaleY="124925" custLinFactNeighborX="-2030" custLinFactNeighborY="-801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5268FC5-CD19-4E11-A682-FEBC1B3E3961}" type="pres">
      <dgm:prSet presAssocID="{CA571697-2854-4289-84DF-83FD8A0141D3}" presName="Accent3" presStyleCnt="0"/>
      <dgm:spPr/>
    </dgm:pt>
    <dgm:pt modelId="{918906A7-140E-4F97-AE49-FE6A78E5FD95}" type="pres">
      <dgm:prSet presAssocID="{CA571697-2854-4289-84DF-83FD8A0141D3}" presName="Accent" presStyleLbl="node1" presStyleIdx="2" presStyleCnt="3"/>
      <dgm:spPr/>
    </dgm:pt>
    <dgm:pt modelId="{06139D4C-FB5A-4EF9-8101-59EF6DC040D8}" type="pres">
      <dgm:prSet presAssocID="{CA571697-2854-4289-84DF-83FD8A0141D3}" presName="Parent3" presStyleLbl="revTx" presStyleIdx="2" presStyleCnt="3" custScaleX="118036" custScaleY="129615" custLinFactNeighborX="-1059" custLinFactNeighborY="1061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DC0BA6C8-51A2-4A03-8CF4-EEB1358FD36D}" type="presOf" srcId="{CA571697-2854-4289-84DF-83FD8A0141D3}" destId="{06139D4C-FB5A-4EF9-8101-59EF6DC040D8}" srcOrd="0" destOrd="0" presId="urn:microsoft.com/office/officeart/2009/layout/CircleArrowProcess"/>
    <dgm:cxn modelId="{156EA922-9D9C-4952-B2C0-1706B3186C09}" srcId="{45AE9DE1-6D9E-4B44-A034-7D55F42F19B5}" destId="{CA571697-2854-4289-84DF-83FD8A0141D3}" srcOrd="2" destOrd="0" parTransId="{39AFAAF1-B01D-49B2-9A1B-DAAE788CBE11}" sibTransId="{CC17B058-89FE-4D08-AEEA-7C7D92EE6735}"/>
    <dgm:cxn modelId="{2AABA276-1160-4356-A211-2AE1C718CE47}" srcId="{45AE9DE1-6D9E-4B44-A034-7D55F42F19B5}" destId="{C4912340-9EF4-4E72-8FA2-0937FD7849CC}" srcOrd="1" destOrd="0" parTransId="{F1079340-F54A-4F2F-97BD-895016E152C1}" sibTransId="{BCC98B1F-90A4-4BFA-97D0-6E86B1CA0B8D}"/>
    <dgm:cxn modelId="{A16E8365-31E9-4E95-9AC2-42263ED2EAF9}" type="presOf" srcId="{C4912340-9EF4-4E72-8FA2-0937FD7849CC}" destId="{EB357174-2B98-4B24-B587-C282BC2B5EF9}" srcOrd="0" destOrd="0" presId="urn:microsoft.com/office/officeart/2009/layout/CircleArrowProcess"/>
    <dgm:cxn modelId="{9BCE0F2D-0561-49BC-8217-E8EBA31971A0}" type="presOf" srcId="{64F1F741-CA09-417F-BD7B-1D7C848203A9}" destId="{01100FC7-9AA0-4925-831A-F176C861074B}" srcOrd="0" destOrd="0" presId="urn:microsoft.com/office/officeart/2009/layout/CircleArrowProcess"/>
    <dgm:cxn modelId="{036113B9-6A71-4A4A-9067-A4FF8F674EB0}" type="presOf" srcId="{45AE9DE1-6D9E-4B44-A034-7D55F42F19B5}" destId="{589F1BCE-1D43-4E05-812E-C8199E20D706}" srcOrd="0" destOrd="0" presId="urn:microsoft.com/office/officeart/2009/layout/CircleArrowProcess"/>
    <dgm:cxn modelId="{C0573D13-D47C-4E27-A4E3-41D66285B68E}" srcId="{45AE9DE1-6D9E-4B44-A034-7D55F42F19B5}" destId="{64F1F741-CA09-417F-BD7B-1D7C848203A9}" srcOrd="0" destOrd="0" parTransId="{3CD14840-43CE-42DA-B97A-266C4BA1637B}" sibTransId="{5CBC9BFB-188D-4BD1-A8C7-533A9F2D574E}"/>
    <dgm:cxn modelId="{19D3B628-34AD-49FE-AAD7-0A2B75705059}" type="presParOf" srcId="{589F1BCE-1D43-4E05-812E-C8199E20D706}" destId="{845CFA7B-B11B-49B1-89C0-E403C1DF13A3}" srcOrd="0" destOrd="0" presId="urn:microsoft.com/office/officeart/2009/layout/CircleArrowProcess"/>
    <dgm:cxn modelId="{9DE21524-3466-4A44-AD55-CEF653361E98}" type="presParOf" srcId="{845CFA7B-B11B-49B1-89C0-E403C1DF13A3}" destId="{E57D2ADE-24A4-4752-8C35-B0A1F22AB581}" srcOrd="0" destOrd="0" presId="urn:microsoft.com/office/officeart/2009/layout/CircleArrowProcess"/>
    <dgm:cxn modelId="{4764990A-B3D3-4609-A35D-900B16976498}" type="presParOf" srcId="{589F1BCE-1D43-4E05-812E-C8199E20D706}" destId="{01100FC7-9AA0-4925-831A-F176C861074B}" srcOrd="1" destOrd="0" presId="urn:microsoft.com/office/officeart/2009/layout/CircleArrowProcess"/>
    <dgm:cxn modelId="{F535C043-5475-418F-A66A-F1F9B83D0528}" type="presParOf" srcId="{589F1BCE-1D43-4E05-812E-C8199E20D706}" destId="{A35D2E5E-A813-4FD0-A8CE-D7A8020C910E}" srcOrd="2" destOrd="0" presId="urn:microsoft.com/office/officeart/2009/layout/CircleArrowProcess"/>
    <dgm:cxn modelId="{4984B013-5134-4F73-BE63-0C4F126FDE46}" type="presParOf" srcId="{A35D2E5E-A813-4FD0-A8CE-D7A8020C910E}" destId="{E60042DF-0337-4119-88F7-21BC315F5EB4}" srcOrd="0" destOrd="0" presId="urn:microsoft.com/office/officeart/2009/layout/CircleArrowProcess"/>
    <dgm:cxn modelId="{32BE1E75-DC5D-4E52-9102-7B8AE1DBD1BE}" type="presParOf" srcId="{589F1BCE-1D43-4E05-812E-C8199E20D706}" destId="{EB357174-2B98-4B24-B587-C282BC2B5EF9}" srcOrd="3" destOrd="0" presId="urn:microsoft.com/office/officeart/2009/layout/CircleArrowProcess"/>
    <dgm:cxn modelId="{B4EF0CF3-8FF8-4419-81C4-91C5B50358D1}" type="presParOf" srcId="{589F1BCE-1D43-4E05-812E-C8199E20D706}" destId="{05268FC5-CD19-4E11-A682-FEBC1B3E3961}" srcOrd="4" destOrd="0" presId="urn:microsoft.com/office/officeart/2009/layout/CircleArrowProcess"/>
    <dgm:cxn modelId="{6B33F7B1-F5B2-46F5-80DA-ED00D2EEE39F}" type="presParOf" srcId="{05268FC5-CD19-4E11-A682-FEBC1B3E3961}" destId="{918906A7-140E-4F97-AE49-FE6A78E5FD95}" srcOrd="0" destOrd="0" presId="urn:microsoft.com/office/officeart/2009/layout/CircleArrowProcess"/>
    <dgm:cxn modelId="{9BF1EB67-D769-4591-835E-0B2D609FA084}" type="presParOf" srcId="{589F1BCE-1D43-4E05-812E-C8199E20D706}" destId="{06139D4C-FB5A-4EF9-8101-59EF6DC040D8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44CD0F1-B1E3-45C1-B1F5-E6A5A86D9262}" type="doc">
      <dgm:prSet loTypeId="urn:microsoft.com/office/officeart/2005/8/layout/hList1" loCatId="list" qsTypeId="urn:microsoft.com/office/officeart/2005/8/quickstyle/3d3" qsCatId="3D" csTypeId="urn:microsoft.com/office/officeart/2005/8/colors/accent1_1" csCatId="accent1" phldr="1"/>
      <dgm:spPr/>
      <dgm:t>
        <a:bodyPr/>
        <a:lstStyle/>
        <a:p>
          <a:pPr rtl="1"/>
          <a:endParaRPr lang="he-IL"/>
        </a:p>
      </dgm:t>
    </dgm:pt>
    <dgm:pt modelId="{CA8B675F-6847-4946-A1DD-7A5AC0B9B3BB}">
      <dgm:prSet phldrT="[Text]" custT="1"/>
      <dgm:spPr/>
      <dgm:t>
        <a:bodyPr/>
        <a:lstStyle/>
        <a:p>
          <a:pPr rtl="1"/>
          <a:r>
            <a:rPr lang="he-IL" sz="2000" b="1" dirty="0" smtClean="0"/>
            <a:t>ות"ת</a:t>
          </a:r>
          <a:endParaRPr lang="he-IL" sz="2000" b="1" dirty="0"/>
        </a:p>
      </dgm:t>
    </dgm:pt>
    <dgm:pt modelId="{331416AB-C141-48AD-B189-35C8E57E80D1}" type="parTrans" cxnId="{E79E2C1E-4DE5-4B30-AC5D-CCB038484E82}">
      <dgm:prSet/>
      <dgm:spPr/>
      <dgm:t>
        <a:bodyPr/>
        <a:lstStyle/>
        <a:p>
          <a:pPr rtl="1"/>
          <a:endParaRPr lang="he-IL"/>
        </a:p>
      </dgm:t>
    </dgm:pt>
    <dgm:pt modelId="{700D4540-CBDA-4207-A629-4A8349D18A00}" type="sibTrans" cxnId="{E79E2C1E-4DE5-4B30-AC5D-CCB038484E82}">
      <dgm:prSet/>
      <dgm:spPr/>
      <dgm:t>
        <a:bodyPr/>
        <a:lstStyle/>
        <a:p>
          <a:pPr rtl="1"/>
          <a:endParaRPr lang="he-IL"/>
        </a:p>
      </dgm:t>
    </dgm:pt>
    <dgm:pt modelId="{732192FE-2C69-484A-BF00-C0E7AFFD18E0}">
      <dgm:prSet phldrT="[Text]"/>
      <dgm:spPr/>
      <dgm:t>
        <a:bodyPr/>
        <a:lstStyle/>
        <a:p>
          <a:pPr rtl="1"/>
          <a:r>
            <a:rPr lang="he-IL" dirty="0" smtClean="0"/>
            <a:t>הכפלה מדורגת של מספר המלגות לפוסט-דוק’ מצטיינות.</a:t>
          </a:r>
          <a:endParaRPr lang="he-IL" dirty="0"/>
        </a:p>
      </dgm:t>
    </dgm:pt>
    <dgm:pt modelId="{53B49E0E-10DE-4F34-B18F-0A973CCAC724}" type="parTrans" cxnId="{7AA8AABA-3388-47FA-B7D7-EB5CB533DE92}">
      <dgm:prSet/>
      <dgm:spPr/>
      <dgm:t>
        <a:bodyPr/>
        <a:lstStyle/>
        <a:p>
          <a:pPr rtl="1"/>
          <a:endParaRPr lang="he-IL"/>
        </a:p>
      </dgm:t>
    </dgm:pt>
    <dgm:pt modelId="{F2F72F5E-7038-41D7-A0C0-E1379096D460}" type="sibTrans" cxnId="{7AA8AABA-3388-47FA-B7D7-EB5CB533DE92}">
      <dgm:prSet/>
      <dgm:spPr/>
      <dgm:t>
        <a:bodyPr/>
        <a:lstStyle/>
        <a:p>
          <a:pPr rtl="1"/>
          <a:endParaRPr lang="he-IL"/>
        </a:p>
      </dgm:t>
    </dgm:pt>
    <dgm:pt modelId="{E59B810F-CDF9-4399-B91B-FA489B965F03}">
      <dgm:prSet phldrT="[Text]" custT="1"/>
      <dgm:spPr/>
      <dgm:t>
        <a:bodyPr/>
        <a:lstStyle/>
        <a:p>
          <a:pPr rtl="1"/>
          <a:r>
            <a:rPr lang="he-IL" sz="2000" b="1" dirty="0" smtClean="0"/>
            <a:t>מל"ג</a:t>
          </a:r>
          <a:endParaRPr lang="he-IL" sz="2000" b="1" dirty="0"/>
        </a:p>
      </dgm:t>
    </dgm:pt>
    <dgm:pt modelId="{17B0F6FC-1FC3-4EC3-BA98-E036EB55BA42}" type="parTrans" cxnId="{59186427-30E4-4638-8151-1C7301D67128}">
      <dgm:prSet/>
      <dgm:spPr/>
      <dgm:t>
        <a:bodyPr/>
        <a:lstStyle/>
        <a:p>
          <a:pPr rtl="1"/>
          <a:endParaRPr lang="he-IL"/>
        </a:p>
      </dgm:t>
    </dgm:pt>
    <dgm:pt modelId="{367355D6-B133-4256-A061-D0365A26CA91}" type="sibTrans" cxnId="{59186427-30E4-4638-8151-1C7301D67128}">
      <dgm:prSet/>
      <dgm:spPr/>
      <dgm:t>
        <a:bodyPr/>
        <a:lstStyle/>
        <a:p>
          <a:pPr rtl="1"/>
          <a:endParaRPr lang="he-IL"/>
        </a:p>
      </dgm:t>
    </dgm:pt>
    <dgm:pt modelId="{85AF9BB6-6AA0-4D22-B008-2DFAB1C1253B}">
      <dgm:prSet phldrT="[Text]"/>
      <dgm:spPr/>
      <dgm:t>
        <a:bodyPr anchor="ctr"/>
        <a:lstStyle/>
        <a:p>
          <a:pPr rtl="1"/>
          <a:r>
            <a:rPr lang="he-IL" dirty="0" smtClean="0"/>
            <a:t>בחינת תהליכי האקרדיטציה של תכניות חדשות והחלת התייחסות מגדרית</a:t>
          </a:r>
          <a:endParaRPr lang="he-IL" dirty="0"/>
        </a:p>
      </dgm:t>
    </dgm:pt>
    <dgm:pt modelId="{F0FA229F-C1AB-4885-A8A3-4644F29AD509}" type="parTrans" cxnId="{E91C75CE-CA60-4D9B-9A53-25C8AA16042C}">
      <dgm:prSet/>
      <dgm:spPr/>
      <dgm:t>
        <a:bodyPr/>
        <a:lstStyle/>
        <a:p>
          <a:pPr rtl="1"/>
          <a:endParaRPr lang="he-IL"/>
        </a:p>
      </dgm:t>
    </dgm:pt>
    <dgm:pt modelId="{2C0CF2D7-7F8F-4BCB-8BCF-332B1080DB44}" type="sibTrans" cxnId="{E91C75CE-CA60-4D9B-9A53-25C8AA16042C}">
      <dgm:prSet/>
      <dgm:spPr/>
      <dgm:t>
        <a:bodyPr/>
        <a:lstStyle/>
        <a:p>
          <a:pPr rtl="1"/>
          <a:endParaRPr lang="he-IL"/>
        </a:p>
      </dgm:t>
    </dgm:pt>
    <dgm:pt modelId="{8655C4ED-7FC9-4322-8017-CB59919792F9}">
      <dgm:prSet/>
      <dgm:spPr/>
      <dgm:t>
        <a:bodyPr anchor="ctr"/>
        <a:lstStyle/>
        <a:p>
          <a:pPr rtl="1"/>
          <a:r>
            <a:rPr lang="he-IL" dirty="0" smtClean="0"/>
            <a:t>שילוב הנושא במערכת להערכת איכות והבטחתה</a:t>
          </a:r>
          <a:endParaRPr lang="en-US" dirty="0"/>
        </a:p>
      </dgm:t>
    </dgm:pt>
    <dgm:pt modelId="{F119737B-B16A-41B0-8D0F-5FF1B860731D}" type="parTrans" cxnId="{56F09879-9E93-4003-8280-8D976B095051}">
      <dgm:prSet/>
      <dgm:spPr/>
      <dgm:t>
        <a:bodyPr/>
        <a:lstStyle/>
        <a:p>
          <a:pPr rtl="1"/>
          <a:endParaRPr lang="he-IL"/>
        </a:p>
      </dgm:t>
    </dgm:pt>
    <dgm:pt modelId="{2D406E75-44BA-4001-84AD-008807A6E600}" type="sibTrans" cxnId="{56F09879-9E93-4003-8280-8D976B095051}">
      <dgm:prSet/>
      <dgm:spPr/>
      <dgm:t>
        <a:bodyPr/>
        <a:lstStyle/>
        <a:p>
          <a:pPr rtl="1"/>
          <a:endParaRPr lang="he-IL"/>
        </a:p>
      </dgm:t>
    </dgm:pt>
    <dgm:pt modelId="{DCCBE7FB-ED81-40D4-9626-F3AE4F10A16A}">
      <dgm:prSet/>
      <dgm:spPr/>
      <dgm:t>
        <a:bodyPr anchor="ctr"/>
        <a:lstStyle/>
        <a:p>
          <a:pPr rtl="1"/>
          <a:r>
            <a:rPr lang="he-IL" dirty="0" smtClean="0"/>
            <a:t>בקשת דיווח מהמוסדות לגבי נוהל גיוס, שמתייחס בין היתר לגיוס פרו-אקטיבי</a:t>
          </a:r>
          <a:endParaRPr lang="en-US" dirty="0"/>
        </a:p>
      </dgm:t>
    </dgm:pt>
    <dgm:pt modelId="{70F0263C-F061-438C-809E-0EE46DB83474}" type="parTrans" cxnId="{6F8799E4-8086-484F-8FEB-01236C6F590D}">
      <dgm:prSet/>
      <dgm:spPr/>
      <dgm:t>
        <a:bodyPr/>
        <a:lstStyle/>
        <a:p>
          <a:pPr rtl="1"/>
          <a:endParaRPr lang="he-IL"/>
        </a:p>
      </dgm:t>
    </dgm:pt>
    <dgm:pt modelId="{47364283-4DEB-4D87-8AE9-927D996AAC8E}" type="sibTrans" cxnId="{6F8799E4-8086-484F-8FEB-01236C6F590D}">
      <dgm:prSet/>
      <dgm:spPr/>
      <dgm:t>
        <a:bodyPr/>
        <a:lstStyle/>
        <a:p>
          <a:pPr rtl="1"/>
          <a:endParaRPr lang="he-IL"/>
        </a:p>
      </dgm:t>
    </dgm:pt>
    <dgm:pt modelId="{58BA2AA9-1114-4977-92E0-C1AE8D0EE38B}">
      <dgm:prSet/>
      <dgm:spPr/>
      <dgm:t>
        <a:bodyPr anchor="ctr"/>
        <a:lstStyle/>
        <a:p>
          <a:pPr rtl="1"/>
          <a:r>
            <a:rPr lang="he-IL" dirty="0" smtClean="0"/>
            <a:t>בקשת דיווחים מהמוסדות לגבי הפן המגדרי בפעילויות הבאות</a:t>
          </a:r>
          <a:r>
            <a:rPr lang="en-US" dirty="0" smtClean="0"/>
            <a:t>:</a:t>
          </a:r>
          <a:r>
            <a:rPr lang="he-IL" dirty="0" smtClean="0"/>
            <a:t> דיוני הסנאט/המועצה האקדמית וועדות המוסד הרלוונטיות</a:t>
          </a:r>
          <a:endParaRPr lang="en-US" dirty="0"/>
        </a:p>
      </dgm:t>
    </dgm:pt>
    <dgm:pt modelId="{F53F5F13-88B5-4A8C-BC93-C9079D383428}" type="parTrans" cxnId="{B6B3FA62-80A9-40DD-B39B-10827B983EA9}">
      <dgm:prSet/>
      <dgm:spPr/>
      <dgm:t>
        <a:bodyPr/>
        <a:lstStyle/>
        <a:p>
          <a:pPr rtl="1"/>
          <a:endParaRPr lang="he-IL"/>
        </a:p>
      </dgm:t>
    </dgm:pt>
    <dgm:pt modelId="{353FFF34-C33D-40D4-B035-B347D79F2C20}" type="sibTrans" cxnId="{B6B3FA62-80A9-40DD-B39B-10827B983EA9}">
      <dgm:prSet/>
      <dgm:spPr/>
      <dgm:t>
        <a:bodyPr/>
        <a:lstStyle/>
        <a:p>
          <a:pPr rtl="1"/>
          <a:endParaRPr lang="he-IL"/>
        </a:p>
      </dgm:t>
    </dgm:pt>
    <dgm:pt modelId="{6349F907-9BF7-4A13-86F6-14C1BB4799BB}">
      <dgm:prSet/>
      <dgm:spPr/>
      <dgm:t>
        <a:bodyPr anchor="ctr"/>
        <a:lstStyle/>
        <a:p>
          <a:pPr rtl="1"/>
          <a:r>
            <a:rPr lang="he-IL" dirty="0" smtClean="0"/>
            <a:t>פנייה למוסדות לפרסום נתונים מוסדיים לרבות קידום סגל אקדמי בכיר</a:t>
          </a:r>
          <a:endParaRPr lang="en-US" dirty="0"/>
        </a:p>
      </dgm:t>
    </dgm:pt>
    <dgm:pt modelId="{898858C0-BF40-498E-A5A2-916B60567877}" type="sibTrans" cxnId="{301F939B-3544-42BB-82FD-62EBBBD3A816}">
      <dgm:prSet/>
      <dgm:spPr/>
      <dgm:t>
        <a:bodyPr/>
        <a:lstStyle/>
        <a:p>
          <a:pPr rtl="1"/>
          <a:endParaRPr lang="he-IL"/>
        </a:p>
      </dgm:t>
    </dgm:pt>
    <dgm:pt modelId="{CC2BDE0D-020C-4BCA-85A6-404D70C2D9AE}" type="parTrans" cxnId="{301F939B-3544-42BB-82FD-62EBBBD3A816}">
      <dgm:prSet/>
      <dgm:spPr/>
      <dgm:t>
        <a:bodyPr/>
        <a:lstStyle/>
        <a:p>
          <a:pPr rtl="1"/>
          <a:endParaRPr lang="he-IL"/>
        </a:p>
      </dgm:t>
    </dgm:pt>
    <dgm:pt modelId="{20A7BCCB-9E26-41B7-B85E-0BA31949029D}">
      <dgm:prSet/>
      <dgm:spPr/>
      <dgm:t>
        <a:bodyPr/>
        <a:lstStyle/>
        <a:p>
          <a:pPr rtl="1"/>
          <a:r>
            <a:rPr lang="he-IL" dirty="0" smtClean="0"/>
            <a:t>קול קורא </a:t>
          </a:r>
          <a:r>
            <a:rPr lang="he-IL" b="1" dirty="0" smtClean="0"/>
            <a:t>לתקצוב התנעה לפעילות היועצות </a:t>
          </a:r>
          <a:r>
            <a:rPr lang="he-IL" dirty="0" smtClean="0"/>
            <a:t>– עד 60 </a:t>
          </a:r>
          <a:r>
            <a:rPr lang="he-IL" dirty="0" err="1" smtClean="0"/>
            <a:t>אלש"ח</a:t>
          </a:r>
          <a:r>
            <a:rPr lang="he-IL" dirty="0" smtClean="0"/>
            <a:t> לשנה</a:t>
          </a:r>
          <a:endParaRPr lang="en-US" dirty="0"/>
        </a:p>
      </dgm:t>
    </dgm:pt>
    <dgm:pt modelId="{2065A6E6-5246-4B7D-8884-B91EB5CA48A4}" type="parTrans" cxnId="{CE4DC380-36FF-4802-A8E6-223D117230AF}">
      <dgm:prSet/>
      <dgm:spPr/>
      <dgm:t>
        <a:bodyPr/>
        <a:lstStyle/>
        <a:p>
          <a:pPr rtl="1"/>
          <a:endParaRPr lang="he-IL"/>
        </a:p>
      </dgm:t>
    </dgm:pt>
    <dgm:pt modelId="{58358088-CE7F-4885-B84C-B3CA8FC56A4E}" type="sibTrans" cxnId="{CE4DC380-36FF-4802-A8E6-223D117230AF}">
      <dgm:prSet/>
      <dgm:spPr/>
      <dgm:t>
        <a:bodyPr/>
        <a:lstStyle/>
        <a:p>
          <a:pPr rtl="1"/>
          <a:endParaRPr lang="he-IL"/>
        </a:p>
      </dgm:t>
    </dgm:pt>
    <dgm:pt modelId="{79973D45-3060-4AA0-8F03-A4DE379EACAD}">
      <dgm:prSet/>
      <dgm:spPr/>
      <dgm:t>
        <a:bodyPr/>
        <a:lstStyle/>
        <a:p>
          <a:pPr rtl="1"/>
          <a:r>
            <a:rPr lang="he-IL" dirty="0" smtClean="0"/>
            <a:t>קול קורא תחרותי </a:t>
          </a:r>
          <a:r>
            <a:rPr lang="he-IL" b="1" dirty="0" smtClean="0"/>
            <a:t>לתמיכה בפעילות רוחבית משותפת</a:t>
          </a:r>
          <a:r>
            <a:rPr lang="he-IL" dirty="0" smtClean="0"/>
            <a:t> (למשל, קורסי קיץ; סדנאות לחוקרות וכיו”ב) לקידום הנושא, עד 600 אלפי ₪ לשנה, ל-3 שנים (5 פרויקטים)</a:t>
          </a:r>
          <a:endParaRPr lang="en-US" dirty="0"/>
        </a:p>
      </dgm:t>
    </dgm:pt>
    <dgm:pt modelId="{5CB0CCBF-B9DD-4483-86A4-B7BC9199F45F}" type="parTrans" cxnId="{7F753E4D-CB61-47E5-829C-F8E133D21729}">
      <dgm:prSet/>
      <dgm:spPr/>
      <dgm:t>
        <a:bodyPr/>
        <a:lstStyle/>
        <a:p>
          <a:pPr rtl="1"/>
          <a:endParaRPr lang="he-IL"/>
        </a:p>
      </dgm:t>
    </dgm:pt>
    <dgm:pt modelId="{D13F0FEC-E5B3-4438-AA4E-684D3A0BFA4E}" type="sibTrans" cxnId="{7F753E4D-CB61-47E5-829C-F8E133D21729}">
      <dgm:prSet/>
      <dgm:spPr/>
      <dgm:t>
        <a:bodyPr/>
        <a:lstStyle/>
        <a:p>
          <a:pPr rtl="1"/>
          <a:endParaRPr lang="he-IL"/>
        </a:p>
      </dgm:t>
    </dgm:pt>
    <dgm:pt modelId="{93C9A252-AB01-4E89-B346-2715EF448D02}">
      <dgm:prSet/>
      <dgm:spPr/>
      <dgm:t>
        <a:bodyPr/>
        <a:lstStyle/>
        <a:p>
          <a:pPr rtl="1"/>
          <a:r>
            <a:rPr lang="he-IL" dirty="0" smtClean="0"/>
            <a:t>עדכון הקולות הקוראים ותקנוני הועדות השופטות של מלגות ההצטיינות של ות”ת, כך שתוטמע בהם התייחסות מגדרית.</a:t>
          </a:r>
          <a:endParaRPr lang="en-US" dirty="0"/>
        </a:p>
      </dgm:t>
    </dgm:pt>
    <dgm:pt modelId="{4E6F8E93-CFF3-486B-B7F7-3007916033A5}" type="parTrans" cxnId="{0FC80AA6-C9BE-4077-9C65-4C1579282947}">
      <dgm:prSet/>
      <dgm:spPr/>
      <dgm:t>
        <a:bodyPr/>
        <a:lstStyle/>
        <a:p>
          <a:pPr rtl="1"/>
          <a:endParaRPr lang="he-IL"/>
        </a:p>
      </dgm:t>
    </dgm:pt>
    <dgm:pt modelId="{F7AF6AA2-E5CB-4A97-BC6A-C42267F755BD}" type="sibTrans" cxnId="{0FC80AA6-C9BE-4077-9C65-4C1579282947}">
      <dgm:prSet/>
      <dgm:spPr/>
      <dgm:t>
        <a:bodyPr/>
        <a:lstStyle/>
        <a:p>
          <a:pPr rtl="1"/>
          <a:endParaRPr lang="he-IL"/>
        </a:p>
      </dgm:t>
    </dgm:pt>
    <dgm:pt modelId="{47F589C4-0D8F-4FB9-A45E-700B641CC4D5}">
      <dgm:prSet/>
      <dgm:spPr/>
      <dgm:t>
        <a:bodyPr/>
        <a:lstStyle/>
        <a:p>
          <a:pPr rtl="1"/>
          <a:r>
            <a:rPr lang="he-IL" dirty="0" smtClean="0"/>
            <a:t>עדכון תקנון מלגת אלון כך שבין המועמדים שיגישו המוסדות, לפחות כמחצית תהינה נשים (ופירוט מאמצי המוסד לאיתור וגיוס אקטיבי).</a:t>
          </a:r>
          <a:endParaRPr lang="en-US" dirty="0"/>
        </a:p>
      </dgm:t>
    </dgm:pt>
    <dgm:pt modelId="{AE931F8B-9D9F-49C9-8D13-A2A152B4EBB4}" type="parTrans" cxnId="{2E949C05-6240-4DAF-B936-4009F63E8AD8}">
      <dgm:prSet/>
      <dgm:spPr/>
      <dgm:t>
        <a:bodyPr/>
        <a:lstStyle/>
        <a:p>
          <a:pPr rtl="1"/>
          <a:endParaRPr lang="he-IL"/>
        </a:p>
      </dgm:t>
    </dgm:pt>
    <dgm:pt modelId="{3336D8EA-9D20-4149-9082-BBBCE0468A60}" type="sibTrans" cxnId="{2E949C05-6240-4DAF-B936-4009F63E8AD8}">
      <dgm:prSet/>
      <dgm:spPr/>
      <dgm:t>
        <a:bodyPr/>
        <a:lstStyle/>
        <a:p>
          <a:pPr rtl="1"/>
          <a:endParaRPr lang="he-IL"/>
        </a:p>
      </dgm:t>
    </dgm:pt>
    <dgm:pt modelId="{BA61A009-9850-4F9D-BE35-20FD12E80217}">
      <dgm:prSet phldrT="[Text]"/>
      <dgm:spPr/>
      <dgm:t>
        <a:bodyPr anchor="ctr"/>
        <a:lstStyle/>
        <a:p>
          <a:pPr rtl="1"/>
          <a:endParaRPr lang="he-IL" dirty="0"/>
        </a:p>
      </dgm:t>
    </dgm:pt>
    <dgm:pt modelId="{2451ACB6-B1EE-4986-BD96-282B91F535C7}" type="parTrans" cxnId="{1EAAF94D-3574-4ECA-A7B2-0607A5764DF0}">
      <dgm:prSet/>
      <dgm:spPr/>
      <dgm:t>
        <a:bodyPr/>
        <a:lstStyle/>
        <a:p>
          <a:pPr rtl="1"/>
          <a:endParaRPr lang="he-IL"/>
        </a:p>
      </dgm:t>
    </dgm:pt>
    <dgm:pt modelId="{6DB83365-2111-4271-B4E3-9AAC6E593553}" type="sibTrans" cxnId="{1EAAF94D-3574-4ECA-A7B2-0607A5764DF0}">
      <dgm:prSet/>
      <dgm:spPr/>
      <dgm:t>
        <a:bodyPr/>
        <a:lstStyle/>
        <a:p>
          <a:pPr rtl="1"/>
          <a:endParaRPr lang="he-IL"/>
        </a:p>
      </dgm:t>
    </dgm:pt>
    <dgm:pt modelId="{EBF41037-43C6-4BC4-9D4F-CE7BBBAF0DDB}">
      <dgm:prSet/>
      <dgm:spPr/>
      <dgm:t>
        <a:bodyPr anchor="ctr"/>
        <a:lstStyle/>
        <a:p>
          <a:pPr rtl="1"/>
          <a:endParaRPr lang="en-US" dirty="0"/>
        </a:p>
      </dgm:t>
    </dgm:pt>
    <dgm:pt modelId="{21F6DB34-A36C-4735-8897-F1B9A47CC70F}" type="parTrans" cxnId="{1F505D74-EA89-4FCA-9E8D-7C3F38B5EACB}">
      <dgm:prSet/>
      <dgm:spPr/>
      <dgm:t>
        <a:bodyPr/>
        <a:lstStyle/>
        <a:p>
          <a:pPr rtl="1"/>
          <a:endParaRPr lang="he-IL"/>
        </a:p>
      </dgm:t>
    </dgm:pt>
    <dgm:pt modelId="{25853CD3-BA22-40DC-9723-50D56CF8CC3A}" type="sibTrans" cxnId="{1F505D74-EA89-4FCA-9E8D-7C3F38B5EACB}">
      <dgm:prSet/>
      <dgm:spPr/>
      <dgm:t>
        <a:bodyPr/>
        <a:lstStyle/>
        <a:p>
          <a:pPr rtl="1"/>
          <a:endParaRPr lang="he-IL"/>
        </a:p>
      </dgm:t>
    </dgm:pt>
    <dgm:pt modelId="{EB2CDEC5-6982-4376-88C8-DEB6F4F6876A}">
      <dgm:prSet/>
      <dgm:spPr/>
      <dgm:t>
        <a:bodyPr anchor="ctr"/>
        <a:lstStyle/>
        <a:p>
          <a:pPr rtl="1"/>
          <a:endParaRPr lang="en-US" dirty="0"/>
        </a:p>
      </dgm:t>
    </dgm:pt>
    <dgm:pt modelId="{11B98A6A-CE09-4143-A035-16222648473A}" type="parTrans" cxnId="{067927D2-1979-4998-931D-70427F60C555}">
      <dgm:prSet/>
      <dgm:spPr/>
      <dgm:t>
        <a:bodyPr/>
        <a:lstStyle/>
        <a:p>
          <a:pPr rtl="1"/>
          <a:endParaRPr lang="he-IL"/>
        </a:p>
      </dgm:t>
    </dgm:pt>
    <dgm:pt modelId="{F9C1EC04-78CA-482B-861B-44831019271D}" type="sibTrans" cxnId="{067927D2-1979-4998-931D-70427F60C555}">
      <dgm:prSet/>
      <dgm:spPr/>
      <dgm:t>
        <a:bodyPr/>
        <a:lstStyle/>
        <a:p>
          <a:pPr rtl="1"/>
          <a:endParaRPr lang="he-IL"/>
        </a:p>
      </dgm:t>
    </dgm:pt>
    <dgm:pt modelId="{A0E12D54-46DF-4A6A-BBE0-8714CD554A8E}">
      <dgm:prSet/>
      <dgm:spPr/>
      <dgm:t>
        <a:bodyPr anchor="ctr"/>
        <a:lstStyle/>
        <a:p>
          <a:pPr rtl="1"/>
          <a:endParaRPr lang="en-US" dirty="0"/>
        </a:p>
      </dgm:t>
    </dgm:pt>
    <dgm:pt modelId="{613106F2-E24E-4304-B9E1-6465F8A15FD4}" type="parTrans" cxnId="{B236B48C-3E0C-437D-A060-2D4043D71404}">
      <dgm:prSet/>
      <dgm:spPr/>
      <dgm:t>
        <a:bodyPr/>
        <a:lstStyle/>
        <a:p>
          <a:pPr rtl="1"/>
          <a:endParaRPr lang="he-IL"/>
        </a:p>
      </dgm:t>
    </dgm:pt>
    <dgm:pt modelId="{8861518F-718D-4744-891E-D946A004A569}" type="sibTrans" cxnId="{B236B48C-3E0C-437D-A060-2D4043D71404}">
      <dgm:prSet/>
      <dgm:spPr/>
      <dgm:t>
        <a:bodyPr/>
        <a:lstStyle/>
        <a:p>
          <a:pPr rtl="1"/>
          <a:endParaRPr lang="he-IL"/>
        </a:p>
      </dgm:t>
    </dgm:pt>
    <dgm:pt modelId="{05C82038-75EC-4541-AFC9-9335FB7E68C7}" type="pres">
      <dgm:prSet presAssocID="{944CD0F1-B1E3-45C1-B1F5-E6A5A86D9262}" presName="Name0" presStyleCnt="0">
        <dgm:presLayoutVars>
          <dgm:dir/>
          <dgm:animLvl val="lvl"/>
          <dgm:resizeHandles val="exact"/>
        </dgm:presLayoutVars>
      </dgm:prSet>
      <dgm:spPr/>
    </dgm:pt>
    <dgm:pt modelId="{B1C70A50-27DF-43A0-B82F-EA5F4146AC5F}" type="pres">
      <dgm:prSet presAssocID="{CA8B675F-6847-4946-A1DD-7A5AC0B9B3BB}" presName="composite" presStyleCnt="0"/>
      <dgm:spPr/>
    </dgm:pt>
    <dgm:pt modelId="{09559363-7B7E-4ABD-BEED-8796F9205E14}" type="pres">
      <dgm:prSet presAssocID="{CA8B675F-6847-4946-A1DD-7A5AC0B9B3BB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EF25BA02-7164-4403-92A4-4EE46D6DBE07}" type="pres">
      <dgm:prSet presAssocID="{CA8B675F-6847-4946-A1DD-7A5AC0B9B3BB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A5C5DE5-F7CE-4FFF-9340-808D09F704E0}" type="pres">
      <dgm:prSet presAssocID="{700D4540-CBDA-4207-A629-4A8349D18A00}" presName="space" presStyleCnt="0"/>
      <dgm:spPr/>
    </dgm:pt>
    <dgm:pt modelId="{FD7F132E-D968-4DFE-A356-706277CCC2DF}" type="pres">
      <dgm:prSet presAssocID="{E59B810F-CDF9-4399-B91B-FA489B965F03}" presName="composite" presStyleCnt="0"/>
      <dgm:spPr/>
    </dgm:pt>
    <dgm:pt modelId="{405AE41C-FBDD-408F-9FFB-6639ABCB8CAD}" type="pres">
      <dgm:prSet presAssocID="{E59B810F-CDF9-4399-B91B-FA489B965F03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04907A2-BADE-402B-9C97-C7E591FB2A0F}" type="pres">
      <dgm:prSet presAssocID="{E59B810F-CDF9-4399-B91B-FA489B965F03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D00F0395-1692-4762-892D-E7531FB73A26}" type="presOf" srcId="{85AF9BB6-6AA0-4D22-B008-2DFAB1C1253B}" destId="{804907A2-BADE-402B-9C97-C7E591FB2A0F}" srcOrd="0" destOrd="2" presId="urn:microsoft.com/office/officeart/2005/8/layout/hList1"/>
    <dgm:cxn modelId="{1F505D74-EA89-4FCA-9E8D-7C3F38B5EACB}" srcId="{E59B810F-CDF9-4399-B91B-FA489B965F03}" destId="{EBF41037-43C6-4BC4-9D4F-CE7BBBAF0DDB}" srcOrd="1" destOrd="0" parTransId="{21F6DB34-A36C-4735-8897-F1B9A47CC70F}" sibTransId="{25853CD3-BA22-40DC-9723-50D56CF8CC3A}"/>
    <dgm:cxn modelId="{BCC7BD38-3CA4-41D0-9621-0049C298C3AA}" type="presOf" srcId="{A0E12D54-46DF-4A6A-BBE0-8714CD554A8E}" destId="{804907A2-BADE-402B-9C97-C7E591FB2A0F}" srcOrd="0" destOrd="7" presId="urn:microsoft.com/office/officeart/2005/8/layout/hList1"/>
    <dgm:cxn modelId="{56F09879-9E93-4003-8280-8D976B095051}" srcId="{E59B810F-CDF9-4399-B91B-FA489B965F03}" destId="{8655C4ED-7FC9-4322-8017-CB59919792F9}" srcOrd="0" destOrd="0" parTransId="{F119737B-B16A-41B0-8D0F-5FF1B860731D}" sibTransId="{2D406E75-44BA-4001-84AD-008807A6E600}"/>
    <dgm:cxn modelId="{2E949C05-6240-4DAF-B936-4009F63E8AD8}" srcId="{CA8B675F-6847-4946-A1DD-7A5AC0B9B3BB}" destId="{47F589C4-0D8F-4FB9-A45E-700B641CC4D5}" srcOrd="4" destOrd="0" parTransId="{AE931F8B-9D9F-49C9-8D13-A2A152B4EBB4}" sibTransId="{3336D8EA-9D20-4149-9082-BBBCE0468A60}"/>
    <dgm:cxn modelId="{6F8799E4-8086-484F-8FEB-01236C6F590D}" srcId="{E59B810F-CDF9-4399-B91B-FA489B965F03}" destId="{DCCBE7FB-ED81-40D4-9626-F3AE4F10A16A}" srcOrd="8" destOrd="0" parTransId="{70F0263C-F061-438C-809E-0EE46DB83474}" sibTransId="{47364283-4DEB-4D87-8AE9-927D996AAC8E}"/>
    <dgm:cxn modelId="{7F753E4D-CB61-47E5-829C-F8E133D21729}" srcId="{CA8B675F-6847-4946-A1DD-7A5AC0B9B3BB}" destId="{79973D45-3060-4AA0-8F03-A4DE379EACAD}" srcOrd="1" destOrd="0" parTransId="{5CB0CCBF-B9DD-4483-86A4-B7BC9199F45F}" sibTransId="{D13F0FEC-E5B3-4438-AA4E-684D3A0BFA4E}"/>
    <dgm:cxn modelId="{9684529C-6200-44A0-AC1F-4ECC56584AEC}" type="presOf" srcId="{CA8B675F-6847-4946-A1DD-7A5AC0B9B3BB}" destId="{09559363-7B7E-4ABD-BEED-8796F9205E14}" srcOrd="0" destOrd="0" presId="urn:microsoft.com/office/officeart/2005/8/layout/hList1"/>
    <dgm:cxn modelId="{0FC80AA6-C9BE-4077-9C65-4C1579282947}" srcId="{CA8B675F-6847-4946-A1DD-7A5AC0B9B3BB}" destId="{93C9A252-AB01-4E89-B346-2715EF448D02}" srcOrd="3" destOrd="0" parTransId="{4E6F8E93-CFF3-486B-B7F7-3007916033A5}" sibTransId="{F7AF6AA2-E5CB-4A97-BC6A-C42267F755BD}"/>
    <dgm:cxn modelId="{067927D2-1979-4998-931D-70427F60C555}" srcId="{E59B810F-CDF9-4399-B91B-FA489B965F03}" destId="{EB2CDEC5-6982-4376-88C8-DEB6F4F6876A}" srcOrd="5" destOrd="0" parTransId="{11B98A6A-CE09-4143-A035-16222648473A}" sibTransId="{F9C1EC04-78CA-482B-861B-44831019271D}"/>
    <dgm:cxn modelId="{AB726A11-1CBF-46E6-A425-C30FA6987A2C}" type="presOf" srcId="{20A7BCCB-9E26-41B7-B85E-0BA31949029D}" destId="{EF25BA02-7164-4403-92A4-4EE46D6DBE07}" srcOrd="0" destOrd="2" presId="urn:microsoft.com/office/officeart/2005/8/layout/hList1"/>
    <dgm:cxn modelId="{E87CBD75-4C12-49CB-8E7F-952E2D910883}" type="presOf" srcId="{EBF41037-43C6-4BC4-9D4F-CE7BBBAF0DDB}" destId="{804907A2-BADE-402B-9C97-C7E591FB2A0F}" srcOrd="0" destOrd="1" presId="urn:microsoft.com/office/officeart/2005/8/layout/hList1"/>
    <dgm:cxn modelId="{7AA8AABA-3388-47FA-B7D7-EB5CB533DE92}" srcId="{CA8B675F-6847-4946-A1DD-7A5AC0B9B3BB}" destId="{732192FE-2C69-484A-BF00-C0E7AFFD18E0}" srcOrd="0" destOrd="0" parTransId="{53B49E0E-10DE-4F34-B18F-0A973CCAC724}" sibTransId="{F2F72F5E-7038-41D7-A0C0-E1379096D460}"/>
    <dgm:cxn modelId="{E79E2C1E-4DE5-4B30-AC5D-CCB038484E82}" srcId="{944CD0F1-B1E3-45C1-B1F5-E6A5A86D9262}" destId="{CA8B675F-6847-4946-A1DD-7A5AC0B9B3BB}" srcOrd="0" destOrd="0" parTransId="{331416AB-C141-48AD-B189-35C8E57E80D1}" sibTransId="{700D4540-CBDA-4207-A629-4A8349D18A00}"/>
    <dgm:cxn modelId="{B930E04B-707A-4D83-B45F-C6792CF0EEF3}" type="presOf" srcId="{79973D45-3060-4AA0-8F03-A4DE379EACAD}" destId="{EF25BA02-7164-4403-92A4-4EE46D6DBE07}" srcOrd="0" destOrd="1" presId="urn:microsoft.com/office/officeart/2005/8/layout/hList1"/>
    <dgm:cxn modelId="{B6B3FA62-80A9-40DD-B39B-10827B983EA9}" srcId="{E59B810F-CDF9-4399-B91B-FA489B965F03}" destId="{58BA2AA9-1114-4977-92E0-C1AE8D0EE38B}" srcOrd="4" destOrd="0" parTransId="{F53F5F13-88B5-4A8C-BC93-C9079D383428}" sibTransId="{353FFF34-C33D-40D4-B035-B347D79F2C20}"/>
    <dgm:cxn modelId="{1EAAF94D-3574-4ECA-A7B2-0607A5764DF0}" srcId="{E59B810F-CDF9-4399-B91B-FA489B965F03}" destId="{BA61A009-9850-4F9D-BE35-20FD12E80217}" srcOrd="3" destOrd="0" parTransId="{2451ACB6-B1EE-4986-BD96-282B91F535C7}" sibTransId="{6DB83365-2111-4271-B4E3-9AAC6E593553}"/>
    <dgm:cxn modelId="{B83BB195-C8E1-4851-BE22-553B9B511BE5}" type="presOf" srcId="{8655C4ED-7FC9-4322-8017-CB59919792F9}" destId="{804907A2-BADE-402B-9C97-C7E591FB2A0F}" srcOrd="0" destOrd="0" presId="urn:microsoft.com/office/officeart/2005/8/layout/hList1"/>
    <dgm:cxn modelId="{22CB19B0-A49E-4DD5-BC84-9B58610D6F57}" type="presOf" srcId="{58BA2AA9-1114-4977-92E0-C1AE8D0EE38B}" destId="{804907A2-BADE-402B-9C97-C7E591FB2A0F}" srcOrd="0" destOrd="4" presId="urn:microsoft.com/office/officeart/2005/8/layout/hList1"/>
    <dgm:cxn modelId="{26A21AA2-0E91-4FFC-B892-53CE76787A37}" type="presOf" srcId="{E59B810F-CDF9-4399-B91B-FA489B965F03}" destId="{405AE41C-FBDD-408F-9FFB-6639ABCB8CAD}" srcOrd="0" destOrd="0" presId="urn:microsoft.com/office/officeart/2005/8/layout/hList1"/>
    <dgm:cxn modelId="{2562FC03-1F23-4072-85AE-621EF23DADE5}" type="presOf" srcId="{EB2CDEC5-6982-4376-88C8-DEB6F4F6876A}" destId="{804907A2-BADE-402B-9C97-C7E591FB2A0F}" srcOrd="0" destOrd="5" presId="urn:microsoft.com/office/officeart/2005/8/layout/hList1"/>
    <dgm:cxn modelId="{E91C75CE-CA60-4D9B-9A53-25C8AA16042C}" srcId="{E59B810F-CDF9-4399-B91B-FA489B965F03}" destId="{85AF9BB6-6AA0-4D22-B008-2DFAB1C1253B}" srcOrd="2" destOrd="0" parTransId="{F0FA229F-C1AB-4885-A8A3-4644F29AD509}" sibTransId="{2C0CF2D7-7F8F-4BCB-8BCF-332B1080DB44}"/>
    <dgm:cxn modelId="{E2813485-9536-4679-A51F-12EDA9A47823}" type="presOf" srcId="{93C9A252-AB01-4E89-B346-2715EF448D02}" destId="{EF25BA02-7164-4403-92A4-4EE46D6DBE07}" srcOrd="0" destOrd="3" presId="urn:microsoft.com/office/officeart/2005/8/layout/hList1"/>
    <dgm:cxn modelId="{938E5346-768A-4C9F-8F80-3036E63AC8F4}" type="presOf" srcId="{732192FE-2C69-484A-BF00-C0E7AFFD18E0}" destId="{EF25BA02-7164-4403-92A4-4EE46D6DBE07}" srcOrd="0" destOrd="0" presId="urn:microsoft.com/office/officeart/2005/8/layout/hList1"/>
    <dgm:cxn modelId="{301F939B-3544-42BB-82FD-62EBBBD3A816}" srcId="{E59B810F-CDF9-4399-B91B-FA489B965F03}" destId="{6349F907-9BF7-4A13-86F6-14C1BB4799BB}" srcOrd="6" destOrd="0" parTransId="{CC2BDE0D-020C-4BCA-85A6-404D70C2D9AE}" sibTransId="{898858C0-BF40-498E-A5A2-916B60567877}"/>
    <dgm:cxn modelId="{CE4DC380-36FF-4802-A8E6-223D117230AF}" srcId="{CA8B675F-6847-4946-A1DD-7A5AC0B9B3BB}" destId="{20A7BCCB-9E26-41B7-B85E-0BA31949029D}" srcOrd="2" destOrd="0" parTransId="{2065A6E6-5246-4B7D-8884-B91EB5CA48A4}" sibTransId="{58358088-CE7F-4885-B84C-B3CA8FC56A4E}"/>
    <dgm:cxn modelId="{05A15EDC-922A-4E0A-BDA3-11D325375DDF}" type="presOf" srcId="{944CD0F1-B1E3-45C1-B1F5-E6A5A86D9262}" destId="{05C82038-75EC-4541-AFC9-9335FB7E68C7}" srcOrd="0" destOrd="0" presId="urn:microsoft.com/office/officeart/2005/8/layout/hList1"/>
    <dgm:cxn modelId="{B236B48C-3E0C-437D-A060-2D4043D71404}" srcId="{E59B810F-CDF9-4399-B91B-FA489B965F03}" destId="{A0E12D54-46DF-4A6A-BBE0-8714CD554A8E}" srcOrd="7" destOrd="0" parTransId="{613106F2-E24E-4304-B9E1-6465F8A15FD4}" sibTransId="{8861518F-718D-4744-891E-D946A004A569}"/>
    <dgm:cxn modelId="{68E9B1F5-17F0-44F3-A1A7-BEA4E34E2766}" type="presOf" srcId="{47F589C4-0D8F-4FB9-A45E-700B641CC4D5}" destId="{EF25BA02-7164-4403-92A4-4EE46D6DBE07}" srcOrd="0" destOrd="4" presId="urn:microsoft.com/office/officeart/2005/8/layout/hList1"/>
    <dgm:cxn modelId="{E677A764-E297-473A-A0D5-933A88CB5F99}" type="presOf" srcId="{DCCBE7FB-ED81-40D4-9626-F3AE4F10A16A}" destId="{804907A2-BADE-402B-9C97-C7E591FB2A0F}" srcOrd="0" destOrd="8" presId="urn:microsoft.com/office/officeart/2005/8/layout/hList1"/>
    <dgm:cxn modelId="{5099181A-4AB9-475A-9F85-7B4C045FD098}" type="presOf" srcId="{BA61A009-9850-4F9D-BE35-20FD12E80217}" destId="{804907A2-BADE-402B-9C97-C7E591FB2A0F}" srcOrd="0" destOrd="3" presId="urn:microsoft.com/office/officeart/2005/8/layout/hList1"/>
    <dgm:cxn modelId="{59186427-30E4-4638-8151-1C7301D67128}" srcId="{944CD0F1-B1E3-45C1-B1F5-E6A5A86D9262}" destId="{E59B810F-CDF9-4399-B91B-FA489B965F03}" srcOrd="1" destOrd="0" parTransId="{17B0F6FC-1FC3-4EC3-BA98-E036EB55BA42}" sibTransId="{367355D6-B133-4256-A061-D0365A26CA91}"/>
    <dgm:cxn modelId="{2193EDEB-7DE2-4374-A0E8-0FD6A6D7AB35}" type="presOf" srcId="{6349F907-9BF7-4A13-86F6-14C1BB4799BB}" destId="{804907A2-BADE-402B-9C97-C7E591FB2A0F}" srcOrd="0" destOrd="6" presId="urn:microsoft.com/office/officeart/2005/8/layout/hList1"/>
    <dgm:cxn modelId="{7E94ACAF-B41D-4175-90F3-15E28D710039}" type="presParOf" srcId="{05C82038-75EC-4541-AFC9-9335FB7E68C7}" destId="{B1C70A50-27DF-43A0-B82F-EA5F4146AC5F}" srcOrd="0" destOrd="0" presId="urn:microsoft.com/office/officeart/2005/8/layout/hList1"/>
    <dgm:cxn modelId="{5089F433-AB62-4CBF-902D-260BD0F94CDB}" type="presParOf" srcId="{B1C70A50-27DF-43A0-B82F-EA5F4146AC5F}" destId="{09559363-7B7E-4ABD-BEED-8796F9205E14}" srcOrd="0" destOrd="0" presId="urn:microsoft.com/office/officeart/2005/8/layout/hList1"/>
    <dgm:cxn modelId="{40E6F455-A860-4DA2-A0DF-64849308EFF3}" type="presParOf" srcId="{B1C70A50-27DF-43A0-B82F-EA5F4146AC5F}" destId="{EF25BA02-7164-4403-92A4-4EE46D6DBE07}" srcOrd="1" destOrd="0" presId="urn:microsoft.com/office/officeart/2005/8/layout/hList1"/>
    <dgm:cxn modelId="{A306321B-BCD2-4D70-8D4F-213AC7D19964}" type="presParOf" srcId="{05C82038-75EC-4541-AFC9-9335FB7E68C7}" destId="{DA5C5DE5-F7CE-4FFF-9340-808D09F704E0}" srcOrd="1" destOrd="0" presId="urn:microsoft.com/office/officeart/2005/8/layout/hList1"/>
    <dgm:cxn modelId="{EB5DA273-B439-4975-97BA-7BEF96CB763B}" type="presParOf" srcId="{05C82038-75EC-4541-AFC9-9335FB7E68C7}" destId="{FD7F132E-D968-4DFE-A356-706277CCC2DF}" srcOrd="2" destOrd="0" presId="urn:microsoft.com/office/officeart/2005/8/layout/hList1"/>
    <dgm:cxn modelId="{EFAB2E2C-B52A-4209-B2E9-1550F9A17033}" type="presParOf" srcId="{FD7F132E-D968-4DFE-A356-706277CCC2DF}" destId="{405AE41C-FBDD-408F-9FFB-6639ABCB8CAD}" srcOrd="0" destOrd="0" presId="urn:microsoft.com/office/officeart/2005/8/layout/hList1"/>
    <dgm:cxn modelId="{10FBFC3B-4A97-45F5-8CD0-BBDE887E3405}" type="presParOf" srcId="{FD7F132E-D968-4DFE-A356-706277CCC2DF}" destId="{804907A2-BADE-402B-9C97-C7E591FB2A0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6BAB61-6816-4EFD-9BCA-985441AF94E0}">
      <dsp:nvSpPr>
        <dsp:cNvPr id="0" name=""/>
        <dsp:cNvSpPr/>
      </dsp:nvSpPr>
      <dsp:spPr>
        <a:xfrm>
          <a:off x="2791367" y="310343"/>
          <a:ext cx="2288938" cy="2133184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CE9D03C-3DEE-4D30-BEB1-64980F0881EA}">
      <dsp:nvSpPr>
        <dsp:cNvPr id="0" name=""/>
        <dsp:cNvSpPr/>
      </dsp:nvSpPr>
      <dsp:spPr>
        <a:xfrm>
          <a:off x="3011373" y="1033104"/>
          <a:ext cx="1570619" cy="7851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800" b="1" kern="1200" dirty="0" smtClean="0">
              <a:latin typeface="Tahoma" pitchFamily="34" charset="0"/>
              <a:cs typeface="Tahoma" pitchFamily="34" charset="0"/>
            </a:rPr>
            <a:t>הכוונת נשים למחקר אקדמי</a:t>
          </a:r>
          <a:endParaRPr lang="he-IL" sz="1800" kern="1200" dirty="0"/>
        </a:p>
      </dsp:txBody>
      <dsp:txXfrm>
        <a:off x="3011373" y="1033104"/>
        <a:ext cx="1570619" cy="785121"/>
      </dsp:txXfrm>
    </dsp:sp>
    <dsp:sp modelId="{685A6300-3D0E-4697-BC63-620789C46184}">
      <dsp:nvSpPr>
        <dsp:cNvPr id="0" name=""/>
        <dsp:cNvSpPr/>
      </dsp:nvSpPr>
      <dsp:spPr>
        <a:xfrm>
          <a:off x="2006294" y="1930526"/>
          <a:ext cx="2288994" cy="2141354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0B10330-C13F-442D-AC3C-4D5186BF1B28}">
      <dsp:nvSpPr>
        <dsp:cNvPr id="0" name=""/>
        <dsp:cNvSpPr/>
      </dsp:nvSpPr>
      <dsp:spPr>
        <a:xfrm>
          <a:off x="2593057" y="2338673"/>
          <a:ext cx="1051702" cy="12173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800" b="1" kern="1200" dirty="0" smtClean="0">
              <a:latin typeface="Tahoma" pitchFamily="34" charset="0"/>
              <a:cs typeface="Tahoma" pitchFamily="34" charset="0"/>
            </a:rPr>
            <a:t>גיוס נשים לסגל האקדמי הבכיר</a:t>
          </a:r>
        </a:p>
      </dsp:txBody>
      <dsp:txXfrm>
        <a:off x="2593057" y="2338673"/>
        <a:ext cx="1051702" cy="1217362"/>
      </dsp:txXfrm>
    </dsp:sp>
    <dsp:sp modelId="{7630330D-75B7-4717-BCAC-BE205E777E28}">
      <dsp:nvSpPr>
        <dsp:cNvPr id="0" name=""/>
        <dsp:cNvSpPr/>
      </dsp:nvSpPr>
      <dsp:spPr>
        <a:xfrm>
          <a:off x="2981225" y="3680214"/>
          <a:ext cx="1913468" cy="1881705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961AB63-A74E-4FA0-8D20-692A6832F440}">
      <dsp:nvSpPr>
        <dsp:cNvPr id="0" name=""/>
        <dsp:cNvSpPr/>
      </dsp:nvSpPr>
      <dsp:spPr>
        <a:xfrm>
          <a:off x="3329825" y="4137500"/>
          <a:ext cx="1213083" cy="10176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800" b="1" kern="1200" dirty="0" smtClean="0">
              <a:latin typeface="Tahoma" pitchFamily="34" charset="0"/>
              <a:cs typeface="Tahoma" pitchFamily="34" charset="0"/>
            </a:rPr>
            <a:t>קידום נשים בסגל האקדמי הבכיר</a:t>
          </a:r>
          <a:endParaRPr lang="he-IL" sz="1800" kern="1200" dirty="0" smtClean="0">
            <a:latin typeface="Tahoma" pitchFamily="34" charset="0"/>
            <a:cs typeface="Tahoma" pitchFamily="34" charset="0"/>
          </a:endParaRPr>
        </a:p>
      </dsp:txBody>
      <dsp:txXfrm>
        <a:off x="3329825" y="4137500"/>
        <a:ext cx="1213083" cy="10176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6BAB61-6816-4EFD-9BCA-985441AF94E0}">
      <dsp:nvSpPr>
        <dsp:cNvPr id="0" name=""/>
        <dsp:cNvSpPr/>
      </dsp:nvSpPr>
      <dsp:spPr>
        <a:xfrm>
          <a:off x="409553" y="993802"/>
          <a:ext cx="2914692" cy="2972088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E9D03C-3DEE-4D30-BEB1-64980F0881EA}">
      <dsp:nvSpPr>
        <dsp:cNvPr id="0" name=""/>
        <dsp:cNvSpPr/>
      </dsp:nvSpPr>
      <dsp:spPr>
        <a:xfrm>
          <a:off x="1396575" y="1993150"/>
          <a:ext cx="1104831" cy="5522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b="1" kern="1200" dirty="0" smtClean="0">
              <a:solidFill>
                <a:srgbClr val="002060"/>
              </a:solidFill>
              <a:latin typeface="Tahoma" pitchFamily="34" charset="0"/>
              <a:cs typeface="Tahoma" pitchFamily="34" charset="0"/>
            </a:rPr>
            <a:t>הכוונת נשים למחקר אקדמי</a:t>
          </a:r>
          <a:endParaRPr lang="he-IL" sz="2000" kern="1200" dirty="0">
            <a:solidFill>
              <a:srgbClr val="002060"/>
            </a:solidFill>
          </a:endParaRPr>
        </a:p>
      </dsp:txBody>
      <dsp:txXfrm>
        <a:off x="1396575" y="1993150"/>
        <a:ext cx="1104831" cy="552283"/>
      </dsp:txXfrm>
    </dsp:sp>
    <dsp:sp modelId="{685A6300-3D0E-4697-BC63-620789C46184}">
      <dsp:nvSpPr>
        <dsp:cNvPr id="0" name=""/>
        <dsp:cNvSpPr/>
      </dsp:nvSpPr>
      <dsp:spPr>
        <a:xfrm>
          <a:off x="509589" y="2869263"/>
          <a:ext cx="1610163" cy="1506307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B10330-C13F-442D-AC3C-4D5186BF1B28}">
      <dsp:nvSpPr>
        <dsp:cNvPr id="0" name=""/>
        <dsp:cNvSpPr/>
      </dsp:nvSpPr>
      <dsp:spPr>
        <a:xfrm>
          <a:off x="922339" y="3156368"/>
          <a:ext cx="739806" cy="856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100" b="1" kern="1200" dirty="0" smtClean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rPr>
            <a:t>גיוס נשים לסגל האקדמי הבכיר</a:t>
          </a:r>
        </a:p>
      </dsp:txBody>
      <dsp:txXfrm>
        <a:off x="922339" y="3156368"/>
        <a:ext cx="739806" cy="856337"/>
      </dsp:txXfrm>
    </dsp:sp>
    <dsp:sp modelId="{7630330D-75B7-4717-BCAC-BE205E777E28}">
      <dsp:nvSpPr>
        <dsp:cNvPr id="0" name=""/>
        <dsp:cNvSpPr/>
      </dsp:nvSpPr>
      <dsp:spPr>
        <a:xfrm>
          <a:off x="1195391" y="4100058"/>
          <a:ext cx="1346003" cy="1323661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61AB63-A74E-4FA0-8D20-692A6832F440}">
      <dsp:nvSpPr>
        <dsp:cNvPr id="0" name=""/>
        <dsp:cNvSpPr/>
      </dsp:nvSpPr>
      <dsp:spPr>
        <a:xfrm>
          <a:off x="1440609" y="4421729"/>
          <a:ext cx="853327" cy="7158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100" b="1" kern="1200" dirty="0" smtClean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rPr>
            <a:t>קידום נשים בסגל האקדמי הבכיר</a:t>
          </a:r>
          <a:endParaRPr lang="he-IL" sz="1100" kern="1200" dirty="0" smtClean="0">
            <a:solidFill>
              <a:schemeClr val="accent1">
                <a:lumMod val="75000"/>
              </a:schemeClr>
            </a:solidFill>
            <a:latin typeface="Tahoma" pitchFamily="34" charset="0"/>
            <a:cs typeface="Tahoma" pitchFamily="34" charset="0"/>
          </a:endParaRPr>
        </a:p>
      </dsp:txBody>
      <dsp:txXfrm>
        <a:off x="1440609" y="4421729"/>
        <a:ext cx="853327" cy="71584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6BAB61-6816-4EFD-9BCA-985441AF94E0}">
      <dsp:nvSpPr>
        <dsp:cNvPr id="0" name=""/>
        <dsp:cNvSpPr/>
      </dsp:nvSpPr>
      <dsp:spPr>
        <a:xfrm>
          <a:off x="1989140" y="1143004"/>
          <a:ext cx="1584335" cy="1622021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E9D03C-3DEE-4D30-BEB1-64980F0881EA}">
      <dsp:nvSpPr>
        <dsp:cNvPr id="0" name=""/>
        <dsp:cNvSpPr/>
      </dsp:nvSpPr>
      <dsp:spPr>
        <a:xfrm>
          <a:off x="2217731" y="1600197"/>
          <a:ext cx="1104831" cy="5522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100" b="1" kern="1200" dirty="0" smtClean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rPr>
            <a:t>הכוונת נשים למחקר אקדמי</a:t>
          </a:r>
          <a:endParaRPr lang="he-IL" sz="1100" b="1" kern="1200" dirty="0">
            <a:solidFill>
              <a:schemeClr val="accent1">
                <a:lumMod val="75000"/>
              </a:schemeClr>
            </a:solidFill>
            <a:latin typeface="Tahoma" pitchFamily="34" charset="0"/>
            <a:cs typeface="Tahoma" pitchFamily="34" charset="0"/>
          </a:endParaRPr>
        </a:p>
      </dsp:txBody>
      <dsp:txXfrm>
        <a:off x="2217731" y="1600197"/>
        <a:ext cx="1104831" cy="552283"/>
      </dsp:txXfrm>
    </dsp:sp>
    <dsp:sp modelId="{685A6300-3D0E-4697-BC63-620789C46184}">
      <dsp:nvSpPr>
        <dsp:cNvPr id="0" name=""/>
        <dsp:cNvSpPr/>
      </dsp:nvSpPr>
      <dsp:spPr>
        <a:xfrm>
          <a:off x="351268" y="1904995"/>
          <a:ext cx="3009472" cy="2774923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B10330-C13F-442D-AC3C-4D5186BF1B28}">
      <dsp:nvSpPr>
        <dsp:cNvPr id="0" name=""/>
        <dsp:cNvSpPr/>
      </dsp:nvSpPr>
      <dsp:spPr>
        <a:xfrm>
          <a:off x="1150936" y="2640240"/>
          <a:ext cx="1387071" cy="12286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b="1" kern="1200" dirty="0" smtClean="0">
              <a:solidFill>
                <a:srgbClr val="002060"/>
              </a:solidFill>
              <a:latin typeface="Tahoma" pitchFamily="34" charset="0"/>
              <a:cs typeface="Tahoma" pitchFamily="34" charset="0"/>
            </a:rPr>
            <a:t>גיוס נשים לסגל האקדמי הבכיר</a:t>
          </a:r>
        </a:p>
      </dsp:txBody>
      <dsp:txXfrm>
        <a:off x="1150936" y="2640240"/>
        <a:ext cx="1387071" cy="1228676"/>
      </dsp:txXfrm>
    </dsp:sp>
    <dsp:sp modelId="{7630330D-75B7-4717-BCAC-BE205E777E28}">
      <dsp:nvSpPr>
        <dsp:cNvPr id="0" name=""/>
        <dsp:cNvSpPr/>
      </dsp:nvSpPr>
      <dsp:spPr>
        <a:xfrm>
          <a:off x="1989144" y="4004277"/>
          <a:ext cx="1270637" cy="1293430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61AB63-A74E-4FA0-8D20-692A6832F440}">
      <dsp:nvSpPr>
        <dsp:cNvPr id="0" name=""/>
        <dsp:cNvSpPr/>
      </dsp:nvSpPr>
      <dsp:spPr>
        <a:xfrm>
          <a:off x="2200381" y="4309083"/>
          <a:ext cx="853327" cy="7158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100" b="1" kern="1200" dirty="0" smtClean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rPr>
            <a:t>קידום נשים בסגל האקדמי הבכיר</a:t>
          </a:r>
          <a:endParaRPr lang="he-IL" sz="1100" kern="1200" dirty="0" smtClean="0">
            <a:solidFill>
              <a:schemeClr val="accent1">
                <a:lumMod val="75000"/>
              </a:schemeClr>
            </a:solidFill>
            <a:latin typeface="Tahoma" pitchFamily="34" charset="0"/>
            <a:cs typeface="Tahoma" pitchFamily="34" charset="0"/>
          </a:endParaRPr>
        </a:p>
      </dsp:txBody>
      <dsp:txXfrm>
        <a:off x="2200381" y="4309083"/>
        <a:ext cx="853327" cy="71584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6BAB61-6816-4EFD-9BCA-985441AF94E0}">
      <dsp:nvSpPr>
        <dsp:cNvPr id="0" name=""/>
        <dsp:cNvSpPr/>
      </dsp:nvSpPr>
      <dsp:spPr>
        <a:xfrm>
          <a:off x="1349365" y="990595"/>
          <a:ext cx="1584335" cy="1622021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E9D03C-3DEE-4D30-BEB1-64980F0881EA}">
      <dsp:nvSpPr>
        <dsp:cNvPr id="0" name=""/>
        <dsp:cNvSpPr/>
      </dsp:nvSpPr>
      <dsp:spPr>
        <a:xfrm>
          <a:off x="1531942" y="1523999"/>
          <a:ext cx="1104831" cy="5522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100" b="1" kern="1200" dirty="0" smtClean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rPr>
            <a:t>הכוונת נשים למחקר אקדמי</a:t>
          </a:r>
          <a:endParaRPr lang="he-IL" sz="1100" b="1" kern="1200" dirty="0">
            <a:solidFill>
              <a:schemeClr val="accent1">
                <a:lumMod val="75000"/>
              </a:schemeClr>
            </a:solidFill>
            <a:latin typeface="Tahoma" pitchFamily="34" charset="0"/>
            <a:cs typeface="Tahoma" pitchFamily="34" charset="0"/>
          </a:endParaRPr>
        </a:p>
      </dsp:txBody>
      <dsp:txXfrm>
        <a:off x="1531942" y="1523999"/>
        <a:ext cx="1104831" cy="552283"/>
      </dsp:txXfrm>
    </dsp:sp>
    <dsp:sp modelId="{685A6300-3D0E-4697-BC63-620789C46184}">
      <dsp:nvSpPr>
        <dsp:cNvPr id="0" name=""/>
        <dsp:cNvSpPr/>
      </dsp:nvSpPr>
      <dsp:spPr>
        <a:xfrm>
          <a:off x="693727" y="2133592"/>
          <a:ext cx="1601275" cy="1528579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1">
            <a:lumMod val="40000"/>
            <a:lumOff val="6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B10330-C13F-442D-AC3C-4D5186BF1B28}">
      <dsp:nvSpPr>
        <dsp:cNvPr id="0" name=""/>
        <dsp:cNvSpPr/>
      </dsp:nvSpPr>
      <dsp:spPr>
        <a:xfrm>
          <a:off x="991571" y="2586660"/>
          <a:ext cx="707788" cy="6899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100" b="1" kern="1200" dirty="0" smtClean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rPr>
            <a:t>גיוס נשים לסגל האקדמי הבכיר</a:t>
          </a:r>
        </a:p>
      </dsp:txBody>
      <dsp:txXfrm>
        <a:off x="991571" y="2586660"/>
        <a:ext cx="707788" cy="689940"/>
      </dsp:txXfrm>
    </dsp:sp>
    <dsp:sp modelId="{7630330D-75B7-4717-BCAC-BE205E777E28}">
      <dsp:nvSpPr>
        <dsp:cNvPr id="0" name=""/>
        <dsp:cNvSpPr/>
      </dsp:nvSpPr>
      <dsp:spPr>
        <a:xfrm>
          <a:off x="722689" y="3569226"/>
          <a:ext cx="2489857" cy="2585221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61AB63-A74E-4FA0-8D20-692A6832F440}">
      <dsp:nvSpPr>
        <dsp:cNvPr id="0" name=""/>
        <dsp:cNvSpPr/>
      </dsp:nvSpPr>
      <dsp:spPr>
        <a:xfrm>
          <a:off x="1397556" y="4571998"/>
          <a:ext cx="1304098" cy="7158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b="1" kern="1200" dirty="0" smtClean="0">
              <a:solidFill>
                <a:srgbClr val="002060"/>
              </a:solidFill>
              <a:latin typeface="Tahoma" pitchFamily="34" charset="0"/>
              <a:cs typeface="Tahoma" pitchFamily="34" charset="0"/>
            </a:rPr>
            <a:t>קידום נשים בסגל האקדמי הבכיר</a:t>
          </a:r>
        </a:p>
      </dsp:txBody>
      <dsp:txXfrm>
        <a:off x="1397556" y="4571998"/>
        <a:ext cx="1304098" cy="71584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7D2ADE-24A4-4752-8C35-B0A1F22AB581}">
      <dsp:nvSpPr>
        <dsp:cNvPr id="0" name=""/>
        <dsp:cNvSpPr/>
      </dsp:nvSpPr>
      <dsp:spPr>
        <a:xfrm>
          <a:off x="1055102" y="1227419"/>
          <a:ext cx="1825941" cy="1826219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100FC7-9AA0-4925-831A-F176C861074B}">
      <dsp:nvSpPr>
        <dsp:cNvPr id="0" name=""/>
        <dsp:cNvSpPr/>
      </dsp:nvSpPr>
      <dsp:spPr>
        <a:xfrm>
          <a:off x="1611582" y="1862319"/>
          <a:ext cx="1014640" cy="5071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000" b="1" kern="1200" smtClean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rPr>
            <a:t>הכוונת נשים למחקר אקדמי</a:t>
          </a:r>
          <a:endParaRPr lang="he-IL" sz="1000" kern="1200" dirty="0"/>
        </a:p>
      </dsp:txBody>
      <dsp:txXfrm>
        <a:off x="1611582" y="1862319"/>
        <a:ext cx="1014640" cy="507198"/>
      </dsp:txXfrm>
    </dsp:sp>
    <dsp:sp modelId="{E60042DF-0337-4119-88F7-21BC315F5EB4}">
      <dsp:nvSpPr>
        <dsp:cNvPr id="0" name=""/>
        <dsp:cNvSpPr/>
      </dsp:nvSpPr>
      <dsp:spPr>
        <a:xfrm>
          <a:off x="547954" y="2276718"/>
          <a:ext cx="1825941" cy="1826219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357174-2B98-4B24-B587-C282BC2B5EF9}">
      <dsp:nvSpPr>
        <dsp:cNvPr id="0" name=""/>
        <dsp:cNvSpPr/>
      </dsp:nvSpPr>
      <dsp:spPr>
        <a:xfrm>
          <a:off x="1115323" y="2838232"/>
          <a:ext cx="650009" cy="6336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000" b="1" kern="1200" dirty="0" smtClean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rPr>
            <a:t>גיוס נשים לסגל האקדמי הבכיר</a:t>
          </a:r>
        </a:p>
      </dsp:txBody>
      <dsp:txXfrm>
        <a:off x="1115323" y="2838232"/>
        <a:ext cx="650009" cy="633618"/>
      </dsp:txXfrm>
    </dsp:sp>
    <dsp:sp modelId="{918906A7-140E-4F97-AE49-FE6A78E5FD95}">
      <dsp:nvSpPr>
        <dsp:cNvPr id="0" name=""/>
        <dsp:cNvSpPr/>
      </dsp:nvSpPr>
      <dsp:spPr>
        <a:xfrm>
          <a:off x="1185062" y="3451584"/>
          <a:ext cx="1568767" cy="1569395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139D4C-FB5A-4EF9-8101-59EF6DC040D8}">
      <dsp:nvSpPr>
        <dsp:cNvPr id="0" name=""/>
        <dsp:cNvSpPr/>
      </dsp:nvSpPr>
      <dsp:spPr>
        <a:xfrm>
          <a:off x="1358851" y="3977750"/>
          <a:ext cx="1197641" cy="6574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000" b="1" kern="1200" dirty="0" smtClean="0">
              <a:solidFill>
                <a:srgbClr val="002060"/>
              </a:solidFill>
              <a:latin typeface="Tahoma" pitchFamily="34" charset="0"/>
              <a:cs typeface="Tahoma" pitchFamily="34" charset="0"/>
            </a:rPr>
            <a:t>קידום נשים בסגל האקדמי הבכיר</a:t>
          </a:r>
        </a:p>
      </dsp:txBody>
      <dsp:txXfrm>
        <a:off x="1358851" y="3977750"/>
        <a:ext cx="1197641" cy="65740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559363-7B7E-4ABD-BEED-8796F9205E14}">
      <dsp:nvSpPr>
        <dsp:cNvPr id="0" name=""/>
        <dsp:cNvSpPr/>
      </dsp:nvSpPr>
      <dsp:spPr>
        <a:xfrm>
          <a:off x="42" y="16759"/>
          <a:ext cx="4023605" cy="4608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b="1" kern="1200" dirty="0" smtClean="0"/>
            <a:t>ות"ת</a:t>
          </a:r>
          <a:endParaRPr lang="he-IL" sz="2000" b="1" kern="1200" dirty="0"/>
        </a:p>
      </dsp:txBody>
      <dsp:txXfrm>
        <a:off x="42" y="16759"/>
        <a:ext cx="4023605" cy="460800"/>
      </dsp:txXfrm>
    </dsp:sp>
    <dsp:sp modelId="{EF25BA02-7164-4403-92A4-4EE46D6DBE07}">
      <dsp:nvSpPr>
        <dsp:cNvPr id="0" name=""/>
        <dsp:cNvSpPr/>
      </dsp:nvSpPr>
      <dsp:spPr>
        <a:xfrm>
          <a:off x="42" y="477559"/>
          <a:ext cx="4023605" cy="4128480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600" kern="1200" dirty="0" smtClean="0"/>
            <a:t>הכפלה מדורגת של מספר המלגות לפוסט-דוק’ מצטיינות.</a:t>
          </a:r>
          <a:endParaRPr lang="he-IL" sz="1600" kern="1200" dirty="0"/>
        </a:p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600" kern="1200" dirty="0" smtClean="0"/>
            <a:t>קול קורא תחרותי </a:t>
          </a:r>
          <a:r>
            <a:rPr lang="he-IL" sz="1600" b="1" kern="1200" dirty="0" smtClean="0"/>
            <a:t>לתמיכה בפעילות רוחבית משותפת</a:t>
          </a:r>
          <a:r>
            <a:rPr lang="he-IL" sz="1600" kern="1200" dirty="0" smtClean="0"/>
            <a:t> (למשל, קורסי קיץ; סדנאות לחוקרות וכיו”ב) לקידום הנושא, עד 600 אלפי ₪ לשנה, ל-3 שנים (5 פרויקטים)</a:t>
          </a:r>
          <a:endParaRPr lang="en-US" sz="1600" kern="1200" dirty="0"/>
        </a:p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600" kern="1200" dirty="0" smtClean="0"/>
            <a:t>קול קורא </a:t>
          </a:r>
          <a:r>
            <a:rPr lang="he-IL" sz="1600" b="1" kern="1200" dirty="0" smtClean="0"/>
            <a:t>לתקצוב התנעה לפעילות היועצות </a:t>
          </a:r>
          <a:r>
            <a:rPr lang="he-IL" sz="1600" kern="1200" dirty="0" smtClean="0"/>
            <a:t>– עד 60 </a:t>
          </a:r>
          <a:r>
            <a:rPr lang="he-IL" sz="1600" kern="1200" dirty="0" err="1" smtClean="0"/>
            <a:t>אלש"ח</a:t>
          </a:r>
          <a:r>
            <a:rPr lang="he-IL" sz="1600" kern="1200" dirty="0" smtClean="0"/>
            <a:t> לשנה</a:t>
          </a:r>
          <a:endParaRPr lang="en-US" sz="1600" kern="1200" dirty="0"/>
        </a:p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600" kern="1200" dirty="0" smtClean="0"/>
            <a:t>עדכון הקולות הקוראים ותקנוני הועדות השופטות של מלגות ההצטיינות של ות”ת, כך שתוטמע בהם התייחסות מגדרית.</a:t>
          </a:r>
          <a:endParaRPr lang="en-US" sz="1600" kern="1200" dirty="0"/>
        </a:p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600" kern="1200" dirty="0" smtClean="0"/>
            <a:t>עדכון תקנון מלגת אלון כך שבין המועמדים שיגישו המוסדות, לפחות כמחצית תהינה נשים (ופירוט מאמצי המוסד לאיתור וגיוס אקטיבי).</a:t>
          </a:r>
          <a:endParaRPr lang="en-US" sz="1600" kern="1200" dirty="0"/>
        </a:p>
      </dsp:txBody>
      <dsp:txXfrm>
        <a:off x="42" y="477559"/>
        <a:ext cx="4023605" cy="4128480"/>
      </dsp:txXfrm>
    </dsp:sp>
    <dsp:sp modelId="{405AE41C-FBDD-408F-9FFB-6639ABCB8CAD}">
      <dsp:nvSpPr>
        <dsp:cNvPr id="0" name=""/>
        <dsp:cNvSpPr/>
      </dsp:nvSpPr>
      <dsp:spPr>
        <a:xfrm>
          <a:off x="4586952" y="16759"/>
          <a:ext cx="4023605" cy="4608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b="1" kern="1200" dirty="0" smtClean="0"/>
            <a:t>מל"ג</a:t>
          </a:r>
          <a:endParaRPr lang="he-IL" sz="2000" b="1" kern="1200" dirty="0"/>
        </a:p>
      </dsp:txBody>
      <dsp:txXfrm>
        <a:off x="4586952" y="16759"/>
        <a:ext cx="4023605" cy="460800"/>
      </dsp:txXfrm>
    </dsp:sp>
    <dsp:sp modelId="{804907A2-BADE-402B-9C97-C7E591FB2A0F}">
      <dsp:nvSpPr>
        <dsp:cNvPr id="0" name=""/>
        <dsp:cNvSpPr/>
      </dsp:nvSpPr>
      <dsp:spPr>
        <a:xfrm>
          <a:off x="4586952" y="477559"/>
          <a:ext cx="4023605" cy="4128480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ctr" anchorCtr="0">
          <a:noAutofit/>
        </a:bodyPr>
        <a:lstStyle/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600" kern="1200" dirty="0" smtClean="0"/>
            <a:t>שילוב הנושא במערכת להערכת איכות והבטחתה</a:t>
          </a:r>
          <a:endParaRPr lang="en-US" sz="1600" kern="1200" dirty="0"/>
        </a:p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600" kern="1200" dirty="0"/>
        </a:p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600" kern="1200" dirty="0" smtClean="0"/>
            <a:t>בחינת תהליכי האקרדיטציה של תכניות חדשות והחלת התייחסות מגדרית</a:t>
          </a:r>
          <a:endParaRPr lang="he-IL" sz="1600" kern="1200" dirty="0"/>
        </a:p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he-IL" sz="1600" kern="1200" dirty="0"/>
        </a:p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600" kern="1200" dirty="0" smtClean="0"/>
            <a:t>בקשת דיווחים מהמוסדות לגבי הפן המגדרי בפעילויות הבאות</a:t>
          </a:r>
          <a:r>
            <a:rPr lang="en-US" sz="1600" kern="1200" dirty="0" smtClean="0"/>
            <a:t>:</a:t>
          </a:r>
          <a:r>
            <a:rPr lang="he-IL" sz="1600" kern="1200" dirty="0" smtClean="0"/>
            <a:t> דיוני הסנאט/המועצה האקדמית וועדות המוסד הרלוונטיות</a:t>
          </a:r>
          <a:endParaRPr lang="en-US" sz="1600" kern="1200" dirty="0"/>
        </a:p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600" kern="1200" dirty="0"/>
        </a:p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600" kern="1200" dirty="0" smtClean="0"/>
            <a:t>פנייה למוסדות לפרסום נתונים מוסדיים לרבות קידום סגל אקדמי בכיר</a:t>
          </a:r>
          <a:endParaRPr lang="en-US" sz="1600" kern="1200" dirty="0"/>
        </a:p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600" kern="1200" dirty="0"/>
        </a:p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600" kern="1200" dirty="0" smtClean="0"/>
            <a:t>בקשת דיווח מהמוסדות לגבי נוהל גיוס, שמתייחס בין היתר לגיוס פרו-אקטיבי</a:t>
          </a:r>
          <a:endParaRPr lang="en-US" sz="1600" kern="1200" dirty="0"/>
        </a:p>
      </dsp:txBody>
      <dsp:txXfrm>
        <a:off x="4586952" y="477559"/>
        <a:ext cx="4023605" cy="41284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0.65714</cdr:x>
      <cdr:y>0.77778</cdr:y>
    </cdr:from>
    <cdr:to>
      <cdr:x>0.77143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257800" y="350520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1"/>
        <a:lstStyle xmlns:a="http://schemas.openxmlformats.org/drawingml/2006/main"/>
        <a:p xmlns:a="http://schemas.openxmlformats.org/drawingml/2006/main">
          <a:endParaRPr lang="he-IL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717" y="1"/>
            <a:ext cx="2944958" cy="496009"/>
          </a:xfrm>
          <a:prstGeom prst="rect">
            <a:avLst/>
          </a:prstGeom>
        </p:spPr>
        <p:txBody>
          <a:bodyPr vert="horz" lIns="93113" tIns="46557" rIns="93113" bIns="46557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619" y="1"/>
            <a:ext cx="2944958" cy="496009"/>
          </a:xfrm>
          <a:prstGeom prst="rect">
            <a:avLst/>
          </a:prstGeom>
        </p:spPr>
        <p:txBody>
          <a:bodyPr vert="horz" lIns="93113" tIns="46557" rIns="93113" bIns="46557" rtlCol="1"/>
          <a:lstStyle>
            <a:lvl1pPr algn="l">
              <a:defRPr sz="1200"/>
            </a:lvl1pPr>
          </a:lstStyle>
          <a:p>
            <a:fld id="{C04F2F43-D842-4C66-BA1F-601044614055}" type="datetimeFigureOut">
              <a:rPr lang="he-IL" smtClean="0"/>
              <a:t>ז'/תמוז/תשע"ו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2717" y="9429014"/>
            <a:ext cx="2944958" cy="496009"/>
          </a:xfrm>
          <a:prstGeom prst="rect">
            <a:avLst/>
          </a:prstGeom>
        </p:spPr>
        <p:txBody>
          <a:bodyPr vert="horz" lIns="93113" tIns="46557" rIns="93113" bIns="46557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619" y="9429014"/>
            <a:ext cx="2944958" cy="496009"/>
          </a:xfrm>
          <a:prstGeom prst="rect">
            <a:avLst/>
          </a:prstGeom>
        </p:spPr>
        <p:txBody>
          <a:bodyPr vert="horz" lIns="93113" tIns="46557" rIns="93113" bIns="46557" rtlCol="1" anchor="b"/>
          <a:lstStyle>
            <a:lvl1pPr algn="l">
              <a:defRPr sz="1200"/>
            </a:lvl1pPr>
          </a:lstStyle>
          <a:p>
            <a:fld id="{80145B9F-071E-44AD-9340-19415BE6C81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789449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3113" tIns="46557" rIns="93113" bIns="46557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3113" tIns="46557" rIns="93113" bIns="46557" rtlCol="1"/>
          <a:lstStyle>
            <a:lvl1pPr algn="l">
              <a:defRPr sz="1200"/>
            </a:lvl1pPr>
          </a:lstStyle>
          <a:p>
            <a:fld id="{211D83D7-B893-4EBF-8C3A-3CEC84BAE94D}" type="datetimeFigureOut">
              <a:rPr lang="he-IL" smtClean="0"/>
              <a:t>ז'/תמוז/תשע"ו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13" tIns="46557" rIns="93113" bIns="46557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3113" tIns="46557" rIns="93113" bIns="46557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3113" tIns="46557" rIns="93113" bIns="46557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3113" tIns="46557" rIns="93113" bIns="46557" rtlCol="1" anchor="b"/>
          <a:lstStyle>
            <a:lvl1pPr algn="l">
              <a:defRPr sz="1200"/>
            </a:lvl1pPr>
          </a:lstStyle>
          <a:p>
            <a:fld id="{86E58E67-686B-407E-9BAC-2932168522F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9450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E58E67-686B-407E-9BAC-2932168522FD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756070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E58E67-686B-407E-9BAC-2932168522FD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310869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b="1" dirty="0" smtClean="0"/>
              <a:t>להזכיר ולהסביר דוחות </a:t>
            </a:r>
            <a:endParaRPr lang="he-IL" b="1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BC774-1899-4924-8AB8-917EFFAC6F96}" type="slidenum">
              <a:rPr lang="he-IL" smtClean="0"/>
              <a:pPr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221344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1134">
              <a:defRPr/>
            </a:pPr>
            <a:endParaRPr lang="he-IL" b="1" dirty="0"/>
          </a:p>
          <a:p>
            <a:pPr defTabSz="931134">
              <a:defRPr/>
            </a:pPr>
            <a:r>
              <a:rPr lang="he-IL" b="1" dirty="0"/>
              <a:t>שיעורן של נשים וגברים בשלבים השונים של התפתחות הקריירה האקדמית, (שנים תשע"ג, תשס"ז)</a:t>
            </a:r>
            <a:endParaRPr lang="he-IL" dirty="0"/>
          </a:p>
          <a:p>
            <a:endParaRPr lang="he-IL" dirty="0" smtClean="0"/>
          </a:p>
          <a:p>
            <a:r>
              <a:rPr lang="he-IL" dirty="0" smtClean="0"/>
              <a:t>הכוונת נשים למחקר אקדמי</a:t>
            </a:r>
          </a:p>
          <a:p>
            <a:r>
              <a:rPr lang="he-IL" dirty="0" smtClean="0"/>
              <a:t>אופן הנחייה שונה עבור</a:t>
            </a:r>
            <a:r>
              <a:rPr lang="he-IL" baseline="0" dirty="0" smtClean="0"/>
              <a:t> נשים וגברים</a:t>
            </a:r>
          </a:p>
          <a:p>
            <a:r>
              <a:rPr lang="he-IL" baseline="0" dirty="0" smtClean="0"/>
              <a:t>תפיסות של נשים לגבי הריאליות של הצלחה במסלול אקדמי כמרכיב משפיע על החלטתן בהמשך הדרך</a:t>
            </a:r>
            <a:endParaRPr lang="he-IL" dirty="0" smtClean="0"/>
          </a:p>
          <a:p>
            <a:r>
              <a:rPr lang="he-IL" baseline="0" dirty="0" smtClean="0"/>
              <a:t>חסם סוציו-אקונומי </a:t>
            </a:r>
          </a:p>
          <a:p>
            <a:r>
              <a:rPr lang="he-IL" baseline="0" dirty="0" smtClean="0"/>
              <a:t>מה עוד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E58E67-686B-407E-9BAC-2932168522FD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446938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קידום בסגל – חסמים</a:t>
            </a:r>
            <a:r>
              <a:rPr lang="he-IL" baseline="0" dirty="0" smtClean="0"/>
              <a:t> לקידום </a:t>
            </a:r>
          </a:p>
          <a:p>
            <a:r>
              <a:rPr lang="he-IL" baseline="0" dirty="0" smtClean="0"/>
              <a:t>איזון משפחה עבודה והתקדמות מחקרית </a:t>
            </a:r>
          </a:p>
          <a:p>
            <a:r>
              <a:rPr lang="he-IL" baseline="0" dirty="0" err="1" smtClean="0"/>
              <a:t>דינמיקות</a:t>
            </a:r>
            <a:r>
              <a:rPr lang="he-IL" baseline="0" dirty="0" smtClean="0"/>
              <a:t> של קידום בתוך המוסד</a:t>
            </a:r>
          </a:p>
          <a:p>
            <a:r>
              <a:rPr lang="he-IL" baseline="0" dirty="0" smtClean="0"/>
              <a:t>התנהלות חוקרות  בתהליכי קידום 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BC774-1899-4924-8AB8-917EFFAC6F96}" type="slidenum">
              <a:rPr lang="he-IL" smtClean="0"/>
              <a:pPr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545596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קידום בסגל – חסמים</a:t>
            </a:r>
            <a:r>
              <a:rPr lang="he-IL" baseline="0" dirty="0" smtClean="0"/>
              <a:t> לקידום </a:t>
            </a:r>
          </a:p>
          <a:p>
            <a:r>
              <a:rPr lang="he-IL" baseline="0" dirty="0" smtClean="0"/>
              <a:t>איזון משפחה עבודה והתקדמות מחקרית </a:t>
            </a:r>
          </a:p>
          <a:p>
            <a:r>
              <a:rPr lang="he-IL" baseline="0" dirty="0" err="1" smtClean="0"/>
              <a:t>דינמיקות</a:t>
            </a:r>
            <a:r>
              <a:rPr lang="he-IL" baseline="0" dirty="0" smtClean="0"/>
              <a:t> של קידום בתוך המוסד</a:t>
            </a:r>
          </a:p>
          <a:p>
            <a:r>
              <a:rPr lang="he-IL" baseline="0" dirty="0" smtClean="0"/>
              <a:t>התנהלות חוקרות  בתהליכי קידום 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BC774-1899-4924-8AB8-917EFFAC6F96}" type="slidenum">
              <a:rPr lang="he-IL" smtClean="0"/>
              <a:pPr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545121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קידום בסגל – חסמים</a:t>
            </a:r>
            <a:r>
              <a:rPr lang="he-IL" baseline="0" dirty="0" smtClean="0"/>
              <a:t> לקידום </a:t>
            </a:r>
          </a:p>
          <a:p>
            <a:r>
              <a:rPr lang="he-IL" baseline="0" dirty="0" smtClean="0"/>
              <a:t>איזון משפחה עבודה והתקדמות מחקרית </a:t>
            </a:r>
          </a:p>
          <a:p>
            <a:r>
              <a:rPr lang="he-IL" baseline="0" dirty="0" err="1" smtClean="0"/>
              <a:t>דינמיקות</a:t>
            </a:r>
            <a:r>
              <a:rPr lang="he-IL" baseline="0" dirty="0" smtClean="0"/>
              <a:t> של קידום בתוך המוסד</a:t>
            </a:r>
          </a:p>
          <a:p>
            <a:r>
              <a:rPr lang="he-IL" baseline="0" dirty="0" smtClean="0"/>
              <a:t>התנהלות חוקרות  בתהליכי קידום 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BC774-1899-4924-8AB8-917EFFAC6F96}" type="slidenum">
              <a:rPr lang="he-IL" smtClean="0"/>
              <a:pPr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545121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1134">
              <a:defRPr/>
            </a:pPr>
            <a:r>
              <a:rPr lang="he-IL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תשע"א-תשע"ד</a:t>
            </a:r>
          </a:p>
          <a:p>
            <a:pPr defTabSz="931134">
              <a:defRPr/>
            </a:pPr>
            <a:r>
              <a:rPr lang="he-IL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וייצמן בפועל – 19%</a:t>
            </a:r>
            <a:endParaRPr lang="en-US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  <a:p>
            <a:endParaRPr lang="he-IL" dirty="0" smtClean="0"/>
          </a:p>
          <a:p>
            <a:r>
              <a:rPr lang="he-IL" dirty="0" smtClean="0"/>
              <a:t>תמונת קליטה של סגל – חסמים בקליטה </a:t>
            </a:r>
          </a:p>
          <a:p>
            <a:r>
              <a:rPr lang="he-IL" dirty="0" smtClean="0"/>
              <a:t>מאתר נמוך</a:t>
            </a:r>
            <a:r>
              <a:rPr lang="he-IL" baseline="0" dirty="0" smtClean="0"/>
              <a:t> בתחומי ה</a:t>
            </a:r>
            <a:r>
              <a:rPr lang="en-US" baseline="0" dirty="0" smtClean="0"/>
              <a:t>STEM</a:t>
            </a:r>
            <a:endParaRPr lang="he-IL" dirty="0" smtClean="0"/>
          </a:p>
          <a:p>
            <a:r>
              <a:rPr lang="he-IL" dirty="0" smtClean="0"/>
              <a:t>פוסט דוק</a:t>
            </a:r>
          </a:p>
          <a:p>
            <a:r>
              <a:rPr lang="he-IL" dirty="0" smtClean="0"/>
              <a:t>מודעות והטיות מגדריות בשיפוט הערכה וקליטה</a:t>
            </a:r>
          </a:p>
          <a:p>
            <a:r>
              <a:rPr lang="he-IL" dirty="0" smtClean="0"/>
              <a:t>מידע ופרסום משרות</a:t>
            </a:r>
          </a:p>
          <a:p>
            <a:r>
              <a:rPr lang="he-IL" dirty="0" smtClean="0"/>
              <a:t>וועדות</a:t>
            </a:r>
            <a:r>
              <a:rPr lang="he-IL" baseline="0" dirty="0" smtClean="0"/>
              <a:t> קליטה 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BC774-1899-4924-8AB8-917EFFAC6F96}" type="slidenum">
              <a:rPr lang="he-IL" smtClean="0"/>
              <a:pPr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545121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b="1" dirty="0">
                <a:latin typeface="Tahoma" pitchFamily="34" charset="0"/>
                <a:cs typeface="Tahoma" pitchFamily="34" charset="0"/>
              </a:rPr>
              <a:t>תשע"א-תשע"ד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E58E67-686B-407E-9BAC-2932168522FD}" type="slidenum">
              <a:rPr lang="he-IL" smtClean="0"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779606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מדעי הרוח- שונות תחומית-</a:t>
            </a:r>
            <a:r>
              <a:rPr lang="he-IL" baseline="0" dirty="0" smtClean="0"/>
              <a:t> תלמוד, פילוסופיה החלק מהמוסדות אין נשים בכלל</a:t>
            </a:r>
          </a:p>
          <a:p>
            <a:r>
              <a:rPr lang="he-IL" baseline="0" dirty="0" smtClean="0"/>
              <a:t>חינוך- הבדלים משמעותיים על רקע אחוז הנשים בסטודנטים</a:t>
            </a:r>
          </a:p>
          <a:p>
            <a:r>
              <a:rPr lang="he-IL" baseline="0" dirty="0" smtClean="0"/>
              <a:t> עזר רפואי- מעל ל80% סטודנטיות </a:t>
            </a:r>
          </a:p>
          <a:p>
            <a:r>
              <a:rPr lang="he-IL" baseline="0" dirty="0" smtClean="0"/>
              <a:t>מתמטיקה פיסיקה הנדסה  – תופעה דומה של מיעוט נשים</a:t>
            </a:r>
          </a:p>
          <a:p>
            <a:r>
              <a:rPr lang="he-IL" baseline="0" dirty="0" smtClean="0"/>
              <a:t>ביולוגיה – 60%נשים בסטודנטים</a:t>
            </a: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E58E67-686B-407E-9BAC-2932168522FD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776726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שלוש המרכיבים העיקריים שזוהו </a:t>
            </a:r>
          </a:p>
          <a:p>
            <a:endParaRPr lang="he-IL" dirty="0" smtClean="0"/>
          </a:p>
          <a:p>
            <a:r>
              <a:rPr lang="he-IL" dirty="0" smtClean="0"/>
              <a:t>הקמת צוות כרמי – יזם דיון והעלאת</a:t>
            </a:r>
            <a:r>
              <a:rPr lang="he-IL" baseline="0" dirty="0" smtClean="0"/>
              <a:t> מודעות בשלב הראשון לבעיה</a:t>
            </a:r>
          </a:p>
          <a:p>
            <a:r>
              <a:rPr lang="he-IL" baseline="0" dirty="0" smtClean="0"/>
              <a:t>	 הנעת תהליך ומיפוי ראשוני של חסמים, מגמות ותהליכים</a:t>
            </a:r>
          </a:p>
          <a:p>
            <a:r>
              <a:rPr lang="he-IL" baseline="0" dirty="0" smtClean="0"/>
              <a:t>	יצירת מסגרת קבועה ומתמדת להתמודדות עם </a:t>
            </a:r>
            <a:r>
              <a:rPr lang="he-IL" baseline="0" dirty="0" err="1" smtClean="0"/>
              <a:t>הסוגייה</a:t>
            </a:r>
            <a:endParaRPr lang="he-IL" baseline="0" dirty="0" smtClean="0"/>
          </a:p>
          <a:p>
            <a:r>
              <a:rPr lang="he-IL" dirty="0" smtClean="0"/>
              <a:t>הקמת וועדת ארנון – לאור המלצות צוות כרמי – מנדט פעילות וכיו"ב </a:t>
            </a:r>
          </a:p>
          <a:p>
            <a:endParaRPr lang="he-IL" dirty="0" smtClean="0"/>
          </a:p>
          <a:p>
            <a:r>
              <a:rPr lang="he-IL" dirty="0" smtClean="0"/>
              <a:t>	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BC774-1899-4924-8AB8-917EFFAC6F96}" type="slidenum">
              <a:rPr lang="he-IL" smtClean="0"/>
              <a:pPr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545121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BC774-1899-4924-8AB8-917EFFAC6F96}" type="slidenum">
              <a:rPr lang="he-IL" smtClean="0"/>
              <a:pPr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545121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BC774-1899-4924-8AB8-917EFFAC6F96}" type="slidenum">
              <a:rPr lang="he-IL" smtClean="0"/>
              <a:pPr/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5333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BC774-1899-4924-8AB8-917EFFAC6F96}" type="slidenum">
              <a:rPr lang="he-IL" smtClean="0"/>
              <a:pPr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533384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BC774-1899-4924-8AB8-917EFFAC6F96}" type="slidenum">
              <a:rPr lang="he-IL" smtClean="0"/>
              <a:pPr/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533384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E58E67-686B-407E-9BAC-2932168522FD}" type="slidenum">
              <a:rPr lang="he-IL" smtClean="0"/>
              <a:t>18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05826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7/13/2016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055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7/13/2016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876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7/13/2016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789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7/13/2016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7001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7/13/2016</a:t>
            </a:fld>
            <a:endParaRPr lang="en-US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776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7/13/2016</a:t>
            </a:fld>
            <a:endParaRPr lang="en-US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49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7/13/2016</a:t>
            </a:fld>
            <a:endParaRPr lang="en-US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439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7/13/2016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995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7/13/2016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254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7/13/2016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279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7/13/2016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298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7/13/2016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028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524000"/>
            <a:ext cx="7772400" cy="1470025"/>
          </a:xfrm>
        </p:spPr>
        <p:txBody>
          <a:bodyPr>
            <a:noAutofit/>
          </a:bodyPr>
          <a:lstStyle/>
          <a:p>
            <a:pPr algn="r"/>
            <a:r>
              <a:rPr lang="he-IL" sz="4800" dirty="0" smtClean="0">
                <a:solidFill>
                  <a:schemeClr val="tx2"/>
                </a:solidFill>
                <a:latin typeface="Times" panose="02020603050405020304" pitchFamily="18" charset="0"/>
              </a:rPr>
              <a:t>קידום וייצוג נשים </a:t>
            </a:r>
            <a:r>
              <a:rPr lang="en-US" sz="4800" dirty="0" smtClean="0">
                <a:solidFill>
                  <a:schemeClr val="tx2"/>
                </a:solidFill>
                <a:latin typeface="Times" panose="02020603050405020304" pitchFamily="18" charset="0"/>
              </a:rPr>
              <a:t/>
            </a:r>
            <a:br>
              <a:rPr lang="en-US" sz="4800" dirty="0" smtClean="0">
                <a:solidFill>
                  <a:schemeClr val="tx2"/>
                </a:solidFill>
                <a:latin typeface="Times" panose="02020603050405020304" pitchFamily="18" charset="0"/>
              </a:rPr>
            </a:br>
            <a:r>
              <a:rPr lang="he-IL" sz="4800" dirty="0" smtClean="0">
                <a:solidFill>
                  <a:schemeClr val="tx2"/>
                </a:solidFill>
                <a:latin typeface="Times" panose="02020603050405020304" pitchFamily="18" charset="0"/>
              </a:rPr>
              <a:t>במערכת </a:t>
            </a:r>
            <a:r>
              <a:rPr lang="he-IL" sz="4800" dirty="0" smtClean="0">
                <a:solidFill>
                  <a:schemeClr val="tx2"/>
                </a:solidFill>
                <a:latin typeface="Times" panose="02020603050405020304" pitchFamily="18" charset="0"/>
              </a:rPr>
              <a:t>ההשכלה הגבוהה </a:t>
            </a:r>
            <a:endParaRPr lang="he-IL" sz="4800" dirty="0">
              <a:solidFill>
                <a:schemeClr val="tx2"/>
              </a:solidFill>
              <a:latin typeface="Times" panose="02020603050405020304" pitchFamily="18" charset="0"/>
            </a:endParaRP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066800" y="3429000"/>
            <a:ext cx="7162800" cy="1752600"/>
          </a:xfrm>
        </p:spPr>
        <p:txBody>
          <a:bodyPr>
            <a:normAutofit/>
          </a:bodyPr>
          <a:lstStyle/>
          <a:p>
            <a:r>
              <a:rPr lang="he-IL" sz="2400" dirty="0" smtClean="0">
                <a:solidFill>
                  <a:schemeClr val="accent1">
                    <a:lumMod val="50000"/>
                  </a:schemeClr>
                </a:solidFill>
              </a:rPr>
              <a:t>מל"ג/ות"ת</a:t>
            </a:r>
          </a:p>
          <a:p>
            <a:r>
              <a:rPr lang="he-IL" sz="1800" dirty="0">
                <a:solidFill>
                  <a:schemeClr val="accent1">
                    <a:lumMod val="50000"/>
                  </a:schemeClr>
                </a:solidFill>
              </a:rPr>
              <a:t>מצגת </a:t>
            </a:r>
            <a:r>
              <a:rPr lang="he-IL" sz="1800" dirty="0" smtClean="0">
                <a:solidFill>
                  <a:schemeClr val="accent1">
                    <a:lumMod val="50000"/>
                  </a:schemeClr>
                </a:solidFill>
              </a:rPr>
              <a:t>לישיבה המשותפת של וועדת </a:t>
            </a:r>
            <a:r>
              <a:rPr lang="he-IL" sz="1800" dirty="0">
                <a:solidFill>
                  <a:schemeClr val="accent1">
                    <a:lumMod val="50000"/>
                  </a:schemeClr>
                </a:solidFill>
              </a:rPr>
              <a:t>המדע והטכנולוגיה </a:t>
            </a: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sz="1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he-IL" sz="1800" dirty="0" smtClean="0">
                <a:solidFill>
                  <a:schemeClr val="accent1">
                    <a:lumMod val="50000"/>
                  </a:schemeClr>
                </a:solidFill>
              </a:rPr>
              <a:t>והוועדה </a:t>
            </a:r>
            <a:r>
              <a:rPr lang="he-IL" sz="1800" dirty="0">
                <a:solidFill>
                  <a:schemeClr val="accent1">
                    <a:lumMod val="50000"/>
                  </a:schemeClr>
                </a:solidFill>
              </a:rPr>
              <a:t>לקידום מעמד האישה ולשוויון </a:t>
            </a:r>
            <a:r>
              <a:rPr lang="he-IL" sz="1800" dirty="0" smtClean="0">
                <a:solidFill>
                  <a:schemeClr val="accent1">
                    <a:lumMod val="50000"/>
                  </a:schemeClr>
                </a:solidFill>
              </a:rPr>
              <a:t>מגדרי</a:t>
            </a:r>
          </a:p>
          <a:p>
            <a:endParaRPr lang="he-IL" sz="18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he-IL" sz="1800" dirty="0" smtClean="0">
                <a:solidFill>
                  <a:schemeClr val="accent1">
                    <a:lumMod val="50000"/>
                  </a:schemeClr>
                </a:solidFill>
              </a:rPr>
              <a:t>18.7.2016</a:t>
            </a:r>
            <a:endParaRPr lang="he-IL" sz="1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Picture 2" descr="C:\Documents and Settings\Gady\Desktop\logo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762" y="5029200"/>
            <a:ext cx="15621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מחבר ישר 6"/>
          <p:cNvCxnSpPr/>
          <p:nvPr/>
        </p:nvCxnSpPr>
        <p:spPr>
          <a:xfrm>
            <a:off x="990600" y="3200400"/>
            <a:ext cx="77724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6291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85800" y="162655"/>
            <a:ext cx="8229600" cy="1020762"/>
          </a:xfrm>
        </p:spPr>
        <p:txBody>
          <a:bodyPr>
            <a:normAutofit fontScale="90000"/>
          </a:bodyPr>
          <a:lstStyle/>
          <a:p>
            <a:r>
              <a:rPr lang="he-IL" sz="3000" u="sng" dirty="0" smtClean="0">
                <a:solidFill>
                  <a:schemeClr val="tx2"/>
                </a:solidFill>
              </a:rPr>
              <a:t/>
            </a:r>
            <a:br>
              <a:rPr lang="he-IL" sz="3000" u="sng" dirty="0" smtClean="0">
                <a:solidFill>
                  <a:schemeClr val="tx2"/>
                </a:solidFill>
              </a:rPr>
            </a:br>
            <a:r>
              <a:rPr lang="he-IL" sz="3000" u="sng" dirty="0" smtClean="0">
                <a:solidFill>
                  <a:schemeClr val="tx2"/>
                </a:solidFill>
              </a:rPr>
              <a:t>הועדה </a:t>
            </a:r>
            <a:r>
              <a:rPr lang="he-IL" sz="3000" u="sng" dirty="0">
                <a:solidFill>
                  <a:schemeClr val="tx2"/>
                </a:solidFill>
              </a:rPr>
              <a:t>לייצוג וקידום נשים במוסדות </a:t>
            </a:r>
            <a:r>
              <a:rPr lang="he-IL" sz="3000" u="sng" dirty="0" smtClean="0">
                <a:solidFill>
                  <a:schemeClr val="tx2"/>
                </a:solidFill>
              </a:rPr>
              <a:t>להשכלה גבוהה</a:t>
            </a:r>
            <a:endParaRPr lang="he-IL" sz="3000" u="sng" dirty="0">
              <a:solidFill>
                <a:schemeClr val="tx2"/>
              </a:solidFill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876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he-IL" sz="2000" b="1" dirty="0" smtClean="0">
                <a:solidFill>
                  <a:srgbClr val="C00000"/>
                </a:solidFill>
              </a:rPr>
              <a:t>ועדה משותפת </a:t>
            </a:r>
            <a:r>
              <a:rPr lang="he-IL" sz="2000" b="1" dirty="0" err="1" smtClean="0">
                <a:solidFill>
                  <a:srgbClr val="C00000"/>
                </a:solidFill>
              </a:rPr>
              <a:t>למל"ג</a:t>
            </a:r>
            <a:r>
              <a:rPr lang="he-IL" sz="2000" b="1" dirty="0" smtClean="0">
                <a:solidFill>
                  <a:srgbClr val="C00000"/>
                </a:solidFill>
              </a:rPr>
              <a:t> /ות"ת והמועצה הלאומית לקידום נשים במדע וטכנולוגיה שליד  משרד המדע, הטכנולוגיה והחלל</a:t>
            </a:r>
          </a:p>
          <a:p>
            <a:pPr marL="0" indent="0" algn="ctr">
              <a:buNone/>
            </a:pPr>
            <a:endParaRPr lang="he-IL" sz="1200" b="1" dirty="0" smtClean="0">
              <a:solidFill>
                <a:schemeClr val="tx2"/>
              </a:solidFill>
            </a:endParaRPr>
          </a:p>
          <a:p>
            <a:r>
              <a:rPr lang="he-IL" sz="2000" b="1" dirty="0" smtClean="0">
                <a:solidFill>
                  <a:schemeClr val="tx2"/>
                </a:solidFill>
              </a:rPr>
              <a:t>יו"ר </a:t>
            </a:r>
            <a:r>
              <a:rPr lang="he-IL" sz="2000" b="1" dirty="0">
                <a:solidFill>
                  <a:schemeClr val="tx2"/>
                </a:solidFill>
              </a:rPr>
              <a:t>- פרופ' רות ארנון</a:t>
            </a:r>
            <a:r>
              <a:rPr lang="he-IL" sz="2000" dirty="0">
                <a:solidFill>
                  <a:schemeClr val="tx2"/>
                </a:solidFill>
              </a:rPr>
              <a:t>, נשיאת האקדמיה הלאומית </a:t>
            </a:r>
            <a:r>
              <a:rPr lang="he-IL" sz="2000" dirty="0" smtClean="0">
                <a:solidFill>
                  <a:schemeClr val="tx2"/>
                </a:solidFill>
              </a:rPr>
              <a:t>למדעים</a:t>
            </a:r>
            <a:endParaRPr lang="en-US" sz="2000" dirty="0">
              <a:solidFill>
                <a:schemeClr val="tx2"/>
              </a:solidFill>
            </a:endParaRPr>
          </a:p>
          <a:p>
            <a:r>
              <a:rPr lang="he-IL" sz="2000" b="1" dirty="0">
                <a:solidFill>
                  <a:schemeClr val="tx2"/>
                </a:solidFill>
              </a:rPr>
              <a:t>פרופ' נורית ירמיה</a:t>
            </a:r>
            <a:r>
              <a:rPr lang="he-IL" sz="2000" dirty="0">
                <a:solidFill>
                  <a:schemeClr val="tx2"/>
                </a:solidFill>
              </a:rPr>
              <a:t>, המדענית הראשית של משרד </a:t>
            </a:r>
            <a:r>
              <a:rPr lang="he-IL" sz="2000" dirty="0" smtClean="0">
                <a:solidFill>
                  <a:schemeClr val="tx2"/>
                </a:solidFill>
              </a:rPr>
              <a:t>המדע, יו"ר המועצה הלאומית למדע וטכנולוגיה</a:t>
            </a:r>
            <a:endParaRPr lang="en-US" sz="2000" dirty="0">
              <a:solidFill>
                <a:schemeClr val="tx2"/>
              </a:solidFill>
            </a:endParaRPr>
          </a:p>
          <a:p>
            <a:r>
              <a:rPr lang="he-IL" sz="2000" b="1" dirty="0">
                <a:solidFill>
                  <a:schemeClr val="tx2"/>
                </a:solidFill>
              </a:rPr>
              <a:t>ד"ר יהודית אברהמי,</a:t>
            </a:r>
            <a:r>
              <a:rPr lang="he-IL" sz="2000" dirty="0">
                <a:solidFill>
                  <a:schemeClr val="tx2"/>
                </a:solidFill>
              </a:rPr>
              <a:t> </a:t>
            </a:r>
            <a:r>
              <a:rPr lang="he-IL" sz="2000" dirty="0" smtClean="0">
                <a:solidFill>
                  <a:schemeClr val="tx2"/>
                </a:solidFill>
              </a:rPr>
              <a:t>המכללה </a:t>
            </a:r>
            <a:r>
              <a:rPr lang="he-IL" sz="2000" dirty="0">
                <a:solidFill>
                  <a:schemeClr val="tx2"/>
                </a:solidFill>
              </a:rPr>
              <a:t>האקדמית להנדסה אורט </a:t>
            </a:r>
            <a:r>
              <a:rPr lang="he-IL" sz="2000" dirty="0" err="1" smtClean="0">
                <a:solidFill>
                  <a:schemeClr val="tx2"/>
                </a:solidFill>
              </a:rPr>
              <a:t>בראודה</a:t>
            </a:r>
            <a:endParaRPr lang="en-US" sz="2000" dirty="0">
              <a:solidFill>
                <a:schemeClr val="tx2"/>
              </a:solidFill>
            </a:endParaRPr>
          </a:p>
          <a:p>
            <a:r>
              <a:rPr lang="he-IL" sz="2000" b="1" dirty="0">
                <a:solidFill>
                  <a:schemeClr val="tx2"/>
                </a:solidFill>
              </a:rPr>
              <a:t>פרופ' מרים ארז</a:t>
            </a:r>
            <a:r>
              <a:rPr lang="he-IL" sz="2000" dirty="0">
                <a:solidFill>
                  <a:schemeClr val="tx2"/>
                </a:solidFill>
              </a:rPr>
              <a:t>, </a:t>
            </a:r>
            <a:r>
              <a:rPr lang="he-IL" sz="2000" dirty="0" smtClean="0">
                <a:solidFill>
                  <a:schemeClr val="tx2"/>
                </a:solidFill>
              </a:rPr>
              <a:t>הטכניון</a:t>
            </a:r>
            <a:endParaRPr lang="en-US" sz="2000" dirty="0">
              <a:solidFill>
                <a:schemeClr val="tx2"/>
              </a:solidFill>
            </a:endParaRPr>
          </a:p>
          <a:p>
            <a:r>
              <a:rPr lang="he-IL" sz="2000" b="1" dirty="0">
                <a:solidFill>
                  <a:schemeClr val="tx2"/>
                </a:solidFill>
              </a:rPr>
              <a:t>ד"ר ענת גופן</a:t>
            </a:r>
            <a:r>
              <a:rPr lang="he-IL" sz="2000" dirty="0">
                <a:solidFill>
                  <a:schemeClr val="tx2"/>
                </a:solidFill>
              </a:rPr>
              <a:t>, </a:t>
            </a:r>
            <a:r>
              <a:rPr lang="he-IL" sz="2000" dirty="0" smtClean="0">
                <a:solidFill>
                  <a:schemeClr val="tx2"/>
                </a:solidFill>
              </a:rPr>
              <a:t>האוניברסיטה העברית</a:t>
            </a:r>
            <a:endParaRPr lang="en-US" sz="2000" dirty="0">
              <a:solidFill>
                <a:schemeClr val="tx2"/>
              </a:solidFill>
            </a:endParaRPr>
          </a:p>
          <a:p>
            <a:r>
              <a:rPr lang="he-IL" sz="2000" b="1" dirty="0">
                <a:solidFill>
                  <a:schemeClr val="tx2"/>
                </a:solidFill>
              </a:rPr>
              <a:t>פרופ' אהוד גזית</a:t>
            </a:r>
            <a:r>
              <a:rPr lang="he-IL" sz="2000" dirty="0">
                <a:solidFill>
                  <a:schemeClr val="tx2"/>
                </a:solidFill>
              </a:rPr>
              <a:t>, </a:t>
            </a:r>
            <a:r>
              <a:rPr lang="he-IL" sz="2000" dirty="0" smtClean="0">
                <a:solidFill>
                  <a:schemeClr val="tx2"/>
                </a:solidFill>
              </a:rPr>
              <a:t>אוניברסיטת </a:t>
            </a:r>
            <a:r>
              <a:rPr lang="he-IL" sz="2000" dirty="0">
                <a:solidFill>
                  <a:schemeClr val="tx2"/>
                </a:solidFill>
              </a:rPr>
              <a:t>תל </a:t>
            </a:r>
            <a:r>
              <a:rPr lang="he-IL" sz="2000" dirty="0" smtClean="0">
                <a:solidFill>
                  <a:schemeClr val="tx2"/>
                </a:solidFill>
              </a:rPr>
              <a:t>אביב</a:t>
            </a:r>
            <a:endParaRPr lang="en-US" sz="2000" dirty="0">
              <a:solidFill>
                <a:schemeClr val="tx2"/>
              </a:solidFill>
            </a:endParaRPr>
          </a:p>
          <a:p>
            <a:r>
              <a:rPr lang="he-IL" sz="2000" b="1" dirty="0">
                <a:solidFill>
                  <a:schemeClr val="tx2"/>
                </a:solidFill>
              </a:rPr>
              <a:t>פרופ' </a:t>
            </a:r>
            <a:r>
              <a:rPr lang="he-IL" sz="2000" b="1" dirty="0" err="1">
                <a:solidFill>
                  <a:schemeClr val="tx2"/>
                </a:solidFill>
              </a:rPr>
              <a:t>פאדיה</a:t>
            </a:r>
            <a:r>
              <a:rPr lang="he-IL" sz="2000" b="1" dirty="0">
                <a:solidFill>
                  <a:schemeClr val="tx2"/>
                </a:solidFill>
              </a:rPr>
              <a:t> נאסר אבו </a:t>
            </a:r>
            <a:r>
              <a:rPr lang="he-IL" sz="2000" b="1" dirty="0" err="1">
                <a:solidFill>
                  <a:schemeClr val="tx2"/>
                </a:solidFill>
              </a:rPr>
              <a:t>אלהיג'א</a:t>
            </a:r>
            <a:r>
              <a:rPr lang="he-IL" sz="2000" dirty="0">
                <a:solidFill>
                  <a:schemeClr val="tx2"/>
                </a:solidFill>
              </a:rPr>
              <a:t>, </a:t>
            </a:r>
            <a:r>
              <a:rPr lang="he-IL" sz="2000" dirty="0" smtClean="0">
                <a:solidFill>
                  <a:schemeClr val="tx2"/>
                </a:solidFill>
              </a:rPr>
              <a:t>אוניברסיטת </a:t>
            </a:r>
            <a:r>
              <a:rPr lang="he-IL" sz="2000" dirty="0">
                <a:solidFill>
                  <a:schemeClr val="tx2"/>
                </a:solidFill>
              </a:rPr>
              <a:t>תל אביב; מכללת סכנין וחברת מל"ג</a:t>
            </a:r>
            <a:endParaRPr lang="en-US" sz="2000" dirty="0">
              <a:solidFill>
                <a:schemeClr val="tx2"/>
              </a:solidFill>
            </a:endParaRPr>
          </a:p>
          <a:p>
            <a:r>
              <a:rPr lang="he-IL" sz="2000" b="1" dirty="0">
                <a:solidFill>
                  <a:schemeClr val="tx2"/>
                </a:solidFill>
              </a:rPr>
              <a:t>גב' גל </a:t>
            </a:r>
            <a:r>
              <a:rPr lang="he-IL" sz="2000" b="1" dirty="0" err="1">
                <a:solidFill>
                  <a:schemeClr val="tx2"/>
                </a:solidFill>
              </a:rPr>
              <a:t>פילק</a:t>
            </a:r>
            <a:r>
              <a:rPr lang="he-IL" sz="2000" dirty="0">
                <a:solidFill>
                  <a:schemeClr val="tx2"/>
                </a:solidFill>
              </a:rPr>
              <a:t>, התאחדות הסטודנטים הארצית </a:t>
            </a:r>
            <a:endParaRPr lang="en-US" sz="2000" dirty="0">
              <a:solidFill>
                <a:schemeClr val="tx2"/>
              </a:solidFill>
            </a:endParaRPr>
          </a:p>
          <a:p>
            <a:r>
              <a:rPr lang="he-IL" sz="2000" b="1" dirty="0">
                <a:solidFill>
                  <a:schemeClr val="tx2"/>
                </a:solidFill>
              </a:rPr>
              <a:t>פרופ' כנרת קרן</a:t>
            </a:r>
            <a:r>
              <a:rPr lang="he-IL" sz="2000" dirty="0" smtClean="0">
                <a:solidFill>
                  <a:schemeClr val="tx2"/>
                </a:solidFill>
              </a:rPr>
              <a:t>, הטכניון</a:t>
            </a:r>
            <a:endParaRPr lang="en-US" sz="2000" dirty="0">
              <a:solidFill>
                <a:schemeClr val="tx2"/>
              </a:solidFill>
            </a:endParaRPr>
          </a:p>
          <a:p>
            <a:r>
              <a:rPr lang="he-IL" sz="2000" b="1" dirty="0">
                <a:solidFill>
                  <a:schemeClr val="tx2"/>
                </a:solidFill>
              </a:rPr>
              <a:t>פרופ' מלכה רפפורט חובב</a:t>
            </a:r>
            <a:r>
              <a:rPr lang="he-IL" sz="2000" dirty="0" smtClean="0">
                <a:solidFill>
                  <a:schemeClr val="tx2"/>
                </a:solidFill>
              </a:rPr>
              <a:t>, </a:t>
            </a:r>
            <a:r>
              <a:rPr lang="he-IL" sz="2000" dirty="0">
                <a:solidFill>
                  <a:schemeClr val="tx2"/>
                </a:solidFill>
              </a:rPr>
              <a:t>האוניברסיטה העברית וחברת ות"ת</a:t>
            </a:r>
            <a:endParaRPr lang="en-US" sz="2000" dirty="0">
              <a:solidFill>
                <a:schemeClr val="tx2"/>
              </a:solidFill>
            </a:endParaRPr>
          </a:p>
          <a:p>
            <a:endParaRPr lang="he-IL" sz="2000" dirty="0"/>
          </a:p>
        </p:txBody>
      </p:sp>
      <p:pic>
        <p:nvPicPr>
          <p:cNvPr id="8" name="Picture 2" descr="C:\Documents and Settings\Gady\Desktop\logo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2030" y="0"/>
            <a:ext cx="914400" cy="836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תמונה 5" descr="http://portal/Mate/Portal/DocLib11/MOST_HEB1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8538"/>
            <a:ext cx="1730692" cy="4244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4904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1" name="Rectangle 3"/>
          <p:cNvSpPr txBox="1">
            <a:spLocks noChangeArrowheads="1"/>
          </p:cNvSpPr>
          <p:nvPr/>
        </p:nvSpPr>
        <p:spPr bwMode="auto">
          <a:xfrm>
            <a:off x="685800" y="2999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Line 15"/>
          <p:cNvSpPr>
            <a:spLocks noChangeShapeType="1"/>
          </p:cNvSpPr>
          <p:nvPr/>
        </p:nvSpPr>
        <p:spPr bwMode="auto">
          <a:xfrm flipH="1">
            <a:off x="838200" y="1143000"/>
            <a:ext cx="7497763" cy="0"/>
          </a:xfrm>
          <a:prstGeom prst="line">
            <a:avLst/>
          </a:prstGeom>
          <a:ln>
            <a:solidFill>
              <a:schemeClr val="tx2"/>
            </a:solidFill>
            <a:headEnd/>
            <a:tailE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838200" y="4523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45468" y="4396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472281" y="152197"/>
            <a:ext cx="8229600" cy="876300"/>
          </a:xfrm>
        </p:spPr>
        <p:txBody>
          <a:bodyPr>
            <a:normAutofit fontScale="90000"/>
          </a:bodyPr>
          <a:lstStyle/>
          <a:p>
            <a:pPr algn="ctr">
              <a:spcBef>
                <a:spcPct val="20000"/>
              </a:spcBef>
            </a:pPr>
            <a:r>
              <a:rPr lang="he-IL" sz="3000" dirty="0" smtClean="0">
                <a:solidFill>
                  <a:schemeClr val="tx2"/>
                </a:solidFill>
              </a:rPr>
              <a:t/>
            </a:r>
            <a:br>
              <a:rPr lang="he-IL" sz="3000" dirty="0" smtClean="0">
                <a:solidFill>
                  <a:schemeClr val="tx2"/>
                </a:solidFill>
              </a:rPr>
            </a:br>
            <a:r>
              <a:rPr lang="he-IL" sz="3000" dirty="0" smtClean="0">
                <a:solidFill>
                  <a:schemeClr val="tx2"/>
                </a:solidFill>
              </a:rPr>
              <a:t>מנדט </a:t>
            </a:r>
            <a:r>
              <a:rPr lang="he-IL" sz="3000" dirty="0">
                <a:solidFill>
                  <a:schemeClr val="tx2"/>
                </a:solidFill>
              </a:rPr>
              <a:t>הועדה</a:t>
            </a:r>
            <a:endParaRPr lang="en-US" sz="3000" dirty="0">
              <a:solidFill>
                <a:schemeClr val="tx2"/>
              </a:solidFill>
            </a:endParaRPr>
          </a:p>
        </p:txBody>
      </p:sp>
      <p:sp>
        <p:nvSpPr>
          <p:cNvPr id="5" name="מציין מיקום תוכן 4"/>
          <p:cNvSpPr>
            <a:spLocks noGrp="1"/>
          </p:cNvSpPr>
          <p:nvPr>
            <p:ph idx="1"/>
          </p:nvPr>
        </p:nvSpPr>
        <p:spPr>
          <a:xfrm>
            <a:off x="228600" y="1214336"/>
            <a:ext cx="8417868" cy="4525963"/>
          </a:xfrm>
        </p:spPr>
        <p:txBody>
          <a:bodyPr>
            <a:normAutofit fontScale="25000" lnSpcReduction="20000"/>
          </a:bodyPr>
          <a:lstStyle/>
          <a:p>
            <a:pPr marL="285750" lvl="0" indent="-285750">
              <a:lnSpc>
                <a:spcPct val="150000"/>
              </a:lnSpc>
            </a:pPr>
            <a:r>
              <a:rPr lang="he-IL" sz="72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מיפוי </a:t>
            </a:r>
            <a:r>
              <a:rPr lang="he-IL" sz="7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כלל הגורמים הפעילים בנושא ייצוג וקידום נשים באקדמיה</a:t>
            </a:r>
          </a:p>
          <a:p>
            <a:pPr marL="285750" lvl="0" indent="-285750">
              <a:lnSpc>
                <a:spcPct val="150000"/>
              </a:lnSpc>
            </a:pPr>
            <a:r>
              <a:rPr lang="he-IL" sz="72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מעקב וליווי </a:t>
            </a:r>
            <a:r>
              <a:rPr lang="he-IL" sz="7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הטמעת המלצות הצוות בראשות פרופ' כרמי </a:t>
            </a:r>
            <a:endParaRPr lang="en-US" sz="72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0" indent="-285750">
              <a:lnSpc>
                <a:spcPct val="150000"/>
              </a:lnSpc>
            </a:pPr>
            <a:r>
              <a:rPr lang="he-IL" sz="72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גיבוש המלצות נוספות </a:t>
            </a:r>
            <a:r>
              <a:rPr lang="he-IL" sz="7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בנושא </a:t>
            </a:r>
            <a:r>
              <a:rPr lang="he-IL" sz="7200" dirty="0" err="1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למל"ג</a:t>
            </a:r>
            <a:r>
              <a:rPr lang="he-IL" sz="7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/ות"ת ולמועצה לקידום נשים במדע ובטכנולוגיה</a:t>
            </a:r>
            <a:endParaRPr lang="en-US" sz="72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0" indent="-285750">
              <a:lnSpc>
                <a:spcPct val="150000"/>
              </a:lnSpc>
            </a:pPr>
            <a:r>
              <a:rPr lang="he-IL" sz="72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איסוף וריכוז נתונים </a:t>
            </a:r>
            <a:r>
              <a:rPr lang="he-IL" sz="7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עדכניים ומעקב אחר המצב הקיים והתקדמות הנושא באקדמיה</a:t>
            </a:r>
            <a:endParaRPr lang="en-US" sz="72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0" indent="-285750">
              <a:lnSpc>
                <a:spcPct val="150000"/>
              </a:lnSpc>
            </a:pPr>
            <a:r>
              <a:rPr lang="he-IL" sz="72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דיווח שנתי </a:t>
            </a:r>
            <a:r>
              <a:rPr lang="he-IL" sz="7200" b="1" dirty="0" err="1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למל"ג</a:t>
            </a:r>
            <a:r>
              <a:rPr lang="he-IL" sz="72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/ות"ת </a:t>
            </a:r>
            <a:r>
              <a:rPr lang="he-IL" sz="7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ולמועצה הלאומית לקידום נשים במדע ובטכנולוגיה</a:t>
            </a:r>
          </a:p>
          <a:p>
            <a:pPr marL="285750" indent="-285750">
              <a:lnSpc>
                <a:spcPct val="150000"/>
              </a:lnSpc>
            </a:pPr>
            <a:r>
              <a:rPr lang="he-IL" sz="7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הועדה תבחן את סוגיית ייצוג הנשים במכוני המחקר ואת התאמתה לפעילות הועדה ובהתאם לכך תחליט האם וכיצד להתייחס אליה</a:t>
            </a:r>
            <a:r>
              <a:rPr lang="he-IL" sz="72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285750" indent="-285750">
              <a:lnSpc>
                <a:spcPct val="150000"/>
              </a:lnSpc>
            </a:pPr>
            <a:endParaRPr lang="en-US" sz="72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he-IL" sz="7200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הועדה </a:t>
            </a:r>
            <a:r>
              <a:rPr lang="he-IL" sz="7200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תמליץ </a:t>
            </a:r>
            <a:r>
              <a:rPr lang="he-IL" sz="7200" dirty="0" err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למל"ג</a:t>
            </a:r>
            <a:r>
              <a:rPr lang="he-IL" sz="7200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7200" dirty="0" err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ולות"ת</a:t>
            </a:r>
            <a:r>
              <a:rPr lang="he-IL" sz="7200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ולמועצה לקידום נשים במדע וטכנולוגיה בנושאים המצוינים לעיל, ובהמשך יחליטו כל אחד מגופים אילו כיצד לפעול ובאילו מנגנונים.</a:t>
            </a:r>
            <a:endParaRPr lang="en-US" sz="72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he-IL" dirty="0">
              <a:solidFill>
                <a:schemeClr val="tx2"/>
              </a:solidFill>
            </a:endParaRPr>
          </a:p>
        </p:txBody>
      </p:sp>
      <p:pic>
        <p:nvPicPr>
          <p:cNvPr id="12" name="Picture 2" descr="C:\Documents and Settings\Gady\Desktop\logo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76200"/>
            <a:ext cx="914400" cy="836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79549" y="5105400"/>
            <a:ext cx="8422332" cy="1143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543525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>
            <a:noAutofit/>
          </a:bodyPr>
          <a:lstStyle/>
          <a:p>
            <a:pPr rtl="0">
              <a:spcBef>
                <a:spcPct val="20000"/>
              </a:spcBef>
              <a:buClr>
                <a:schemeClr val="accent1"/>
              </a:buClr>
            </a:pPr>
            <a:r>
              <a:rPr lang="he-IL" sz="2800" u="sng" dirty="0">
                <a:solidFill>
                  <a:schemeClr val="tx2"/>
                </a:solidFill>
                <a:latin typeface="Tahoma" pitchFamily="34" charset="0"/>
                <a:ea typeface="+mn-ea"/>
                <a:cs typeface="Tahoma" pitchFamily="34" charset="0"/>
              </a:rPr>
              <a:t>"עקומת מספריים" </a:t>
            </a:r>
            <a:r>
              <a:rPr lang="he-IL" sz="2800" u="sng" dirty="0" smtClean="0">
                <a:solidFill>
                  <a:schemeClr val="tx2"/>
                </a:solidFill>
                <a:latin typeface="Tahoma" pitchFamily="34" charset="0"/>
                <a:ea typeface="+mn-ea"/>
                <a:cs typeface="Tahoma" pitchFamily="34" charset="0"/>
              </a:rPr>
              <a:t>מגדרית</a:t>
            </a:r>
            <a:endParaRPr lang="he-IL" sz="2800" u="sng" dirty="0">
              <a:latin typeface="Tahoma" pitchFamily="34" charset="0"/>
              <a:ea typeface="+mn-ea"/>
              <a:cs typeface="Tahoma" pitchFamily="34" charset="0"/>
            </a:endParaRPr>
          </a:p>
        </p:txBody>
      </p:sp>
      <p:graphicFrame>
        <p:nvGraphicFramePr>
          <p:cNvPr id="4" name="תרשים 3"/>
          <p:cNvGraphicFramePr/>
          <p:nvPr>
            <p:extLst>
              <p:ext uri="{D42A27DB-BD31-4B8C-83A1-F6EECF244321}">
                <p14:modId xmlns:p14="http://schemas.microsoft.com/office/powerpoint/2010/main" val="3290270786"/>
              </p:ext>
            </p:extLst>
          </p:nvPr>
        </p:nvGraphicFramePr>
        <p:xfrm>
          <a:off x="228600" y="1295400"/>
          <a:ext cx="8534400" cy="464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153971">
            <a:off x="8085686" y="5707402"/>
            <a:ext cx="9144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136129" y="6115050"/>
            <a:ext cx="6950942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rtlCol="1">
            <a:spAutoFit/>
          </a:bodyPr>
          <a:lstStyle/>
          <a:p>
            <a:pPr algn="ctr"/>
            <a:r>
              <a:rPr lang="he-IL" b="1" dirty="0" smtClean="0"/>
              <a:t>פערים כמעט קבועים לאורך שנים בין נשים וגברים באקדמיה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3772581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153971">
            <a:off x="7850004" y="6180401"/>
            <a:ext cx="9144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3971" name="Rectangle 3"/>
          <p:cNvSpPr txBox="1">
            <a:spLocks noChangeArrowheads="1"/>
          </p:cNvSpPr>
          <p:nvPr/>
        </p:nvSpPr>
        <p:spPr bwMode="auto">
          <a:xfrm>
            <a:off x="685800" y="2999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Line 15"/>
          <p:cNvSpPr>
            <a:spLocks noChangeShapeType="1"/>
          </p:cNvSpPr>
          <p:nvPr/>
        </p:nvSpPr>
        <p:spPr bwMode="auto">
          <a:xfrm flipH="1">
            <a:off x="838200" y="1143000"/>
            <a:ext cx="7497763" cy="0"/>
          </a:xfrm>
          <a:prstGeom prst="line">
            <a:avLst/>
          </a:prstGeom>
          <a:ln>
            <a:solidFill>
              <a:schemeClr val="tx2"/>
            </a:solidFill>
            <a:headEnd/>
            <a:tailE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444624" y="1772816"/>
            <a:ext cx="8087816" cy="1278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endParaRPr lang="he-IL" sz="2400" dirty="0" smtClean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  <a:p>
            <a:pPr marL="457200" indent="-457200"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he-IL" sz="2400" b="1" dirty="0" smtClean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838200" y="4523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381000" y="318986"/>
            <a:ext cx="8527318" cy="106193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rt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r>
              <a:rPr lang="he-IL" sz="2800" u="sng" dirty="0">
                <a:solidFill>
                  <a:schemeClr val="tx2"/>
                </a:solidFill>
                <a:latin typeface="Tahoma" pitchFamily="34" charset="0"/>
              </a:rPr>
              <a:t>שיעור הסטודנטיות בכלל המוסדות להשכלה גבוהה, לפי תחום וסוג </a:t>
            </a:r>
            <a:r>
              <a:rPr lang="he-IL" sz="2800" u="sng" dirty="0" smtClean="0">
                <a:solidFill>
                  <a:schemeClr val="tx2"/>
                </a:solidFill>
                <a:latin typeface="Tahoma" pitchFamily="34" charset="0"/>
              </a:rPr>
              <a:t>תואר</a:t>
            </a:r>
          </a:p>
          <a:p>
            <a:pPr algn="ctr" rt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r>
              <a:rPr lang="he-IL" sz="1600" u="sng" dirty="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(תשע"ד)</a:t>
            </a:r>
            <a:endParaRPr lang="en-US" sz="1600" u="sng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81200" y="6284445"/>
            <a:ext cx="4610558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rtlCol="1">
            <a:spAutoFit/>
          </a:bodyPr>
          <a:lstStyle/>
          <a:p>
            <a:r>
              <a:rPr lang="he-IL" b="1" dirty="0" smtClean="0"/>
              <a:t>הטיה מגדרית חזקה בתחומים </a:t>
            </a:r>
            <a:r>
              <a:rPr lang="he-IL" b="1" dirty="0" err="1" smtClean="0"/>
              <a:t>מסויימים</a:t>
            </a:r>
            <a:endParaRPr lang="he-IL" b="1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885701"/>
              </p:ext>
            </p:extLst>
          </p:nvPr>
        </p:nvGraphicFramePr>
        <p:xfrm>
          <a:off x="533400" y="1534935"/>
          <a:ext cx="8043645" cy="454228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247189"/>
                <a:gridCol w="1932152"/>
                <a:gridCol w="1932152"/>
                <a:gridCol w="1932152"/>
              </a:tblGrid>
              <a:tr h="238125">
                <a:tc rowSpan="2">
                  <a:txBody>
                    <a:bodyPr/>
                    <a:lstStyle/>
                    <a:p>
                      <a:pPr rtl="1"/>
                      <a:endParaRPr lang="en-US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תואר ראשון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תואר שני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תואר שלישי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38125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אחוז הנשים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אחוז הנשים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אחוז הנשים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381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סה"כ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56%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61%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53%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מקצועות עזר רפואיים</a:t>
                      </a:r>
                      <a:endParaRPr lang="en-US" sz="1200" b="1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B050"/>
                          </a:solidFill>
                          <a:effectLst/>
                        </a:rPr>
                        <a:t>82%</a:t>
                      </a:r>
                      <a:endParaRPr lang="en-US" sz="14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B050"/>
                          </a:solidFill>
                          <a:effectLst/>
                        </a:rPr>
                        <a:t>86%</a:t>
                      </a:r>
                      <a:endParaRPr lang="en-US" sz="14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B050"/>
                          </a:solidFill>
                          <a:effectLst/>
                        </a:rPr>
                        <a:t>76%</a:t>
                      </a:r>
                      <a:endParaRPr lang="en-US" sz="14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381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חינוך והכשרה להוראה</a:t>
                      </a:r>
                      <a:endParaRPr lang="en-US" sz="1200" b="1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B050"/>
                          </a:solidFill>
                          <a:effectLst/>
                        </a:rPr>
                        <a:t>80%</a:t>
                      </a:r>
                      <a:endParaRPr lang="en-US" sz="14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B050"/>
                          </a:solidFill>
                          <a:effectLst/>
                        </a:rPr>
                        <a:t>84%</a:t>
                      </a:r>
                      <a:endParaRPr lang="en-US" sz="14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B050"/>
                          </a:solidFill>
                          <a:effectLst/>
                        </a:rPr>
                        <a:t>75%</a:t>
                      </a:r>
                      <a:endParaRPr lang="en-US" sz="14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381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מדעי החברה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68%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69%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63%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381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המדעים הביולוגיים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64%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65%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58%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381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מדעי הרוח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61%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61%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55%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381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אדריכלות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60%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56%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73%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381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רפואה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54%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55%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69%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381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חקלאות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52%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56%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50%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381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עסקים ומדעי הניהול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52%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48%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50%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381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משפטים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50%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53%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51%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381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המדעים הפיזיקליים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</a:rPr>
                        <a:t>37%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</a:rPr>
                        <a:t>36%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</a:rPr>
                        <a:t>39%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381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מתמטיקה, סטטיסטיקה</a:t>
                      </a:r>
                      <a:endParaRPr lang="en-US" sz="1100" dirty="0">
                        <a:effectLst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ומדעי המחשב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</a:rPr>
                        <a:t>29%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</a:rPr>
                        <a:t>28%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</a:rPr>
                        <a:t>24%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1493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הנדסה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</a:rPr>
                        <a:t>25%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</a:rPr>
                        <a:t>23%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</a:rPr>
                        <a:t>31%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32623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153971">
            <a:off x="8085686" y="5707402"/>
            <a:ext cx="9144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3971" name="Rectangle 3"/>
          <p:cNvSpPr txBox="1">
            <a:spLocks noChangeArrowheads="1"/>
          </p:cNvSpPr>
          <p:nvPr/>
        </p:nvSpPr>
        <p:spPr bwMode="auto">
          <a:xfrm>
            <a:off x="685800" y="2999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Line 15"/>
          <p:cNvSpPr>
            <a:spLocks noChangeShapeType="1"/>
          </p:cNvSpPr>
          <p:nvPr/>
        </p:nvSpPr>
        <p:spPr bwMode="auto">
          <a:xfrm flipH="1">
            <a:off x="838200" y="1143000"/>
            <a:ext cx="7497763" cy="0"/>
          </a:xfrm>
          <a:prstGeom prst="line">
            <a:avLst/>
          </a:prstGeom>
          <a:ln>
            <a:solidFill>
              <a:schemeClr val="tx2"/>
            </a:solidFill>
            <a:headEnd/>
            <a:tailE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444624" y="1772816"/>
            <a:ext cx="8087816" cy="1278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endParaRPr lang="he-IL" sz="2400" dirty="0" smtClean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  <a:p>
            <a:pPr marL="457200" indent="-457200"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he-IL" sz="2400" b="1" dirty="0" smtClean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838200" y="4523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787848" y="318986"/>
            <a:ext cx="7772400" cy="106193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rt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r>
              <a:rPr lang="he-IL" sz="2800" u="sng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נשים בסגל האקדמי הבכיר- </a:t>
            </a:r>
            <a:r>
              <a:rPr lang="he-IL" sz="2800" u="sng" dirty="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אוניברסיטאות</a:t>
            </a:r>
          </a:p>
          <a:p>
            <a:pPr algn="ctr" rt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r>
              <a:rPr lang="he-IL" sz="1600" u="sng" dirty="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(תשע"</a:t>
            </a:r>
            <a:r>
              <a:rPr lang="he-IL" sz="1600" u="sng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ג</a:t>
            </a:r>
            <a:r>
              <a:rPr lang="he-IL" sz="1600" u="sng" dirty="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)</a:t>
            </a:r>
            <a:endParaRPr lang="en-US" sz="1600" u="sng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6429061"/>
              </p:ext>
            </p:extLst>
          </p:nvPr>
        </p:nvGraphicFramePr>
        <p:xfrm>
          <a:off x="304797" y="1447800"/>
          <a:ext cx="8725738" cy="4489299"/>
        </p:xfrm>
        <a:graphic>
          <a:graphicData uri="http://schemas.openxmlformats.org/drawingml/2006/table">
            <a:tbl>
              <a:tblPr rtl="1">
                <a:tableStyleId>{7DF18680-E054-41AD-8BC1-D1AEF772440D}</a:tableStyleId>
              </a:tblPr>
              <a:tblGrid>
                <a:gridCol w="1359735"/>
                <a:gridCol w="685800"/>
                <a:gridCol w="939800"/>
                <a:gridCol w="974891"/>
                <a:gridCol w="701509"/>
                <a:gridCol w="886995"/>
                <a:gridCol w="794252"/>
                <a:gridCol w="794252"/>
                <a:gridCol w="794252"/>
                <a:gridCol w="794252"/>
              </a:tblGrid>
              <a:tr h="771229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he-IL" sz="2000" b="1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b="1" kern="1200" dirty="0">
                          <a:effectLst/>
                        </a:rPr>
                        <a:t> סה"כ</a:t>
                      </a:r>
                      <a:endParaRPr lang="he-IL" sz="1600" b="1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b="1" kern="1200" dirty="0" smtClean="0">
                          <a:effectLst/>
                        </a:rPr>
                        <a:t>העברית</a:t>
                      </a:r>
                      <a:endParaRPr lang="he-IL" sz="1600" b="1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b="1" kern="1200" dirty="0">
                          <a:effectLst/>
                        </a:rPr>
                        <a:t>הטכניון</a:t>
                      </a:r>
                      <a:endParaRPr lang="he-IL" sz="1600" b="1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b="1" kern="1200" dirty="0" smtClean="0">
                          <a:effectLst/>
                        </a:rPr>
                        <a:t>ת"א</a:t>
                      </a:r>
                      <a:endParaRPr lang="he-IL" sz="1600" b="1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b="1" kern="1200" dirty="0" smtClean="0">
                          <a:effectLst/>
                        </a:rPr>
                        <a:t>בר-אילן</a:t>
                      </a:r>
                      <a:endParaRPr lang="he-IL" sz="1600" b="1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b="1" kern="1200" dirty="0" smtClean="0">
                          <a:effectLst/>
                        </a:rPr>
                        <a:t>חיפה</a:t>
                      </a:r>
                      <a:endParaRPr lang="he-IL" sz="1600" b="1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b="1" kern="1200" dirty="0" smtClean="0">
                          <a:effectLst/>
                        </a:rPr>
                        <a:t>בן-גוריון</a:t>
                      </a:r>
                      <a:endParaRPr lang="he-IL" sz="1600" b="1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b="1" kern="1200" dirty="0" smtClean="0">
                          <a:effectLst/>
                        </a:rPr>
                        <a:t>ויצמן*</a:t>
                      </a:r>
                      <a:endParaRPr lang="he-IL" sz="1600" b="1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b="1" kern="1200" dirty="0" smtClean="0">
                          <a:effectLst/>
                        </a:rPr>
                        <a:t>או"פ*</a:t>
                      </a:r>
                      <a:endParaRPr lang="he-IL" sz="1600" b="1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673295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kern="1200" dirty="0">
                          <a:effectLst/>
                        </a:rPr>
                        <a:t>סה"כ</a:t>
                      </a:r>
                      <a:endParaRPr lang="he-IL" sz="2000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kern="1200" dirty="0">
                          <a:effectLst/>
                        </a:rPr>
                        <a:t>29%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kern="1200" dirty="0">
                          <a:effectLst/>
                        </a:rPr>
                        <a:t>27%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kern="1200" dirty="0">
                          <a:effectLst/>
                        </a:rPr>
                        <a:t>17%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kern="1200" dirty="0">
                          <a:effectLst/>
                        </a:rPr>
                        <a:t>29%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kern="1200" dirty="0">
                          <a:effectLst/>
                        </a:rPr>
                        <a:t>33%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kern="1200" dirty="0">
                          <a:effectLst/>
                        </a:rPr>
                        <a:t>41%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16%</a:t>
                      </a:r>
                      <a:endParaRPr lang="he-IL" sz="20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48%</a:t>
                      </a:r>
                      <a:endParaRPr lang="he-IL" sz="20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231876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he-IL" sz="2000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endParaRPr lang="he-IL" sz="20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endParaRPr lang="he-IL" sz="20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endParaRPr lang="he-IL" sz="20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73295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kern="1200" dirty="0" smtClean="0">
                          <a:effectLst/>
                        </a:rPr>
                        <a:t>פרופ' </a:t>
                      </a:r>
                      <a:r>
                        <a:rPr lang="he-IL" sz="2000" kern="1200" dirty="0">
                          <a:effectLst/>
                        </a:rPr>
                        <a:t>מן </a:t>
                      </a:r>
                      <a:r>
                        <a:rPr lang="he-IL" sz="2000" kern="1200" dirty="0" smtClean="0">
                          <a:effectLst/>
                        </a:rPr>
                        <a:t>המניין</a:t>
                      </a:r>
                      <a:endParaRPr lang="he-IL" sz="2000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16%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15%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8%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18%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20%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23%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15%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 smtClean="0">
                          <a:effectLst/>
                        </a:rPr>
                        <a:t>15%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kern="1200" dirty="0" smtClean="0">
                          <a:effectLst/>
                        </a:rPr>
                        <a:t>38%</a:t>
                      </a:r>
                      <a:endParaRPr lang="en-US" sz="2000" kern="1200" dirty="0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3295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kern="1200" dirty="0" smtClean="0">
                          <a:effectLst/>
                        </a:rPr>
                        <a:t>פרופ' </a:t>
                      </a:r>
                      <a:r>
                        <a:rPr lang="he-IL" sz="2000" kern="1200" dirty="0">
                          <a:effectLst/>
                        </a:rPr>
                        <a:t>חבר</a:t>
                      </a:r>
                      <a:endParaRPr lang="he-IL" sz="2000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27%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26%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21%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32%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28%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37%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22%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 smtClean="0">
                          <a:effectLst/>
                        </a:rPr>
                        <a:t>14%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kern="1200" dirty="0" smtClean="0">
                          <a:effectLst/>
                        </a:rPr>
                        <a:t>41%</a:t>
                      </a:r>
                      <a:endParaRPr lang="en-US" sz="2000" kern="1200" dirty="0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3295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kern="1200" dirty="0">
                          <a:effectLst/>
                        </a:rPr>
                        <a:t>מרצה בכיר</a:t>
                      </a:r>
                      <a:endParaRPr lang="he-IL" sz="2000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36%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>
                          <a:effectLst/>
                        </a:rPr>
                        <a:t>34%</a:t>
                      </a:r>
                      <a:endParaRPr lang="he-IL" sz="2000" kern="120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26%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>
                          <a:effectLst/>
                        </a:rPr>
                        <a:t>37%</a:t>
                      </a:r>
                      <a:endParaRPr lang="he-IL" sz="2000" kern="120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38%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44%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35%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 smtClean="0">
                          <a:effectLst/>
                        </a:rPr>
                        <a:t>21%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kern="1200" dirty="0" smtClean="0">
                          <a:effectLst/>
                        </a:rPr>
                        <a:t>43%</a:t>
                      </a:r>
                      <a:endParaRPr lang="en-US" sz="2000" kern="1200" dirty="0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3295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kern="1200" dirty="0">
                          <a:effectLst/>
                        </a:rPr>
                        <a:t>מרצה</a:t>
                      </a:r>
                      <a:endParaRPr lang="he-IL" sz="2000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49%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54%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40%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46%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43%</a:t>
                      </a:r>
                      <a:endParaRPr lang="he-IL" sz="2000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57%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>
                          <a:effectLst/>
                        </a:rPr>
                        <a:t>34%</a:t>
                      </a:r>
                      <a:endParaRPr lang="he-IL" sz="2000" b="1" kern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David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he-IL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kern="1200" dirty="0" smtClean="0">
                          <a:effectLst/>
                        </a:rPr>
                        <a:t>65%</a:t>
                      </a:r>
                      <a:endParaRPr lang="en-US" sz="2000" kern="1200" dirty="0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74986" y="6166778"/>
            <a:ext cx="6873998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rtlCol="1">
            <a:spAutoFit/>
          </a:bodyPr>
          <a:lstStyle/>
          <a:p>
            <a:r>
              <a:rPr lang="he-IL" b="1" dirty="0" smtClean="0"/>
              <a:t>שיעור הנשים יורד עם העלייה בדרגה- בכל האוניברסיטאות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1156309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153971">
            <a:off x="8085686" y="5707402"/>
            <a:ext cx="9144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3971" name="Rectangle 3"/>
          <p:cNvSpPr txBox="1">
            <a:spLocks noChangeArrowheads="1"/>
          </p:cNvSpPr>
          <p:nvPr/>
        </p:nvSpPr>
        <p:spPr bwMode="auto">
          <a:xfrm>
            <a:off x="685800" y="2999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Line 15"/>
          <p:cNvSpPr>
            <a:spLocks noChangeShapeType="1"/>
          </p:cNvSpPr>
          <p:nvPr/>
        </p:nvSpPr>
        <p:spPr bwMode="auto">
          <a:xfrm flipH="1">
            <a:off x="838200" y="1143000"/>
            <a:ext cx="7497763" cy="0"/>
          </a:xfrm>
          <a:prstGeom prst="line">
            <a:avLst/>
          </a:prstGeom>
          <a:ln>
            <a:solidFill>
              <a:schemeClr val="tx2"/>
            </a:solidFill>
            <a:headEnd/>
            <a:tailE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444624" y="1772816"/>
            <a:ext cx="8087816" cy="1278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endParaRPr lang="he-IL" sz="2400" dirty="0" smtClean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  <a:p>
            <a:pPr marL="457200" indent="-457200"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he-IL" sz="2400" b="1" dirty="0" smtClean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838200" y="4523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583752" y="838200"/>
            <a:ext cx="8407848" cy="81312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algn="ctr" rt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 sz="2800" b="1" spc="-100">
                <a:solidFill>
                  <a:schemeClr val="tx2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r>
              <a:rPr lang="he-IL" b="0" u="sng" dirty="0"/>
              <a:t>נשים בסגל האקדמי הבכיר- מכללות </a:t>
            </a:r>
            <a:r>
              <a:rPr lang="he-IL" b="0" u="sng" dirty="0" smtClean="0"/>
              <a:t>מתוקצבות ות"ת</a:t>
            </a:r>
          </a:p>
          <a:p>
            <a:r>
              <a:rPr lang="he-IL" sz="1600" b="0" u="sng" dirty="0"/>
              <a:t>(תשע"ג)</a:t>
            </a:r>
            <a:endParaRPr lang="en-US" sz="1600" b="0" u="sng" dirty="0"/>
          </a:p>
          <a:p>
            <a:endParaRPr lang="en-US" b="0" u="sng" dirty="0"/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0924868"/>
              </p:ext>
            </p:extLst>
          </p:nvPr>
        </p:nvGraphicFramePr>
        <p:xfrm>
          <a:off x="1104149" y="1752600"/>
          <a:ext cx="7231813" cy="3995769"/>
        </p:xfrm>
        <a:graphic>
          <a:graphicData uri="http://schemas.openxmlformats.org/drawingml/2006/table">
            <a:tbl>
              <a:tblPr rtl="1">
                <a:tableStyleId>{7DF18680-E054-41AD-8BC1-D1AEF772440D}</a:tableStyleId>
              </a:tblPr>
              <a:tblGrid>
                <a:gridCol w="1134837"/>
                <a:gridCol w="1401859"/>
                <a:gridCol w="1424111"/>
                <a:gridCol w="1677530"/>
                <a:gridCol w="1593476"/>
              </a:tblGrid>
              <a:tr h="793928">
                <a:tc>
                  <a:txBody>
                    <a:bodyPr/>
                    <a:lstStyle/>
                    <a:p>
                      <a:pPr algn="l" rtl="0" fontAlgn="b"/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u="none" strike="noStrike" dirty="0">
                          <a:effectLst/>
                        </a:rPr>
                        <a:t>סה"כ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u="none" strike="noStrike" dirty="0">
                          <a:effectLst/>
                        </a:rPr>
                        <a:t>מכללות לאמנויות 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u="none" strike="noStrike" dirty="0">
                          <a:effectLst/>
                        </a:rPr>
                        <a:t>מכללות להנדסה 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000" b="1" u="none" strike="noStrike" dirty="0">
                          <a:effectLst/>
                        </a:rPr>
                        <a:t>מכללות כלליות 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43863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2000" u="none" strike="noStrike" dirty="0">
                          <a:effectLst/>
                        </a:rPr>
                        <a:t>סה"כ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b="1" u="none" strike="noStrike" dirty="0">
                          <a:effectLst/>
                        </a:rPr>
                        <a:t>43%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b="1" u="none" strike="noStrike" dirty="0">
                          <a:effectLst/>
                        </a:rPr>
                        <a:t>31%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b="1" u="none" strike="noStrike" dirty="0">
                          <a:effectLst/>
                        </a:rPr>
                        <a:t>32%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b="1" u="none" strike="noStrike" dirty="0">
                          <a:effectLst/>
                        </a:rPr>
                        <a:t>45%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215237">
                <a:tc>
                  <a:txBody>
                    <a:bodyPr/>
                    <a:lstStyle/>
                    <a:p>
                      <a:pPr algn="r" rtl="1" fontAlgn="b"/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93928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2000" u="none" strike="noStrike" dirty="0">
                          <a:effectLst/>
                        </a:rPr>
                        <a:t>פרופ' מן המניין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12%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24%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8%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11%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703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2000" u="none" strike="noStrike" dirty="0" smtClean="0">
                          <a:effectLst/>
                        </a:rPr>
                        <a:t>פרופ' </a:t>
                      </a:r>
                      <a:r>
                        <a:rPr lang="he-IL" sz="2000" u="none" strike="noStrike" dirty="0">
                          <a:effectLst/>
                        </a:rPr>
                        <a:t>חבר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21%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11%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17%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25%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703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2000" u="none" strike="noStrike" dirty="0">
                          <a:effectLst/>
                        </a:rPr>
                        <a:t>מרצה בכיר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39%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31%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28%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47%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703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2000" u="none" strike="noStrike" dirty="0">
                          <a:effectLst/>
                        </a:rPr>
                        <a:t>מרצה 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50%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41%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44%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2000" u="none" strike="noStrike" dirty="0">
                          <a:effectLst/>
                        </a:rPr>
                        <a:t>53%</a:t>
                      </a:r>
                      <a:endParaRPr lang="he-IL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2" name="מלבן 1"/>
          <p:cNvSpPr/>
          <p:nvPr/>
        </p:nvSpPr>
        <p:spPr>
          <a:xfrm>
            <a:off x="241013" y="6106851"/>
            <a:ext cx="8563896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he-IL" b="1" dirty="0"/>
              <a:t>שיעור הנשים יורד עם העלייה בדרגה- </a:t>
            </a:r>
            <a:r>
              <a:rPr lang="he-IL" b="1" dirty="0" smtClean="0"/>
              <a:t>גם במכללות המתוקצבות ע"י ות"ת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10044785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153971">
            <a:off x="8085686" y="5723378"/>
            <a:ext cx="9144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3971" name="Rectangle 3"/>
          <p:cNvSpPr txBox="1">
            <a:spLocks noChangeArrowheads="1"/>
          </p:cNvSpPr>
          <p:nvPr/>
        </p:nvSpPr>
        <p:spPr bwMode="auto">
          <a:xfrm>
            <a:off x="685800" y="2999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Line 15"/>
          <p:cNvSpPr>
            <a:spLocks noChangeShapeType="1"/>
          </p:cNvSpPr>
          <p:nvPr/>
        </p:nvSpPr>
        <p:spPr bwMode="auto">
          <a:xfrm flipH="1">
            <a:off x="838200" y="1143000"/>
            <a:ext cx="7497763" cy="0"/>
          </a:xfrm>
          <a:prstGeom prst="line">
            <a:avLst/>
          </a:prstGeom>
          <a:ln>
            <a:solidFill>
              <a:schemeClr val="tx2"/>
            </a:solidFill>
            <a:headEnd/>
            <a:tailE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838200" y="4523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190500" y="299936"/>
            <a:ext cx="8763000" cy="61446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rtl="1">
              <a:buClr>
                <a:schemeClr val="accent1"/>
              </a:buClr>
              <a:buFont typeface="Wingdings" pitchFamily="2" charset="2"/>
              <a:buNone/>
            </a:pPr>
            <a:r>
              <a:rPr lang="he-IL" sz="2800" u="sng" dirty="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קליטת סגל אקדמי בכיר- אוניברסיטאות</a:t>
            </a:r>
          </a:p>
          <a:p>
            <a:pPr algn="ctr" rtl="1">
              <a:buClr>
                <a:schemeClr val="accent1"/>
              </a:buClr>
              <a:buFont typeface="Wingdings" pitchFamily="2" charset="2"/>
              <a:buNone/>
            </a:pPr>
            <a:r>
              <a:rPr lang="he-IL" sz="1400" u="sng" dirty="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תשע"א-תשע"ד  </a:t>
            </a:r>
            <a:endParaRPr lang="en-US" sz="1000" u="sng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12" name="תרשים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07761439"/>
              </p:ext>
            </p:extLst>
          </p:nvPr>
        </p:nvGraphicFramePr>
        <p:xfrm>
          <a:off x="571500" y="1323975"/>
          <a:ext cx="8001000" cy="4913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9" name="טבלה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5591444"/>
              </p:ext>
            </p:extLst>
          </p:nvPr>
        </p:nvGraphicFramePr>
        <p:xfrm>
          <a:off x="647700" y="5561701"/>
          <a:ext cx="8153400" cy="558165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1076333"/>
                <a:gridCol w="738660"/>
                <a:gridCol w="970810"/>
                <a:gridCol w="970810"/>
                <a:gridCol w="770876"/>
                <a:gridCol w="921177"/>
                <a:gridCol w="842779"/>
                <a:gridCol w="921177"/>
                <a:gridCol w="940778"/>
              </a:tblGrid>
              <a:tr h="18097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200" u="none" strike="noStrike" dirty="0" smtClean="0">
                          <a:effectLst/>
                        </a:rPr>
                        <a:t>ממוצע % נשים </a:t>
                      </a:r>
                      <a:endParaRPr lang="en-US" sz="1200" u="none" strike="noStrike" dirty="0" smtClean="0">
                        <a:effectLst/>
                      </a:endParaRPr>
                    </a:p>
                    <a:p>
                      <a:pPr algn="r" rtl="1" fontAlgn="b"/>
                      <a:r>
                        <a:rPr lang="he-IL" sz="1200" u="none" strike="noStrike" dirty="0" smtClean="0">
                          <a:effectLst/>
                        </a:rPr>
                        <a:t>בדרגות מרצה ומרצה בכיר</a:t>
                      </a:r>
                      <a:endParaRPr lang="he-I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>
                        <a:lnSpc>
                          <a:spcPct val="100000"/>
                        </a:lnSpc>
                      </a:pPr>
                      <a:r>
                        <a:rPr lang="he-IL" sz="1400" b="1" u="none" strike="noStrike" dirty="0" smtClean="0">
                          <a:effectLst/>
                        </a:rPr>
                        <a:t>43%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>
                        <a:lnSpc>
                          <a:spcPct val="100000"/>
                        </a:lnSpc>
                      </a:pPr>
                      <a:r>
                        <a:rPr lang="he-IL" sz="1400" b="1" u="none" strike="noStrike" dirty="0" smtClean="0">
                          <a:effectLst/>
                        </a:rPr>
                        <a:t>44%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>
                        <a:lnSpc>
                          <a:spcPct val="100000"/>
                        </a:lnSpc>
                      </a:pPr>
                      <a:r>
                        <a:rPr lang="he-IL" sz="1400" b="1" u="none" strike="noStrike" dirty="0" smtClean="0">
                          <a:effectLst/>
                        </a:rPr>
                        <a:t>33%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>
                        <a:lnSpc>
                          <a:spcPct val="100000"/>
                        </a:lnSpc>
                      </a:pPr>
                      <a:r>
                        <a:rPr lang="he-IL" sz="1400" b="1" u="none" strike="noStrike" dirty="0" smtClean="0">
                          <a:effectLst/>
                        </a:rPr>
                        <a:t>41%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>
                        <a:lnSpc>
                          <a:spcPct val="100000"/>
                        </a:lnSpc>
                      </a:pPr>
                      <a:r>
                        <a:rPr lang="he-IL" sz="1400" b="1" u="none" strike="noStrike" dirty="0" smtClean="0">
                          <a:effectLst/>
                        </a:rPr>
                        <a:t>26%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>
                        <a:lnSpc>
                          <a:spcPct val="100000"/>
                        </a:lnSpc>
                      </a:pPr>
                      <a:r>
                        <a:rPr lang="he-IL" sz="1400" b="1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51</a:t>
                      </a:r>
                      <a:r>
                        <a:rPr lang="he-IL" sz="1400" b="1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%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>
                        <a:lnSpc>
                          <a:spcPct val="100000"/>
                        </a:lnSpc>
                      </a:pPr>
                      <a:r>
                        <a:rPr lang="he-IL" sz="1400" b="1" u="none" strike="noStrike" dirty="0" smtClean="0">
                          <a:effectLst/>
                        </a:rPr>
                        <a:t>21%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>
                        <a:lnSpc>
                          <a:spcPct val="100000"/>
                        </a:lnSpc>
                      </a:pPr>
                      <a:r>
                        <a:rPr lang="he-IL" sz="1400" b="1" u="none" strike="noStrike" dirty="0" smtClean="0">
                          <a:effectLst/>
                        </a:rPr>
                        <a:t>44%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193567" y="6200942"/>
            <a:ext cx="6202339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1">
            <a:spAutoFit/>
          </a:bodyPr>
          <a:lstStyle/>
          <a:p>
            <a:pPr algn="r" rtl="1"/>
            <a:r>
              <a:rPr lang="he-IL" b="1" dirty="0" smtClean="0"/>
              <a:t>גם בראייה קדימה - אין מגמת שיפור </a:t>
            </a:r>
            <a:r>
              <a:rPr lang="he-IL" b="1" dirty="0" smtClean="0"/>
              <a:t>באוניברסיטאות</a:t>
            </a:r>
            <a:r>
              <a:rPr lang="he-IL" b="1" dirty="0" smtClean="0"/>
              <a:t>!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386704093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153971">
            <a:off x="8085686" y="5723378"/>
            <a:ext cx="9144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84582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he-IL" sz="3100" b="1" dirty="0" smtClean="0">
                <a:latin typeface="Tahoma" pitchFamily="34" charset="0"/>
                <a:ea typeface="+mn-ea"/>
                <a:cs typeface="Tahoma" pitchFamily="34" charset="0"/>
              </a:rPr>
              <a:t/>
            </a:r>
            <a:br>
              <a:rPr lang="he-IL" sz="3100" b="1" dirty="0" smtClean="0">
                <a:latin typeface="Tahoma" pitchFamily="34" charset="0"/>
                <a:ea typeface="+mn-ea"/>
                <a:cs typeface="Tahoma" pitchFamily="34" charset="0"/>
              </a:rPr>
            </a:br>
            <a:r>
              <a:rPr lang="he-IL" sz="3100" u="sng" dirty="0">
                <a:solidFill>
                  <a:schemeClr val="tx2"/>
                </a:solidFill>
                <a:latin typeface="Tahoma" pitchFamily="34" charset="0"/>
                <a:ea typeface="+mn-ea"/>
                <a:cs typeface="Tahoma" pitchFamily="34" charset="0"/>
              </a:rPr>
              <a:t>קליטת סגל אקדמי בכיר – מכללות </a:t>
            </a:r>
            <a:r>
              <a:rPr lang="he-IL" sz="3100" u="sng" dirty="0" smtClean="0">
                <a:solidFill>
                  <a:schemeClr val="tx2"/>
                </a:solidFill>
                <a:latin typeface="Tahoma" pitchFamily="34" charset="0"/>
                <a:ea typeface="+mn-ea"/>
                <a:cs typeface="Tahoma" pitchFamily="34" charset="0"/>
              </a:rPr>
              <a:t>מתוקצבות ות"ת</a:t>
            </a:r>
            <a:br>
              <a:rPr lang="he-IL" sz="3100" u="sng" dirty="0" smtClean="0">
                <a:solidFill>
                  <a:schemeClr val="tx2"/>
                </a:solidFill>
                <a:latin typeface="Tahoma" pitchFamily="34" charset="0"/>
                <a:ea typeface="+mn-ea"/>
                <a:cs typeface="Tahoma" pitchFamily="34" charset="0"/>
              </a:rPr>
            </a:br>
            <a:r>
              <a:rPr lang="he-IL" sz="1600" u="sng" dirty="0" smtClean="0">
                <a:solidFill>
                  <a:schemeClr val="tx2"/>
                </a:solidFill>
                <a:latin typeface="Tahoma" pitchFamily="34" charset="0"/>
                <a:ea typeface="+mn-ea"/>
                <a:cs typeface="Tahoma" pitchFamily="34" charset="0"/>
              </a:rPr>
              <a:t>תשע"א- תשע"ד</a:t>
            </a:r>
            <a:r>
              <a:rPr lang="he-IL" sz="1600" u="sng" dirty="0">
                <a:solidFill>
                  <a:schemeClr val="tx2"/>
                </a:solidFill>
                <a:latin typeface="Tahoma" pitchFamily="34" charset="0"/>
                <a:ea typeface="+mn-ea"/>
                <a:cs typeface="Tahoma" pitchFamily="34" charset="0"/>
              </a:rPr>
              <a:t/>
            </a:r>
            <a:br>
              <a:rPr lang="he-IL" sz="1600" u="sng" dirty="0">
                <a:solidFill>
                  <a:schemeClr val="tx2"/>
                </a:solidFill>
                <a:latin typeface="Tahoma" pitchFamily="34" charset="0"/>
                <a:ea typeface="+mn-ea"/>
                <a:cs typeface="Tahoma" pitchFamily="34" charset="0"/>
              </a:rPr>
            </a:br>
            <a:endParaRPr lang="he-IL" sz="1600" u="sng" dirty="0">
              <a:solidFill>
                <a:schemeClr val="tx2"/>
              </a:solidFill>
              <a:latin typeface="Tahoma" pitchFamily="34" charset="0"/>
              <a:ea typeface="+mn-ea"/>
              <a:cs typeface="Tahoma" pitchFamily="34" charset="0"/>
            </a:endParaRPr>
          </a:p>
        </p:txBody>
      </p:sp>
      <p:graphicFrame>
        <p:nvGraphicFramePr>
          <p:cNvPr id="6" name="מציין מיקום תוכן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2924054"/>
              </p:ext>
            </p:extLst>
          </p:nvPr>
        </p:nvGraphicFramePr>
        <p:xfrm>
          <a:off x="228600" y="1308538"/>
          <a:ext cx="8525914" cy="4876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3242251"/>
              </p:ext>
            </p:extLst>
          </p:nvPr>
        </p:nvGraphicFramePr>
        <p:xfrm>
          <a:off x="843246" y="5072086"/>
          <a:ext cx="8001000" cy="649605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1224246"/>
                <a:gridCol w="1861591"/>
                <a:gridCol w="2176082"/>
                <a:gridCol w="2739081"/>
              </a:tblGrid>
              <a:tr h="304800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400" u="none" strike="noStrike" dirty="0" smtClean="0">
                          <a:effectLst/>
                        </a:rPr>
                        <a:t>ממוצע % נשים </a:t>
                      </a:r>
                      <a:endParaRPr lang="en-US" sz="1400" u="none" strike="noStrike" dirty="0" smtClean="0">
                        <a:effectLst/>
                      </a:endParaRPr>
                    </a:p>
                    <a:p>
                      <a:pPr algn="r" rtl="1" fontAlgn="b"/>
                      <a:r>
                        <a:rPr lang="he-IL" sz="1400" u="none" strike="noStrike" dirty="0" smtClean="0">
                          <a:effectLst/>
                        </a:rPr>
                        <a:t>בדרגות מרצה ומרצה בכיר</a:t>
                      </a:r>
                      <a:endParaRPr lang="he-I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1" u="none" strike="noStrike" dirty="0" smtClean="0">
                          <a:effectLst/>
                        </a:rPr>
                        <a:t>36%</a:t>
                      </a:r>
                      <a:endParaRPr lang="he-IL" sz="1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1" u="none" strike="noStrike" dirty="0" smtClean="0">
                          <a:effectLst/>
                        </a:rPr>
                        <a:t>36%</a:t>
                      </a:r>
                      <a:endParaRPr lang="he-IL" sz="1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1" u="none" strike="noStrike" dirty="0" smtClean="0">
                          <a:effectLst/>
                        </a:rPr>
                        <a:t>50%</a:t>
                      </a:r>
                      <a:endParaRPr lang="he-IL" sz="1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63013" y="6053062"/>
            <a:ext cx="8670964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1">
            <a:spAutoFit/>
          </a:bodyPr>
          <a:lstStyle/>
          <a:p>
            <a:pPr algn="r" rtl="1"/>
            <a:r>
              <a:rPr lang="he-IL" b="1" dirty="0"/>
              <a:t>גם בראייה קדימה - אין מגמת שיפור </a:t>
            </a:r>
            <a:r>
              <a:rPr lang="he-IL" b="1" dirty="0" smtClean="0"/>
              <a:t>ברורה במכללות המתוקצבות ע"י ות"ת!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892698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153971">
            <a:off x="8085686" y="5723378"/>
            <a:ext cx="9144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-76200" y="0"/>
            <a:ext cx="8991600" cy="1143000"/>
          </a:xfrm>
        </p:spPr>
        <p:txBody>
          <a:bodyPr>
            <a:normAutofit/>
          </a:bodyPr>
          <a:lstStyle/>
          <a:p>
            <a:r>
              <a:rPr lang="he-IL" sz="3000" u="sng" dirty="0" smtClean="0">
                <a:solidFill>
                  <a:schemeClr val="tx2"/>
                </a:solidFill>
              </a:rPr>
              <a:t>נשים בסגל הבכיר באוניברסיטאות: תחומים נבחרים</a:t>
            </a:r>
            <a:endParaRPr lang="he-IL" sz="3000" u="sng" dirty="0">
              <a:solidFill>
                <a:schemeClr val="tx2"/>
              </a:solidFill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 dirty="0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0252712"/>
              </p:ext>
            </p:extLst>
          </p:nvPr>
        </p:nvGraphicFramePr>
        <p:xfrm>
          <a:off x="381001" y="990600"/>
          <a:ext cx="8229598" cy="5033921"/>
        </p:xfrm>
        <a:graphic>
          <a:graphicData uri="http://schemas.openxmlformats.org/drawingml/2006/table">
            <a:tbl>
              <a:tblPr rtl="1">
                <a:tableStyleId>{7DF18680-E054-41AD-8BC1-D1AEF772440D}</a:tableStyleId>
              </a:tblPr>
              <a:tblGrid>
                <a:gridCol w="1410843"/>
                <a:gridCol w="680384"/>
                <a:gridCol w="1039173"/>
                <a:gridCol w="870005"/>
                <a:gridCol w="785423"/>
                <a:gridCol w="971458"/>
                <a:gridCol w="824104"/>
                <a:gridCol w="824104"/>
                <a:gridCol w="824104"/>
              </a:tblGrid>
              <a:tr h="490778">
                <a:tc>
                  <a:txBody>
                    <a:bodyPr/>
                    <a:lstStyle/>
                    <a:p>
                      <a:pPr algn="r" rtl="1" fontAlgn="ctr"/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600" b="1" u="none" strike="noStrike" dirty="0">
                          <a:effectLst/>
                        </a:rPr>
                        <a:t> סה"כ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 smtClean="0">
                          <a:effectLst/>
                        </a:rPr>
                        <a:t>העברית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>
                          <a:effectLst/>
                        </a:rPr>
                        <a:t>הטכניון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 smtClean="0">
                          <a:effectLst/>
                        </a:rPr>
                        <a:t>ת"א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 smtClean="0">
                          <a:effectLst/>
                        </a:rPr>
                        <a:t> </a:t>
                      </a:r>
                      <a:r>
                        <a:rPr lang="he-IL" sz="1600" b="1" u="none" strike="noStrike" dirty="0">
                          <a:effectLst/>
                        </a:rPr>
                        <a:t>בר-אילן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 smtClean="0">
                          <a:effectLst/>
                        </a:rPr>
                        <a:t>חיפה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 smtClean="0">
                          <a:effectLst/>
                        </a:rPr>
                        <a:t>בן-גוריון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 smtClean="0">
                          <a:effectLst/>
                        </a:rPr>
                        <a:t>ויצמן*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567303"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600" b="1" u="none" strike="noStrike" dirty="0">
                          <a:effectLst/>
                        </a:rPr>
                        <a:t>מדעי הרוח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>
                          <a:effectLst/>
                        </a:rPr>
                        <a:t>38%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40%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</a:rPr>
                        <a:t>64%</a:t>
                      </a:r>
                      <a:endParaRPr lang="he-IL" sz="1600" b="0" i="0" u="none" strike="noStrike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38%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35%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35%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40%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-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303"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600" b="1" u="none" strike="noStrike" dirty="0">
                          <a:effectLst/>
                        </a:rPr>
                        <a:t>חינוך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>
                          <a:effectLst/>
                        </a:rPr>
                        <a:t>53%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39%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</a:rPr>
                        <a:t>66%</a:t>
                      </a:r>
                      <a:endParaRPr lang="he-IL" sz="1600" b="0" i="0" u="none" strike="noStrike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53%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>
                          <a:solidFill>
                            <a:schemeClr val="tx1"/>
                          </a:solidFill>
                          <a:effectLst/>
                        </a:rPr>
                        <a:t>55%</a:t>
                      </a:r>
                      <a:endParaRPr lang="he-IL" sz="16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rgbClr val="00B050"/>
                          </a:solidFill>
                          <a:effectLst/>
                        </a:rPr>
                        <a:t>67%</a:t>
                      </a:r>
                      <a:endParaRPr lang="he-IL" sz="1600" b="0" i="0" u="none" strike="noStrike" dirty="0">
                        <a:solidFill>
                          <a:srgbClr val="00B05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35%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-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303"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600" b="1" u="none" strike="noStrike" dirty="0">
                          <a:effectLst/>
                        </a:rPr>
                        <a:t>מדעי החברה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>
                          <a:effectLst/>
                        </a:rPr>
                        <a:t>37%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32%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25%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37%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46%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>
                          <a:solidFill>
                            <a:schemeClr val="tx1"/>
                          </a:solidFill>
                          <a:effectLst/>
                        </a:rPr>
                        <a:t>39%</a:t>
                      </a:r>
                      <a:endParaRPr lang="he-IL" sz="16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33%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-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303"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600" b="1" u="none" strike="noStrike" dirty="0">
                          <a:effectLst/>
                        </a:rPr>
                        <a:t>מקצועות עזר רפואיים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62%</a:t>
                      </a:r>
                      <a:endParaRPr lang="he-IL" sz="1600" b="1" i="0" u="none" strike="noStrike" dirty="0">
                        <a:solidFill>
                          <a:srgbClr val="00B05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27%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rgbClr val="00B050"/>
                          </a:solidFill>
                          <a:effectLst/>
                        </a:rPr>
                        <a:t>66%</a:t>
                      </a:r>
                      <a:endParaRPr lang="he-IL" sz="1600" b="0" i="0" u="none" strike="noStrike" dirty="0">
                        <a:solidFill>
                          <a:srgbClr val="00B05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rgbClr val="00B050"/>
                          </a:solidFill>
                          <a:effectLst/>
                        </a:rPr>
                        <a:t>74%</a:t>
                      </a:r>
                      <a:endParaRPr lang="he-IL" sz="1600" b="0" i="0" u="none" strike="noStrike" dirty="0">
                        <a:solidFill>
                          <a:srgbClr val="00B05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rgbClr val="00B050"/>
                          </a:solidFill>
                          <a:effectLst/>
                        </a:rPr>
                        <a:t>76%</a:t>
                      </a:r>
                      <a:endParaRPr lang="he-IL" sz="1600" b="0" i="0" u="none" strike="noStrike" dirty="0">
                        <a:solidFill>
                          <a:srgbClr val="00B05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-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303"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600" b="1" u="none" strike="noStrike" dirty="0" smtClean="0">
                          <a:effectLst/>
                        </a:rPr>
                        <a:t>מתמטיקה </a:t>
                      </a:r>
                      <a:r>
                        <a:rPr lang="he-IL" sz="1600" b="1" u="none" strike="noStrike" dirty="0" err="1" smtClean="0">
                          <a:effectLst/>
                        </a:rPr>
                        <a:t>ומדמ"ח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 smtClean="0">
                          <a:effectLst/>
                        </a:rPr>
                        <a:t>10%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8%</a:t>
                      </a:r>
                      <a:endParaRPr lang="he-IL" sz="16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7%</a:t>
                      </a:r>
                      <a:endParaRPr lang="he-IL" sz="16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5%</a:t>
                      </a:r>
                      <a:endParaRPr lang="he-IL" sz="16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7%</a:t>
                      </a:r>
                      <a:endParaRPr lang="he-IL" sz="16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21%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8%</a:t>
                      </a:r>
                      <a:endParaRPr lang="he-IL" sz="16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15%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303"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600" b="1" u="none" strike="noStrike" dirty="0">
                          <a:effectLst/>
                        </a:rPr>
                        <a:t>מדעי הטבע הפיסיקליים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 smtClean="0">
                          <a:effectLst/>
                        </a:rPr>
                        <a:t>10%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7%</a:t>
                      </a:r>
                      <a:endParaRPr lang="he-IL" sz="16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11%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8%</a:t>
                      </a:r>
                      <a:endParaRPr lang="he-IL" sz="16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8%</a:t>
                      </a:r>
                      <a:endParaRPr lang="he-IL" sz="16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15%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5%</a:t>
                      </a:r>
                      <a:endParaRPr lang="he-IL" sz="16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303"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600" b="1" u="none" strike="noStrike" dirty="0">
                          <a:effectLst/>
                        </a:rPr>
                        <a:t>מדעי הטבע הביולוגיים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 smtClean="0">
                          <a:effectLst/>
                        </a:rPr>
                        <a:t>24%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17%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39%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23%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32%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26%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22%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22%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303"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600" b="1" u="none" strike="noStrike" dirty="0">
                          <a:effectLst/>
                        </a:rPr>
                        <a:t>הנדסה ואדריכלות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u="none" strike="noStrike" dirty="0">
                          <a:effectLst/>
                        </a:rPr>
                        <a:t>14%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10%</a:t>
                      </a:r>
                      <a:endParaRPr lang="he-IL" sz="1600" b="0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>
                          <a:solidFill>
                            <a:schemeClr val="tx1"/>
                          </a:solidFill>
                          <a:effectLst/>
                        </a:rPr>
                        <a:t>16%</a:t>
                      </a:r>
                      <a:endParaRPr lang="he-IL" sz="16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>
                          <a:solidFill>
                            <a:schemeClr val="tx1"/>
                          </a:solidFill>
                          <a:effectLst/>
                        </a:rPr>
                        <a:t>14%</a:t>
                      </a:r>
                      <a:endParaRPr lang="he-IL" sz="16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21%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11%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-</a:t>
                      </a:r>
                      <a:endParaRPr lang="he-IL" sz="16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7817" marR="7817" marT="78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8393" y="6170777"/>
            <a:ext cx="9077630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1">
            <a:spAutoFit/>
          </a:bodyPr>
          <a:lstStyle/>
          <a:p>
            <a:r>
              <a:rPr lang="he-IL" b="1" dirty="0" smtClean="0"/>
              <a:t>אפילו בתחומים בהם יש שיעור סטודנטיות גבוה, בסגל ניכרת ירידה משמעותית</a:t>
            </a:r>
            <a:endParaRPr lang="he-IL" b="1" dirty="0"/>
          </a:p>
        </p:txBody>
      </p:sp>
      <p:sp>
        <p:nvSpPr>
          <p:cNvPr id="7" name="Rectangle 6"/>
          <p:cNvSpPr/>
          <p:nvPr/>
        </p:nvSpPr>
        <p:spPr>
          <a:xfrm>
            <a:off x="228600" y="4921823"/>
            <a:ext cx="8686800" cy="5334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99821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153971">
            <a:off x="8085686" y="5707402"/>
            <a:ext cx="9144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3971" name="Rectangle 3"/>
          <p:cNvSpPr txBox="1">
            <a:spLocks noChangeArrowheads="1"/>
          </p:cNvSpPr>
          <p:nvPr/>
        </p:nvSpPr>
        <p:spPr bwMode="auto">
          <a:xfrm>
            <a:off x="685800" y="2999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rt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Line 15"/>
          <p:cNvSpPr>
            <a:spLocks noChangeShapeType="1"/>
          </p:cNvSpPr>
          <p:nvPr/>
        </p:nvSpPr>
        <p:spPr bwMode="auto">
          <a:xfrm flipH="1">
            <a:off x="838200" y="1143000"/>
            <a:ext cx="7497763" cy="0"/>
          </a:xfrm>
          <a:prstGeom prst="line">
            <a:avLst/>
          </a:prstGeom>
          <a:ln>
            <a:solidFill>
              <a:schemeClr val="tx2"/>
            </a:solidFill>
            <a:headEnd/>
            <a:tailE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455070" y="1586810"/>
            <a:ext cx="8087816" cy="1278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he-IL" sz="2400" b="1" dirty="0" smtClean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  <a:p>
            <a:pPr marL="457200" indent="-457200"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he-IL" sz="2400" b="1" dirty="0" smtClean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838200" y="4523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770486" y="461861"/>
            <a:ext cx="7772400" cy="762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rt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r>
              <a:rPr lang="he-IL" sz="3000" u="sng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שלוש סוגיות עיקריות: </a:t>
            </a:r>
            <a:endParaRPr lang="en-US" sz="3000" u="sng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0854789"/>
              </p:ext>
            </p:extLst>
          </p:nvPr>
        </p:nvGraphicFramePr>
        <p:xfrm>
          <a:off x="1066800" y="762000"/>
          <a:ext cx="7086600" cy="5872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7926558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153971">
            <a:off x="8085686" y="5707402"/>
            <a:ext cx="9144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3971" name="Rectangle 3"/>
          <p:cNvSpPr txBox="1">
            <a:spLocks noChangeArrowheads="1"/>
          </p:cNvSpPr>
          <p:nvPr/>
        </p:nvSpPr>
        <p:spPr bwMode="auto">
          <a:xfrm>
            <a:off x="685800" y="2999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Line 15"/>
          <p:cNvSpPr>
            <a:spLocks noChangeShapeType="1"/>
          </p:cNvSpPr>
          <p:nvPr/>
        </p:nvSpPr>
        <p:spPr bwMode="auto">
          <a:xfrm flipH="1">
            <a:off x="838200" y="1143000"/>
            <a:ext cx="7497763" cy="0"/>
          </a:xfrm>
          <a:prstGeom prst="line">
            <a:avLst/>
          </a:prstGeom>
          <a:ln>
            <a:solidFill>
              <a:schemeClr val="tx2"/>
            </a:solidFill>
            <a:headEnd/>
            <a:tailE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455070" y="1586810"/>
            <a:ext cx="8087816" cy="1278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he-IL" sz="2400" b="1" dirty="0" smtClean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  <a:p>
            <a:pPr marL="457200" indent="-457200"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he-IL" sz="2400" b="1" dirty="0" smtClean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838200" y="4523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770486" y="461861"/>
            <a:ext cx="7772400" cy="762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r>
              <a:rPr lang="he-IL" sz="3000" u="sng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המלצות הועדה:</a:t>
            </a:r>
            <a:endParaRPr lang="en-US" sz="3000" u="sng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0067862"/>
              </p:ext>
            </p:extLst>
          </p:nvPr>
        </p:nvGraphicFramePr>
        <p:xfrm>
          <a:off x="5402263" y="228600"/>
          <a:ext cx="3733800" cy="64175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93170" y="1524000"/>
            <a:ext cx="5031330" cy="369331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r" rtl="1">
              <a:buFont typeface="+mj-lt"/>
              <a:buAutoNum type="arabicPeriod"/>
            </a:pPr>
            <a:r>
              <a:rPr lang="he-IL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הרחבת </a:t>
            </a:r>
            <a:r>
              <a:rPr lang="he-IL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מלגות ייעודיות </a:t>
            </a:r>
            <a:r>
              <a:rPr lang="he-IL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לדוקטורנטיות</a:t>
            </a:r>
          </a:p>
          <a:p>
            <a:pPr marL="342900" indent="-342900" algn="r" rtl="1">
              <a:buFont typeface="+mj-lt"/>
              <a:buAutoNum type="arabicPeriod"/>
            </a:pPr>
            <a:endParaRPr lang="he-IL" sz="24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 algn="r" rtl="1">
              <a:buFont typeface="+mj-lt"/>
              <a:buAutoNum type="arabicPeriod"/>
            </a:pPr>
            <a:r>
              <a:rPr lang="he-IL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הגדלת </a:t>
            </a:r>
            <a:r>
              <a:rPr lang="he-IL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מלגות הצטיינות </a:t>
            </a:r>
            <a:r>
              <a:rPr lang="he-IL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לפוסט- </a:t>
            </a:r>
            <a:r>
              <a:rPr lang="he-IL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דוקטורט </a:t>
            </a:r>
            <a:r>
              <a:rPr lang="he-IL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לנשים</a:t>
            </a:r>
          </a:p>
          <a:p>
            <a:pPr marL="342900" indent="-342900" algn="r" rtl="1">
              <a:buFont typeface="+mj-lt"/>
              <a:buAutoNum type="arabicPeriod"/>
            </a:pPr>
            <a:endParaRPr lang="he-IL" sz="24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 algn="r" rtl="1">
              <a:buFont typeface="+mj-lt"/>
              <a:buAutoNum type="arabicPeriod"/>
            </a:pPr>
            <a:r>
              <a:rPr lang="he-IL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שיפור </a:t>
            </a:r>
            <a:r>
              <a:rPr lang="he-IL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תהליכי חניכה והנחיה במהלך הדוקטורט- מתן כלים מובנים </a:t>
            </a:r>
            <a:r>
              <a:rPr lang="he-IL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למנחים/</a:t>
            </a:r>
            <a:r>
              <a:rPr lang="he-IL" sz="2400" dirty="0" err="1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ות</a:t>
            </a:r>
            <a:r>
              <a:rPr lang="he-IL" sz="2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והפצת מידע</a:t>
            </a:r>
            <a:endParaRPr lang="he-IL" sz="2400" dirty="0">
              <a:solidFill>
                <a:schemeClr val="tx2"/>
              </a:solidFill>
            </a:endParaRPr>
          </a:p>
          <a:p>
            <a:pPr marL="285750" lvl="0" indent="-285750" algn="r" rtl="1">
              <a:buFont typeface="Arial" panose="020B0604020202020204" pitchFamily="34" charset="0"/>
              <a:buChar char="•"/>
            </a:pP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728279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1" name="Rectangle 3"/>
          <p:cNvSpPr txBox="1">
            <a:spLocks noChangeArrowheads="1"/>
          </p:cNvSpPr>
          <p:nvPr/>
        </p:nvSpPr>
        <p:spPr bwMode="auto">
          <a:xfrm>
            <a:off x="685800" y="2999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838200" y="332656"/>
            <a:ext cx="7772400" cy="656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83568" y="332656"/>
            <a:ext cx="7772400" cy="810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he-IL" sz="3000" u="sng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המלצות הועדה:</a:t>
            </a:r>
          </a:p>
        </p:txBody>
      </p:sp>
      <p:graphicFrame>
        <p:nvGraphicFramePr>
          <p:cNvPr id="10" name="מציין מיקום תוכן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4459196"/>
              </p:ext>
            </p:extLst>
          </p:nvPr>
        </p:nvGraphicFramePr>
        <p:xfrm>
          <a:off x="5402263" y="228600"/>
          <a:ext cx="3733800" cy="64175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57200" y="1905000"/>
            <a:ext cx="5128167" cy="378565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lvl="0" indent="-342900" algn="r" rtl="1">
              <a:buFont typeface="+mj-lt"/>
              <a:buAutoNum type="arabicPeriod"/>
            </a:pPr>
            <a:r>
              <a:rPr lang="he-IL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גיבוש נוהל גיוס שיכיל התייחסות להפצת מידע באופן פומבי, גיוס פרו אקטיבי, תהליך בקרה פנים מוסדי קבוע, תכנית רב שנתית, </a:t>
            </a:r>
            <a:r>
              <a:rPr lang="he-IL" sz="2400" dirty="0" err="1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ותמרוץ</a:t>
            </a:r>
            <a:r>
              <a:rPr lang="he-IL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תקציבי לעמידה ביעדיה</a:t>
            </a:r>
          </a:p>
          <a:p>
            <a:pPr marL="342900" lvl="0" indent="-342900" algn="r" rtl="1">
              <a:buFont typeface="+mj-lt"/>
              <a:buAutoNum type="arabicPeriod"/>
            </a:pPr>
            <a:endParaRPr lang="he-IL" sz="24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 algn="r" rtl="1">
              <a:buFont typeface="+mj-lt"/>
              <a:buAutoNum type="arabicPeriod"/>
            </a:pPr>
            <a:r>
              <a:rPr lang="he-IL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הכשרה של ועדות גיוס וראשי מחלקות</a:t>
            </a:r>
          </a:p>
          <a:p>
            <a:pPr marL="342900" lvl="0" indent="-342900" algn="r" rtl="1">
              <a:buFont typeface="+mj-lt"/>
              <a:buAutoNum type="arabicPeriod"/>
            </a:pPr>
            <a:endParaRPr lang="he-IL" sz="24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 algn="r" rtl="1">
              <a:buFont typeface="+mj-lt"/>
              <a:buAutoNum type="arabicPeriod"/>
            </a:pPr>
            <a:r>
              <a:rPr lang="he-IL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גיוס פרו אקטיבי</a:t>
            </a:r>
          </a:p>
        </p:txBody>
      </p:sp>
    </p:spTree>
    <p:extLst>
      <p:ext uri="{BB962C8B-B14F-4D97-AF65-F5344CB8AC3E}">
        <p14:creationId xmlns:p14="http://schemas.microsoft.com/office/powerpoint/2010/main" val="5939673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1" name="Rectangle 3"/>
          <p:cNvSpPr txBox="1">
            <a:spLocks noChangeArrowheads="1"/>
          </p:cNvSpPr>
          <p:nvPr/>
        </p:nvSpPr>
        <p:spPr bwMode="auto">
          <a:xfrm>
            <a:off x="685800" y="2999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838200" y="332656"/>
            <a:ext cx="7772400" cy="656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83568" y="332656"/>
            <a:ext cx="7772400" cy="810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he-IL" sz="2800" u="sng" dirty="0" smtClean="0">
                <a:solidFill>
                  <a:srgbClr val="17375E"/>
                </a:solidFill>
                <a:latin typeface="Tahoma" pitchFamily="34" charset="0"/>
                <a:cs typeface="Tahoma" pitchFamily="34" charset="0"/>
              </a:rPr>
              <a:t>המלצות הועדה:</a:t>
            </a:r>
            <a:endParaRPr lang="he-IL" sz="2800" u="sng" dirty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10" name="מציין מיקום תוכן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55958992"/>
              </p:ext>
            </p:extLst>
          </p:nvPr>
        </p:nvGraphicFramePr>
        <p:xfrm>
          <a:off x="5402263" y="228600"/>
          <a:ext cx="3733800" cy="64175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81000" y="1447800"/>
            <a:ext cx="5410200" cy="501675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lvl="0" indent="-457200" algn="r" rtl="1">
              <a:buFont typeface="+mj-lt"/>
              <a:buAutoNum type="arabicPeriod"/>
            </a:pPr>
            <a:r>
              <a:rPr lang="he-IL" sz="20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המשך קידום המלצות צוות </a:t>
            </a:r>
            <a:r>
              <a:rPr lang="he-IL" sz="20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כרמי-לגבי תפקיד היועצת לנשיא לקידום נשים וייצוג </a:t>
            </a:r>
            <a:r>
              <a:rPr lang="he-IL" sz="20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נשים בוועדות המוסדיות</a:t>
            </a:r>
            <a:endParaRPr lang="he-IL" sz="2000" dirty="0">
              <a:solidFill>
                <a:srgbClr val="002060"/>
              </a:solidFill>
            </a:endParaRPr>
          </a:p>
          <a:p>
            <a:pPr marL="342900" lvl="0" indent="-342900" algn="r" rtl="1">
              <a:buFont typeface="+mj-lt"/>
              <a:buAutoNum type="arabicPeriod"/>
            </a:pPr>
            <a:endParaRPr lang="he-IL" sz="20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0" indent="-457200" algn="r" rtl="1">
              <a:buFont typeface="+mj-lt"/>
              <a:buAutoNum type="arabicPeriod"/>
            </a:pPr>
            <a:r>
              <a:rPr lang="he-IL" sz="20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ימי עיון וסדנאות להעלאת מודעות בקרב בעלי תפקידים במוסדות, ולחוקרות</a:t>
            </a:r>
            <a:endParaRPr lang="he-IL" sz="2000" dirty="0">
              <a:solidFill>
                <a:srgbClr val="002060"/>
              </a:solidFill>
            </a:endParaRPr>
          </a:p>
          <a:p>
            <a:pPr marL="342900" lvl="0" indent="-342900" algn="r" rtl="1">
              <a:buFont typeface="+mj-lt"/>
              <a:buAutoNum type="arabicPeriod"/>
            </a:pPr>
            <a:endParaRPr lang="he-IL" sz="20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indent="-457200" algn="r" rtl="1">
              <a:buFont typeface="+mj-lt"/>
              <a:buAutoNum type="arabicPeriod"/>
            </a:pPr>
            <a:r>
              <a:rPr lang="he-IL" sz="20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יצירת תקן "</a:t>
            </a:r>
            <a:r>
              <a:rPr lang="en-US" sz="20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family friendly</a:t>
            </a:r>
            <a:r>
              <a:rPr lang="he-IL" sz="20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 למוסדות </a:t>
            </a:r>
            <a:r>
              <a:rPr lang="he-IL" sz="2000" dirty="0" err="1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לה"ג</a:t>
            </a:r>
            <a:r>
              <a:rPr lang="he-IL" sz="20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-הכולל תנאים תומכי משפחה כגון מעונות יום </a:t>
            </a:r>
            <a:r>
              <a:rPr lang="he-IL" sz="20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וכד'</a:t>
            </a:r>
          </a:p>
          <a:p>
            <a:pPr marL="457200" indent="-457200" algn="r" rtl="1">
              <a:buFont typeface="+mj-lt"/>
              <a:buAutoNum type="arabicPeriod"/>
            </a:pPr>
            <a:endParaRPr lang="he-IL" sz="2000" dirty="0" smtClean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indent="-457200" algn="r" rtl="1">
              <a:buFont typeface="+mj-lt"/>
              <a:buAutoNum type="arabicPeriod"/>
            </a:pPr>
            <a:r>
              <a:rPr lang="he-IL" sz="20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בחינת </a:t>
            </a:r>
            <a:r>
              <a:rPr lang="he-IL" sz="20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הנושא במערכת הערכת איכות </a:t>
            </a:r>
            <a:r>
              <a:rPr lang="he-IL" sz="20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והבטחתה</a:t>
            </a:r>
          </a:p>
          <a:p>
            <a:pPr marL="457200" indent="-457200" algn="r" rtl="1">
              <a:buFont typeface="+mj-lt"/>
              <a:buAutoNum type="arabicPeriod"/>
            </a:pPr>
            <a:endParaRPr lang="he-IL" sz="2000" dirty="0" smtClean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0" indent="-457200" algn="r" rtl="1">
              <a:buFont typeface="+mj-lt"/>
              <a:buAutoNum type="arabicPeriod"/>
            </a:pPr>
            <a:r>
              <a:rPr lang="he-IL" sz="20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קידום מחקר תומך מדיניות לקידום נשים </a:t>
            </a:r>
            <a:r>
              <a:rPr lang="he-IL" sz="2000" dirty="0" err="1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בה"ג</a:t>
            </a:r>
            <a:r>
              <a:rPr lang="he-IL" sz="20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endParaRPr lang="en-US" sz="20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73925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153971">
            <a:off x="8085686" y="5707402"/>
            <a:ext cx="9144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3971" name="Rectangle 3"/>
          <p:cNvSpPr txBox="1">
            <a:spLocks noChangeArrowheads="1"/>
          </p:cNvSpPr>
          <p:nvPr/>
        </p:nvSpPr>
        <p:spPr bwMode="auto">
          <a:xfrm>
            <a:off x="685800" y="29993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Line 15"/>
          <p:cNvSpPr>
            <a:spLocks noChangeShapeType="1"/>
          </p:cNvSpPr>
          <p:nvPr/>
        </p:nvSpPr>
        <p:spPr bwMode="auto">
          <a:xfrm flipH="1">
            <a:off x="838200" y="1052736"/>
            <a:ext cx="7497763" cy="0"/>
          </a:xfrm>
          <a:prstGeom prst="line">
            <a:avLst/>
          </a:prstGeom>
          <a:ln>
            <a:solidFill>
              <a:schemeClr val="tx2"/>
            </a:solidFill>
            <a:headEnd/>
            <a:tailE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838200" y="332656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en-US" sz="2800" b="1" dirty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85800" y="299936"/>
            <a:ext cx="799876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he-IL" sz="2800" dirty="0" smtClean="0">
                <a:solidFill>
                  <a:srgbClr val="17375E"/>
                </a:solidFill>
                <a:latin typeface="Tahoma" pitchFamily="34" charset="0"/>
                <a:cs typeface="Tahoma" pitchFamily="34" charset="0"/>
              </a:rPr>
              <a:t>המלצות משלימות</a:t>
            </a:r>
            <a:endParaRPr lang="he-IL" sz="2800" dirty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2" name="דיאגרמה 1"/>
          <p:cNvGraphicFramePr/>
          <p:nvPr>
            <p:extLst>
              <p:ext uri="{D42A27DB-BD31-4B8C-83A1-F6EECF244321}">
                <p14:modId xmlns:p14="http://schemas.microsoft.com/office/powerpoint/2010/main" val="1160107637"/>
              </p:ext>
            </p:extLst>
          </p:nvPr>
        </p:nvGraphicFramePr>
        <p:xfrm>
          <a:off x="5791200" y="570570"/>
          <a:ext cx="3428999" cy="6248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381000" y="1676400"/>
            <a:ext cx="5410200" cy="409342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lvl="0" indent="-342900" algn="r" rtl="1">
              <a:buFont typeface="Arial" pitchFamily="34" charset="0"/>
              <a:buChar char="•"/>
            </a:pPr>
            <a:r>
              <a:rPr lang="he-IL" sz="2000" dirty="0" smtClean="0">
                <a:solidFill>
                  <a:srgbClr val="002060"/>
                </a:solidFill>
              </a:rPr>
              <a:t>אפיון </a:t>
            </a:r>
            <a:r>
              <a:rPr lang="he-IL" sz="2000" dirty="0">
                <a:solidFill>
                  <a:srgbClr val="002060"/>
                </a:solidFill>
              </a:rPr>
              <a:t>ואיסוף נתונים שנתי </a:t>
            </a:r>
            <a:r>
              <a:rPr lang="he-IL" sz="2000" dirty="0" smtClean="0">
                <a:solidFill>
                  <a:srgbClr val="002060"/>
                </a:solidFill>
              </a:rPr>
              <a:t>שגרתי</a:t>
            </a:r>
          </a:p>
          <a:p>
            <a:pPr marL="342900" lvl="0" indent="-342900" algn="r" rtl="1">
              <a:buFont typeface="Arial" pitchFamily="34" charset="0"/>
              <a:buChar char="•"/>
            </a:pPr>
            <a:endParaRPr lang="he-IL" sz="2000" dirty="0" smtClean="0">
              <a:solidFill>
                <a:srgbClr val="002060"/>
              </a:solidFill>
            </a:endParaRPr>
          </a:p>
          <a:p>
            <a:pPr marL="457200" lvl="0" indent="-457200" algn="r" rtl="1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rgbClr val="002060"/>
                </a:solidFill>
              </a:rPr>
              <a:t>פרסום דוח </a:t>
            </a:r>
            <a:r>
              <a:rPr lang="he-IL" sz="2000" dirty="0">
                <a:solidFill>
                  <a:srgbClr val="002060"/>
                </a:solidFill>
              </a:rPr>
              <a:t>שוויון מגדרי </a:t>
            </a:r>
            <a:r>
              <a:rPr lang="he-IL" sz="2000" dirty="0" smtClean="0">
                <a:solidFill>
                  <a:srgbClr val="002060"/>
                </a:solidFill>
              </a:rPr>
              <a:t>מוסדי</a:t>
            </a:r>
          </a:p>
          <a:p>
            <a:pPr marL="457200" lvl="0" indent="-457200" algn="r" rtl="1">
              <a:buFont typeface="Arial" panose="020B0604020202020204" pitchFamily="34" charset="0"/>
              <a:buChar char="•"/>
            </a:pPr>
            <a:endParaRPr lang="he-IL" sz="2000" dirty="0" smtClean="0">
              <a:solidFill>
                <a:srgbClr val="002060"/>
              </a:solidFill>
            </a:endParaRPr>
          </a:p>
          <a:p>
            <a:pPr marL="457200" lvl="0" indent="-457200" algn="r" rtl="1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rgbClr val="002060"/>
                </a:solidFill>
              </a:rPr>
              <a:t>ליווי </a:t>
            </a:r>
            <a:r>
              <a:rPr lang="he-IL" sz="2000" dirty="0">
                <a:solidFill>
                  <a:srgbClr val="002060"/>
                </a:solidFill>
              </a:rPr>
              <a:t>תפקיד </a:t>
            </a:r>
            <a:r>
              <a:rPr lang="he-IL" sz="2000" dirty="0" smtClean="0">
                <a:solidFill>
                  <a:srgbClr val="002060"/>
                </a:solidFill>
              </a:rPr>
              <a:t>היועצת לנשיא לקידום נשים</a:t>
            </a:r>
          </a:p>
          <a:p>
            <a:pPr marL="457200" lvl="0" indent="-457200" algn="r" rtl="1">
              <a:buFont typeface="Arial" panose="020B0604020202020204" pitchFamily="34" charset="0"/>
              <a:buChar char="•"/>
            </a:pPr>
            <a:endParaRPr lang="he-IL" sz="2000" dirty="0" smtClean="0">
              <a:solidFill>
                <a:srgbClr val="002060"/>
              </a:solidFill>
            </a:endParaRPr>
          </a:p>
          <a:p>
            <a:pPr marL="457200" lvl="0" indent="-457200" algn="r" rtl="1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rgbClr val="002060"/>
                </a:solidFill>
              </a:rPr>
              <a:t>הקמת </a:t>
            </a:r>
            <a:r>
              <a:rPr lang="he-IL" sz="2000" dirty="0">
                <a:solidFill>
                  <a:srgbClr val="002060"/>
                </a:solidFill>
              </a:rPr>
              <a:t>פורום עבודה </a:t>
            </a:r>
            <a:r>
              <a:rPr lang="he-IL" sz="2000" dirty="0" smtClean="0">
                <a:solidFill>
                  <a:srgbClr val="002060"/>
                </a:solidFill>
              </a:rPr>
              <a:t>תומך ליועצות </a:t>
            </a:r>
          </a:p>
          <a:p>
            <a:pPr marL="457200" lvl="0" indent="-457200" algn="r" rtl="1">
              <a:buFont typeface="Arial" panose="020B0604020202020204" pitchFamily="34" charset="0"/>
              <a:buChar char="•"/>
            </a:pPr>
            <a:endParaRPr lang="he-IL" sz="2000" dirty="0" smtClean="0">
              <a:solidFill>
                <a:srgbClr val="002060"/>
              </a:solidFill>
            </a:endParaRPr>
          </a:p>
          <a:p>
            <a:pPr marL="457200" lvl="0" indent="-457200" algn="r" rtl="1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rgbClr val="002060"/>
                </a:solidFill>
              </a:rPr>
              <a:t>הסדרת </a:t>
            </a:r>
            <a:r>
              <a:rPr lang="he-IL" sz="2000" dirty="0">
                <a:solidFill>
                  <a:srgbClr val="002060"/>
                </a:solidFill>
              </a:rPr>
              <a:t>תפקיד היועצת לנשיא לקידום נשים</a:t>
            </a:r>
            <a:endParaRPr lang="he-IL" sz="2000" dirty="0" smtClean="0">
              <a:solidFill>
                <a:srgbClr val="002060"/>
              </a:solidFill>
            </a:endParaRPr>
          </a:p>
          <a:p>
            <a:pPr marL="457200" lvl="0" indent="-457200" algn="r" rtl="1">
              <a:buFont typeface="+mj-lt"/>
              <a:buAutoNum type="arabicPeriod"/>
            </a:pPr>
            <a:endParaRPr lang="he-IL" sz="2000" dirty="0" smtClean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0" indent="-457200" algn="r" rtl="1">
              <a:buFont typeface="+mj-lt"/>
              <a:buAutoNum type="arabicPeriod"/>
            </a:pPr>
            <a:endParaRPr lang="he-IL" sz="20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0" indent="-457200" algn="r" rtl="1">
              <a:buFont typeface="+mj-lt"/>
              <a:buAutoNum type="arabicPeriod"/>
            </a:pPr>
            <a:endParaRPr lang="en-US" sz="20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99274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2800" dirty="0">
                <a:solidFill>
                  <a:srgbClr val="17375E"/>
                </a:solidFill>
                <a:latin typeface="Tahoma" pitchFamily="34" charset="0"/>
                <a:ea typeface="+mn-ea"/>
                <a:cs typeface="Tahoma" pitchFamily="34" charset="0"/>
              </a:rPr>
              <a:t>פעולות מל"ג </a:t>
            </a:r>
            <a:r>
              <a:rPr lang="he-IL" sz="2800" dirty="0" err="1">
                <a:solidFill>
                  <a:srgbClr val="17375E"/>
                </a:solidFill>
                <a:latin typeface="Tahoma" pitchFamily="34" charset="0"/>
                <a:ea typeface="+mn-ea"/>
                <a:cs typeface="Tahoma" pitchFamily="34" charset="0"/>
              </a:rPr>
              <a:t>וות"ת</a:t>
            </a:r>
            <a:r>
              <a:rPr lang="he-IL" sz="2800" dirty="0">
                <a:solidFill>
                  <a:srgbClr val="17375E"/>
                </a:solidFill>
                <a:latin typeface="Tahoma" pitchFamily="34" charset="0"/>
                <a:ea typeface="+mn-ea"/>
                <a:cs typeface="Tahoma" pitchFamily="34" charset="0"/>
              </a:rPr>
              <a:t> עד כה</a:t>
            </a:r>
            <a:endParaRPr lang="he-IL" sz="2800" dirty="0">
              <a:solidFill>
                <a:srgbClr val="17375E"/>
              </a:solidFill>
              <a:latin typeface="Tahoma" pitchFamily="34" charset="0"/>
              <a:ea typeface="+mn-ea"/>
              <a:cs typeface="Tahom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6669" y="6400801"/>
            <a:ext cx="8229600" cy="228600"/>
          </a:xfrm>
        </p:spPr>
        <p:txBody>
          <a:bodyPr>
            <a:noAutofit/>
          </a:bodyPr>
          <a:lstStyle/>
          <a:p>
            <a:r>
              <a:rPr lang="he-IL" sz="1400" dirty="0" smtClean="0"/>
              <a:t>כמו </a:t>
            </a:r>
            <a:r>
              <a:rPr lang="he-IL" sz="1400" dirty="0"/>
              <a:t>כן החלטות תומכות לגבי עריכת דוח תקופתי שנתי, והמשך עבודת הועדה </a:t>
            </a:r>
            <a:endParaRPr lang="en-US" sz="1400" dirty="0"/>
          </a:p>
          <a:p>
            <a:endParaRPr lang="he-IL" sz="1400" dirty="0"/>
          </a:p>
        </p:txBody>
      </p:sp>
      <p:pic>
        <p:nvPicPr>
          <p:cNvPr id="4" name="Picture 2" descr="C:\Documents and Settings\Gady\Desktop\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83" y="5255"/>
            <a:ext cx="15621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441217694"/>
              </p:ext>
            </p:extLst>
          </p:nvPr>
        </p:nvGraphicFramePr>
        <p:xfrm>
          <a:off x="266700" y="1600200"/>
          <a:ext cx="8610600" cy="4622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87699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04907A2-BADE-402B-9C97-C7E591FB2A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05AE41C-FBDD-408F-9FFB-6639ABCB8C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F25BA02-7164-4403-92A4-4EE46D6DBE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9559363-7B7E-4ABD-BEED-8796F9205E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one" rev="1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48130"/>
            <a:ext cx="8229600" cy="1143000"/>
          </a:xfrm>
        </p:spPr>
        <p:txBody>
          <a:bodyPr>
            <a:normAutofit/>
          </a:bodyPr>
          <a:lstStyle/>
          <a:p>
            <a:r>
              <a:rPr lang="he-IL" sz="2800" dirty="0" smtClean="0">
                <a:solidFill>
                  <a:srgbClr val="17375E"/>
                </a:solidFill>
                <a:latin typeface="Tahoma" pitchFamily="34" charset="0"/>
                <a:ea typeface="+mn-ea"/>
                <a:cs typeface="Tahoma" pitchFamily="34" charset="0"/>
              </a:rPr>
              <a:t>מל"ג/ות"ת: צעדים מתוכננים לחומש הקרוב</a:t>
            </a:r>
            <a:endParaRPr lang="he-IL" sz="2800" dirty="0">
              <a:solidFill>
                <a:srgbClr val="17375E"/>
              </a:solidFill>
              <a:latin typeface="Tahoma" pitchFamily="34" charset="0"/>
              <a:ea typeface="+mn-ea"/>
              <a:cs typeface="Tahom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he-IL" sz="2400" b="1" dirty="0" smtClean="0">
                <a:solidFill>
                  <a:srgbClr val="002060"/>
                </a:solidFill>
              </a:rPr>
              <a:t>(א) ייצוג </a:t>
            </a:r>
            <a:r>
              <a:rPr lang="he-IL" sz="2400" b="1" dirty="0">
                <a:solidFill>
                  <a:srgbClr val="002060"/>
                </a:solidFill>
              </a:rPr>
              <a:t>וקידום נשים בסגל האקדמי</a:t>
            </a:r>
          </a:p>
          <a:p>
            <a:r>
              <a:rPr lang="he-IL" sz="2400" dirty="0">
                <a:solidFill>
                  <a:srgbClr val="002060"/>
                </a:solidFill>
              </a:rPr>
              <a:t>המשך יישום ההמלצות הקיימות, העלאת הפרופיל של הנושא, בקרה ואכיפה</a:t>
            </a:r>
          </a:p>
          <a:p>
            <a:r>
              <a:rPr lang="he-IL" sz="2400" dirty="0">
                <a:solidFill>
                  <a:srgbClr val="002060"/>
                </a:solidFill>
              </a:rPr>
              <a:t>בהמשך - תקצוב מוסדות לפי: </a:t>
            </a:r>
            <a:endParaRPr lang="he-IL" sz="2400" dirty="0" smtClean="0">
              <a:solidFill>
                <a:srgbClr val="002060"/>
              </a:solidFill>
            </a:endParaRPr>
          </a:p>
          <a:p>
            <a:pPr lvl="1"/>
            <a:r>
              <a:rPr lang="he-IL" sz="2000" dirty="0" smtClean="0">
                <a:solidFill>
                  <a:srgbClr val="002060"/>
                </a:solidFill>
              </a:rPr>
              <a:t>שלב </a:t>
            </a:r>
            <a:r>
              <a:rPr lang="he-IL" sz="2000" dirty="0">
                <a:solidFill>
                  <a:srgbClr val="002060"/>
                </a:solidFill>
              </a:rPr>
              <a:t>א' </a:t>
            </a:r>
            <a:r>
              <a:rPr lang="he-IL" sz="2000" dirty="0" smtClean="0">
                <a:solidFill>
                  <a:srgbClr val="002060"/>
                </a:solidFill>
              </a:rPr>
              <a:t>: תשומות </a:t>
            </a:r>
            <a:r>
              <a:rPr lang="he-IL" sz="2000" dirty="0">
                <a:solidFill>
                  <a:srgbClr val="002060"/>
                </a:solidFill>
              </a:rPr>
              <a:t>שיגובשו בהתאם למדדים המעידים על שינוי </a:t>
            </a:r>
            <a:r>
              <a:rPr lang="he-IL" sz="2000" dirty="0">
                <a:solidFill>
                  <a:srgbClr val="002060"/>
                </a:solidFill>
              </a:rPr>
              <a:t>מוסדי </a:t>
            </a:r>
            <a:endParaRPr lang="he-IL" sz="2000" dirty="0" smtClean="0">
              <a:solidFill>
                <a:srgbClr val="002060"/>
              </a:solidFill>
            </a:endParaRPr>
          </a:p>
          <a:p>
            <a:pPr lvl="1"/>
            <a:r>
              <a:rPr lang="he-IL" sz="2000" dirty="0" smtClean="0">
                <a:solidFill>
                  <a:srgbClr val="002060"/>
                </a:solidFill>
              </a:rPr>
              <a:t>שלב </a:t>
            </a:r>
            <a:r>
              <a:rPr lang="he-IL" sz="2000" dirty="0">
                <a:solidFill>
                  <a:srgbClr val="002060"/>
                </a:solidFill>
              </a:rPr>
              <a:t>ב' </a:t>
            </a:r>
            <a:r>
              <a:rPr lang="he-IL" sz="2000" dirty="0" smtClean="0">
                <a:solidFill>
                  <a:srgbClr val="002060"/>
                </a:solidFill>
              </a:rPr>
              <a:t>: תפוקות </a:t>
            </a:r>
            <a:r>
              <a:rPr lang="he-IL" sz="2000" dirty="0">
                <a:solidFill>
                  <a:srgbClr val="002060"/>
                </a:solidFill>
              </a:rPr>
              <a:t>ועמדה ביעדים</a:t>
            </a:r>
            <a:endParaRPr lang="en-US" sz="2000" dirty="0">
              <a:solidFill>
                <a:srgbClr val="002060"/>
              </a:solidFill>
            </a:endParaRPr>
          </a:p>
          <a:p>
            <a:r>
              <a:rPr lang="he-IL" sz="2400" dirty="0" smtClean="0">
                <a:solidFill>
                  <a:srgbClr val="002060"/>
                </a:solidFill>
              </a:rPr>
              <a:t>עדכון וליווי </a:t>
            </a:r>
            <a:r>
              <a:rPr lang="he-IL" sz="2400" dirty="0">
                <a:solidFill>
                  <a:srgbClr val="002060"/>
                </a:solidFill>
              </a:rPr>
              <a:t>של המוסדות </a:t>
            </a:r>
            <a:r>
              <a:rPr lang="he-IL" sz="2400" dirty="0">
                <a:solidFill>
                  <a:srgbClr val="002060"/>
                </a:solidFill>
              </a:rPr>
              <a:t> </a:t>
            </a:r>
            <a:endParaRPr lang="en-US" sz="2400" dirty="0">
              <a:solidFill>
                <a:srgbClr val="002060"/>
              </a:solidFill>
            </a:endParaRPr>
          </a:p>
          <a:p>
            <a:r>
              <a:rPr lang="he-IL" sz="2400" dirty="0" smtClean="0">
                <a:solidFill>
                  <a:srgbClr val="002060"/>
                </a:solidFill>
              </a:rPr>
              <a:t>תקצוב פרויקטים </a:t>
            </a:r>
            <a:r>
              <a:rPr lang="he-IL" sz="2400" dirty="0">
                <a:solidFill>
                  <a:srgbClr val="002060"/>
                </a:solidFill>
              </a:rPr>
              <a:t>רוחביים </a:t>
            </a:r>
          </a:p>
          <a:p>
            <a:r>
              <a:rPr lang="he-IL" sz="2400" dirty="0">
                <a:solidFill>
                  <a:srgbClr val="002060"/>
                </a:solidFill>
              </a:rPr>
              <a:t>המשך גידול בתקצוב מלגות </a:t>
            </a:r>
            <a:r>
              <a:rPr lang="he-IL" sz="2400" dirty="0" smtClean="0">
                <a:solidFill>
                  <a:srgbClr val="002060"/>
                </a:solidFill>
              </a:rPr>
              <a:t>לפוסט-דוקטורנטיות</a:t>
            </a:r>
          </a:p>
          <a:p>
            <a:pPr marL="0" indent="0">
              <a:buNone/>
            </a:pPr>
            <a:endParaRPr lang="he-IL" sz="24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he-IL" sz="24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he-IL" sz="2400" b="1" dirty="0" smtClean="0">
                <a:solidFill>
                  <a:srgbClr val="002060"/>
                </a:solidFill>
              </a:rPr>
              <a:t>(ב) גיבוש </a:t>
            </a:r>
            <a:r>
              <a:rPr lang="he-IL" sz="2400" b="1" dirty="0">
                <a:solidFill>
                  <a:srgbClr val="002060"/>
                </a:solidFill>
              </a:rPr>
              <a:t>והוצאה לפועל של תכנית להגברת ייצוג  נשים בגוף הסטודנטים בתחומים אשר </a:t>
            </a:r>
            <a:r>
              <a:rPr lang="he-IL" sz="2400" b="1" dirty="0" smtClean="0">
                <a:solidFill>
                  <a:srgbClr val="002060"/>
                </a:solidFill>
              </a:rPr>
              <a:t>נמצאים בתת-ייצוג</a:t>
            </a:r>
            <a:endParaRPr lang="he-IL" sz="2400" b="1" dirty="0">
              <a:solidFill>
                <a:srgbClr val="002060"/>
              </a:solidFill>
            </a:endParaRPr>
          </a:p>
          <a:p>
            <a:endParaRPr lang="he-IL" dirty="0"/>
          </a:p>
        </p:txBody>
      </p:sp>
      <p:pic>
        <p:nvPicPr>
          <p:cNvPr id="5" name="Picture 2" descr="C:\Documents and Settings\Gady\Desktop\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83" y="5255"/>
            <a:ext cx="15621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15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he-IL" dirty="0" smtClean="0"/>
          </a:p>
          <a:p>
            <a:pPr algn="ctr"/>
            <a:endParaRPr lang="he-IL" dirty="0"/>
          </a:p>
          <a:p>
            <a:pPr marL="0" indent="0" algn="ctr">
              <a:buNone/>
            </a:pPr>
            <a:r>
              <a:rPr lang="he-IL" sz="4800" b="1" u="sng" dirty="0" smtClean="0">
                <a:solidFill>
                  <a:srgbClr val="002060"/>
                </a:solidFill>
              </a:rPr>
              <a:t>תודה!</a:t>
            </a:r>
            <a:endParaRPr lang="he-IL" sz="4800" b="1" u="sng" dirty="0">
              <a:solidFill>
                <a:srgbClr val="002060"/>
              </a:solidFill>
            </a:endParaRPr>
          </a:p>
        </p:txBody>
      </p:sp>
      <p:pic>
        <p:nvPicPr>
          <p:cNvPr id="4" name="Picture 2" descr="C:\Documents and Settings\Gady\Desktop\logo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762" y="5029200"/>
            <a:ext cx="15621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806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היבט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A5174B9-9345-456F-966E-18AA2C30A72E}"/>
</file>

<file path=customXml/itemProps2.xml><?xml version="1.0" encoding="utf-8"?>
<ds:datastoreItem xmlns:ds="http://schemas.openxmlformats.org/officeDocument/2006/customXml" ds:itemID="{BD1EEB8F-BF81-4BA4-B43E-D41495152D81}"/>
</file>

<file path=customXml/itemProps3.xml><?xml version="1.0" encoding="utf-8"?>
<ds:datastoreItem xmlns:ds="http://schemas.openxmlformats.org/officeDocument/2006/customXml" ds:itemID="{6657035E-D481-450D-886B-0088B06DEEDA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15334</TotalTime>
  <Words>1473</Words>
  <Application>Microsoft Office PowerPoint</Application>
  <PresentationFormat>On-screen Show (4:3)</PresentationFormat>
  <Paragraphs>437</Paragraphs>
  <Slides>18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Arial</vt:lpstr>
      <vt:lpstr>Calibri</vt:lpstr>
      <vt:lpstr>David</vt:lpstr>
      <vt:lpstr>Tahoma</vt:lpstr>
      <vt:lpstr>Times</vt:lpstr>
      <vt:lpstr>Times New Roman</vt:lpstr>
      <vt:lpstr>Verdana</vt:lpstr>
      <vt:lpstr>Wingdings</vt:lpstr>
      <vt:lpstr>ערכת נושא Office</vt:lpstr>
      <vt:lpstr>קידום וייצוג נשים  במערכת ההשכלה הגבוהה </vt:lpstr>
      <vt:lpstr> הועדה לייצוג וקידום נשים במוסדות להשכלה גבוהה</vt:lpstr>
      <vt:lpstr> מנדט הועדה</vt:lpstr>
      <vt:lpstr>"עקומת מספריים" מגדרית</vt:lpstr>
      <vt:lpstr>PowerPoint Presentation</vt:lpstr>
      <vt:lpstr>PowerPoint Presentation</vt:lpstr>
      <vt:lpstr>PowerPoint Presentation</vt:lpstr>
      <vt:lpstr>PowerPoint Presentation</vt:lpstr>
      <vt:lpstr> קליטת סגל אקדמי בכיר – מכללות מתוקצבות ות"ת תשע"א- תשע"ד </vt:lpstr>
      <vt:lpstr>נשים בסגל הבכיר באוניברסיטאות: תחומים נבחרים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פעולות מל"ג וות"ת עד כה</vt:lpstr>
      <vt:lpstr>מל"ג/ות"ת: צעדים מתוכננים לחומש הקרוב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קידום וייצוג נשים במערכת ההשכלה הגבוהה</dc:title>
  <dc:creator>Reut Marciano</dc:creator>
  <cp:lastModifiedBy>Liat Maoz</cp:lastModifiedBy>
  <cp:revision>185</cp:revision>
  <cp:lastPrinted>2015-06-30T11:02:26Z</cp:lastPrinted>
  <dcterms:created xsi:type="dcterms:W3CDTF">2006-08-16T00:00:00Z</dcterms:created>
  <dcterms:modified xsi:type="dcterms:W3CDTF">2016-07-14T12:36:56Z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2004306</vt:r8>
  </property>
</Properties>
</file>