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6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7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omments/comment2.xml" ContentType="application/vnd.openxmlformats-officedocument.presentationml.comments+xml"/>
  <Override PartName="/ppt/commentAuthors.xml" ContentType="application/vnd.openxmlformats-officedocument.presentationml.commentAuthors+xml"/>
  <Override PartName="/ppt/charts/colors2.xml" ContentType="application/vnd.ms-office.chartcolorstyle+xml"/>
  <Override PartName="/ppt/charts/style2.xml" ContentType="application/vnd.ms-office.chartstyle+xml"/>
  <Override PartName="/ppt/charts/chart3.xml" ContentType="application/vnd.openxmlformats-officedocument.drawingml.chart+xml"/>
  <Override PartName="/ppt/comments/comment1.xml" ContentType="application/vnd.openxmlformats-officedocument.presentationml.comments+xml"/>
  <Override PartName="/ppt/theme/theme2.xml" ContentType="application/vnd.openxmlformats-officedocument.theme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6"/>
  </p:notesMasterIdLst>
  <p:sldIdLst>
    <p:sldId id="257" r:id="rId2"/>
    <p:sldId id="297" r:id="rId3"/>
    <p:sldId id="298" r:id="rId4"/>
    <p:sldId id="261" r:id="rId5"/>
    <p:sldId id="296" r:id="rId6"/>
    <p:sldId id="344" r:id="rId7"/>
    <p:sldId id="345" r:id="rId8"/>
    <p:sldId id="365" r:id="rId9"/>
    <p:sldId id="269" r:id="rId10"/>
    <p:sldId id="347" r:id="rId11"/>
    <p:sldId id="359" r:id="rId12"/>
    <p:sldId id="372" r:id="rId13"/>
    <p:sldId id="364" r:id="rId14"/>
    <p:sldId id="348" r:id="rId15"/>
    <p:sldId id="350" r:id="rId16"/>
    <p:sldId id="299" r:id="rId17"/>
    <p:sldId id="355" r:id="rId18"/>
    <p:sldId id="283" r:id="rId19"/>
    <p:sldId id="370" r:id="rId20"/>
    <p:sldId id="366" r:id="rId21"/>
    <p:sldId id="371" r:id="rId22"/>
    <p:sldId id="367" r:id="rId23"/>
    <p:sldId id="369" r:id="rId24"/>
    <p:sldId id="363" r:id="rId25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עומרית ינילוב עדן" initials="עיע" lastIdx="1" clrIdx="0">
    <p:extLst>
      <p:ext uri="{19B8F6BF-5375-455C-9EA6-DF929625EA0E}">
        <p15:presenceInfo xmlns:p15="http://schemas.microsoft.com/office/powerpoint/2012/main" userId="S-1-5-21-1770677512-806179932-621696214-1747" providerId="AD"/>
      </p:ext>
    </p:extLst>
  </p:cmAuthor>
  <p:cmAuthor id="2" name="ליאור גולדין - Lior Goldin" initials="לג-LG" lastIdx="1" clrIdx="1">
    <p:extLst>
      <p:ext uri="{19B8F6BF-5375-455C-9EA6-DF929625EA0E}">
        <p15:presenceInfo xmlns:p15="http://schemas.microsoft.com/office/powerpoint/2012/main" userId="S-1-5-21-1770677512-806179932-621696214-5277" providerId="AD"/>
      </p:ext>
    </p:extLst>
  </p:cmAuthor>
  <p:cmAuthor id="3" name="Lior" initials="L" lastIdx="2" clrIdx="2">
    <p:extLst>
      <p:ext uri="{19B8F6BF-5375-455C-9EA6-DF929625EA0E}">
        <p15:presenceInfo xmlns:p15="http://schemas.microsoft.com/office/powerpoint/2012/main" userId="Li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85" autoAdjust="0"/>
    <p:restoredTop sz="94660"/>
  </p:normalViewPr>
  <p:slideViewPr>
    <p:cSldViewPr snapToGrid="0">
      <p:cViewPr varScale="1">
        <p:scale>
          <a:sx n="70" d="100"/>
          <a:sy n="70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_____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ior\&#1488;&#1514;&#1504;&#1492;\&#1502;&#1511;&#1510;&#1493;&#1506;&#1497;\&#1506;&#1504;&#1508;&#1497;%20&#1499;&#1491;&#1493;&#1512;\29062016\&#1490;&#1512;&#1508;&#1497;&#1501;%20&#1502;&#1510;&#1490;&#1514;%20&#1499;&#1491;&#1493;&#1512;%2029062016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iorg.WINGATE\Documents\lior\&#1514;&#1499;&#1504;&#1497;&#1493;&#1514;&#1502;&#1511;&#1510;&#1493;&#1506;&#1497;&#1493;&#1514;\&#1512;&#1497;&#1499;&#1493;&#1494;%20&#1504;&#1514;&#1493;&#1504;&#1497;&#1501;%20&#1506;&#1504;&#1508;&#1497;%20&#1499;&#1491;&#1493;&#1512;\3\&#1506;&#1504;&#1508;&#1497;%20&#1499;&#1491;&#1493;&#1512;%20&#1511;&#1489;&#1493;&#1510;&#1493;&#1514;%20&#1493;&#1514;&#1511;&#1510;&#1493;&#1489;%20%20-%20&#1496;&#1493;&#1496;&#1493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4"/>
      <c:hPercent val="65"/>
      <c:rotY val="10"/>
      <c:depthPercent val="80"/>
      <c:rAngAx val="1"/>
    </c:view3D>
    <c:floor>
      <c:thickness val="0"/>
      <c:spPr>
        <a:noFill/>
        <a:ln w="9525">
          <a:noFill/>
        </a:ln>
      </c:spPr>
    </c:floor>
    <c:sideWall>
      <c:thickness val="0"/>
      <c:spPr>
        <a:noFill/>
        <a:ln w="3175">
          <a:solidFill>
            <a:schemeClr val="tx1"/>
          </a:solidFill>
          <a:prstDash val="solid"/>
        </a:ln>
      </c:spPr>
    </c:sideWall>
    <c:backWall>
      <c:thickness val="0"/>
      <c:spPr>
        <a:noFill/>
        <a:ln w="3175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5079559363525057E-2"/>
          <c:y val="0.10434782608695652"/>
          <c:w val="0.72215422276621788"/>
          <c:h val="0.79385373470107279"/>
        </c:manualLayout>
      </c:layout>
      <c:bar3DChart>
        <c:barDir val="col"/>
        <c:grouping val="percentStacked"/>
        <c:varyColors val="0"/>
        <c:ser>
          <c:idx val="1"/>
          <c:order val="0"/>
          <c:tx>
            <c:strRef>
              <c:f>Sheet1!$A$2</c:f>
              <c:strCache>
                <c:ptCount val="1"/>
                <c:pt idx="0">
                  <c:v>סיכוי נמוך ביותר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1.1355728744060682E-2"/>
                  <c:y val="-1.65814968498860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554613130850104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1104379506071961E-2"/>
                  <c:y val="-2.110503293548409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3313138518216798E-3"/>
                  <c:y val="6.33150988064528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4.4417518024287934E-3"/>
                  <c:y val="-2.110503293548563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4.441751802428912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Sheet1!$A$1:$E$6</c:f>
              <c:multiLvlStrCache>
                <c:ptCount val="2"/>
                <c:lvl>
                  <c:pt idx="0">
                    <c:v>סיכוי גבוה ביותר</c:v>
                  </c:pt>
                  <c:pt idx="1">
                    <c:v>47%</c:v>
                  </c:pt>
                </c:lvl>
                <c:lvl>
                  <c:pt idx="0">
                    <c:v>סיכוי גבוה</c:v>
                  </c:pt>
                  <c:pt idx="1">
                    <c:v>45%</c:v>
                  </c:pt>
                </c:lvl>
                <c:lvl>
                  <c:pt idx="0">
                    <c:v>סיכוי בינוני / לא יודע</c:v>
                  </c:pt>
                  <c:pt idx="1">
                    <c:v>6%</c:v>
                  </c:pt>
                </c:lvl>
                <c:lvl>
                  <c:pt idx="0">
                    <c:v>סיכוי נמוך</c:v>
                  </c:pt>
                  <c:pt idx="1">
                    <c:v>2%</c:v>
                  </c:pt>
                </c:lvl>
                <c:lvl>
                  <c:pt idx="0">
                    <c:v>סיכוי נמוך ביותר</c:v>
                  </c:pt>
                  <c:pt idx="1">
                    <c:v>0%</c:v>
                  </c:pt>
                </c:lvl>
                <c:lvl>
                  <c:pt idx="1">
                    <c:v>כלל המדגם</c:v>
                  </c:pt>
                </c:lvl>
              </c:multiLvlStrCache>
            </c:multiLvlStrRef>
          </c:cat>
          <c:val>
            <c:numRef>
              <c:f>Sheet1!$B$2:$B$2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</c:ser>
        <c:ser>
          <c:idx val="2"/>
          <c:order val="1"/>
          <c:tx>
            <c:strRef>
              <c:f>Sheet1!$A$3</c:f>
              <c:strCache>
                <c:ptCount val="1"/>
                <c:pt idx="0">
                  <c:v>סיכוי נמוך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1.3476063590010719E-2"/>
                  <c:y val="-3.0124868648823643E-4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4435605921834436E-2"/>
                  <c:y val="4.22100658709681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1104379506071961E-2"/>
                  <c:y val="2.110503293548485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4.4417518024287934E-3"/>
                  <c:y val="1.05525164677420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8.1431175677977948E-17"/>
                  <c:y val="4.22100658709668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1.1104379506071183E-3"/>
                  <c:y val="-4.22100658709681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Sheet1!$A$1:$E$6</c:f>
              <c:multiLvlStrCache>
                <c:ptCount val="2"/>
                <c:lvl>
                  <c:pt idx="0">
                    <c:v>סיכוי גבוה ביותר</c:v>
                  </c:pt>
                  <c:pt idx="1">
                    <c:v>47%</c:v>
                  </c:pt>
                </c:lvl>
                <c:lvl>
                  <c:pt idx="0">
                    <c:v>סיכוי גבוה</c:v>
                  </c:pt>
                  <c:pt idx="1">
                    <c:v>45%</c:v>
                  </c:pt>
                </c:lvl>
                <c:lvl>
                  <c:pt idx="0">
                    <c:v>סיכוי בינוני / לא יודע</c:v>
                  </c:pt>
                  <c:pt idx="1">
                    <c:v>6%</c:v>
                  </c:pt>
                </c:lvl>
                <c:lvl>
                  <c:pt idx="0">
                    <c:v>סיכוי נמוך</c:v>
                  </c:pt>
                  <c:pt idx="1">
                    <c:v>2%</c:v>
                  </c:pt>
                </c:lvl>
                <c:lvl>
                  <c:pt idx="0">
                    <c:v>סיכוי נמוך ביותר</c:v>
                  </c:pt>
                  <c:pt idx="1">
                    <c:v>0%</c:v>
                  </c:pt>
                </c:lvl>
                <c:lvl>
                  <c:pt idx="1">
                    <c:v>כלל המדגם</c:v>
                  </c:pt>
                </c:lvl>
              </c:multiLvlStrCache>
            </c:multiLvlStrRef>
          </c:cat>
          <c:val>
            <c:numRef>
              <c:f>Sheet1!$B$3:$B$3</c:f>
              <c:numCache>
                <c:formatCode>0%</c:formatCode>
                <c:ptCount val="1"/>
                <c:pt idx="0">
                  <c:v>1.8691588785046741E-2</c:v>
                </c:pt>
              </c:numCache>
            </c:numRef>
          </c:val>
        </c:ser>
        <c:ser>
          <c:idx val="3"/>
          <c:order val="2"/>
          <c:tx>
            <c:strRef>
              <c:f>Sheet1!$A$4</c:f>
              <c:strCache>
                <c:ptCount val="1"/>
                <c:pt idx="0">
                  <c:v>סיכוי בינוני / לא יודע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1.7666479676507023E-2"/>
                  <c:y val="-2.0651558890735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4435693357893456E-2"/>
                  <c:y val="2.110503293548409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1104379506071961E-2"/>
                  <c:y val="4.22100658709681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2208759012144006E-3"/>
                  <c:y val="6.33150988064524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multiLvlStrRef>
              <c:f>Sheet1!$A$1:$E$6</c:f>
              <c:multiLvlStrCache>
                <c:ptCount val="2"/>
                <c:lvl>
                  <c:pt idx="0">
                    <c:v>סיכוי גבוה ביותר</c:v>
                  </c:pt>
                  <c:pt idx="1">
                    <c:v>47%</c:v>
                  </c:pt>
                </c:lvl>
                <c:lvl>
                  <c:pt idx="0">
                    <c:v>סיכוי גבוה</c:v>
                  </c:pt>
                  <c:pt idx="1">
                    <c:v>45%</c:v>
                  </c:pt>
                </c:lvl>
                <c:lvl>
                  <c:pt idx="0">
                    <c:v>סיכוי בינוני / לא יודע</c:v>
                  </c:pt>
                  <c:pt idx="1">
                    <c:v>6%</c:v>
                  </c:pt>
                </c:lvl>
                <c:lvl>
                  <c:pt idx="0">
                    <c:v>סיכוי נמוך</c:v>
                  </c:pt>
                  <c:pt idx="1">
                    <c:v>2%</c:v>
                  </c:pt>
                </c:lvl>
                <c:lvl>
                  <c:pt idx="0">
                    <c:v>סיכוי נמוך ביותר</c:v>
                  </c:pt>
                  <c:pt idx="1">
                    <c:v>0%</c:v>
                  </c:pt>
                </c:lvl>
                <c:lvl>
                  <c:pt idx="1">
                    <c:v>כלל המדגם</c:v>
                  </c:pt>
                </c:lvl>
              </c:multiLvlStrCache>
            </c:multiLvlStrRef>
          </c:cat>
          <c:val>
            <c:numRef>
              <c:f>Sheet1!$B$4:$B$4</c:f>
              <c:numCache>
                <c:formatCode>0%</c:formatCode>
                <c:ptCount val="1"/>
                <c:pt idx="0">
                  <c:v>5.6074766355140193E-2</c:v>
                </c:pt>
              </c:numCache>
            </c:numRef>
          </c:val>
        </c:ser>
        <c:ser>
          <c:idx val="4"/>
          <c:order val="3"/>
          <c:tx>
            <c:strRef>
              <c:f>Sheet1!$A$5</c:f>
              <c:strCache>
                <c:ptCount val="1"/>
                <c:pt idx="0">
                  <c:v>סיכוי גבוה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1.3325255407286381E-2"/>
                  <c:y val="-1.6618136169672934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048119032239661E-2"/>
                  <c:y val="4.22099342183921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221730357826591E-2"/>
                  <c:y val="8.45536558669550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multiLvlStrRef>
              <c:f>Sheet1!$A$1:$E$6</c:f>
              <c:multiLvlStrCache>
                <c:ptCount val="2"/>
                <c:lvl>
                  <c:pt idx="0">
                    <c:v>סיכוי גבוה ביותר</c:v>
                  </c:pt>
                  <c:pt idx="1">
                    <c:v>47%</c:v>
                  </c:pt>
                </c:lvl>
                <c:lvl>
                  <c:pt idx="0">
                    <c:v>סיכוי גבוה</c:v>
                  </c:pt>
                  <c:pt idx="1">
                    <c:v>45%</c:v>
                  </c:pt>
                </c:lvl>
                <c:lvl>
                  <c:pt idx="0">
                    <c:v>סיכוי בינוני / לא יודע</c:v>
                  </c:pt>
                  <c:pt idx="1">
                    <c:v>6%</c:v>
                  </c:pt>
                </c:lvl>
                <c:lvl>
                  <c:pt idx="0">
                    <c:v>סיכוי נמוך</c:v>
                  </c:pt>
                  <c:pt idx="1">
                    <c:v>2%</c:v>
                  </c:pt>
                </c:lvl>
                <c:lvl>
                  <c:pt idx="0">
                    <c:v>סיכוי נמוך ביותר</c:v>
                  </c:pt>
                  <c:pt idx="1">
                    <c:v>0%</c:v>
                  </c:pt>
                </c:lvl>
                <c:lvl>
                  <c:pt idx="1">
                    <c:v>כלל המדגם</c:v>
                  </c:pt>
                </c:lvl>
              </c:multiLvlStrCache>
            </c:multiLvlStrRef>
          </c:cat>
          <c:val>
            <c:numRef>
              <c:f>Sheet1!$B$5:$B$5</c:f>
              <c:numCache>
                <c:formatCode>0%</c:formatCode>
                <c:ptCount val="1"/>
                <c:pt idx="0">
                  <c:v>0.45093457943925414</c:v>
                </c:pt>
              </c:numCache>
            </c:numRef>
          </c:val>
        </c:ser>
        <c:ser>
          <c:idx val="0"/>
          <c:order val="4"/>
          <c:tx>
            <c:strRef>
              <c:f>Sheet1!$A$6</c:f>
              <c:strCache>
                <c:ptCount val="1"/>
                <c:pt idx="0">
                  <c:v>סיכוי גבוה ביותר</c:v>
                </c:pt>
              </c:strCache>
            </c:strRef>
          </c:tx>
          <c:spPr>
            <a:solidFill>
              <a:srgbClr val="00800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008000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</c:dPt>
          <c:dLbls>
            <c:dLbl>
              <c:idx val="0"/>
              <c:layout>
                <c:manualLayout>
                  <c:x val="1.4527157733872503E-2"/>
                  <c:y val="2.12387545393660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8.9397893746907767E-3"/>
                  <c:y val="-3.893726684887624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9397893746908548E-3"/>
                  <c:y val="-8.49550181574646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Sheet1!$A$1:$E$6</c:f>
              <c:multiLvlStrCache>
                <c:ptCount val="2"/>
                <c:lvl>
                  <c:pt idx="0">
                    <c:v>סיכוי גבוה ביותר</c:v>
                  </c:pt>
                  <c:pt idx="1">
                    <c:v>47%</c:v>
                  </c:pt>
                </c:lvl>
                <c:lvl>
                  <c:pt idx="0">
                    <c:v>סיכוי גבוה</c:v>
                  </c:pt>
                  <c:pt idx="1">
                    <c:v>45%</c:v>
                  </c:pt>
                </c:lvl>
                <c:lvl>
                  <c:pt idx="0">
                    <c:v>סיכוי בינוני / לא יודע</c:v>
                  </c:pt>
                  <c:pt idx="1">
                    <c:v>6%</c:v>
                  </c:pt>
                </c:lvl>
                <c:lvl>
                  <c:pt idx="0">
                    <c:v>סיכוי נמוך</c:v>
                  </c:pt>
                  <c:pt idx="1">
                    <c:v>2%</c:v>
                  </c:pt>
                </c:lvl>
                <c:lvl>
                  <c:pt idx="0">
                    <c:v>סיכוי נמוך ביותר</c:v>
                  </c:pt>
                  <c:pt idx="1">
                    <c:v>0%</c:v>
                  </c:pt>
                </c:lvl>
                <c:lvl>
                  <c:pt idx="1">
                    <c:v>כלל המדגם</c:v>
                  </c:pt>
                </c:lvl>
              </c:multiLvlStrCache>
            </c:multiLvlStrRef>
          </c:cat>
          <c:val>
            <c:numRef>
              <c:f>Sheet1!$B$6:$B$6</c:f>
              <c:numCache>
                <c:formatCode>0%</c:formatCode>
                <c:ptCount val="1"/>
                <c:pt idx="0">
                  <c:v>0.47429906542056077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gapDepth val="50"/>
        <c:shape val="cylinder"/>
        <c:axId val="341417640"/>
        <c:axId val="341414112"/>
        <c:axId val="0"/>
      </c:bar3DChart>
      <c:catAx>
        <c:axId val="341417640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one"/>
        <c:crossAx val="341414112"/>
        <c:crosses val="autoZero"/>
        <c:auto val="1"/>
        <c:lblAlgn val="ctr"/>
        <c:lblOffset val="100"/>
        <c:noMultiLvlLbl val="0"/>
      </c:catAx>
      <c:valAx>
        <c:axId val="341414112"/>
        <c:scaling>
          <c:orientation val="minMax"/>
          <c:max val="1"/>
          <c:min val="0"/>
        </c:scaling>
        <c:delete val="0"/>
        <c:axPos val="l"/>
        <c:majorGridlines>
          <c:spPr>
            <a:ln w="3167">
              <a:solidFill>
                <a:schemeClr val="accent3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19476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lang="he-IL"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he-IL"/>
          </a:p>
        </c:txPr>
        <c:crossAx val="34141764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3029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he-IL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Sheet1!$C$52</c:f>
              <c:strCache>
                <c:ptCount val="1"/>
                <c:pt idx="0">
                  <c:v>גברים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Sheet1!$B$53:$B$57</c:f>
              <c:strCache>
                <c:ptCount val="5"/>
                <c:pt idx="0">
                  <c:v>שכר ממוצע לשחקן/ית (זר/ה+ ישראל/ית)</c:v>
                </c:pt>
                <c:pt idx="1">
                  <c:v>שכר ממוצע לשחקן/ית זר/ה</c:v>
                </c:pt>
                <c:pt idx="2">
                  <c:v>שכר ממוצע לשחקן/ית ישראל/ית</c:v>
                </c:pt>
                <c:pt idx="3">
                  <c:v>שכר ממוצע למאמן/נת</c:v>
                </c:pt>
                <c:pt idx="4">
                  <c:v>תקציב ממוצע לקבוצת גברים / נשים</c:v>
                </c:pt>
              </c:strCache>
            </c:strRef>
          </c:cat>
          <c:val>
            <c:numRef>
              <c:f>Sheet1!$C$53:$C$57</c:f>
              <c:numCache>
                <c:formatCode>#,##0.00</c:formatCode>
                <c:ptCount val="5"/>
                <c:pt idx="0">
                  <c:v>461336</c:v>
                </c:pt>
                <c:pt idx="1">
                  <c:v>652688</c:v>
                </c:pt>
                <c:pt idx="2">
                  <c:v>299289</c:v>
                </c:pt>
                <c:pt idx="3">
                  <c:v>343647</c:v>
                </c:pt>
                <c:pt idx="4">
                  <c:v>15646000</c:v>
                </c:pt>
              </c:numCache>
            </c:numRef>
          </c:val>
        </c:ser>
        <c:ser>
          <c:idx val="1"/>
          <c:order val="1"/>
          <c:tx>
            <c:strRef>
              <c:f>Sheet1!$D$52</c:f>
              <c:strCache>
                <c:ptCount val="1"/>
                <c:pt idx="0">
                  <c:v>נשים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Lbls>
            <c:dLbl>
              <c:idx val="4"/>
              <c:layout/>
              <c:tx>
                <c:rich>
                  <a:bodyPr/>
                  <a:lstStyle/>
                  <a:p>
                    <a:fld id="{05B5B75E-906E-4BC3-9D83-A18E81C4E88E}" type="VALUE">
                      <a:rPr lang="en-US" smtClean="0"/>
                      <a:pPr/>
                      <a:t>[ערך]</a:t>
                    </a:fld>
                    <a:endParaRPr lang="he-I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Sheet1!$B$53:$B$57</c:f>
              <c:strCache>
                <c:ptCount val="5"/>
                <c:pt idx="0">
                  <c:v>שכר ממוצע לשחקן/ית (זר/ה+ ישראל/ית)</c:v>
                </c:pt>
                <c:pt idx="1">
                  <c:v>שכר ממוצע לשחקן/ית זר/ה</c:v>
                </c:pt>
                <c:pt idx="2">
                  <c:v>שכר ממוצע לשחקן/ית ישראל/ית</c:v>
                </c:pt>
                <c:pt idx="3">
                  <c:v>שכר ממוצע למאמן/נת</c:v>
                </c:pt>
                <c:pt idx="4">
                  <c:v>תקציב ממוצע לקבוצת גברים / נשים</c:v>
                </c:pt>
              </c:strCache>
            </c:strRef>
          </c:cat>
          <c:val>
            <c:numRef>
              <c:f>Sheet1!$D$53:$D$57</c:f>
              <c:numCache>
                <c:formatCode>#,##0.00</c:formatCode>
                <c:ptCount val="5"/>
                <c:pt idx="0">
                  <c:v>65880</c:v>
                </c:pt>
                <c:pt idx="1">
                  <c:v>85304</c:v>
                </c:pt>
                <c:pt idx="2">
                  <c:v>49443</c:v>
                </c:pt>
                <c:pt idx="3">
                  <c:v>86425</c:v>
                </c:pt>
                <c:pt idx="4">
                  <c:v>1994000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230416288"/>
        <c:axId val="230417464"/>
      </c:barChart>
      <c:catAx>
        <c:axId val="230416288"/>
        <c:scaling>
          <c:orientation val="minMax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0417464"/>
        <c:crosses val="autoZero"/>
        <c:auto val="1"/>
        <c:lblAlgn val="ctr"/>
        <c:lblOffset val="100"/>
        <c:noMultiLvlLbl val="0"/>
      </c:catAx>
      <c:valAx>
        <c:axId val="230417464"/>
        <c:scaling>
          <c:orientation val="maxMin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0416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328741945277905"/>
          <c:y val="0.92621911298849047"/>
          <c:w val="0.12005159252481248"/>
          <c:h val="5.847310722416716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'ליגות על'!$B$97</c:f>
              <c:strCache>
                <c:ptCount val="1"/>
                <c:pt idx="0">
                  <c:v>ליגת על גברים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'ליגות על'!$A$98:$A$102</c:f>
              <c:strCache>
                <c:ptCount val="5"/>
                <c:pt idx="0">
                  <c:v>כדורגל</c:v>
                </c:pt>
                <c:pt idx="1">
                  <c:v>כדורסל </c:v>
                </c:pt>
                <c:pt idx="2">
                  <c:v>כדורעף</c:v>
                </c:pt>
                <c:pt idx="3">
                  <c:v>כדוריד </c:v>
                </c:pt>
                <c:pt idx="4">
                  <c:v>כדורמים</c:v>
                </c:pt>
              </c:strCache>
            </c:strRef>
          </c:cat>
          <c:val>
            <c:numRef>
              <c:f>'ליגות על'!$B$98:$B$102</c:f>
              <c:numCache>
                <c:formatCode>General</c:formatCode>
                <c:ptCount val="5"/>
                <c:pt idx="0">
                  <c:v>14</c:v>
                </c:pt>
                <c:pt idx="1">
                  <c:v>12</c:v>
                </c:pt>
                <c:pt idx="2">
                  <c:v>10</c:v>
                </c:pt>
                <c:pt idx="3">
                  <c:v>12</c:v>
                </c:pt>
                <c:pt idx="4" formatCode="_ * #,##0_ ;_ * \-#,##0_ ;_ * &quot;-&quot;??_ ;_ @_ ">
                  <c:v>6</c:v>
                </c:pt>
              </c:numCache>
            </c:numRef>
          </c:val>
        </c:ser>
        <c:ser>
          <c:idx val="1"/>
          <c:order val="1"/>
          <c:tx>
            <c:strRef>
              <c:f>'ליגות על'!$C$97</c:f>
              <c:strCache>
                <c:ptCount val="1"/>
                <c:pt idx="0">
                  <c:v>ליגת על נשים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'ליגות על'!$A$98:$A$102</c:f>
              <c:strCache>
                <c:ptCount val="5"/>
                <c:pt idx="0">
                  <c:v>כדורגל</c:v>
                </c:pt>
                <c:pt idx="1">
                  <c:v>כדורסל </c:v>
                </c:pt>
                <c:pt idx="2">
                  <c:v>כדורעף</c:v>
                </c:pt>
                <c:pt idx="3">
                  <c:v>כדוריד </c:v>
                </c:pt>
                <c:pt idx="4">
                  <c:v>כדורמים</c:v>
                </c:pt>
              </c:strCache>
            </c:strRef>
          </c:cat>
          <c:val>
            <c:numRef>
              <c:f>'ליגות על'!$C$98:$C$102</c:f>
              <c:numCache>
                <c:formatCode>General</c:formatCode>
                <c:ptCount val="5"/>
                <c:pt idx="0">
                  <c:v>8</c:v>
                </c:pt>
                <c:pt idx="1">
                  <c:v>8</c:v>
                </c:pt>
                <c:pt idx="2">
                  <c:v>8</c:v>
                </c:pt>
                <c:pt idx="3">
                  <c:v>8</c:v>
                </c:pt>
                <c:pt idx="4" formatCode="_ * #,##0_ ;_ * \-#,##0_ ;_ * &quot;-&quot;??_ ;_ @_ ">
                  <c:v>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30421384"/>
        <c:axId val="230419816"/>
      </c:barChart>
      <c:catAx>
        <c:axId val="230421384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0419816"/>
        <c:crosses val="autoZero"/>
        <c:auto val="1"/>
        <c:lblAlgn val="ctr"/>
        <c:lblOffset val="100"/>
        <c:noMultiLvlLbl val="0"/>
      </c:catAx>
      <c:valAx>
        <c:axId val="230419816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30421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6-02-08T16:37:01.614" idx="1">
    <p:pos x="7670" y="10"/>
    <p:text>תחילת עונת 2015-2016 חודש .....סה"כ ספורטאיות....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16-06-29T11:23:27.161" idx="1">
    <p:pos x="-18" y="0"/>
    <p:text>תקציב ממוצע במליונים</p:text>
    <p:extLst>
      <p:ext uri="{C676402C-5697-4E1C-873F-D02D1690AC5C}">
        <p15:threadingInfo xmlns:p15="http://schemas.microsoft.com/office/powerpoint/2012/main" timeZoneBias="-180"/>
      </p:ext>
    </p:extLst>
  </p:cm>
  <p:cm authorId="3" dt="2016-06-29T11:29:31.139" idx="2">
    <p:pos x="-18" y="136"/>
    <p:text>נתון ראשון</p:text>
    <p:extLst>
      <p:ext uri="{C676402C-5697-4E1C-873F-D02D1690AC5C}">
        <p15:threadingInfo xmlns:p15="http://schemas.microsoft.com/office/powerpoint/2012/main" timeZoneBias="-180">
          <p15:parentCm authorId="3" idx="1"/>
        </p15:threadingInfo>
      </p:ext>
    </p:extLst>
  </p:cm>
</p:cmLst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0.04097</cdr:x>
      <cdr:y>0.0164</cdr:y>
    </cdr:from>
    <cdr:to>
      <cdr:x>0.82425</cdr:x>
      <cdr:y>0.13371</cdr:y>
    </cdr:to>
    <cdr:sp macro="" textlink="">
      <cdr:nvSpPr>
        <cdr:cNvPr id="3" name="כותרת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468560" y="98666"/>
          <a:ext cx="8958318" cy="7059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1" anchor="ctr">
          <a:noAutofit/>
        </a:bodyPr>
        <a:lstStyle xmlns:a="http://schemas.openxmlformats.org/drawingml/2006/main">
          <a:lvl1pPr algn="ctr" defTabSz="914400" rtl="1" eaLnBrk="1" latinLnBrk="0" hangingPunct="1">
            <a:spcBef>
              <a:spcPct val="0"/>
            </a:spcBef>
            <a:buNone/>
            <a:defRPr sz="4000" kern="120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BN Miri Bold" pitchFamily="2" charset="-79"/>
            </a:defRPr>
          </a:lvl1pPr>
        </a:lstStyle>
        <a:p xmlns:a="http://schemas.openxmlformats.org/drawingml/2006/main">
          <a:pPr lvl="0"/>
          <a:r>
            <a:rPr lang="he-IL" sz="1600" b="1" dirty="0"/>
            <a:t/>
          </a:r>
          <a:br>
            <a:rPr lang="he-IL" sz="1600" b="1" dirty="0"/>
          </a:br>
          <a:r>
            <a:rPr lang="en-US" sz="1600" b="1" dirty="0" smtClean="0">
              <a:effectLst/>
            </a:rPr>
            <a:t/>
          </a:r>
          <a:br>
            <a:rPr lang="en-US" sz="1600" b="1" dirty="0" smtClean="0">
              <a:effectLst/>
            </a:rPr>
          </a:br>
          <a:r>
            <a:rPr lang="he-IL" sz="1600" b="1" dirty="0" smtClean="0">
              <a:cs typeface="Arial"/>
            </a:rPr>
            <a:t> </a:t>
          </a:r>
          <a:r>
            <a:rPr lang="he-IL" sz="1600" b="1" dirty="0" smtClean="0">
              <a:effectLst/>
              <a:cs typeface="Arial"/>
            </a:rPr>
            <a:t> </a:t>
          </a:r>
          <a:br>
            <a:rPr lang="he-IL" sz="1600" b="1" dirty="0" smtClean="0">
              <a:effectLst/>
              <a:cs typeface="Arial"/>
            </a:rPr>
          </a:br>
          <a:endParaRPr lang="he-IL" sz="1600" dirty="0">
            <a:cs typeface="Arial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68DF109-64EC-4088-A148-DA6822AF6D05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CB2D0CE-8CAC-4FF0-87FF-DBCD0C12E6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21970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C315DC-F6DF-40E9-982A-24E2343EB02B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7985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7%</a:t>
            </a:r>
            <a:r>
              <a:rPr lang="he-IL" baseline="0" dirty="0" smtClean="0"/>
              <a:t> נפלו שימור של 93%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DA0DA8-DE41-4199-85B0-D553FB500185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73574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DA0DA8-DE41-4199-85B0-D553FB500185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68418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DA0DA8-DE41-4199-85B0-D553FB500185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78066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04B8C8-E5CD-49A3-A671-D5D9EDC69E92}" type="slidenum">
              <a:rPr lang="he-IL" smtClean="0">
                <a:solidFill>
                  <a:prstClr val="black"/>
                </a:solidFill>
              </a:rPr>
              <a:pPr/>
              <a:t>17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6013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19B78E-9D7F-49B8-8B12-12786745AD18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5075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B2D0CE-8CAC-4FF0-87FF-DBCD0C12E685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44758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34858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629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4926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3074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05750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30367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6858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35589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69163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139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4021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29720-5DA1-433C-8A3C-177E403AEADB}" type="datetimeFigureOut">
              <a:rPr lang="he-IL" smtClean="0"/>
              <a:t>י"ב/תמוז/תשע"ו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84C35-C42D-48C3-82E4-CD2E2F17EA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5337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&#1490;'&#1493;&#1491;&#1493;%20&#1493;&#1492;&#1514;&#1506;&#1502;&#1500;&#1493;&#1514;%20&#1502;&#1506;&#1493;&#1491;&#1499;&#1504;&#1497;&#1501;/Atena_Judo_-_Online_4_-_10.6.15_-_youtube.mp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3" Type="http://schemas.openxmlformats.org/officeDocument/2006/relationships/image" Target="../media/image5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17" Type="http://schemas.openxmlformats.org/officeDocument/2006/relationships/image" Target="../media/image34.jpeg"/><Relationship Id="rId2" Type="http://schemas.openxmlformats.org/officeDocument/2006/relationships/image" Target="../media/image21.jpeg"/><Relationship Id="rId16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5" Type="http://schemas.openxmlformats.org/officeDocument/2006/relationships/image" Target="../media/image32.jpeg"/><Relationship Id="rId10" Type="http://schemas.openxmlformats.org/officeDocument/2006/relationships/image" Target="../media/image27.jpeg"/><Relationship Id="rId4" Type="http://schemas.openxmlformats.org/officeDocument/2006/relationships/image" Target="../media/image4.png"/><Relationship Id="rId9" Type="http://schemas.openxmlformats.org/officeDocument/2006/relationships/image" Target="../media/image26.png"/><Relationship Id="rId1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17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Relationship Id="rId9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g"/><Relationship Id="rId5" Type="http://schemas.openxmlformats.org/officeDocument/2006/relationships/image" Target="../media/image42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jpg"/><Relationship Id="rId7" Type="http://schemas.openxmlformats.org/officeDocument/2006/relationships/image" Target="../media/image49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19.jpeg"/><Relationship Id="rId5" Type="http://schemas.openxmlformats.org/officeDocument/2006/relationships/image" Target="../media/image47.png"/><Relationship Id="rId10" Type="http://schemas.openxmlformats.org/officeDocument/2006/relationships/image" Target="../media/image18.png"/><Relationship Id="rId4" Type="http://schemas.openxmlformats.org/officeDocument/2006/relationships/image" Target="../media/image46.png"/><Relationship Id="rId9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hyperlink" Target="&#1490;'&#1493;&#1491;&#1493;%20&#1493;&#1492;&#1514;&#1506;&#1502;&#1500;&#1493;&#1514;%20&#1502;&#1506;&#1493;&#1491;&#1499;&#1504;&#1497;&#1501;/Atena_HITAMLUT_ONLINE_5_-_10.6.15_-_youtube.mp4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image" Target="../media/image57.jpg"/><Relationship Id="rId7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0" y="3789040"/>
            <a:ext cx="9190235" cy="3888432"/>
          </a:xfrm>
          <a:prstGeom prst="rect">
            <a:avLst/>
          </a:prstGeom>
          <a:effectLst>
            <a:softEdge rad="1257300"/>
          </a:effectLst>
        </p:spPr>
      </p:pic>
      <p:sp>
        <p:nvSpPr>
          <p:cNvPr id="5" name="כותרת משנה 7"/>
          <p:cNvSpPr txBox="1">
            <a:spLocks/>
          </p:cNvSpPr>
          <p:nvPr/>
        </p:nvSpPr>
        <p:spPr>
          <a:xfrm>
            <a:off x="-208548" y="2605554"/>
            <a:ext cx="12192000" cy="1838109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"אתנה" </a:t>
            </a:r>
            <a:endParaRPr lang="en-US" sz="3200" b="1" dirty="0" smtClean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0" indent="0" algn="ctr">
              <a:buNone/>
            </a:pPr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הפרויקט הלאומי </a:t>
            </a:r>
          </a:p>
          <a:p>
            <a:pPr marL="0" indent="0" algn="ctr">
              <a:buNone/>
            </a:pPr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לקידום  ספורט הנשים בישראל</a:t>
            </a:r>
          </a:p>
          <a:p>
            <a:pPr marL="0" indent="0" algn="ctr">
              <a:buNone/>
            </a:pPr>
            <a:endParaRPr lang="he-IL" sz="1800" b="1" dirty="0">
              <a:solidFill>
                <a:srgbClr val="002060"/>
              </a:solidFill>
              <a:latin typeface="David" pitchFamily="34" charset="-79"/>
            </a:endParaRPr>
          </a:p>
        </p:txBody>
      </p:sp>
      <p:pic>
        <p:nvPicPr>
          <p:cNvPr id="6" name="Picture 5" descr="C:\Users\omrity\Downloads\tarbut_sport_bi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3302" y="293563"/>
            <a:ext cx="12001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U:\My-Doc\עדי\אתנה\לוגוים\אתנה\לוגו אתנה חדש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92938" y="197490"/>
            <a:ext cx="2928858" cy="1618846"/>
          </a:xfrm>
          <a:prstGeom prst="rect">
            <a:avLst/>
          </a:prstGeom>
          <a:noFill/>
        </p:spPr>
      </p:pic>
      <p:pic>
        <p:nvPicPr>
          <p:cNvPr id="8" name="Picture 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06" y="293563"/>
            <a:ext cx="673626" cy="713350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2" name="TextBox 1"/>
          <p:cNvSpPr txBox="1"/>
          <p:nvPr/>
        </p:nvSpPr>
        <p:spPr>
          <a:xfrm>
            <a:off x="10883900" y="5862578"/>
            <a:ext cx="1193800" cy="2308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900" dirty="0" smtClean="0">
                <a:hlinkClick r:id="rId2" action="ppaction://hlinkfile"/>
              </a:rPr>
              <a:t>ג'ודו </a:t>
            </a:r>
            <a:endParaRPr lang="he-IL" sz="900" dirty="0"/>
          </a:p>
        </p:txBody>
      </p:sp>
    </p:spTree>
    <p:extLst>
      <p:ext uri="{BB962C8B-B14F-4D97-AF65-F5344CB8AC3E}">
        <p14:creationId xmlns:p14="http://schemas.microsoft.com/office/powerpoint/2010/main" val="388075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omrity\Downloads\tarbut_sport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189070"/>
            <a:ext cx="1976128" cy="1131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77" y="189070"/>
            <a:ext cx="1152570" cy="1101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C:\Users\liorg.WINGATE\Desktop\lior\דוח תקציב 2014\לוגו\athen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647" y="200409"/>
            <a:ext cx="2282559" cy="1119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352563" y="1684305"/>
            <a:ext cx="67185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4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חזון המועצה הציבורית לקידום ספורט נשים</a:t>
            </a:r>
            <a:endParaRPr lang="he-IL" sz="24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59808" y="2506448"/>
            <a:ext cx="100389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algn="ctr">
              <a:buClr>
                <a:prstClr val="black">
                  <a:shade val="95000"/>
                </a:prstClr>
              </a:buClr>
              <a:buSzPct val="65000"/>
              <a:defRPr/>
            </a:pPr>
            <a:r>
              <a:rPr lang="he-IL" sz="2400" b="1" i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</a:rPr>
              <a:t>"שינוי חברתי ומגדרי בתרבות הספורט בישראל בדרך אשר תבטיח את השתתפותן המלאה של ילדות, נערות ונשים בכל תחומי הספורט ובכל </a:t>
            </a:r>
            <a:r>
              <a:rPr lang="he-IL" sz="2400" b="1" i="1" dirty="0" smtClean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</a:rPr>
              <a:t>הרמות"</a:t>
            </a:r>
            <a:endParaRPr lang="en-US" sz="2400" b="1" i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83" y="3615566"/>
            <a:ext cx="11559268" cy="282741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552700" y="2200054"/>
            <a:ext cx="6311900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7001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omrity\Downloads\tarbut_sport_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536" y="5701406"/>
            <a:ext cx="1405981" cy="804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29" y="5697007"/>
            <a:ext cx="750632" cy="717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C:\Users\liorg.WINGATE\Desktop\lior\דוח תקציב 2014\לוגו\athen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710" y="5701406"/>
            <a:ext cx="1452773" cy="71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-17516" y="3046387"/>
            <a:ext cx="54942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dirty="0" smtClean="0">
                <a:solidFill>
                  <a:prstClr val="black"/>
                </a:solidFill>
                <a:latin typeface="David" panose="020E0502060401010101" pitchFamily="34" charset="-79"/>
              </a:rPr>
              <a:t/>
            </a:r>
            <a:br>
              <a:rPr lang="en-US" b="1" dirty="0" smtClean="0">
                <a:solidFill>
                  <a:prstClr val="black"/>
                </a:solidFill>
                <a:latin typeface="David" panose="020E0502060401010101" pitchFamily="34" charset="-79"/>
              </a:rPr>
            </a:br>
            <a:r>
              <a:rPr lang="en-US" b="1" dirty="0" smtClean="0">
                <a:solidFill>
                  <a:prstClr val="black"/>
                </a:solidFill>
                <a:latin typeface="David" panose="020E0502060401010101" pitchFamily="34" charset="-79"/>
              </a:rPr>
              <a:t/>
            </a:r>
            <a:br>
              <a:rPr lang="en-US" b="1" dirty="0" smtClean="0">
                <a:solidFill>
                  <a:prstClr val="black"/>
                </a:solidFill>
                <a:latin typeface="David" panose="020E0502060401010101" pitchFamily="34" charset="-79"/>
              </a:rPr>
            </a:br>
            <a:r>
              <a:rPr lang="en-US" b="1" dirty="0" smtClean="0">
                <a:solidFill>
                  <a:prstClr val="black"/>
                </a:solidFill>
                <a:latin typeface="David" panose="020E0502060401010101" pitchFamily="34" charset="-79"/>
              </a:rPr>
              <a:t/>
            </a:r>
            <a:br>
              <a:rPr lang="en-US" b="1" dirty="0" smtClean="0">
                <a:solidFill>
                  <a:prstClr val="black"/>
                </a:solidFill>
                <a:latin typeface="David" panose="020E0502060401010101" pitchFamily="34" charset="-79"/>
              </a:rPr>
            </a:br>
            <a:endParaRPr lang="he-IL" b="1" dirty="0">
              <a:solidFill>
                <a:prstClr val="black"/>
              </a:solidFill>
              <a:latin typeface="David" panose="020E0502060401010101" pitchFamily="34" charset="-79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48505" y="358345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37160">
              <a:buClr>
                <a:prstClr val="black">
                  <a:shade val="95000"/>
                </a:prstClr>
              </a:buClr>
              <a:buSzPct val="65000"/>
              <a:defRPr/>
            </a:pPr>
            <a:r>
              <a:rPr lang="he-IL" sz="3200" b="1" dirty="0">
                <a:solidFill>
                  <a:srgbClr val="FF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מטרות </a:t>
            </a:r>
            <a:r>
              <a:rPr lang="he-IL" sz="3200" b="1" dirty="0" smtClean="0">
                <a:solidFill>
                  <a:srgbClr val="FF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על: </a:t>
            </a:r>
            <a:r>
              <a:rPr lang="en-US" sz="2400" b="1" dirty="0">
                <a:solidFill>
                  <a:srgbClr val="FF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sz="2400" b="1" dirty="0">
                <a:solidFill>
                  <a:srgbClr val="FF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endParaRPr lang="en-US" sz="2400" b="1" dirty="0">
              <a:solidFill>
                <a:srgbClr val="FF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52" y="358345"/>
            <a:ext cx="5765432" cy="504396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146276" y="839200"/>
            <a:ext cx="570045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latin typeface="David" panose="020E0502060401010101" pitchFamily="34" charset="-79"/>
              </a:rPr>
              <a:t>1</a:t>
            </a:r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.</a:t>
            </a:r>
            <a:r>
              <a:rPr lang="he-IL" sz="2800" b="1" dirty="0" smtClean="0">
                <a:solidFill>
                  <a:srgbClr val="FF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הרחבת מספר ואיכות הספורטאיות </a:t>
            </a:r>
            <a:r>
              <a:rPr lang="he-IL" sz="2800" b="1" dirty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בפריסה ארצית</a:t>
            </a:r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.</a:t>
            </a: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endParaRPr lang="he-IL" sz="2800" b="1" dirty="0">
              <a:solidFill>
                <a:schemeClr val="accent5">
                  <a:lumMod val="50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>
              <a:defRPr/>
            </a:pPr>
            <a:r>
              <a:rPr lang="he-IL" sz="2800" b="1" dirty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2. </a:t>
            </a:r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בניה יצירה </a:t>
            </a:r>
            <a:r>
              <a:rPr lang="he-IL" sz="2800" b="1" dirty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וקידום מנהיגות נשים בספורט</a:t>
            </a:r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.</a:t>
            </a: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3</a:t>
            </a:r>
            <a:r>
              <a:rPr lang="he-IL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. </a:t>
            </a:r>
            <a:r>
              <a:rPr lang="he-IL" sz="2800" b="1" dirty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שינוי עמדות החברה באשר לחשיבות הספורט כגורם משמעותי </a:t>
            </a:r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בהכשרתה </a:t>
            </a:r>
            <a:r>
              <a:rPr lang="he-IL" sz="2800" b="1" dirty="0">
                <a:solidFill>
                  <a:schemeClr val="accent5">
                    <a:lumMod val="50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ועיצובה של כל ילדה ונערה</a:t>
            </a:r>
            <a:r>
              <a:rPr lang="he-IL" sz="2800" dirty="0">
                <a:solidFill>
                  <a:schemeClr val="accent5">
                    <a:lumMod val="50000"/>
                  </a:schemeClr>
                </a:solidFill>
                <a:latin typeface="David" panose="020E0502060401010101" pitchFamily="34" charset="-79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1303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44" y="863259"/>
            <a:ext cx="2505085" cy="188163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309144" y="947771"/>
            <a:ext cx="2516139" cy="1887399"/>
          </a:xfrm>
          <a:prstGeom prst="rect">
            <a:avLst/>
          </a:prstGeom>
          <a:solidFill>
            <a:srgbClr val="F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35697" y="946782"/>
            <a:ext cx="2546373" cy="1884298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5" descr="C:\Users\omrity\Downloads\tarbut_sport_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9158" y="256079"/>
            <a:ext cx="74612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95" y="61913"/>
            <a:ext cx="534988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מלבן 7"/>
          <p:cNvSpPr/>
          <p:nvPr/>
        </p:nvSpPr>
        <p:spPr>
          <a:xfrm>
            <a:off x="319049" y="2861634"/>
            <a:ext cx="2613873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b="1" dirty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פרויקטים </a:t>
            </a:r>
            <a:r>
              <a:rPr lang="he-IL" b="1" dirty="0" smtClean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בתשתיות ברשויות מקומיות איגודים </a:t>
            </a:r>
            <a:r>
              <a:rPr lang="he-IL" b="1" dirty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ומועדוני </a:t>
            </a:r>
            <a:r>
              <a:rPr lang="he-IL" b="1" dirty="0" smtClean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הספורט</a:t>
            </a:r>
          </a:p>
          <a:p>
            <a:endParaRPr lang="he-IL" b="1" dirty="0">
              <a:solidFill>
                <a:schemeClr val="accent5">
                  <a:lumMod val="75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endParaRPr lang="he-IL" sz="2000" dirty="0">
              <a:solidFill>
                <a:schemeClr val="accent5">
                  <a:lumMod val="75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2" name="כותרת משנה 2"/>
          <p:cNvSpPr txBox="1">
            <a:spLocks/>
          </p:cNvSpPr>
          <p:nvPr/>
        </p:nvSpPr>
        <p:spPr>
          <a:xfrm>
            <a:off x="4412091" y="1278183"/>
            <a:ext cx="3312368" cy="3456384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8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6</a:t>
            </a:r>
            <a:r>
              <a:rPr lang="en-US" sz="9600" b="1" dirty="0" smtClean="0">
                <a:solidFill>
                  <a:schemeClr val="accent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9600" b="1" dirty="0" smtClean="0">
                <a:solidFill>
                  <a:schemeClr val="accent2"/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endParaRPr lang="he-IL" sz="9600" b="1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endParaRPr lang="he-IL" sz="2000" dirty="0"/>
          </a:p>
        </p:txBody>
      </p:sp>
      <p:sp>
        <p:nvSpPr>
          <p:cNvPr id="13" name="כותרת משנה 2"/>
          <p:cNvSpPr txBox="1">
            <a:spLocks/>
          </p:cNvSpPr>
          <p:nvPr/>
        </p:nvSpPr>
        <p:spPr>
          <a:xfrm>
            <a:off x="4821259" y="2980689"/>
            <a:ext cx="2494032" cy="701171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תכניות מקצועיות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בגופי הספורט</a:t>
            </a:r>
          </a:p>
          <a:p>
            <a:pPr algn="r"/>
            <a:endParaRPr lang="he-IL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כותרת משנה 2"/>
          <p:cNvSpPr txBox="1">
            <a:spLocks/>
          </p:cNvSpPr>
          <p:nvPr/>
        </p:nvSpPr>
        <p:spPr>
          <a:xfrm>
            <a:off x="4445139" y="3681860"/>
            <a:ext cx="2903200" cy="2254579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he-IL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ספורט הישגי פרויקט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TOP TEAM</a:t>
            </a:r>
            <a:endParaRPr lang="he-IL" sz="1800" b="1" dirty="0" smtClean="0">
              <a:solidFill>
                <a:schemeClr val="accent6">
                  <a:lumMod val="75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r"/>
            <a:r>
              <a:rPr lang="he-IL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התאחדות הספורט לבתי הספר </a:t>
            </a:r>
          </a:p>
          <a:p>
            <a:pPr algn="r"/>
            <a:r>
              <a:rPr lang="he-IL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התאחדות לספורט נכים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התאחדות אילת</a:t>
            </a:r>
          </a:p>
          <a:p>
            <a:pPr algn="r"/>
            <a:r>
              <a:rPr lang="he-IL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ספיישל אולימפיקס</a:t>
            </a:r>
          </a:p>
          <a:p>
            <a:pPr algn="r"/>
            <a:r>
              <a:rPr lang="he-IL" sz="1800" b="1" dirty="0" smtClean="0">
                <a:solidFill>
                  <a:schemeClr val="accent6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התאחדות ספורט חרשים</a:t>
            </a:r>
            <a:endParaRPr lang="he-IL" sz="1800" b="1" dirty="0">
              <a:solidFill>
                <a:schemeClr val="accent6">
                  <a:lumMod val="75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5" name="כותרת משנה 2"/>
          <p:cNvSpPr txBox="1">
            <a:spLocks/>
          </p:cNvSpPr>
          <p:nvPr/>
        </p:nvSpPr>
        <p:spPr>
          <a:xfrm>
            <a:off x="9586053" y="1447735"/>
            <a:ext cx="1962320" cy="1229882"/>
          </a:xfrm>
          <a:prstGeom prst="rect">
            <a:avLst/>
          </a:prstGeom>
        </p:spPr>
        <p:txBody>
          <a:bodyPr vert="horz" lIns="91440" tIns="45720" rIns="91440" bIns="45720" rtlCol="1">
            <a:normAutofit fontScale="85000" lnSpcReduction="20000"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10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12</a:t>
            </a:r>
          </a:p>
          <a:p>
            <a:pPr algn="r"/>
            <a:endParaRPr lang="he-IL" sz="2000" dirty="0"/>
          </a:p>
        </p:txBody>
      </p:sp>
      <p:sp>
        <p:nvSpPr>
          <p:cNvPr id="17" name="מלבן 5"/>
          <p:cNvSpPr/>
          <p:nvPr/>
        </p:nvSpPr>
        <p:spPr>
          <a:xfrm>
            <a:off x="9511609" y="3035529"/>
            <a:ext cx="25161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b="1" dirty="0" smtClean="0">
                <a:solidFill>
                  <a:srgbClr val="FF2929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תכניות </a:t>
            </a:r>
            <a:r>
              <a:rPr lang="he-IL" b="1" dirty="0">
                <a:solidFill>
                  <a:srgbClr val="FF2929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מקצועיות </a:t>
            </a:r>
            <a:r>
              <a:rPr lang="en-US" b="1" dirty="0">
                <a:solidFill>
                  <a:srgbClr val="FF2929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b="1" dirty="0">
                <a:solidFill>
                  <a:srgbClr val="FF2929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b="1" dirty="0" smtClean="0">
                <a:solidFill>
                  <a:srgbClr val="FF2929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באיגודי  </a:t>
            </a:r>
            <a:r>
              <a:rPr lang="he-IL" b="1" dirty="0">
                <a:solidFill>
                  <a:srgbClr val="FF2929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הספורט</a:t>
            </a:r>
            <a:endParaRPr lang="he-IL" dirty="0">
              <a:solidFill>
                <a:srgbClr val="FF2929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18" name="Picture 10" descr="C:\Users\liorg.WINGATE\Desktop\lior\דוח תקציב 2014\לוגו\athen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303" y="124700"/>
            <a:ext cx="1263408" cy="61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כותרת משנה 2"/>
          <p:cNvSpPr txBox="1">
            <a:spLocks/>
          </p:cNvSpPr>
          <p:nvPr/>
        </p:nvSpPr>
        <p:spPr>
          <a:xfrm>
            <a:off x="670301" y="1447735"/>
            <a:ext cx="1962320" cy="1229882"/>
          </a:xfrm>
          <a:prstGeom prst="rect">
            <a:avLst/>
          </a:prstGeom>
        </p:spPr>
        <p:txBody>
          <a:bodyPr vert="horz" lIns="91440" tIns="45720" rIns="91440" bIns="45720" rtlCol="1">
            <a:normAutofit fontScale="62500" lnSpcReduction="20000"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137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21</a:t>
            </a:r>
          </a:p>
          <a:p>
            <a:pPr algn="r"/>
            <a:endParaRPr lang="he-IL" sz="20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0" name="כותרת משנה 2"/>
          <p:cNvSpPr txBox="1">
            <a:spLocks/>
          </p:cNvSpPr>
          <p:nvPr/>
        </p:nvSpPr>
        <p:spPr>
          <a:xfrm>
            <a:off x="9309144" y="3635117"/>
            <a:ext cx="2448296" cy="2357636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he-IL" sz="1800" b="1" dirty="0" smtClean="0">
                <a:solidFill>
                  <a:srgbClr val="FF3F3F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 ענפי על: </a:t>
            </a:r>
          </a:p>
          <a:p>
            <a:pPr algn="r"/>
            <a:r>
              <a:rPr lang="he-IL" sz="1800" b="1" dirty="0" smtClean="0">
                <a:solidFill>
                  <a:schemeClr val="tx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כדורגל ,כדור סל  </a:t>
            </a:r>
          </a:p>
          <a:p>
            <a:pPr algn="r"/>
            <a:r>
              <a:rPr lang="he-IL" sz="1800" b="1" dirty="0" smtClean="0">
                <a:solidFill>
                  <a:srgbClr val="FF3F3F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 ענפי כדור מועדפים :</a:t>
            </a:r>
          </a:p>
          <a:p>
            <a:pPr algn="r"/>
            <a:r>
              <a:rPr lang="he-IL" sz="1800" b="1" dirty="0" smtClean="0">
                <a:solidFill>
                  <a:schemeClr val="tx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כדור עף ,כדור יד</a:t>
            </a:r>
          </a:p>
          <a:p>
            <a:pPr algn="r"/>
            <a:r>
              <a:rPr lang="he-IL" sz="1800" b="1" dirty="0" smtClean="0">
                <a:solidFill>
                  <a:srgbClr val="FF3F3F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8 ענפים אישיים: </a:t>
            </a:r>
            <a:r>
              <a:rPr lang="en-US" sz="1800" b="1" dirty="0" smtClean="0">
                <a:solidFill>
                  <a:schemeClr val="accent2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sz="1800" b="1" dirty="0" smtClean="0">
                <a:solidFill>
                  <a:schemeClr val="accent2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1800" b="1" dirty="0" smtClean="0">
                <a:solidFill>
                  <a:schemeClr val="tx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אתלטיקה, התעמלות, שחייה, שייט, ג'ודו, אופניים, טניס, סקי מים </a:t>
            </a:r>
            <a:endParaRPr lang="he-IL" sz="1800" b="1" dirty="0" smtClean="0">
              <a:solidFill>
                <a:schemeClr val="accent2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1" name="מלבן 26"/>
          <p:cNvSpPr/>
          <p:nvPr/>
        </p:nvSpPr>
        <p:spPr>
          <a:xfrm>
            <a:off x="331651" y="3983553"/>
            <a:ext cx="26396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1200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</a:rPr>
              <a:t>10 פרויקטים באגודות, איגודים </a:t>
            </a:r>
            <a:r>
              <a:rPr lang="en-US" sz="1200" b="1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</a:rPr>
              <a:t/>
            </a:r>
            <a:br>
              <a:rPr lang="en-US" sz="1200" b="1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</a:rPr>
            </a:br>
            <a:r>
              <a:rPr lang="he-IL" sz="1200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</a:rPr>
              <a:t>וגופי הספורט: </a:t>
            </a:r>
            <a:r>
              <a:rPr lang="he-IL" sz="1200" dirty="0" smtClean="0">
                <a:latin typeface="David" panose="020E0502060401010101" pitchFamily="34" charset="-79"/>
              </a:rPr>
              <a:t>עירוני נתניה, הפועל חולון, יפיע, דבוריה, אכסאל, הישגי כרמיאל, הפועל קטמון, מכבי חיפה, הפועל לוד - אילת, איגוד הכדור מים, כאוכב, שרעבי אומניות לחימה</a:t>
            </a:r>
            <a:endParaRPr lang="he-IL" sz="1200" dirty="0"/>
          </a:p>
        </p:txBody>
      </p:sp>
      <p:sp>
        <p:nvSpPr>
          <p:cNvPr id="22" name="מלבן 28"/>
          <p:cNvSpPr/>
          <p:nvPr/>
        </p:nvSpPr>
        <p:spPr>
          <a:xfrm>
            <a:off x="394489" y="5183882"/>
            <a:ext cx="261340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1600" b="1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</a:rPr>
              <a:t> </a:t>
            </a:r>
            <a:r>
              <a:rPr lang="he-IL" sz="1200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</a:rPr>
              <a:t>11 פרויקטים ברשויות המקומיות</a:t>
            </a:r>
            <a:r>
              <a:rPr lang="he-IL" sz="1200" dirty="0" smtClean="0">
                <a:solidFill>
                  <a:srgbClr val="C00000"/>
                </a:solidFill>
                <a:latin typeface="David" panose="020E0502060401010101" pitchFamily="34" charset="-79"/>
              </a:rPr>
              <a:t>:</a:t>
            </a:r>
            <a:r>
              <a:rPr lang="en-US" sz="1200" b="1" dirty="0" smtClean="0">
                <a:solidFill>
                  <a:srgbClr val="C00000"/>
                </a:solidFill>
                <a:latin typeface="David" panose="020E0502060401010101" pitchFamily="34" charset="-79"/>
              </a:rPr>
              <a:t/>
            </a:r>
            <a:br>
              <a:rPr lang="en-US" sz="1200" b="1" dirty="0" smtClean="0">
                <a:solidFill>
                  <a:srgbClr val="C00000"/>
                </a:solidFill>
                <a:latin typeface="David" panose="020E0502060401010101" pitchFamily="34" charset="-79"/>
              </a:rPr>
            </a:br>
            <a:r>
              <a:rPr lang="he-IL" sz="1200" dirty="0" smtClean="0">
                <a:latin typeface="David" panose="020E0502060401010101" pitchFamily="34" charset="-79"/>
              </a:rPr>
              <a:t>ברשויות </a:t>
            </a:r>
            <a:r>
              <a:rPr lang="he-IL" sz="1200" dirty="0">
                <a:latin typeface="David" panose="020E0502060401010101" pitchFamily="34" charset="-79"/>
              </a:rPr>
              <a:t>המקומיות</a:t>
            </a:r>
            <a:r>
              <a:rPr lang="en-US" sz="1200" dirty="0">
                <a:latin typeface="David" panose="020E0502060401010101" pitchFamily="34" charset="-79"/>
              </a:rPr>
              <a:t>:</a:t>
            </a:r>
            <a:endParaRPr lang="he-IL" sz="1200" dirty="0">
              <a:latin typeface="David" panose="020E0502060401010101" pitchFamily="34" charset="-79"/>
            </a:endParaRPr>
          </a:p>
          <a:p>
            <a:r>
              <a:rPr lang="he-IL" sz="1200" dirty="0">
                <a:latin typeface="David" panose="020E0502060401010101" pitchFamily="34" charset="-79"/>
              </a:rPr>
              <a:t>כפר סבא – שדרות. בת ים. בית שמש.</a:t>
            </a:r>
          </a:p>
          <a:p>
            <a:r>
              <a:rPr lang="he-IL" sz="1200" dirty="0">
                <a:latin typeface="David" panose="020E0502060401010101" pitchFamily="34" charset="-79"/>
              </a:rPr>
              <a:t>מ.א.משגב . רמלה. מ.א.מנשה ופרדס חנה. מ.א.חבל מודיעין וגזר. מ.א. גליל עליון. מ.א. גליל תחתון כפר קמה וכפר תבור. </a:t>
            </a:r>
            <a:r>
              <a:rPr lang="he-IL" sz="1200" dirty="0" smtClean="0">
                <a:latin typeface="David" panose="020E0502060401010101" pitchFamily="34" charset="-79"/>
              </a:rPr>
              <a:t>יהוד, ירושלים </a:t>
            </a:r>
            <a:r>
              <a:rPr lang="he-IL" sz="1200" dirty="0">
                <a:latin typeface="David" panose="020E0502060401010101" pitchFamily="34" charset="-79"/>
              </a:rPr>
              <a:t>. </a:t>
            </a:r>
            <a:endParaRPr lang="en-US" sz="1200" dirty="0">
              <a:latin typeface="David" panose="020E0502060401010101" pitchFamily="34" charset="-79"/>
            </a:endParaRPr>
          </a:p>
          <a:p>
            <a:endParaRPr lang="he-IL" sz="1200" dirty="0"/>
          </a:p>
        </p:txBody>
      </p:sp>
    </p:spTree>
    <p:extLst>
      <p:ext uri="{BB962C8B-B14F-4D97-AF65-F5344CB8AC3E}">
        <p14:creationId xmlns:p14="http://schemas.microsoft.com/office/powerpoint/2010/main" val="306734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471904" y="-55499"/>
            <a:ext cx="3750171" cy="47363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כותרת משנה 2"/>
          <p:cNvSpPr txBox="1">
            <a:spLocks/>
          </p:cNvSpPr>
          <p:nvPr/>
        </p:nvSpPr>
        <p:spPr>
          <a:xfrm>
            <a:off x="8371142" y="703133"/>
            <a:ext cx="4241218" cy="490972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2000" b="1" dirty="0" smtClean="0">
                <a:solidFill>
                  <a:srgbClr val="C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21 פרויקטים באיגודים ורשויות</a:t>
            </a:r>
            <a:endParaRPr lang="he-IL" sz="2000" b="1" dirty="0" smtClean="0">
              <a:solidFill>
                <a:schemeClr val="tx1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r"/>
            <a:endParaRPr lang="he-IL" sz="1800" dirty="0"/>
          </a:p>
        </p:txBody>
      </p:sp>
      <p:sp>
        <p:nvSpPr>
          <p:cNvPr id="6" name="מלבן 7"/>
          <p:cNvSpPr/>
          <p:nvPr/>
        </p:nvSpPr>
        <p:spPr>
          <a:xfrm>
            <a:off x="8371142" y="1238999"/>
            <a:ext cx="367887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10 </a:t>
            </a:r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פרויקטים ברשויות המקומיות</a:t>
            </a:r>
            <a:r>
              <a:rPr lang="en-US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:</a:t>
            </a:r>
            <a:endParaRPr lang="he-IL" sz="20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כפר סבא – שדרות. בת ים. בית שמש.</a:t>
            </a:r>
          </a:p>
          <a:p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מ.א.משגב . רמלה. מ.א.מנשה ופרדס חנה. מ.א.חבל מודיעין וגזר. מ.א. גליל עליון. מ.א. גליל תחתון כפר קמה וכפר תבור. יהוד . </a:t>
            </a:r>
            <a:endParaRPr lang="en-US" sz="20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2000" b="1" dirty="0" smtClean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10</a:t>
            </a:r>
            <a:r>
              <a:rPr lang="he-IL" sz="2000" b="1" dirty="0" smtClean="0">
                <a:solidFill>
                  <a:srgbClr val="C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000" b="1" dirty="0">
                <a:solidFill>
                  <a:srgbClr val="C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פרויקטים באגודות, איגודים וגופי הספורט </a:t>
            </a:r>
            <a:r>
              <a:rPr lang="he-IL" sz="2000" b="1" dirty="0" smtClean="0">
                <a:solidFill>
                  <a:srgbClr val="C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: </a:t>
            </a:r>
          </a:p>
          <a:p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עירוני </a:t>
            </a:r>
            <a:r>
              <a:rPr lang="he-IL" sz="2000" dirty="0">
                <a:latin typeface="Gisha" panose="020B0502040204020203" pitchFamily="34" charset="-79"/>
                <a:cs typeface="Gisha" panose="020B0502040204020203" pitchFamily="34" charset="-79"/>
              </a:rPr>
              <a:t>נתניה, הפועל חולון, יפיע, דבוריה, אכסאל, </a:t>
            </a:r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הישגי </a:t>
            </a:r>
            <a:r>
              <a:rPr lang="he-IL" sz="2000" dirty="0">
                <a:latin typeface="Gisha" panose="020B0502040204020203" pitchFamily="34" charset="-79"/>
                <a:cs typeface="Gisha" panose="020B0502040204020203" pitchFamily="34" charset="-79"/>
              </a:rPr>
              <a:t>כרמיאל, הפועל קטמון, בני יהודה ת"א, איגוד הכדורעף, איגוד הכדור מים, כאוכב, שרעבי אומניות </a:t>
            </a:r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לחימה. </a:t>
            </a:r>
            <a:r>
              <a:rPr lang="he-IL" sz="2000" b="1" dirty="0" smtClean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endParaRPr lang="he-IL" sz="20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7" name="מלבן 9"/>
          <p:cNvSpPr/>
          <p:nvPr/>
        </p:nvSpPr>
        <p:spPr>
          <a:xfrm>
            <a:off x="8510263" y="3911"/>
            <a:ext cx="36744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b="1" dirty="0" smtClean="0">
                <a:solidFill>
                  <a:schemeClr val="bg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פרויקטים באיגודים אגודות ורשויות</a:t>
            </a:r>
            <a:endParaRPr lang="he-IL" dirty="0">
              <a:solidFill>
                <a:schemeClr val="bg1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8" name="Picture 7" descr="C:\Users\omrity\Desktop\מצגת מפה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30911"/>
            <a:ext cx="8231442" cy="684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54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16"/>
          <p:cNvGrpSpPr/>
          <p:nvPr/>
        </p:nvGrpSpPr>
        <p:grpSpPr>
          <a:xfrm>
            <a:off x="-188594" y="5482523"/>
            <a:ext cx="12445139" cy="1696156"/>
            <a:chOff x="-123986" y="5510556"/>
            <a:chExt cx="12445139" cy="1696156"/>
          </a:xfrm>
        </p:grpSpPr>
        <p:sp>
          <p:nvSpPr>
            <p:cNvPr id="5" name="מלבן 17"/>
            <p:cNvSpPr/>
            <p:nvPr/>
          </p:nvSpPr>
          <p:spPr>
            <a:xfrm>
              <a:off x="-123986" y="5510556"/>
              <a:ext cx="12445139" cy="1696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grpSp>
          <p:nvGrpSpPr>
            <p:cNvPr id="6" name="קבוצה 18"/>
            <p:cNvGrpSpPr/>
            <p:nvPr/>
          </p:nvGrpSpPr>
          <p:grpSpPr>
            <a:xfrm>
              <a:off x="0" y="6017404"/>
              <a:ext cx="12192000" cy="1042075"/>
              <a:chOff x="0" y="5900294"/>
              <a:chExt cx="12241764" cy="1042075"/>
            </a:xfrm>
          </p:grpSpPr>
          <p:pic>
            <p:nvPicPr>
              <p:cNvPr id="7" name="Picture 3" descr="C:\Users\omrity\Downloads\tarbut_sport_big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83160" y="6068849"/>
                <a:ext cx="936691" cy="5361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" name="Picture 4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648516" y="6082910"/>
                <a:ext cx="501642" cy="4793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תמונה 21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413" y="5900294"/>
                <a:ext cx="1173037" cy="879778"/>
              </a:xfrm>
              <a:prstGeom prst="rect">
                <a:avLst/>
              </a:prstGeom>
            </p:spPr>
          </p:pic>
          <p:grpSp>
            <p:nvGrpSpPr>
              <p:cNvPr id="10" name="קבוצה 22"/>
              <p:cNvGrpSpPr/>
              <p:nvPr/>
            </p:nvGrpSpPr>
            <p:grpSpPr>
              <a:xfrm rot="5400000">
                <a:off x="5989582" y="690187"/>
                <a:ext cx="262600" cy="12241764"/>
                <a:chOff x="-233722" y="-1388897"/>
                <a:chExt cx="1378276" cy="6438120"/>
              </a:xfrm>
            </p:grpSpPr>
            <p:sp>
              <p:nvSpPr>
                <p:cNvPr id="11" name="מלבן 23"/>
                <p:cNvSpPr/>
                <p:nvPr/>
              </p:nvSpPr>
              <p:spPr>
                <a:xfrm>
                  <a:off x="-233719" y="-1388897"/>
                  <a:ext cx="1378273" cy="1287624"/>
                </a:xfrm>
                <a:prstGeom prst="rect">
                  <a:avLst/>
                </a:prstGeom>
                <a:solidFill>
                  <a:srgbClr val="7DC9E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/>
                  <a:endParaRPr lang="he-IL"/>
                </a:p>
              </p:txBody>
            </p:sp>
            <p:sp>
              <p:nvSpPr>
                <p:cNvPr id="12" name="מלבן 24"/>
                <p:cNvSpPr/>
                <p:nvPr/>
              </p:nvSpPr>
              <p:spPr>
                <a:xfrm>
                  <a:off x="-233719" y="-101273"/>
                  <a:ext cx="1378273" cy="1287624"/>
                </a:xfrm>
                <a:prstGeom prst="rect">
                  <a:avLst/>
                </a:prstGeom>
                <a:solidFill>
                  <a:srgbClr val="EF473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/>
                  <a:endParaRPr lang="he-IL"/>
                </a:p>
              </p:txBody>
            </p:sp>
            <p:sp>
              <p:nvSpPr>
                <p:cNvPr id="13" name="מלבן 25"/>
                <p:cNvSpPr/>
                <p:nvPr/>
              </p:nvSpPr>
              <p:spPr>
                <a:xfrm>
                  <a:off x="-233720" y="1186351"/>
                  <a:ext cx="1378273" cy="1287624"/>
                </a:xfrm>
                <a:prstGeom prst="rect">
                  <a:avLst/>
                </a:prstGeom>
                <a:solidFill>
                  <a:srgbClr val="F5873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/>
                  <a:endParaRPr lang="he-IL"/>
                </a:p>
              </p:txBody>
            </p:sp>
            <p:sp>
              <p:nvSpPr>
                <p:cNvPr id="14" name="מלבן 26"/>
                <p:cNvSpPr/>
                <p:nvPr/>
              </p:nvSpPr>
              <p:spPr>
                <a:xfrm>
                  <a:off x="-233721" y="2473975"/>
                  <a:ext cx="1378273" cy="1287624"/>
                </a:xfrm>
                <a:prstGeom prst="rect">
                  <a:avLst/>
                </a:prstGeom>
                <a:solidFill>
                  <a:srgbClr val="FCB53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/>
                  <a:endParaRPr lang="he-IL">
                    <a:solidFill>
                      <a:srgbClr val="FCB532"/>
                    </a:solidFill>
                  </a:endParaRPr>
                </a:p>
              </p:txBody>
            </p:sp>
            <p:sp>
              <p:nvSpPr>
                <p:cNvPr id="15" name="מלבן 27"/>
                <p:cNvSpPr/>
                <p:nvPr/>
              </p:nvSpPr>
              <p:spPr>
                <a:xfrm>
                  <a:off x="-233722" y="3761599"/>
                  <a:ext cx="1378273" cy="1287624"/>
                </a:xfrm>
                <a:prstGeom prst="rect">
                  <a:avLst/>
                </a:prstGeom>
                <a:solidFill>
                  <a:srgbClr val="2E75B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/>
                  <a:endParaRPr lang="he-IL">
                    <a:solidFill>
                      <a:srgbClr val="FCB532"/>
                    </a:solidFill>
                  </a:endParaRPr>
                </a:p>
              </p:txBody>
            </p:sp>
          </p:grpSp>
        </p:grpSp>
      </p:grpSp>
      <p:sp>
        <p:nvSpPr>
          <p:cNvPr id="16" name="כותרת 1"/>
          <p:cNvSpPr txBox="1">
            <a:spLocks/>
          </p:cNvSpPr>
          <p:nvPr/>
        </p:nvSpPr>
        <p:spPr>
          <a:xfrm>
            <a:off x="-363642" y="0"/>
            <a:ext cx="12582069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3600" dirty="0" smtClean="0">
                <a:cs typeface="Pekan" pitchFamily="2" charset="-79"/>
              </a:rPr>
              <a:t>תכנית אתנה בפרויקטים</a:t>
            </a:r>
            <a:r>
              <a:rPr lang="en-US" sz="3600" dirty="0" smtClean="0">
                <a:cs typeface="Pekan" pitchFamily="2" charset="-79"/>
              </a:rPr>
              <a:t>;</a:t>
            </a:r>
            <a:r>
              <a:rPr lang="he-IL" sz="3600" dirty="0" smtClean="0">
                <a:cs typeface="Pekan" pitchFamily="2" charset="-79"/>
              </a:rPr>
              <a:t> עליה ניכרת  במספר הילדות הצעירות העוסקות בספורט</a:t>
            </a:r>
            <a:endParaRPr lang="he-IL" sz="3600" dirty="0">
              <a:cs typeface="Pekan" pitchFamily="2" charset="-79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986" y="1252224"/>
            <a:ext cx="12315986" cy="3000711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</p:spPr>
      </p:pic>
      <p:sp>
        <p:nvSpPr>
          <p:cNvPr id="19" name="מלבן 17"/>
          <p:cNvSpPr/>
          <p:nvPr/>
        </p:nvSpPr>
        <p:spPr>
          <a:xfrm>
            <a:off x="8517568" y="3901703"/>
            <a:ext cx="3158836" cy="561703"/>
          </a:xfrm>
          <a:prstGeom prst="rect">
            <a:avLst/>
          </a:prstGeom>
          <a:solidFill>
            <a:srgbClr val="4BB3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כותרת 1"/>
          <p:cNvSpPr>
            <a:spLocks noGrp="1"/>
          </p:cNvSpPr>
          <p:nvPr>
            <p:ph type="title"/>
          </p:nvPr>
        </p:nvSpPr>
        <p:spPr>
          <a:xfrm>
            <a:off x="8517568" y="3899704"/>
            <a:ext cx="3158836" cy="549891"/>
          </a:xfrm>
        </p:spPr>
        <p:txBody>
          <a:bodyPr>
            <a:noAutofit/>
          </a:bodyPr>
          <a:lstStyle/>
          <a:p>
            <a:pPr algn="ctr"/>
            <a:r>
              <a:rPr lang="he-IL" sz="3200" dirty="0" smtClean="0">
                <a:solidFill>
                  <a:schemeClr val="bg1"/>
                </a:solidFill>
                <a:cs typeface="Pekan" pitchFamily="2" charset="-79"/>
              </a:rPr>
              <a:t>שיווק</a:t>
            </a:r>
            <a:endParaRPr lang="he-IL" sz="3200" dirty="0">
              <a:solidFill>
                <a:schemeClr val="bg1"/>
              </a:solidFill>
              <a:cs typeface="Pekan" pitchFamily="2" charset="-79"/>
            </a:endParaRPr>
          </a:p>
        </p:txBody>
      </p:sp>
      <p:sp>
        <p:nvSpPr>
          <p:cNvPr id="21" name="מלבן 23"/>
          <p:cNvSpPr/>
          <p:nvPr/>
        </p:nvSpPr>
        <p:spPr>
          <a:xfrm>
            <a:off x="623455" y="3909376"/>
            <a:ext cx="3158836" cy="546356"/>
          </a:xfrm>
          <a:prstGeom prst="rect">
            <a:avLst/>
          </a:prstGeom>
          <a:solidFill>
            <a:srgbClr val="FCB5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כותרת 1"/>
          <p:cNvSpPr txBox="1">
            <a:spLocks/>
          </p:cNvSpPr>
          <p:nvPr/>
        </p:nvSpPr>
        <p:spPr>
          <a:xfrm>
            <a:off x="623455" y="3899704"/>
            <a:ext cx="3136649" cy="552146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3200" dirty="0" smtClean="0">
                <a:solidFill>
                  <a:schemeClr val="bg1"/>
                </a:solidFill>
                <a:cs typeface="Pekan" pitchFamily="2" charset="-79"/>
              </a:rPr>
              <a:t>שימור</a:t>
            </a:r>
            <a:endParaRPr lang="he-IL" sz="3200" dirty="0">
              <a:solidFill>
                <a:schemeClr val="bg1"/>
              </a:solidFill>
              <a:cs typeface="Pekan" pitchFamily="2" charset="-79"/>
            </a:endParaRPr>
          </a:p>
        </p:txBody>
      </p:sp>
      <p:sp>
        <p:nvSpPr>
          <p:cNvPr id="23" name="מלבן 18"/>
          <p:cNvSpPr/>
          <p:nvPr/>
        </p:nvSpPr>
        <p:spPr>
          <a:xfrm>
            <a:off x="4563013" y="3901703"/>
            <a:ext cx="3173834" cy="561703"/>
          </a:xfrm>
          <a:prstGeom prst="rect">
            <a:avLst/>
          </a:prstGeom>
          <a:solidFill>
            <a:srgbClr val="F58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4" name="כותרת 1"/>
          <p:cNvSpPr txBox="1">
            <a:spLocks/>
          </p:cNvSpPr>
          <p:nvPr/>
        </p:nvSpPr>
        <p:spPr>
          <a:xfrm>
            <a:off x="4538095" y="3929689"/>
            <a:ext cx="3173834" cy="533717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3200" dirty="0" smtClean="0">
                <a:solidFill>
                  <a:schemeClr val="bg1"/>
                </a:solidFill>
                <a:cs typeface="Pekan" pitchFamily="2" charset="-79"/>
              </a:rPr>
              <a:t>גיוס</a:t>
            </a:r>
            <a:endParaRPr lang="he-IL" sz="3200" dirty="0">
              <a:solidFill>
                <a:schemeClr val="bg1"/>
              </a:solidFill>
              <a:cs typeface="Pekan" pitchFamily="2" charset="-79"/>
            </a:endParaRPr>
          </a:p>
        </p:txBody>
      </p:sp>
      <p:sp>
        <p:nvSpPr>
          <p:cNvPr id="28" name="מלבן 17"/>
          <p:cNvSpPr/>
          <p:nvPr/>
        </p:nvSpPr>
        <p:spPr>
          <a:xfrm>
            <a:off x="7533560" y="7606458"/>
            <a:ext cx="3939461" cy="1205311"/>
          </a:xfrm>
          <a:prstGeom prst="rect">
            <a:avLst/>
          </a:prstGeom>
          <a:solidFill>
            <a:srgbClr val="7DC9E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7" name="כותרת 1"/>
          <p:cNvSpPr txBox="1">
            <a:spLocks/>
          </p:cNvSpPr>
          <p:nvPr/>
        </p:nvSpPr>
        <p:spPr>
          <a:xfrm>
            <a:off x="8277726" y="4638314"/>
            <a:ext cx="3398678" cy="119507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400" dirty="0" smtClean="0">
                <a:solidFill>
                  <a:srgbClr val="2E75B6"/>
                </a:solidFill>
                <a:cs typeface="Pekan" pitchFamily="2" charset="-79"/>
              </a:rPr>
              <a:t>שלטי חוצות, מודעות בעיתונים, רשתות חברתיות, חיבור לקהילה, מיתוג מגרשים ציוד ממותג, </a:t>
            </a:r>
            <a:r>
              <a:rPr lang="en-US" sz="2400" dirty="0" smtClean="0">
                <a:solidFill>
                  <a:srgbClr val="2E75B6"/>
                </a:solidFill>
                <a:cs typeface="Pekan" pitchFamily="2" charset="-79"/>
              </a:rPr>
              <a:t/>
            </a:r>
            <a:br>
              <a:rPr lang="en-US" sz="2400" dirty="0" smtClean="0">
                <a:solidFill>
                  <a:srgbClr val="2E75B6"/>
                </a:solidFill>
                <a:cs typeface="Pekan" pitchFamily="2" charset="-79"/>
              </a:rPr>
            </a:br>
            <a:r>
              <a:rPr lang="he-IL" sz="2400" dirty="0" smtClean="0">
                <a:solidFill>
                  <a:srgbClr val="2E75B6"/>
                </a:solidFill>
                <a:cs typeface="Pekan" pitchFamily="2" charset="-79"/>
              </a:rPr>
              <a:t>חיזוק השייכות לקבוצה</a:t>
            </a:r>
            <a:endParaRPr lang="he-IL" sz="2400" dirty="0">
              <a:solidFill>
                <a:srgbClr val="2E75B6"/>
              </a:solidFill>
              <a:cs typeface="Pekan" pitchFamily="2" charset="-79"/>
            </a:endParaRPr>
          </a:p>
        </p:txBody>
      </p:sp>
      <p:sp>
        <p:nvSpPr>
          <p:cNvPr id="29" name="מלבן 17"/>
          <p:cNvSpPr/>
          <p:nvPr/>
        </p:nvSpPr>
        <p:spPr>
          <a:xfrm>
            <a:off x="3575419" y="7614301"/>
            <a:ext cx="3856035" cy="1205311"/>
          </a:xfrm>
          <a:prstGeom prst="rect">
            <a:avLst/>
          </a:prstGeom>
          <a:solidFill>
            <a:srgbClr val="F5873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5" name="כותרת 1"/>
          <p:cNvSpPr txBox="1">
            <a:spLocks/>
          </p:cNvSpPr>
          <p:nvPr/>
        </p:nvSpPr>
        <p:spPr>
          <a:xfrm>
            <a:off x="4594341" y="4751597"/>
            <a:ext cx="3158836" cy="606294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400" dirty="0" smtClean="0">
                <a:solidFill>
                  <a:schemeClr val="accent2">
                    <a:lumMod val="75000"/>
                  </a:schemeClr>
                </a:solidFill>
                <a:cs typeface="Pekan" pitchFamily="2" charset="-79"/>
              </a:rPr>
              <a:t>פעילות חשיפה בבתי ספר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cs typeface="Pekan" pitchFamily="2" charset="-79"/>
              </a:rPr>
              <a:t/>
            </a:r>
            <a:br>
              <a:rPr lang="en-US" sz="2400" dirty="0" smtClean="0">
                <a:solidFill>
                  <a:schemeClr val="accent2">
                    <a:lumMod val="75000"/>
                  </a:schemeClr>
                </a:solidFill>
                <a:cs typeface="Pekan" pitchFamily="2" charset="-79"/>
              </a:rPr>
            </a:br>
            <a:r>
              <a:rPr lang="he-IL" sz="2400" dirty="0" smtClean="0">
                <a:solidFill>
                  <a:schemeClr val="accent2">
                    <a:lumMod val="75000"/>
                  </a:schemeClr>
                </a:solidFill>
                <a:cs typeface="Pekan" pitchFamily="2" charset="-79"/>
              </a:rPr>
              <a:t>ימי איתור</a:t>
            </a:r>
            <a:endParaRPr lang="he-IL" sz="2400" dirty="0">
              <a:solidFill>
                <a:schemeClr val="accent2">
                  <a:lumMod val="75000"/>
                </a:schemeClr>
              </a:solidFill>
              <a:cs typeface="Pekan" pitchFamily="2" charset="-79"/>
            </a:endParaRPr>
          </a:p>
          <a:p>
            <a:endParaRPr lang="he-IL" sz="2000" dirty="0">
              <a:solidFill>
                <a:schemeClr val="accent2">
                  <a:lumMod val="75000"/>
                </a:schemeClr>
              </a:solidFill>
              <a:cs typeface="Pekan" pitchFamily="2" charset="-79"/>
            </a:endParaRPr>
          </a:p>
        </p:txBody>
      </p:sp>
      <p:sp>
        <p:nvSpPr>
          <p:cNvPr id="30" name="מלבן 23"/>
          <p:cNvSpPr/>
          <p:nvPr/>
        </p:nvSpPr>
        <p:spPr>
          <a:xfrm>
            <a:off x="-342078" y="7629801"/>
            <a:ext cx="3826922" cy="1135755"/>
          </a:xfrm>
          <a:prstGeom prst="rect">
            <a:avLst/>
          </a:prstGeom>
          <a:solidFill>
            <a:srgbClr val="FCB532">
              <a:alpha val="1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6" name="כותרת 1"/>
          <p:cNvSpPr txBox="1">
            <a:spLocks/>
          </p:cNvSpPr>
          <p:nvPr/>
        </p:nvSpPr>
        <p:spPr>
          <a:xfrm>
            <a:off x="636614" y="4807492"/>
            <a:ext cx="3158837" cy="730757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400" dirty="0" smtClean="0">
                <a:solidFill>
                  <a:schemeClr val="accent2"/>
                </a:solidFill>
                <a:cs typeface="Pekan" pitchFamily="2" charset="-79"/>
              </a:rPr>
              <a:t>אירועי שיא, טורנירים , הרצאות העשרה, קייטנות, מעטפת מקצועית.</a:t>
            </a:r>
            <a:endParaRPr lang="he-IL" sz="2400" dirty="0">
              <a:solidFill>
                <a:schemeClr val="accent2"/>
              </a:solidFill>
              <a:cs typeface="Pekan" pitchFamily="2" charset="-79"/>
            </a:endParaRPr>
          </a:p>
          <a:p>
            <a:endParaRPr lang="he-IL" sz="2000" dirty="0">
              <a:solidFill>
                <a:srgbClr val="7DC9E6"/>
              </a:solidFill>
              <a:cs typeface="Pekan" pitchFamily="2" charset="-79"/>
            </a:endParaRPr>
          </a:p>
        </p:txBody>
      </p:sp>
      <p:sp>
        <p:nvSpPr>
          <p:cNvPr id="37" name="כותרת 1"/>
          <p:cNvSpPr txBox="1">
            <a:spLocks/>
          </p:cNvSpPr>
          <p:nvPr/>
        </p:nvSpPr>
        <p:spPr>
          <a:xfrm>
            <a:off x="10978589" y="1297340"/>
            <a:ext cx="1213411" cy="222064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1400" b="1" dirty="0" smtClean="0">
                <a:latin typeface="David" panose="020E0502060401010101" pitchFamily="34" charset="-79"/>
                <a:cs typeface="Pekan" pitchFamily="2" charset="-79"/>
              </a:rPr>
              <a:t>תמונה: טיבור ייגר</a:t>
            </a:r>
            <a:endParaRPr lang="he-IL" sz="1400" dirty="0">
              <a:latin typeface="David" panose="020E0502060401010101" pitchFamily="34" charset="-79"/>
              <a:cs typeface="Pekan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9010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150" y="6858000"/>
            <a:ext cx="1800287" cy="1796190"/>
          </a:xfrm>
          <a:prstGeom prst="rect">
            <a:avLst/>
          </a:prstGeom>
        </p:spPr>
      </p:pic>
      <p:sp>
        <p:nvSpPr>
          <p:cNvPr id="17" name="כותרת 1"/>
          <p:cNvSpPr txBox="1">
            <a:spLocks/>
          </p:cNvSpPr>
          <p:nvPr/>
        </p:nvSpPr>
        <p:spPr>
          <a:xfrm>
            <a:off x="375853" y="233707"/>
            <a:ext cx="11606646" cy="646331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פרויקטים באיגודים ורשויות </a:t>
            </a:r>
            <a:endParaRPr lang="he-IL" sz="2800" dirty="0">
              <a:latin typeface="David" panose="020E0502060401010101" pitchFamily="34" charset="-79"/>
              <a:cs typeface="Pekan" pitchFamily="2" charset="-79"/>
            </a:endParaRPr>
          </a:p>
        </p:txBody>
      </p:sp>
      <p:cxnSp>
        <p:nvCxnSpPr>
          <p:cNvPr id="18" name="מחבר ישר 17"/>
          <p:cNvCxnSpPr/>
          <p:nvPr/>
        </p:nvCxnSpPr>
        <p:spPr>
          <a:xfrm flipH="1">
            <a:off x="342901" y="812646"/>
            <a:ext cx="115235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5" descr="C:\Users\omrity\Downloads\tarbut_sport_bi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638" y="408750"/>
            <a:ext cx="57666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2" y="391850"/>
            <a:ext cx="34542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0" descr="C:\Users\liorg.WINGATE\Desktop\lior\דוח תקציב 2014\לוגו\athen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49" y="325169"/>
            <a:ext cx="808762" cy="39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7"/>
          <p:cNvSpPr/>
          <p:nvPr/>
        </p:nvSpPr>
        <p:spPr>
          <a:xfrm>
            <a:off x="3484605" y="812646"/>
            <a:ext cx="86168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>
              <a:buClr>
                <a:prstClr val="black">
                  <a:shade val="95000"/>
                </a:prstClr>
              </a:buClr>
              <a:buSzPct val="65000"/>
              <a:defRPr/>
            </a:pPr>
            <a:r>
              <a:rPr lang="he-IL" sz="2000" b="1" dirty="0" smtClean="0">
                <a:solidFill>
                  <a:srgbClr val="1554B1"/>
                </a:solidFill>
                <a:latin typeface="David" panose="020E0502060401010101" pitchFamily="34" charset="-79"/>
                <a:cs typeface="Pekan" pitchFamily="2" charset="-79"/>
              </a:rPr>
              <a:t>מספרי ספורטאיות ב- 20 פרויקטים באגודות ורשויות מקומיות</a:t>
            </a:r>
            <a:endParaRPr lang="en-US" sz="2000" b="1" dirty="0">
              <a:solidFill>
                <a:srgbClr val="1554B1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125" y="1777199"/>
            <a:ext cx="2080797" cy="2075472"/>
          </a:xfrm>
          <a:prstGeom prst="rect">
            <a:avLst/>
          </a:prstGeom>
        </p:spPr>
      </p:pic>
      <p:sp>
        <p:nvSpPr>
          <p:cNvPr id="13" name="Rectangle 7"/>
          <p:cNvSpPr/>
          <p:nvPr/>
        </p:nvSpPr>
        <p:spPr>
          <a:xfrm>
            <a:off x="4054748" y="2001294"/>
            <a:ext cx="135215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>
              <a:buClr>
                <a:prstClr val="black">
                  <a:shade val="95000"/>
                </a:prstClr>
              </a:buClr>
              <a:buSzPct val="65000"/>
              <a:defRPr/>
            </a:pPr>
            <a:r>
              <a:rPr lang="he-IL" sz="4400" b="1" dirty="0" smtClean="0">
                <a:solidFill>
                  <a:srgbClr val="1554B1"/>
                </a:solidFill>
                <a:latin typeface="David" panose="020E0502060401010101" pitchFamily="34" charset="-79"/>
                <a:cs typeface="Pekan" pitchFamily="2" charset="-79"/>
              </a:rPr>
              <a:t>3423</a:t>
            </a:r>
            <a:endParaRPr lang="en-US" sz="4400" b="1" dirty="0">
              <a:solidFill>
                <a:srgbClr val="1554B1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pic>
        <p:nvPicPr>
          <p:cNvPr id="16" name="תמונה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641" y="1757721"/>
            <a:ext cx="2080797" cy="2075472"/>
          </a:xfrm>
          <a:prstGeom prst="rect">
            <a:avLst/>
          </a:prstGeom>
        </p:spPr>
      </p:pic>
      <p:sp>
        <p:nvSpPr>
          <p:cNvPr id="25" name="Rectangle 7"/>
          <p:cNvSpPr/>
          <p:nvPr/>
        </p:nvSpPr>
        <p:spPr>
          <a:xfrm>
            <a:off x="7140962" y="2015696"/>
            <a:ext cx="135215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>
              <a:buClr>
                <a:prstClr val="black">
                  <a:shade val="95000"/>
                </a:prstClr>
              </a:buClr>
              <a:buSzPct val="65000"/>
              <a:defRPr/>
            </a:pPr>
            <a:r>
              <a:rPr lang="he-IL" sz="4400" b="1" dirty="0" smtClean="0">
                <a:solidFill>
                  <a:srgbClr val="1554B1"/>
                </a:solidFill>
                <a:latin typeface="David" panose="020E0502060401010101" pitchFamily="34" charset="-79"/>
                <a:cs typeface="Pekan" pitchFamily="2" charset="-79"/>
              </a:rPr>
              <a:t>3696</a:t>
            </a:r>
            <a:endParaRPr lang="en-US" sz="4400" b="1" dirty="0">
              <a:solidFill>
                <a:srgbClr val="1554B1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sp>
        <p:nvSpPr>
          <p:cNvPr id="5" name="חץ ימינה 4"/>
          <p:cNvSpPr/>
          <p:nvPr/>
        </p:nvSpPr>
        <p:spPr>
          <a:xfrm rot="10800000">
            <a:off x="5793931" y="2443410"/>
            <a:ext cx="789709" cy="613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aphicFrame>
        <p:nvGraphicFramePr>
          <p:cNvPr id="8" name="טבלה 7"/>
          <p:cNvGraphicFramePr>
            <a:graphicFrameLocks noGrp="1"/>
          </p:cNvGraphicFramePr>
          <p:nvPr>
            <p:extLst/>
          </p:nvPr>
        </p:nvGraphicFramePr>
        <p:xfrm>
          <a:off x="6475557" y="4108804"/>
          <a:ext cx="5244187" cy="2521432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355606"/>
                <a:gridCol w="1561324"/>
                <a:gridCol w="2327257"/>
              </a:tblGrid>
              <a:tr h="296231">
                <a:tc gridSpan="3">
                  <a:txBody>
                    <a:bodyPr/>
                    <a:lstStyle/>
                    <a:p>
                      <a:pPr algn="ctr" rtl="1" fontAlgn="b"/>
                      <a:r>
                        <a:rPr lang="he-IL" sz="1400" b="1" u="none" strike="noStrike" dirty="0">
                          <a:effectLst/>
                        </a:rPr>
                        <a:t>רשויות</a:t>
                      </a:r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188701">
                <a:tc>
                  <a:txBody>
                    <a:bodyPr/>
                    <a:lstStyle/>
                    <a:p>
                      <a:pPr lvl="0" algn="r" rtl="0" fontAlgn="b"/>
                      <a:r>
                        <a:rPr lang="he-IL" sz="1100" u="none" strike="noStrike" dirty="0">
                          <a:effectLst/>
                        </a:rPr>
                        <a:t> </a:t>
                      </a:r>
                      <a:endParaRPr lang="he-I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b="1" u="none" strike="noStrike" dirty="0">
                          <a:effectLst/>
                        </a:rPr>
                        <a:t>2014</a:t>
                      </a:r>
                      <a:endParaRPr lang="he-I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 smtClean="0">
                          <a:effectLst/>
                        </a:rPr>
                        <a:t>2015</a:t>
                      </a:r>
                      <a:endParaRPr lang="he-I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79266"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100" u="none" strike="noStrike">
                          <a:effectLst/>
                        </a:rPr>
                        <a:t>בית שמש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75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180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79266"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100" u="none" strike="noStrike" dirty="0">
                          <a:effectLst/>
                        </a:rPr>
                        <a:t>בת ים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526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553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79266"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100" u="none" strike="noStrike" dirty="0">
                          <a:effectLst/>
                        </a:rPr>
                        <a:t>גליל תחתון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163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135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79266"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100" u="none" strike="noStrike" dirty="0">
                          <a:effectLst/>
                        </a:rPr>
                        <a:t>מנשה פרדס חנה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156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171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79266"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100" u="none" strike="noStrike" dirty="0">
                          <a:effectLst/>
                        </a:rPr>
                        <a:t>רמלה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54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61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79266"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100" u="none" strike="noStrike" dirty="0">
                          <a:effectLst/>
                        </a:rPr>
                        <a:t>חבל מודיעין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 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44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79266"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100" u="none" strike="noStrike" dirty="0">
                          <a:effectLst/>
                        </a:rPr>
                        <a:t>גליל עליון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77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147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79266"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100" u="none" strike="noStrike" dirty="0">
                          <a:effectLst/>
                        </a:rPr>
                        <a:t>יהוד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 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25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79266"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100" u="none" strike="noStrike" dirty="0">
                          <a:effectLst/>
                        </a:rPr>
                        <a:t>משגב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133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164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79266">
                <a:tc>
                  <a:txBody>
                    <a:bodyPr/>
                    <a:lstStyle/>
                    <a:p>
                      <a:pPr lvl="0" algn="r" rtl="1" fontAlgn="b"/>
                      <a:r>
                        <a:rPr lang="he-IL" sz="1100" u="none" strike="noStrike" dirty="0">
                          <a:effectLst/>
                        </a:rPr>
                        <a:t>כפר סבא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 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100" u="none" strike="noStrike">
                          <a:effectLst/>
                        </a:rPr>
                        <a:t>294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70959"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600" b="1" u="none" strike="noStrike" dirty="0">
                          <a:effectLst/>
                        </a:rPr>
                        <a:t> </a:t>
                      </a:r>
                      <a:r>
                        <a:rPr lang="he-IL" sz="1600" b="1" u="none" strike="noStrike" dirty="0" smtClean="0">
                          <a:effectLst/>
                        </a:rPr>
                        <a:t>סה"כ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1" u="none" strike="noStrike" dirty="0">
                          <a:effectLst/>
                        </a:rPr>
                        <a:t>1184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1" u="none" strike="noStrike" dirty="0">
                          <a:effectLst/>
                        </a:rPr>
                        <a:t>1774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8" name="חץ ימינה 27"/>
          <p:cNvSpPr/>
          <p:nvPr/>
        </p:nvSpPr>
        <p:spPr>
          <a:xfrm rot="10800000">
            <a:off x="8662703" y="4432449"/>
            <a:ext cx="199350" cy="1752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aphicFrame>
        <p:nvGraphicFramePr>
          <p:cNvPr id="9" name="טבלה 8"/>
          <p:cNvGraphicFramePr>
            <a:graphicFrameLocks noGrp="1"/>
          </p:cNvGraphicFramePr>
          <p:nvPr>
            <p:extLst/>
          </p:nvPr>
        </p:nvGraphicFramePr>
        <p:xfrm>
          <a:off x="562707" y="4090947"/>
          <a:ext cx="5248805" cy="2522009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483358"/>
                <a:gridCol w="1511884"/>
                <a:gridCol w="2253563"/>
              </a:tblGrid>
              <a:tr h="277919">
                <a:tc gridSpan="3">
                  <a:txBody>
                    <a:bodyPr/>
                    <a:lstStyle/>
                    <a:p>
                      <a:pPr algn="ctr" rtl="1" fontAlgn="b"/>
                      <a:r>
                        <a:rPr lang="he-IL" sz="1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איגודים ומועדונים</a:t>
                      </a:r>
                      <a:endParaRPr lang="he-IL" sz="14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u="none" strike="noStrike" dirty="0">
                          <a:effectLst/>
                        </a:rPr>
                        <a:t> </a:t>
                      </a:r>
                      <a:endParaRPr lang="he-I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>
                          <a:effectLst/>
                        </a:rPr>
                        <a:t>2014</a:t>
                      </a:r>
                      <a:endParaRPr lang="he-I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 smtClean="0">
                          <a:effectLst/>
                        </a:rPr>
                        <a:t>2015</a:t>
                      </a:r>
                      <a:endParaRPr lang="he-I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u="none" strike="noStrike">
                          <a:effectLst/>
                        </a:rPr>
                        <a:t>קטמון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126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135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u="none" strike="noStrike">
                          <a:effectLst/>
                        </a:rPr>
                        <a:t>בני יהודה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41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45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u="none" strike="noStrike">
                          <a:effectLst/>
                        </a:rPr>
                        <a:t>כרמיאל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144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144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u="none" strike="noStrike">
                          <a:effectLst/>
                        </a:rPr>
                        <a:t>חולון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59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76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u="none" strike="noStrike">
                          <a:effectLst/>
                        </a:rPr>
                        <a:t>נתניה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323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560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u="none" strike="noStrike">
                          <a:effectLst/>
                        </a:rPr>
                        <a:t>כדור מים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276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250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u="none" strike="noStrike">
                          <a:effectLst/>
                        </a:rPr>
                        <a:t>שרעבי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51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>
                          <a:effectLst/>
                        </a:rPr>
                        <a:t>157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u="none" strike="noStrike">
                          <a:effectLst/>
                        </a:rPr>
                        <a:t>יפיע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179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>
                          <a:effectLst/>
                        </a:rPr>
                        <a:t>300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u="none" strike="noStrike">
                          <a:effectLst/>
                        </a:rPr>
                        <a:t>כאוכב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197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207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u="none" strike="noStrike">
                          <a:effectLst/>
                        </a:rPr>
                        <a:t>כדורעף</a:t>
                      </a:r>
                      <a:endParaRPr lang="he-I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 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u="none" strike="noStrike" dirty="0">
                          <a:effectLst/>
                        </a:rPr>
                        <a:t>48</a:t>
                      </a:r>
                      <a:endParaRPr lang="he-I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u="none" strike="noStrike" dirty="0">
                          <a:effectLst/>
                        </a:rPr>
                        <a:t> </a:t>
                      </a:r>
                      <a:r>
                        <a:rPr lang="he-IL" sz="1600" b="1" u="none" strike="noStrike" dirty="0" smtClean="0">
                          <a:effectLst/>
                        </a:rPr>
                        <a:t>סה"כ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u="none" strike="noStrike" dirty="0">
                          <a:effectLst/>
                        </a:rPr>
                        <a:t>1396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600" b="1" u="none" strike="noStrike" dirty="0">
                          <a:effectLst/>
                        </a:rPr>
                        <a:t>1922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9" name="חץ ימינה 28"/>
          <p:cNvSpPr/>
          <p:nvPr/>
        </p:nvSpPr>
        <p:spPr>
          <a:xfrm rot="10800000">
            <a:off x="2669211" y="4416587"/>
            <a:ext cx="199350" cy="1752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30" name="מחבר ישר 29"/>
          <p:cNvCxnSpPr/>
          <p:nvPr/>
        </p:nvCxnSpPr>
        <p:spPr>
          <a:xfrm flipH="1">
            <a:off x="0" y="7498494"/>
            <a:ext cx="115235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7"/>
          <p:cNvSpPr/>
          <p:nvPr/>
        </p:nvSpPr>
        <p:spPr>
          <a:xfrm>
            <a:off x="6543155" y="1435408"/>
            <a:ext cx="274320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>
              <a:buClr>
                <a:prstClr val="black">
                  <a:shade val="95000"/>
                </a:prstClr>
              </a:buClr>
              <a:buSzPct val="65000"/>
              <a:defRPr/>
            </a:pPr>
            <a:r>
              <a:rPr lang="he-IL" sz="23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עונת 2014-2015 </a:t>
            </a:r>
            <a:r>
              <a:rPr lang="he-IL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יולי 2015</a:t>
            </a:r>
            <a:endParaRPr lang="en-US" b="1" dirty="0">
              <a:solidFill>
                <a:srgbClr val="C00000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sp>
        <p:nvSpPr>
          <p:cNvPr id="27" name="Rectangle 7"/>
          <p:cNvSpPr/>
          <p:nvPr/>
        </p:nvSpPr>
        <p:spPr>
          <a:xfrm>
            <a:off x="3455115" y="1456904"/>
            <a:ext cx="269942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>
              <a:buClr>
                <a:prstClr val="black">
                  <a:shade val="95000"/>
                </a:prstClr>
              </a:buClr>
              <a:buSzPct val="65000"/>
              <a:defRPr/>
            </a:pPr>
            <a:r>
              <a:rPr lang="he-IL" sz="22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תחילת עונת 2015-2016</a:t>
            </a:r>
            <a:endParaRPr lang="en-US" sz="2200" b="1" dirty="0">
              <a:solidFill>
                <a:srgbClr val="C00000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6784" y="1747402"/>
            <a:ext cx="2080797" cy="2075472"/>
          </a:xfrm>
          <a:prstGeom prst="rect">
            <a:avLst/>
          </a:prstGeom>
        </p:spPr>
      </p:pic>
      <p:sp>
        <p:nvSpPr>
          <p:cNvPr id="31" name="Rectangle 7"/>
          <p:cNvSpPr/>
          <p:nvPr/>
        </p:nvSpPr>
        <p:spPr>
          <a:xfrm>
            <a:off x="10194091" y="2015697"/>
            <a:ext cx="135215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>
              <a:buClr>
                <a:prstClr val="black">
                  <a:shade val="95000"/>
                </a:prstClr>
              </a:buClr>
              <a:buSzPct val="65000"/>
              <a:defRPr/>
            </a:pPr>
            <a:r>
              <a:rPr lang="he-IL" sz="4400" b="1" dirty="0" smtClean="0">
                <a:solidFill>
                  <a:srgbClr val="1554B1"/>
                </a:solidFill>
                <a:latin typeface="David" panose="020E0502060401010101" pitchFamily="34" charset="-79"/>
                <a:cs typeface="Pekan" pitchFamily="2" charset="-79"/>
              </a:rPr>
              <a:t>2503</a:t>
            </a:r>
            <a:endParaRPr lang="en-US" sz="4400" b="1" dirty="0">
              <a:solidFill>
                <a:srgbClr val="1554B1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sp>
        <p:nvSpPr>
          <p:cNvPr id="32" name="חץ ימינה 31"/>
          <p:cNvSpPr/>
          <p:nvPr/>
        </p:nvSpPr>
        <p:spPr>
          <a:xfrm rot="10800000">
            <a:off x="8959066" y="2411310"/>
            <a:ext cx="789709" cy="579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4" name="Rectangle 7"/>
          <p:cNvSpPr/>
          <p:nvPr/>
        </p:nvSpPr>
        <p:spPr>
          <a:xfrm>
            <a:off x="9715272" y="1527741"/>
            <a:ext cx="20239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>
              <a:buClr>
                <a:prstClr val="black">
                  <a:shade val="95000"/>
                </a:prstClr>
              </a:buClr>
              <a:buSzPct val="65000"/>
              <a:defRPr/>
            </a:pPr>
            <a:r>
              <a:rPr lang="he-IL" sz="20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תחילת פרויקטים מ 14 פרויקטים</a:t>
            </a:r>
            <a:endParaRPr lang="en-US" sz="2000" b="1" dirty="0">
              <a:solidFill>
                <a:srgbClr val="C00000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pic>
        <p:nvPicPr>
          <p:cNvPr id="34" name="תמונה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99" y="1788469"/>
            <a:ext cx="2080797" cy="2075472"/>
          </a:xfrm>
          <a:prstGeom prst="rect">
            <a:avLst/>
          </a:prstGeom>
        </p:spPr>
      </p:pic>
      <p:sp>
        <p:nvSpPr>
          <p:cNvPr id="35" name="Rectangle 7"/>
          <p:cNvSpPr/>
          <p:nvPr/>
        </p:nvSpPr>
        <p:spPr>
          <a:xfrm>
            <a:off x="1087489" y="2015695"/>
            <a:ext cx="135215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>
              <a:buClr>
                <a:prstClr val="black">
                  <a:shade val="95000"/>
                </a:prstClr>
              </a:buClr>
              <a:buSzPct val="65000"/>
              <a:defRPr/>
            </a:pPr>
            <a:r>
              <a:rPr lang="he-IL" sz="4400" b="1" dirty="0" smtClean="0">
                <a:solidFill>
                  <a:srgbClr val="1554B1"/>
                </a:solidFill>
                <a:latin typeface="David" panose="020E0502060401010101" pitchFamily="34" charset="-79"/>
                <a:cs typeface="Pekan" pitchFamily="2" charset="-79"/>
              </a:rPr>
              <a:t>4554</a:t>
            </a:r>
            <a:endParaRPr lang="en-US" sz="4400" b="1" dirty="0">
              <a:solidFill>
                <a:srgbClr val="1554B1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sp>
        <p:nvSpPr>
          <p:cNvPr id="36" name="חץ ימינה 35"/>
          <p:cNvSpPr/>
          <p:nvPr/>
        </p:nvSpPr>
        <p:spPr>
          <a:xfrm rot="10800000">
            <a:off x="2868561" y="2411310"/>
            <a:ext cx="789709" cy="613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8" name="Rectangle 7"/>
          <p:cNvSpPr/>
          <p:nvPr/>
        </p:nvSpPr>
        <p:spPr>
          <a:xfrm>
            <a:off x="413854" y="1429226"/>
            <a:ext cx="269942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>
              <a:buClr>
                <a:prstClr val="black">
                  <a:shade val="95000"/>
                </a:prstClr>
              </a:buClr>
              <a:buSzPct val="65000"/>
              <a:defRPr/>
            </a:pPr>
            <a:r>
              <a:rPr lang="he-IL" sz="22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       אפריל 2016</a:t>
            </a:r>
            <a:endParaRPr lang="en-US" sz="2200" b="1" dirty="0">
              <a:solidFill>
                <a:srgbClr val="C00000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2860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מלבן 2"/>
          <p:cNvSpPr/>
          <p:nvPr/>
        </p:nvSpPr>
        <p:spPr>
          <a:xfrm>
            <a:off x="1524000" y="494730"/>
            <a:ext cx="9143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4800" b="1" dirty="0" smtClean="0">
                <a:solidFill>
                  <a:schemeClr val="bg1"/>
                </a:solidFill>
                <a:cs typeface="Pekan" pitchFamily="2" charset="-79"/>
              </a:rPr>
              <a:t>היסטוריוגרפיה 2006-2015</a:t>
            </a:r>
            <a:endParaRPr lang="he-IL" sz="4800" dirty="0">
              <a:solidFill>
                <a:schemeClr val="bg1"/>
              </a:solidFill>
              <a:cs typeface="Pekan" pitchFamily="2" charset="-79"/>
            </a:endParaRPr>
          </a:p>
        </p:txBody>
      </p:sp>
      <p:sp>
        <p:nvSpPr>
          <p:cNvPr id="7" name="מלבן 1"/>
          <p:cNvSpPr/>
          <p:nvPr/>
        </p:nvSpPr>
        <p:spPr>
          <a:xfrm>
            <a:off x="7485666" y="2613391"/>
            <a:ext cx="37327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b="1" dirty="0">
                <a:solidFill>
                  <a:srgbClr val="3333FF"/>
                </a:solidFill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שנת </a:t>
            </a:r>
            <a:r>
              <a:rPr lang="he-IL" sz="2400" b="1" dirty="0" smtClean="0">
                <a:solidFill>
                  <a:srgbClr val="3333FF"/>
                </a:solidFill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2006 </a:t>
            </a:r>
            <a:r>
              <a:rPr lang="he-IL" sz="2400" b="1" dirty="0">
                <a:solidFill>
                  <a:srgbClr val="3333FF"/>
                </a:solidFill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: </a:t>
            </a:r>
            <a:endParaRPr lang="en-US" sz="2400" b="1" dirty="0">
              <a:solidFill>
                <a:srgbClr val="3333FF"/>
              </a:solidFill>
              <a:latin typeface="Calibri" panose="020F0502020204030204" pitchFamily="34" charset="0"/>
              <a:ea typeface="Calibri" panose="020F0502020204030204" pitchFamily="34" charset="0"/>
              <a:cs typeface="Pekan" pitchFamily="2" charset="-79"/>
            </a:endParaRPr>
          </a:p>
          <a:p>
            <a:r>
              <a:rPr lang="he-IL" sz="2400" b="1" dirty="0"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% הנשים בספורט התחרותי </a:t>
            </a:r>
            <a:r>
              <a:rPr lang="he-IL" sz="2400" b="1" dirty="0" smtClean="0">
                <a:solidFill>
                  <a:srgbClr val="3333FF"/>
                </a:solidFill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8.3%</a:t>
            </a:r>
          </a:p>
          <a:p>
            <a:r>
              <a:rPr lang="he-IL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סה"כ </a:t>
            </a:r>
            <a:r>
              <a:rPr lang="he-IL" sz="2400" b="1" dirty="0"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ספורטאים תחרותיים </a:t>
            </a:r>
            <a:r>
              <a:rPr lang="he-IL" sz="2400" b="1" dirty="0" smtClean="0">
                <a:solidFill>
                  <a:srgbClr val="3333FF"/>
                </a:solidFill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57,081</a:t>
            </a:r>
            <a:endParaRPr lang="he-IL" sz="2400" b="1" dirty="0">
              <a:solidFill>
                <a:srgbClr val="3333FF"/>
              </a:solidFill>
              <a:latin typeface="Calibri" panose="020F0502020204030204" pitchFamily="34" charset="0"/>
              <a:ea typeface="Calibri" panose="020F0502020204030204" pitchFamily="34" charset="0"/>
              <a:cs typeface="Pekan" pitchFamily="2" charset="-79"/>
            </a:endParaRPr>
          </a:p>
          <a:p>
            <a:r>
              <a:rPr lang="he-IL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סה"כ </a:t>
            </a:r>
            <a:r>
              <a:rPr lang="he-IL" sz="2400" b="1" dirty="0"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גברים </a:t>
            </a:r>
            <a:r>
              <a:rPr lang="he-IL" sz="2400" b="1" dirty="0" smtClean="0">
                <a:solidFill>
                  <a:srgbClr val="3333FF"/>
                </a:solidFill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52,336</a:t>
            </a:r>
            <a:endParaRPr lang="he-IL" sz="2400" b="1" dirty="0">
              <a:solidFill>
                <a:srgbClr val="3333FF"/>
              </a:solidFill>
              <a:latin typeface="Calibri" panose="020F0502020204030204" pitchFamily="34" charset="0"/>
              <a:ea typeface="Calibri" panose="020F0502020204030204" pitchFamily="34" charset="0"/>
              <a:cs typeface="Pekan" pitchFamily="2" charset="-79"/>
            </a:endParaRPr>
          </a:p>
          <a:p>
            <a:r>
              <a:rPr lang="he-IL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סה"כ </a:t>
            </a:r>
            <a:r>
              <a:rPr lang="he-IL" sz="2400" b="1" dirty="0"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נשים </a:t>
            </a:r>
            <a:r>
              <a:rPr lang="he-IL" sz="2400" b="1" dirty="0" smtClean="0">
                <a:solidFill>
                  <a:srgbClr val="3333FF"/>
                </a:solidFill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4,715</a:t>
            </a:r>
            <a:r>
              <a:rPr lang="he-IL" sz="2400" b="1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Pekan" pitchFamily="2" charset="-79"/>
              </a:rPr>
              <a:t> 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Pekan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9116" y="2613391"/>
            <a:ext cx="4645343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2400" b="1" dirty="0" smtClean="0">
                <a:solidFill>
                  <a:srgbClr val="0000FF"/>
                </a:solidFill>
                <a:cs typeface="Pekan" pitchFamily="2" charset="-79"/>
              </a:rPr>
              <a:t>שנת 2015:</a:t>
            </a:r>
            <a:r>
              <a:rPr lang="en-US" sz="2400" b="1" dirty="0" smtClean="0">
                <a:cs typeface="Pekan" pitchFamily="2" charset="-79"/>
              </a:rPr>
              <a:t/>
            </a:r>
            <a:br>
              <a:rPr lang="en-US" sz="2400" b="1" dirty="0" smtClean="0">
                <a:cs typeface="Pekan" pitchFamily="2" charset="-79"/>
              </a:rPr>
            </a:br>
            <a:r>
              <a:rPr lang="he-IL" sz="2400" b="1" dirty="0" smtClean="0">
                <a:cs typeface="Pekan" pitchFamily="2" charset="-79"/>
              </a:rPr>
              <a:t>% הנשים בספורט תחרותי: </a:t>
            </a:r>
            <a:r>
              <a:rPr lang="he-IL" sz="2400" b="1" dirty="0" smtClean="0">
                <a:solidFill>
                  <a:srgbClr val="0000FF"/>
                </a:solidFill>
                <a:cs typeface="Pekan" pitchFamily="2" charset="-79"/>
              </a:rPr>
              <a:t>19.6%</a:t>
            </a:r>
            <a:r>
              <a:rPr lang="en-US" sz="2400" b="1" dirty="0" smtClean="0">
                <a:cs typeface="Pekan" pitchFamily="2" charset="-79"/>
              </a:rPr>
              <a:t/>
            </a:r>
            <a:br>
              <a:rPr lang="en-US" sz="2400" b="1" dirty="0" smtClean="0">
                <a:cs typeface="Pekan" pitchFamily="2" charset="-79"/>
              </a:rPr>
            </a:br>
            <a:r>
              <a:rPr lang="he-IL" sz="2400" b="1" dirty="0" smtClean="0">
                <a:cs typeface="Pekan" pitchFamily="2" charset="-79"/>
              </a:rPr>
              <a:t>סה"כ ספורטאים תחרותיים: </a:t>
            </a:r>
            <a:r>
              <a:rPr lang="he-IL" sz="2400" b="1" dirty="0" smtClean="0">
                <a:solidFill>
                  <a:srgbClr val="0000FF"/>
                </a:solidFill>
                <a:cs typeface="Pekan" pitchFamily="2" charset="-79"/>
              </a:rPr>
              <a:t>96,450</a:t>
            </a:r>
            <a:r>
              <a:rPr lang="en-US" sz="2400" b="1" dirty="0" smtClean="0">
                <a:cs typeface="Pekan" pitchFamily="2" charset="-79"/>
              </a:rPr>
              <a:t/>
            </a:r>
            <a:br>
              <a:rPr lang="en-US" sz="2400" b="1" dirty="0" smtClean="0">
                <a:cs typeface="Pekan" pitchFamily="2" charset="-79"/>
              </a:rPr>
            </a:br>
            <a:r>
              <a:rPr lang="he-IL" sz="2400" b="1" dirty="0" smtClean="0">
                <a:cs typeface="Pekan" pitchFamily="2" charset="-79"/>
              </a:rPr>
              <a:t>סה"כ גברים: </a:t>
            </a:r>
            <a:r>
              <a:rPr lang="he-IL" sz="2400" b="1" dirty="0" smtClean="0">
                <a:solidFill>
                  <a:srgbClr val="0000FF"/>
                </a:solidFill>
                <a:cs typeface="Pekan" pitchFamily="2" charset="-79"/>
              </a:rPr>
              <a:t>77,456</a:t>
            </a:r>
            <a:r>
              <a:rPr lang="en-US" sz="2400" b="1" dirty="0" smtClean="0">
                <a:cs typeface="Pekan" pitchFamily="2" charset="-79"/>
              </a:rPr>
              <a:t/>
            </a:r>
            <a:br>
              <a:rPr lang="en-US" sz="2400" b="1" dirty="0" smtClean="0">
                <a:cs typeface="Pekan" pitchFamily="2" charset="-79"/>
              </a:rPr>
            </a:br>
            <a:r>
              <a:rPr lang="he-IL" sz="2400" b="1" dirty="0" smtClean="0">
                <a:cs typeface="Pekan" pitchFamily="2" charset="-79"/>
              </a:rPr>
              <a:t>סה"כ נשים: </a:t>
            </a:r>
            <a:r>
              <a:rPr lang="he-IL" sz="2400" b="1" dirty="0" smtClean="0">
                <a:solidFill>
                  <a:srgbClr val="0000FF"/>
                </a:solidFill>
                <a:cs typeface="Pekan" pitchFamily="2" charset="-79"/>
              </a:rPr>
              <a:t>18,994</a:t>
            </a:r>
            <a:endParaRPr lang="he-IL" sz="2400" dirty="0">
              <a:solidFill>
                <a:srgbClr val="0000FF"/>
              </a:solidFill>
              <a:cs typeface="Pekan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4078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liorg.WINGATE\Desktop\lior\דוח תקציב 2014\לוגו\איגוד-האתלטיקה-בישראל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777" y="4950906"/>
            <a:ext cx="1523217" cy="152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כותרת 1"/>
          <p:cNvSpPr txBox="1">
            <a:spLocks/>
          </p:cNvSpPr>
          <p:nvPr/>
        </p:nvSpPr>
        <p:spPr>
          <a:xfrm>
            <a:off x="1216901" y="2497162"/>
            <a:ext cx="9144000" cy="79208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+mn-cs"/>
              </a:rPr>
              <a:t>פעילות אתנה במסגרת איגודים וגופי </a:t>
            </a:r>
            <a:r>
              <a:rPr lang="he-IL" sz="2800" b="1" dirty="0">
                <a:solidFill>
                  <a:srgbClr val="C00000"/>
                </a:solidFill>
                <a:latin typeface="David" panose="020E0502060401010101" pitchFamily="34" charset="-79"/>
                <a:cs typeface="+mn-cs"/>
              </a:rPr>
              <a:t>ספורט</a:t>
            </a:r>
            <a:r>
              <a:rPr lang="he-IL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+mn-cs"/>
              </a:rPr>
              <a:t> 2016</a:t>
            </a:r>
            <a:r>
              <a:rPr lang="en-US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+mn-cs"/>
              </a:rPr>
              <a:t/>
            </a:r>
            <a:br>
              <a:rPr lang="en-US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+mn-cs"/>
              </a:rPr>
            </a:br>
            <a:endParaRPr lang="he-IL" sz="2800" dirty="0">
              <a:latin typeface="David" panose="020E0502060401010101" pitchFamily="34" charset="-79"/>
              <a:cs typeface="+mn-cs"/>
            </a:endParaRPr>
          </a:p>
        </p:txBody>
      </p:sp>
      <p:pic>
        <p:nvPicPr>
          <p:cNvPr id="6" name="Picture 5" descr="C:\Users\omrity\Downloads\tarbut_sport_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8188" y="273208"/>
            <a:ext cx="74612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21" y="177774"/>
            <a:ext cx="534988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liorg.WINGATE\Desktop\lior\דוח תקציב 2014\לוגו\הורד (2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801" y="4140339"/>
            <a:ext cx="786376" cy="78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liorg.WINGATE\Desktop\lior\דוח תקציב 2014\לוגו\Israel_football_association.sv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205" y="4123483"/>
            <a:ext cx="763578" cy="867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liorg.WINGATE\Desktop\lior\דוח תקציב 2014\לוגו\volleyball_unio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241" y="4009330"/>
            <a:ext cx="1579869" cy="98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liorg.WINGATE\Desktop\lior\דוח תקציב 2014\לוגו\igud logo28.6.0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446" y="5459416"/>
            <a:ext cx="981766" cy="78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liorg.WINGATE\Desktop\lior\דוח תקציב 2014\לוגו\250px-Gymnastics_(rhythmic)_pictogram.svg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646" y="4178377"/>
            <a:ext cx="781664" cy="78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liorg.WINGATE\Desktop\lior\דוח תקציב 2014\לוגו\logo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372" y="5378640"/>
            <a:ext cx="861344" cy="87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Users\liorg.WINGATE\Desktop\lior\דוח תקציב 2014\לוגו\ISSA_logo_2cm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640" y="5382586"/>
            <a:ext cx="719137" cy="77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liorg.WINGATE\Desktop\lior\דוח תקציב 2014\לוגו\הורד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626" y="4157500"/>
            <a:ext cx="979996" cy="72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C:\Users\liorg.WINGATE\Desktop\lior\דוח תקציב 2014\לוגו\athena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287" y="273208"/>
            <a:ext cx="4254823" cy="208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1" descr="C:\Users\liorg.WINGATE\Desktop\lior\דוח תקציב 2014\לוגו\הורד (1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8" y="5450754"/>
            <a:ext cx="1079374" cy="77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C:\Users\liorg.WINGATE\Desktop\lior\דוח תקציב 2014\לוגו\130SportNech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102" y="4123483"/>
            <a:ext cx="737390" cy="760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6" descr="https://fbcdn-sphotos-e-a.akamaihd.net/hphotos-ak-ash2/v/t1.0-9/942427_114210532116509_1639843646_n.jpg?oh=f85017921dd26a3bd109c30b4446e6fb&amp;oe=55694C04&amp;__gda__=1431826339_4fe42bd9792233e0f950ce47689f586e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023" y="5483042"/>
            <a:ext cx="742020" cy="72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7" descr="C:\Users\liorg.WINGATE\Desktop\lior\דוח תקציב 2014\לוגו\1540489_755730917771672_948720551_o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3037" y="5400504"/>
            <a:ext cx="747412" cy="904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86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 txBox="1">
            <a:spLocks/>
          </p:cNvSpPr>
          <p:nvPr/>
        </p:nvSpPr>
        <p:spPr>
          <a:xfrm>
            <a:off x="342901" y="307425"/>
            <a:ext cx="11606646" cy="646331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תכניות מקצועיות באיגודים – סגלי אתנה</a:t>
            </a:r>
            <a:endParaRPr lang="he-IL" sz="2800" dirty="0">
              <a:latin typeface="David" panose="020E0502060401010101" pitchFamily="34" charset="-79"/>
              <a:cs typeface="Pekan" pitchFamily="2" charset="-79"/>
            </a:endParaRPr>
          </a:p>
        </p:txBody>
      </p:sp>
      <p:cxnSp>
        <p:nvCxnSpPr>
          <p:cNvPr id="4" name="מחבר ישר 3"/>
          <p:cNvCxnSpPr/>
          <p:nvPr/>
        </p:nvCxnSpPr>
        <p:spPr>
          <a:xfrm flipH="1">
            <a:off x="342901" y="812646"/>
            <a:ext cx="115235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C:\Users\omrity\Downloads\tarbut_sport_b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638" y="391850"/>
            <a:ext cx="57666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91" y="391850"/>
            <a:ext cx="34542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C:\Users\liorg.WINGATE\Desktop\lior\דוח תקציב 2014\לוגו\athen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49" y="325169"/>
            <a:ext cx="808762" cy="39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fbcdn-sphotos-g-a.akamaihd.net/hphotos-ak-xfl1/v/t1.0-9/12654159_971200472970167_4333022455039437174_n.jpg?oh=5aff5db3cee1708c1412874ba7f232d2&amp;oe=57432DE9&amp;__gda__=1466964459_d0d3761869641c83e2e46f4e7d6d15e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3" y="3996966"/>
            <a:ext cx="3896370" cy="2546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content-lhr3-1.xx.fbcdn.net/hphotos-xpt1/v/t1.0-9/12644771_971200722970142_7166764782498679631_n.jpg?oh=e3d973e2a08252655832a91ea3f5d7b0&amp;oe=57231E3B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666" y="3996966"/>
            <a:ext cx="3887558" cy="2546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fbcdn-sphotos-c-a.akamaihd.net/hphotos-ak-xpf1/t31.0-8/12622130_967165576706990_2443214737164681523_o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675" y="3996966"/>
            <a:ext cx="3819745" cy="2546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fbcdn-sphotos-g-a.akamaihd.net/hphotos-ak-xat1/t31.0-8/12593879_10153809162887508_5131512166831016592_o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3" y="1197308"/>
            <a:ext cx="3896370" cy="2658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כותרת 1"/>
          <p:cNvSpPr txBox="1">
            <a:spLocks/>
          </p:cNvSpPr>
          <p:nvPr/>
        </p:nvSpPr>
        <p:spPr>
          <a:xfrm>
            <a:off x="301337" y="1290624"/>
            <a:ext cx="11606646" cy="646331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31</a:t>
            </a:r>
            <a:r>
              <a:rPr lang="he-IL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 סגלי אתנה פועלים בתוכניות המקצועיות באיגודים</a:t>
            </a:r>
            <a:endParaRPr lang="he-IL" sz="2800" dirty="0">
              <a:latin typeface="David" panose="020E0502060401010101" pitchFamily="34" charset="-79"/>
              <a:cs typeface="Pekan" pitchFamily="2" charset="-79"/>
            </a:endParaRPr>
          </a:p>
        </p:txBody>
      </p:sp>
      <p:sp>
        <p:nvSpPr>
          <p:cNvPr id="13" name="כותרת 1"/>
          <p:cNvSpPr txBox="1">
            <a:spLocks/>
          </p:cNvSpPr>
          <p:nvPr/>
        </p:nvSpPr>
        <p:spPr>
          <a:xfrm>
            <a:off x="301337" y="1754898"/>
            <a:ext cx="11606646" cy="646331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5   </a:t>
            </a:r>
            <a:r>
              <a:rPr lang="he-IL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סגלי אתנה פועלים בתשתיות</a:t>
            </a:r>
            <a:endParaRPr lang="he-IL" sz="2800" dirty="0">
              <a:latin typeface="David" panose="020E0502060401010101" pitchFamily="34" charset="-79"/>
              <a:cs typeface="Pekan" pitchFamily="2" charset="-79"/>
            </a:endParaRPr>
          </a:p>
        </p:txBody>
      </p:sp>
      <p:sp>
        <p:nvSpPr>
          <p:cNvPr id="14" name="כותרת 1"/>
          <p:cNvSpPr txBox="1">
            <a:spLocks/>
          </p:cNvSpPr>
          <p:nvPr/>
        </p:nvSpPr>
        <p:spPr>
          <a:xfrm>
            <a:off x="301337" y="2208865"/>
            <a:ext cx="11606646" cy="646331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16</a:t>
            </a:r>
            <a:r>
              <a:rPr lang="he-IL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 סגלי אתנה פועלים בשימור ומקצועיות</a:t>
            </a:r>
            <a:endParaRPr lang="he-IL" sz="2800" dirty="0">
              <a:latin typeface="David" panose="020E0502060401010101" pitchFamily="34" charset="-79"/>
              <a:cs typeface="Pekan" pitchFamily="2" charset="-79"/>
            </a:endParaRPr>
          </a:p>
        </p:txBody>
      </p:sp>
      <p:sp>
        <p:nvSpPr>
          <p:cNvPr id="15" name="כותרת 1"/>
          <p:cNvSpPr txBox="1">
            <a:spLocks/>
          </p:cNvSpPr>
          <p:nvPr/>
        </p:nvSpPr>
        <p:spPr>
          <a:xfrm>
            <a:off x="301337" y="2677613"/>
            <a:ext cx="11606646" cy="646331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10</a:t>
            </a:r>
            <a:r>
              <a:rPr lang="he-IL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 סגלי אתנה תחרותי - הישגי</a:t>
            </a:r>
            <a:endParaRPr lang="he-IL" sz="2800" dirty="0">
              <a:latin typeface="David" panose="020E0502060401010101" pitchFamily="34" charset="-79"/>
              <a:cs typeface="Pekan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8261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F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מלבן 4"/>
          <p:cNvSpPr/>
          <p:nvPr/>
        </p:nvSpPr>
        <p:spPr>
          <a:xfrm>
            <a:off x="-5071" y="2996952"/>
            <a:ext cx="12197071" cy="7022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4000" b="1" dirty="0" smtClean="0">
                <a:solidFill>
                  <a:schemeClr val="bg1"/>
                </a:solidFill>
                <a:cs typeface="Pekan" pitchFamily="2" charset="-79"/>
              </a:rPr>
              <a:t>שיווק</a:t>
            </a:r>
            <a:endParaRPr lang="he-IL" sz="4000" dirty="0">
              <a:solidFill>
                <a:schemeClr val="bg1"/>
              </a:solidFill>
              <a:cs typeface="Pekan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7279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 txBox="1">
            <a:spLocks/>
          </p:cNvSpPr>
          <p:nvPr/>
        </p:nvSpPr>
        <p:spPr>
          <a:xfrm>
            <a:off x="342901" y="233707"/>
            <a:ext cx="11606646" cy="646331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שיווק ומיתוג </a:t>
            </a:r>
            <a:r>
              <a:rPr lang="he-IL" sz="2800" b="1" dirty="0" smtClean="0">
                <a:solidFill>
                  <a:schemeClr val="accent5">
                    <a:lumMod val="75000"/>
                  </a:schemeClr>
                </a:solidFill>
                <a:cs typeface="Pekan" pitchFamily="2" charset="-79"/>
              </a:rPr>
              <a:t>– נוכחות ברשת: אתר ורדיו</a:t>
            </a:r>
            <a:endParaRPr lang="he-IL" sz="2800" dirty="0">
              <a:latin typeface="David" panose="020E0502060401010101" pitchFamily="34" charset="-79"/>
              <a:cs typeface="+mn-cs"/>
            </a:endParaRPr>
          </a:p>
        </p:txBody>
      </p:sp>
      <p:cxnSp>
        <p:nvCxnSpPr>
          <p:cNvPr id="6" name="מחבר ישר 5"/>
          <p:cNvCxnSpPr/>
          <p:nvPr/>
        </p:nvCxnSpPr>
        <p:spPr>
          <a:xfrm flipH="1">
            <a:off x="342901" y="812646"/>
            <a:ext cx="115235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5" descr="C:\Users\omrity\Downloads\tarbut_sport_bi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638" y="408750"/>
            <a:ext cx="57666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2" y="391850"/>
            <a:ext cx="34542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C:\Users\liorg.WINGATE\Desktop\lior\דוח תקציב 2014\לוגו\athen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49" y="325169"/>
            <a:ext cx="808762" cy="39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מציין מיקום תוכן 3"/>
          <p:cNvPicPr>
            <a:picLocks noChangeAspect="1"/>
          </p:cNvPicPr>
          <p:nvPr/>
        </p:nvPicPr>
        <p:blipFill rotWithShape="1">
          <a:blip r:embed="rId5"/>
          <a:srcRect l="715" t="12376" r="12820" b="5067"/>
          <a:stretch/>
        </p:blipFill>
        <p:spPr>
          <a:xfrm>
            <a:off x="342901" y="1055081"/>
            <a:ext cx="7647285" cy="5228985"/>
          </a:xfrm>
          <a:prstGeom prst="rect">
            <a:avLst/>
          </a:prstGeom>
        </p:spPr>
      </p:pic>
      <p:sp>
        <p:nvSpPr>
          <p:cNvPr id="12" name="מלבן 11"/>
          <p:cNvSpPr/>
          <p:nvPr/>
        </p:nvSpPr>
        <p:spPr>
          <a:xfrm>
            <a:off x="8169309" y="4774104"/>
            <a:ext cx="37802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e-IL" dirty="0"/>
          </a:p>
          <a:p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8428967" y="1298086"/>
            <a:ext cx="3520579" cy="49859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200" dirty="0">
                <a:solidFill>
                  <a:srgbClr val="0070C0"/>
                </a:solidFill>
                <a:cs typeface="Pekan" pitchFamily="2" charset="-79"/>
              </a:rPr>
              <a:t>אתר אתנה</a:t>
            </a:r>
            <a:r>
              <a:rPr lang="en-US" sz="2200" dirty="0">
                <a:cs typeface="Pekan" pitchFamily="2" charset="-79"/>
              </a:rPr>
              <a:t/>
            </a:r>
            <a:br>
              <a:rPr lang="en-US" sz="2200" dirty="0">
                <a:cs typeface="Pekan" pitchFamily="2" charset="-79"/>
              </a:rPr>
            </a:br>
            <a:endParaRPr lang="he-IL" sz="2200" dirty="0">
              <a:cs typeface="Pekan" pitchFamily="2" charset="-79"/>
            </a:endParaRPr>
          </a:p>
          <a:p>
            <a:r>
              <a:rPr lang="he-IL" sz="2200" dirty="0" err="1">
                <a:solidFill>
                  <a:srgbClr val="0070C0"/>
                </a:solidFill>
                <a:cs typeface="Pekan" pitchFamily="2" charset="-79"/>
              </a:rPr>
              <a:t>פייסבוק</a:t>
            </a:r>
            <a:endParaRPr lang="he-IL" sz="2200" dirty="0">
              <a:cs typeface="Pekan" pitchFamily="2" charset="-79"/>
            </a:endParaRPr>
          </a:p>
          <a:p>
            <a:endParaRPr lang="he-IL" sz="2200" dirty="0" smtClean="0">
              <a:solidFill>
                <a:srgbClr val="0070C0"/>
              </a:solidFill>
              <a:cs typeface="Pekan" pitchFamily="2" charset="-79"/>
            </a:endParaRPr>
          </a:p>
          <a:p>
            <a:r>
              <a:rPr lang="he-IL" sz="2200" dirty="0" smtClean="0">
                <a:solidFill>
                  <a:srgbClr val="0070C0"/>
                </a:solidFill>
                <a:cs typeface="Pekan" pitchFamily="2" charset="-79"/>
              </a:rPr>
              <a:t>קמפיין רדיו</a:t>
            </a:r>
            <a:endParaRPr lang="he-IL" sz="2200" dirty="0" smtClean="0">
              <a:cs typeface="Pekan" pitchFamily="2" charset="-79"/>
            </a:endParaRPr>
          </a:p>
          <a:p>
            <a:endParaRPr lang="he-IL" sz="2200" dirty="0" smtClean="0">
              <a:solidFill>
                <a:srgbClr val="0070C0"/>
              </a:solidFill>
              <a:cs typeface="Pekan" pitchFamily="2" charset="-79"/>
            </a:endParaRPr>
          </a:p>
          <a:p>
            <a:r>
              <a:rPr lang="he-IL" sz="2200" dirty="0" smtClean="0">
                <a:solidFill>
                  <a:srgbClr val="0070C0"/>
                </a:solidFill>
                <a:cs typeface="Pekan" pitchFamily="2" charset="-79"/>
              </a:rPr>
              <a:t>קמפיין דקה ל...</a:t>
            </a:r>
          </a:p>
          <a:p>
            <a:r>
              <a:rPr lang="he-IL" sz="2200" dirty="0" smtClean="0">
                <a:solidFill>
                  <a:srgbClr val="0070C0"/>
                </a:solidFill>
                <a:cs typeface="Pekan" pitchFamily="2" charset="-79"/>
              </a:rPr>
              <a:t>פריים טיים בכל הערוצים המובילים</a:t>
            </a:r>
            <a:endParaRPr lang="he-IL" sz="2200" dirty="0">
              <a:cs typeface="Pekan" pitchFamily="2" charset="-79"/>
            </a:endParaRPr>
          </a:p>
          <a:p>
            <a:endParaRPr lang="he-IL" sz="2200" dirty="0" smtClean="0">
              <a:cs typeface="Pekan" pitchFamily="2" charset="-79"/>
            </a:endParaRPr>
          </a:p>
          <a:p>
            <a:r>
              <a:rPr lang="he-IL" sz="2200" dirty="0" smtClean="0">
                <a:solidFill>
                  <a:schemeClr val="accent1">
                    <a:lumMod val="75000"/>
                  </a:schemeClr>
                </a:solidFill>
                <a:cs typeface="Pekan" pitchFamily="2" charset="-79"/>
              </a:rPr>
              <a:t>קמפיין ערוץ הילדים</a:t>
            </a:r>
            <a:endParaRPr lang="he-IL" sz="2200" dirty="0">
              <a:solidFill>
                <a:schemeClr val="accent1">
                  <a:lumMod val="75000"/>
                </a:schemeClr>
              </a:solidFill>
              <a:cs typeface="Pekan" pitchFamily="2" charset="-79"/>
            </a:endParaRPr>
          </a:p>
          <a:p>
            <a:endParaRPr lang="he-IL" sz="2200" dirty="0" smtClean="0">
              <a:solidFill>
                <a:schemeClr val="accent1">
                  <a:lumMod val="75000"/>
                </a:schemeClr>
              </a:solidFill>
              <a:cs typeface="Pekan" pitchFamily="2" charset="-79"/>
            </a:endParaRPr>
          </a:p>
          <a:p>
            <a:r>
              <a:rPr lang="he-IL" sz="2200" dirty="0" smtClean="0">
                <a:solidFill>
                  <a:schemeClr val="accent1">
                    <a:lumMod val="75000"/>
                  </a:schemeClr>
                </a:solidFill>
                <a:cs typeface="Pekan" pitchFamily="2" charset="-79"/>
              </a:rPr>
              <a:t>ועוד .. </a:t>
            </a:r>
            <a:endParaRPr lang="he-IL" sz="2200" dirty="0">
              <a:solidFill>
                <a:schemeClr val="accent1">
                  <a:lumMod val="75000"/>
                </a:schemeClr>
              </a:solidFill>
              <a:cs typeface="Pekan" pitchFamily="2" charset="-79"/>
            </a:endParaRPr>
          </a:p>
          <a:p>
            <a:endParaRPr lang="he-IL" dirty="0" smtClean="0">
              <a:cs typeface="Pekan" pitchFamily="2" charset="-79"/>
            </a:endParaRPr>
          </a:p>
          <a:p>
            <a:endParaRPr lang="he-IL" dirty="0">
              <a:cs typeface="Pekan" pitchFamily="2" charset="-79"/>
            </a:endParaRP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2108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 descr="http://cdn.shvoong.co.il/wp-content/uploads/2015/03/unnamed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50" y="2988913"/>
            <a:ext cx="3490636" cy="195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כותרת 1"/>
          <p:cNvSpPr txBox="1">
            <a:spLocks/>
          </p:cNvSpPr>
          <p:nvPr/>
        </p:nvSpPr>
        <p:spPr>
          <a:xfrm>
            <a:off x="381002" y="447912"/>
            <a:ext cx="11606646" cy="646331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שיווק ומיתוג </a:t>
            </a:r>
            <a:r>
              <a:rPr lang="he-IL" sz="2800" b="1" dirty="0" smtClean="0">
                <a:solidFill>
                  <a:schemeClr val="accent5">
                    <a:lumMod val="75000"/>
                  </a:schemeClr>
                </a:solidFill>
                <a:cs typeface="Pekan" pitchFamily="2" charset="-79"/>
              </a:rPr>
              <a:t>– אתנה הולכות רחוק</a:t>
            </a:r>
            <a:endParaRPr lang="he-IL" sz="2800" dirty="0" smtClean="0">
              <a:solidFill>
                <a:schemeClr val="accent5">
                  <a:lumMod val="75000"/>
                </a:schemeClr>
              </a:solidFill>
              <a:cs typeface="Pekan" pitchFamily="2" charset="-79"/>
            </a:endParaRPr>
          </a:p>
          <a:p>
            <a:pPr algn="r"/>
            <a:endParaRPr lang="he-IL" sz="2800" dirty="0">
              <a:latin typeface="David" panose="020E0502060401010101" pitchFamily="34" charset="-79"/>
              <a:cs typeface="+mn-cs"/>
            </a:endParaRPr>
          </a:p>
        </p:txBody>
      </p:sp>
      <p:cxnSp>
        <p:nvCxnSpPr>
          <p:cNvPr id="5" name="מחבר ישר 4"/>
          <p:cNvCxnSpPr/>
          <p:nvPr/>
        </p:nvCxnSpPr>
        <p:spPr>
          <a:xfrm flipH="1">
            <a:off x="342901" y="812646"/>
            <a:ext cx="115235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C:\Users\omrity\Downloads\tarbut_sport_bi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638" y="408750"/>
            <a:ext cx="57666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2" y="391850"/>
            <a:ext cx="34542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C:\Users\liorg.WINGATE\Desktop\lior\דוח תקציב 2014\לוגו\athen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49" y="325169"/>
            <a:ext cx="808762" cy="39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475" y="1541039"/>
            <a:ext cx="7625460" cy="4537010"/>
          </a:xfrm>
          <a:prstGeom prst="rect">
            <a:avLst/>
          </a:prstGeom>
        </p:spPr>
      </p:pic>
      <p:sp>
        <p:nvSpPr>
          <p:cNvPr id="13" name="כותרת 1"/>
          <p:cNvSpPr txBox="1">
            <a:spLocks/>
          </p:cNvSpPr>
          <p:nvPr/>
        </p:nvSpPr>
        <p:spPr>
          <a:xfrm>
            <a:off x="214485" y="1770336"/>
            <a:ext cx="3776966" cy="138093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he-IL" sz="1600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סה"כ השתתפו באירוע כ- </a:t>
            </a:r>
            <a:r>
              <a:rPr lang="he-IL" sz="1600" b="1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  <a:cs typeface="Pekan" pitchFamily="2" charset="-79"/>
              </a:rPr>
              <a:t>10,000</a:t>
            </a:r>
            <a:r>
              <a:rPr lang="he-IL" sz="1600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 ילדות נערות ונשים מתוכם </a:t>
            </a:r>
            <a:r>
              <a:rPr lang="he-IL" sz="1600" b="1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  <a:cs typeface="Pekan" pitchFamily="2" charset="-79"/>
              </a:rPr>
              <a:t>3,000</a:t>
            </a:r>
            <a:r>
              <a:rPr lang="he-IL" sz="1600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 </a:t>
            </a:r>
            <a:r>
              <a:rPr lang="he-IL" sz="1600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תלמידות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he-IL" sz="1600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למעלה מ 50 בתי ספר</a:t>
            </a:r>
            <a:endParaRPr lang="he-IL" sz="1600" dirty="0" smtClean="0">
              <a:latin typeface="David" panose="020E0502060401010101" pitchFamily="34" charset="-79"/>
              <a:cs typeface="Pekan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43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 txBox="1">
            <a:spLocks/>
          </p:cNvSpPr>
          <p:nvPr/>
        </p:nvSpPr>
        <p:spPr>
          <a:xfrm>
            <a:off x="342901" y="233707"/>
            <a:ext cx="11606646" cy="646331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rgbClr val="C00000"/>
                </a:solidFill>
                <a:latin typeface="David" panose="020E0502060401010101" pitchFamily="34" charset="-79"/>
                <a:cs typeface="+mn-cs"/>
              </a:rPr>
              <a:t>אתנה פלוס - </a:t>
            </a:r>
            <a:endParaRPr lang="he-IL" sz="2800" dirty="0">
              <a:latin typeface="David" panose="020E0502060401010101" pitchFamily="34" charset="-79"/>
              <a:cs typeface="+mn-cs"/>
            </a:endParaRPr>
          </a:p>
        </p:txBody>
      </p:sp>
      <p:pic>
        <p:nvPicPr>
          <p:cNvPr id="6" name="Picture 5" descr="C:\Users\omrity\Downloads\tarbut_sport_bi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638" y="408750"/>
            <a:ext cx="57666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2" y="391850"/>
            <a:ext cx="34542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C:\Users\liorg.WINGATE\Desktop\lior\דוח תקציב 2014\לוגו\athen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49" y="325169"/>
            <a:ext cx="808762" cy="39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" descr="C:\Users\liorg.WINGATE\AppData\Local\Microsoft\Windows\Temporary Internet Files\Content.Outlook\VMBD5WVN\לוגו אתנה פלוס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2487" y="325169"/>
            <a:ext cx="2523934" cy="400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041" y="829895"/>
            <a:ext cx="8458365" cy="5794620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9387326" y="4376944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190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9451445" y="5129547"/>
            <a:ext cx="441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40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9451445" y="5801493"/>
            <a:ext cx="441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31</a:t>
            </a:r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5052982" y="4746276"/>
            <a:ext cx="3994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5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20</a:t>
            </a:r>
            <a:endParaRPr lang="he-IL" sz="1500" b="1" dirty="0">
              <a:solidFill>
                <a:srgbClr val="FFC000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027530" y="5136058"/>
            <a:ext cx="38824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500" b="1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11</a:t>
            </a:r>
            <a:endParaRPr lang="he-IL" sz="1500" b="1" dirty="0">
              <a:solidFill>
                <a:srgbClr val="C00000"/>
              </a:solidFill>
            </a:endParaRPr>
          </a:p>
        </p:txBody>
      </p:sp>
      <p:sp>
        <p:nvSpPr>
          <p:cNvPr id="14" name="מלבן 13"/>
          <p:cNvSpPr/>
          <p:nvPr/>
        </p:nvSpPr>
        <p:spPr>
          <a:xfrm>
            <a:off x="5137709" y="5498879"/>
            <a:ext cx="292067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5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endParaRPr lang="he-IL" sz="15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5137709" y="5899615"/>
            <a:ext cx="292067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5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4</a:t>
            </a:r>
            <a:endParaRPr lang="he-IL" sz="1500" b="1" dirty="0">
              <a:solidFill>
                <a:srgbClr val="FFC000"/>
              </a:solidFill>
            </a:endParaRPr>
          </a:p>
        </p:txBody>
      </p:sp>
      <p:sp>
        <p:nvSpPr>
          <p:cNvPr id="16" name="מלבן 15"/>
          <p:cNvSpPr/>
          <p:nvPr/>
        </p:nvSpPr>
        <p:spPr>
          <a:xfrm>
            <a:off x="2306783" y="4291445"/>
            <a:ext cx="3122993" cy="3429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מלבן 16"/>
          <p:cNvSpPr/>
          <p:nvPr/>
        </p:nvSpPr>
        <p:spPr>
          <a:xfrm>
            <a:off x="2391299" y="4291444"/>
            <a:ext cx="302447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15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אנשי מקצוע אתנה פלוס 2015</a:t>
            </a:r>
            <a:endParaRPr lang="he-IL" sz="1500" b="1" dirty="0">
              <a:solidFill>
                <a:schemeClr val="bg1"/>
              </a:solidFill>
            </a:endParaRPr>
          </a:p>
        </p:txBody>
      </p:sp>
      <p:cxnSp>
        <p:nvCxnSpPr>
          <p:cNvPr id="5" name="מחבר ישר 4"/>
          <p:cNvCxnSpPr/>
          <p:nvPr/>
        </p:nvCxnSpPr>
        <p:spPr>
          <a:xfrm flipH="1">
            <a:off x="342901" y="812646"/>
            <a:ext cx="115235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מלבן 3"/>
          <p:cNvSpPr/>
          <p:nvPr/>
        </p:nvSpPr>
        <p:spPr>
          <a:xfrm>
            <a:off x="5415779" y="1115261"/>
            <a:ext cx="64506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A72C8"/>
                </a:solidFill>
                <a:cs typeface="Pekan" pitchFamily="2" charset="-79"/>
              </a:rPr>
              <a:t>תכנית העשרה למועדוני ספורט – במסגרת תקציב שינוי עמדות, </a:t>
            </a:r>
          </a:p>
          <a:p>
            <a:r>
              <a:rPr lang="he-IL" sz="2000" b="1" dirty="0" smtClean="0">
                <a:solidFill>
                  <a:srgbClr val="0A72C8"/>
                </a:solidFill>
                <a:cs typeface="Pekan" pitchFamily="2" charset="-79"/>
              </a:rPr>
              <a:t>בשנים 2015-2016</a:t>
            </a:r>
            <a:endParaRPr lang="he-IL" sz="2000" b="1" dirty="0">
              <a:solidFill>
                <a:srgbClr val="0A72C8"/>
              </a:solidFill>
              <a:cs typeface="Pekan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4587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134100" y="988117"/>
            <a:ext cx="2990850" cy="2561049"/>
          </a:xfrm>
          <a:prstGeom prst="round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cs typeface="Pekan" pitchFamily="2" charset="-79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092569" y="3707290"/>
            <a:ext cx="3032381" cy="2274639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cs typeface="Pekan" pitchFamily="2" charset="-79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927345" y="3717114"/>
            <a:ext cx="2991109" cy="2264816"/>
          </a:xfrm>
          <a:prstGeom prst="roundRect">
            <a:avLst/>
          </a:prstGeom>
          <a:noFill/>
          <a:ln w="28575">
            <a:solidFill>
              <a:srgbClr val="1554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cs typeface="Pekan" pitchFamily="2" charset="-79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927345" y="993823"/>
            <a:ext cx="2991109" cy="2555343"/>
          </a:xfrm>
          <a:prstGeom prst="roundRect">
            <a:avLst/>
          </a:prstGeom>
          <a:noFill/>
          <a:ln w="28575">
            <a:solidFill>
              <a:srgbClr val="1898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61553" y="-208019"/>
            <a:ext cx="12192000" cy="68511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904" y="1384554"/>
            <a:ext cx="4463796" cy="446379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272203" y="1063732"/>
            <a:ext cx="28051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b="1" dirty="0" smtClean="0">
                <a:solidFill>
                  <a:srgbClr val="FFC000"/>
                </a:solidFill>
                <a:latin typeface="David" panose="020E0502060401010101" pitchFamily="34" charset="-79"/>
                <a:cs typeface="Pekan" pitchFamily="2" charset="-79"/>
              </a:rPr>
              <a:t>שינוי </a:t>
            </a:r>
            <a:r>
              <a:rPr lang="he-IL" b="1" dirty="0">
                <a:solidFill>
                  <a:srgbClr val="FFC000"/>
                </a:solidFill>
                <a:latin typeface="David" panose="020E0502060401010101" pitchFamily="34" charset="-79"/>
                <a:cs typeface="Pekan" pitchFamily="2" charset="-79"/>
              </a:rPr>
              <a:t>עמדות בקהלי </a:t>
            </a:r>
            <a:r>
              <a:rPr lang="en-US" b="1" dirty="0" smtClean="0">
                <a:solidFill>
                  <a:srgbClr val="FFC000"/>
                </a:solidFill>
                <a:latin typeface="David" panose="020E0502060401010101" pitchFamily="34" charset="-79"/>
                <a:cs typeface="Pekan" pitchFamily="2" charset="-79"/>
              </a:rPr>
              <a:t/>
            </a:r>
            <a:br>
              <a:rPr lang="en-US" b="1" dirty="0" smtClean="0">
                <a:solidFill>
                  <a:srgbClr val="FFC000"/>
                </a:solidFill>
                <a:latin typeface="David" panose="020E0502060401010101" pitchFamily="34" charset="-79"/>
                <a:cs typeface="Pekan" pitchFamily="2" charset="-79"/>
              </a:rPr>
            </a:br>
            <a:r>
              <a:rPr lang="he-IL" b="1" dirty="0" smtClean="0">
                <a:solidFill>
                  <a:srgbClr val="FFC000"/>
                </a:solidFill>
                <a:latin typeface="David" panose="020E0502060401010101" pitchFamily="34" charset="-79"/>
                <a:cs typeface="Pekan" pitchFamily="2" charset="-79"/>
              </a:rPr>
              <a:t>יעד </a:t>
            </a:r>
            <a:r>
              <a:rPr lang="he-IL" b="1" dirty="0">
                <a:solidFill>
                  <a:srgbClr val="FFC000"/>
                </a:solidFill>
                <a:latin typeface="David" panose="020E0502060401010101" pitchFamily="34" charset="-79"/>
                <a:cs typeface="Pekan" pitchFamily="2" charset="-79"/>
              </a:rPr>
              <a:t>מגוונים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356918" y="1102417"/>
            <a:ext cx="24574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rgbClr val="FFC000"/>
                </a:solidFill>
                <a:latin typeface="David" panose="020E0502060401010101" pitchFamily="34" charset="-79"/>
                <a:cs typeface="Pekan" pitchFamily="2" charset="-79"/>
              </a:rPr>
              <a:t>26 שגרירות אתנה בפעילות שנתית </a:t>
            </a:r>
            <a:r>
              <a:rPr lang="he-IL" sz="1600" dirty="0" smtClean="0">
                <a:solidFill>
                  <a:srgbClr val="FFC000"/>
                </a:solidFill>
                <a:latin typeface="David" panose="020E0502060401010101" pitchFamily="34" charset="-79"/>
                <a:cs typeface="Pekan" pitchFamily="2" charset="-79"/>
              </a:rPr>
              <a:t>ברחבי </a:t>
            </a:r>
            <a:r>
              <a:rPr lang="he-IL" sz="1600" dirty="0">
                <a:solidFill>
                  <a:srgbClr val="FFC000"/>
                </a:solidFill>
                <a:latin typeface="David" panose="020E0502060401010101" pitchFamily="34" charset="-79"/>
                <a:cs typeface="Pekan" pitchFamily="2" charset="-79"/>
              </a:rPr>
              <a:t>הארץ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rgbClr val="FFC000"/>
                </a:solidFill>
                <a:latin typeface="David" panose="020E0502060401010101" pitchFamily="34" charset="-79"/>
                <a:cs typeface="Pekan" pitchFamily="2" charset="-79"/>
              </a:rPr>
              <a:t>סיוע מעבר מקריירה ראשונה לשנייה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431840" y="3826002"/>
            <a:ext cx="64332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כנס שנתי</a:t>
            </a:r>
          </a:p>
          <a:p>
            <a:pPr lvl="0"/>
            <a:r>
              <a:rPr lang="he-IL" sz="1600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     "</a:t>
            </a:r>
            <a:r>
              <a:rPr lang="he-IL" sz="1600" dirty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אתנה בדיבור ישיר"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פורום נשים בהנהלות </a:t>
            </a:r>
            <a:r>
              <a:rPr lang="en-US" sz="1600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/>
            </a:r>
            <a:br>
              <a:rPr lang="en-US" sz="1600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</a:br>
            <a:r>
              <a:rPr lang="he-IL" sz="1600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איגודי הספורט</a:t>
            </a:r>
            <a:endParaRPr lang="he-IL" sz="1600" dirty="0">
              <a:solidFill>
                <a:srgbClr val="C00000"/>
              </a:solidFill>
              <a:latin typeface="David" panose="020E0502060401010101" pitchFamily="34" charset="-79"/>
              <a:cs typeface="Pekan" pitchFamily="2" charset="-79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3 כנסים 550 איש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3 התכנסויות </a:t>
            </a:r>
            <a:r>
              <a:rPr lang="en-US" sz="1600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/>
            </a:r>
            <a:br>
              <a:rPr lang="en-US" sz="1600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</a:br>
            <a:r>
              <a:rPr lang="he-IL" sz="1600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פורום </a:t>
            </a:r>
            <a:r>
              <a:rPr lang="he-IL" sz="1600" dirty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נשים </a:t>
            </a:r>
          </a:p>
          <a:p>
            <a:pPr lvl="0"/>
            <a:endParaRPr lang="he-IL" sz="1600" dirty="0">
              <a:solidFill>
                <a:srgbClr val="C00000"/>
              </a:solidFill>
              <a:latin typeface="David" panose="020E0502060401010101" pitchFamily="34" charset="-79"/>
              <a:cs typeface="Pekan" pitchFamily="2" charset="-79"/>
            </a:endParaRPr>
          </a:p>
          <a:p>
            <a:pPr lvl="0"/>
            <a:endParaRPr lang="he-IL" sz="1600" dirty="0">
              <a:solidFill>
                <a:srgbClr val="C00000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164985" y="4826909"/>
            <a:ext cx="29123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b="1" dirty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כנסים</a:t>
            </a:r>
          </a:p>
          <a:p>
            <a:pPr lvl="0"/>
            <a:r>
              <a:rPr lang="he-IL" b="1" dirty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קורסים  </a:t>
            </a:r>
            <a:r>
              <a:rPr lang="he-IL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/>
            </a:r>
            <a:br>
              <a:rPr lang="he-IL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</a:br>
            <a:r>
              <a:rPr lang="he-IL" b="1" dirty="0" smtClean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ותכניות </a:t>
            </a:r>
            <a:r>
              <a:rPr lang="he-IL" b="1" dirty="0">
                <a:solidFill>
                  <a:srgbClr val="C00000"/>
                </a:solidFill>
                <a:latin typeface="David" panose="020E0502060401010101" pitchFamily="34" charset="-79"/>
                <a:cs typeface="Pekan" pitchFamily="2" charset="-79"/>
              </a:rPr>
              <a:t>העשרה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843758" y="988117"/>
            <a:ext cx="25880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b="1" dirty="0" smtClean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חתירה </a:t>
            </a:r>
            <a:r>
              <a:rPr lang="he-IL" b="1" dirty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למצוינות בניהול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07007" y="1125786"/>
            <a:ext cx="2336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קורס שוות בספורט </a:t>
            </a:r>
            <a:r>
              <a:rPr lang="he-IL" sz="1600" dirty="0" smtClean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: </a:t>
            </a:r>
            <a:br>
              <a:rPr lang="he-IL" sz="1600" dirty="0" smtClean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</a:br>
            <a:r>
              <a:rPr lang="he-IL" sz="1600" dirty="0" smtClean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נשים ברשויות </a:t>
            </a:r>
            <a:r>
              <a:rPr lang="he-IL" sz="1600" dirty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מקומיות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057649" y="4487647"/>
            <a:ext cx="17811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dirty="0">
                <a:solidFill>
                  <a:schemeClr val="bg1"/>
                </a:solidFill>
                <a:latin typeface="David" panose="020E0502060401010101" pitchFamily="34" charset="-79"/>
                <a:cs typeface="Pekan" pitchFamily="2" charset="-79"/>
              </a:rPr>
              <a:t>אתנה </a:t>
            </a:r>
            <a:endParaRPr lang="en-US" dirty="0">
              <a:solidFill>
                <a:schemeClr val="bg1"/>
              </a:solidFill>
              <a:latin typeface="David" panose="020E0502060401010101" pitchFamily="34" charset="-79"/>
              <a:cs typeface="Pekan" pitchFamily="2" charset="-79"/>
            </a:endParaRPr>
          </a:p>
          <a:p>
            <a:pPr lvl="0"/>
            <a:r>
              <a:rPr lang="he-IL" dirty="0">
                <a:solidFill>
                  <a:schemeClr val="bg1"/>
                </a:solidFill>
                <a:latin typeface="David" panose="020E0502060401010101" pitchFamily="34" charset="-79"/>
                <a:cs typeface="Pekan" pitchFamily="2" charset="-79"/>
              </a:rPr>
              <a:t>בטיפוס </a:t>
            </a:r>
            <a:r>
              <a:rPr lang="he-IL" dirty="0" smtClean="0">
                <a:solidFill>
                  <a:schemeClr val="bg1"/>
                </a:solidFill>
                <a:latin typeface="David" panose="020E0502060401010101" pitchFamily="34" charset="-79"/>
                <a:cs typeface="Pekan" pitchFamily="2" charset="-79"/>
              </a:rPr>
              <a:t/>
            </a:r>
            <a:br>
              <a:rPr lang="he-IL" dirty="0" smtClean="0">
                <a:solidFill>
                  <a:schemeClr val="bg1"/>
                </a:solidFill>
                <a:latin typeface="David" panose="020E0502060401010101" pitchFamily="34" charset="-79"/>
                <a:cs typeface="Pekan" pitchFamily="2" charset="-79"/>
              </a:rPr>
            </a:br>
            <a:r>
              <a:rPr lang="he-IL" dirty="0" smtClean="0">
                <a:solidFill>
                  <a:schemeClr val="bg1"/>
                </a:solidFill>
                <a:latin typeface="David" panose="020E0502060401010101" pitchFamily="34" charset="-79"/>
                <a:cs typeface="Pekan" pitchFamily="2" charset="-79"/>
              </a:rPr>
              <a:t>מתמיד</a:t>
            </a:r>
            <a:endParaRPr lang="he-IL" dirty="0">
              <a:solidFill>
                <a:schemeClr val="bg1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53305" y="3929172"/>
            <a:ext cx="271079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מלגות ללימודי תעודה </a:t>
            </a:r>
            <a:r>
              <a:rPr lang="he-IL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/>
            </a:r>
            <a:br>
              <a:rPr lang="he-IL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</a:br>
            <a:r>
              <a:rPr lang="he-IL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מקצועית </a:t>
            </a:r>
            <a:r>
              <a:rPr lang="he-IL" sz="1600" dirty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– אימון, </a:t>
            </a:r>
            <a:r>
              <a:rPr lang="en-US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/>
            </a:r>
            <a:br>
              <a:rPr lang="en-US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</a:br>
            <a:r>
              <a:rPr lang="he-IL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הדרכה </a:t>
            </a:r>
            <a:r>
              <a:rPr lang="he-IL" sz="1600" dirty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ושיפוט, מלגות </a:t>
            </a:r>
            <a:r>
              <a:rPr lang="he-IL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ל</a:t>
            </a:r>
            <a:br>
              <a:rPr lang="he-IL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</a:br>
            <a:r>
              <a:rPr lang="he-IL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קורסי </a:t>
            </a:r>
            <a:r>
              <a:rPr lang="he-IL" sz="1600" dirty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ניהול בספורט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כ- </a:t>
            </a:r>
            <a:r>
              <a:rPr lang="he-IL" sz="1600" dirty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30 מלגות הדרכה </a:t>
            </a:r>
            <a:r>
              <a:rPr lang="he-IL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/>
            </a:r>
            <a:br>
              <a:rPr lang="he-IL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</a:br>
            <a:r>
              <a:rPr lang="he-IL" sz="1600" dirty="0" smtClean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מחולקות </a:t>
            </a:r>
            <a:r>
              <a:rPr lang="he-IL" sz="1600" dirty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בשנה</a:t>
            </a:r>
          </a:p>
          <a:p>
            <a:pPr lvl="0"/>
            <a:endParaRPr lang="he-IL" sz="1600" dirty="0">
              <a:solidFill>
                <a:srgbClr val="002060"/>
              </a:solidFill>
              <a:cs typeface="Pekan" pitchFamily="2" charset="-79"/>
            </a:endParaRPr>
          </a:p>
          <a:p>
            <a:pPr lvl="0"/>
            <a:endParaRPr lang="he-IL" sz="1600" dirty="0">
              <a:solidFill>
                <a:srgbClr val="002060"/>
              </a:solidFill>
              <a:cs typeface="Pekan" pitchFamily="2" charset="-79"/>
            </a:endParaRPr>
          </a:p>
          <a:p>
            <a:pPr lvl="0"/>
            <a:endParaRPr lang="he-IL" sz="1600" dirty="0">
              <a:solidFill>
                <a:srgbClr val="002060"/>
              </a:solidFill>
              <a:cs typeface="Pekan" pitchFamily="2" charset="-79"/>
            </a:endParaRPr>
          </a:p>
          <a:p>
            <a:pPr lvl="0"/>
            <a:endParaRPr lang="he-IL" sz="1600" dirty="0">
              <a:solidFill>
                <a:srgbClr val="002060"/>
              </a:solidFill>
              <a:cs typeface="Pekan" pitchFamily="2" charset="-79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137799" y="2424614"/>
            <a:ext cx="17383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dirty="0">
                <a:solidFill>
                  <a:schemeClr val="bg1"/>
                </a:solidFill>
                <a:latin typeface="David" panose="020E0502060401010101" pitchFamily="34" charset="-79"/>
                <a:cs typeface="Pekan" pitchFamily="2" charset="-79"/>
              </a:rPr>
              <a:t>אתנה רצות למרחקים </a:t>
            </a:r>
            <a:r>
              <a:rPr lang="en-US" dirty="0" smtClean="0">
                <a:solidFill>
                  <a:schemeClr val="bg1"/>
                </a:solidFill>
                <a:latin typeface="David" panose="020E0502060401010101" pitchFamily="34" charset="-79"/>
                <a:cs typeface="Pekan" pitchFamily="2" charset="-79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David" panose="020E0502060401010101" pitchFamily="34" charset="-79"/>
                <a:cs typeface="Pekan" pitchFamily="2" charset="-79"/>
              </a:rPr>
            </a:br>
            <a:r>
              <a:rPr lang="he-IL" dirty="0" smtClean="0">
                <a:solidFill>
                  <a:schemeClr val="bg1"/>
                </a:solidFill>
                <a:latin typeface="David" panose="020E0502060401010101" pitchFamily="34" charset="-79"/>
                <a:cs typeface="Pekan" pitchFamily="2" charset="-79"/>
              </a:rPr>
              <a:t>ארוכים</a:t>
            </a:r>
            <a:endParaRPr lang="he-IL" dirty="0">
              <a:solidFill>
                <a:schemeClr val="bg1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-3824573" y="306551"/>
            <a:ext cx="20253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b="1" dirty="0">
                <a:solidFill>
                  <a:srgbClr val="0070C0"/>
                </a:solidFill>
                <a:latin typeface="David" panose="020E0502060401010101" pitchFamily="34" charset="-79"/>
              </a:rPr>
              <a:t>אתנה רצות למרחקים ארוכים</a:t>
            </a:r>
          </a:p>
          <a:p>
            <a:pPr lvl="0"/>
            <a:r>
              <a:rPr lang="he-IL" b="1" dirty="0">
                <a:solidFill>
                  <a:srgbClr val="0070C0"/>
                </a:solidFill>
                <a:latin typeface="David" panose="020E0502060401010101" pitchFamily="34" charset="-79"/>
              </a:rPr>
              <a:t>חתירה למצוינות בניהול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169715" y="2442920"/>
            <a:ext cx="1288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he-IL" dirty="0">
                <a:solidFill>
                  <a:schemeClr val="bg1"/>
                </a:solidFill>
                <a:latin typeface="David" panose="020E0502060401010101" pitchFamily="34" charset="-79"/>
                <a:cs typeface="Pekan" pitchFamily="2" charset="-79"/>
              </a:rPr>
              <a:t>יצירת מודלים לחיקוי </a:t>
            </a:r>
            <a:endParaRPr lang="en-US" dirty="0">
              <a:solidFill>
                <a:schemeClr val="bg1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173475" y="5523947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b="1" dirty="0">
                <a:solidFill>
                  <a:srgbClr val="002060"/>
                </a:solidFill>
                <a:latin typeface="David" panose="020E0502060401010101" pitchFamily="34" charset="-79"/>
                <a:cs typeface="Pekan" pitchFamily="2" charset="-79"/>
              </a:rPr>
              <a:t>מלגות </a:t>
            </a:r>
            <a:endParaRPr lang="he-IL" dirty="0">
              <a:cs typeface="Pekan" pitchFamily="2" charset="-79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82805" y="4489846"/>
            <a:ext cx="782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/>
                </a:solidFill>
                <a:latin typeface="David" panose="020E0502060401010101" pitchFamily="34" charset="-79"/>
                <a:cs typeface="Pekan" pitchFamily="2" charset="-79"/>
              </a:rPr>
              <a:t>אירועים</a:t>
            </a:r>
            <a:endParaRPr lang="he-IL" dirty="0">
              <a:solidFill>
                <a:schemeClr val="bg1"/>
              </a:solidFill>
              <a:cs typeface="Pekan" pitchFamily="2" charset="-79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203" y="1816073"/>
            <a:ext cx="406349" cy="44444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898" y="1823362"/>
            <a:ext cx="393651" cy="48254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4380" y="5724610"/>
            <a:ext cx="419048" cy="48254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957" y="3866703"/>
            <a:ext cx="380952" cy="45714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349" y="3833416"/>
            <a:ext cx="419048" cy="482540"/>
          </a:xfrm>
          <a:prstGeom prst="rect">
            <a:avLst/>
          </a:prstGeom>
        </p:spPr>
      </p:pic>
      <p:sp>
        <p:nvSpPr>
          <p:cNvPr id="33" name="כותרת 1"/>
          <p:cNvSpPr txBox="1">
            <a:spLocks/>
          </p:cNvSpPr>
          <p:nvPr/>
        </p:nvSpPr>
        <p:spPr>
          <a:xfrm>
            <a:off x="368876" y="84921"/>
            <a:ext cx="11606646" cy="646331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800" b="1" dirty="0" smtClean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שינוי עמדות – </a:t>
            </a:r>
            <a:r>
              <a:rPr lang="he-IL" sz="2800" b="1" dirty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מ</a:t>
            </a:r>
            <a:r>
              <a:rPr lang="he-IL" sz="2800" b="1" dirty="0" smtClean="0">
                <a:solidFill>
                  <a:srgbClr val="0070C0"/>
                </a:solidFill>
                <a:latin typeface="David" panose="020E0502060401010101" pitchFamily="34" charset="-79"/>
                <a:cs typeface="Pekan" pitchFamily="2" charset="-79"/>
              </a:rPr>
              <a:t>נהיגות נשים</a:t>
            </a:r>
            <a:endParaRPr lang="he-IL" sz="2800" dirty="0">
              <a:solidFill>
                <a:srgbClr val="0070C0"/>
              </a:solidFill>
              <a:latin typeface="David" panose="020E0502060401010101" pitchFamily="34" charset="-79"/>
              <a:cs typeface="Pekan" pitchFamily="2" charset="-79"/>
            </a:endParaRPr>
          </a:p>
        </p:txBody>
      </p:sp>
      <p:cxnSp>
        <p:nvCxnSpPr>
          <p:cNvPr id="34" name="מחבר ישר 33"/>
          <p:cNvCxnSpPr/>
          <p:nvPr/>
        </p:nvCxnSpPr>
        <p:spPr>
          <a:xfrm flipH="1">
            <a:off x="341553" y="663860"/>
            <a:ext cx="115235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5" descr="C:\Users\omrity\Downloads\tarbut_sport_big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290" y="259964"/>
            <a:ext cx="57666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54" y="243064"/>
            <a:ext cx="345421" cy="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0" descr="C:\Users\liorg.WINGATE\Desktop\lior\דוח תקציב 2014\לוגו\athena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01" y="176383"/>
            <a:ext cx="808762" cy="39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72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9915335" y="-27384"/>
            <a:ext cx="2273760" cy="411821"/>
          </a:xfrm>
          <a:prstGeom prst="rect">
            <a:avLst/>
          </a:prstGeom>
          <a:solidFill>
            <a:srgbClr val="F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8661759" y="966603"/>
            <a:ext cx="3351120" cy="159942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3600" b="1" dirty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שגרירות אתנה</a:t>
            </a:r>
            <a:endParaRPr lang="he-IL" sz="3600" dirty="0">
              <a:solidFill>
                <a:srgbClr val="4BACC6">
                  <a:lumMod val="75000"/>
                </a:srgbClr>
              </a:solidFill>
              <a:cs typeface="Arial" panose="020B0604020202020204" pitchFamily="34" charset="0"/>
            </a:endParaRPr>
          </a:p>
          <a:p>
            <a:pPr algn="r"/>
            <a:endParaRPr lang="he-IL" sz="3600" dirty="0">
              <a:solidFill>
                <a:prstClr val="black"/>
              </a:solidFill>
              <a:latin typeface="David" panose="020E0502060401010101" pitchFamily="34" charset="-79"/>
              <a:cs typeface="Arial" panose="020B0604020202020204" pitchFamily="34" charset="0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10504031" y="0"/>
            <a:ext cx="1470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b="1" dirty="0">
                <a:solidFill>
                  <a:prstClr val="white"/>
                </a:solidFill>
              </a:rPr>
              <a:t>מנהיגות נשים</a:t>
            </a: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8" name="כותרת 1"/>
          <p:cNvSpPr txBox="1">
            <a:spLocks/>
          </p:cNvSpPr>
          <p:nvPr/>
        </p:nvSpPr>
        <p:spPr>
          <a:xfrm>
            <a:off x="7740657" y="1719840"/>
            <a:ext cx="4236024" cy="4338955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400" b="1" dirty="0" smtClean="0">
                <a:solidFill>
                  <a:srgbClr val="4BACC6">
                    <a:lumMod val="75000"/>
                  </a:srgbClr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34 </a:t>
            </a:r>
            <a:r>
              <a:rPr lang="he-IL" sz="2400" dirty="0" smtClean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שגרירות </a:t>
            </a:r>
            <a:r>
              <a:rPr lang="he-IL" sz="2400" dirty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אתנה פעילות </a:t>
            </a:r>
            <a:r>
              <a:rPr lang="en-US" sz="2400" dirty="0">
                <a:solidFill>
                  <a:srgbClr val="C00000"/>
                </a:solidFill>
                <a:latin typeface="David" panose="020E0502060401010101" pitchFamily="34" charset="-79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David" panose="020E0502060401010101" pitchFamily="34" charset="-79"/>
              </a:rPr>
            </a:br>
            <a:r>
              <a:rPr lang="he-IL" sz="2400" dirty="0" smtClean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בשנת 2016 </a:t>
            </a:r>
            <a:r>
              <a:rPr lang="he-IL" sz="2400" dirty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בפריסה ארצית</a:t>
            </a:r>
            <a:r>
              <a:rPr lang="en-US" sz="2400" b="1" dirty="0">
                <a:solidFill>
                  <a:srgbClr val="C00000"/>
                </a:solidFill>
                <a:latin typeface="David" panose="020E0502060401010101" pitchFamily="34" charset="-79"/>
              </a:rPr>
              <a:t/>
            </a:r>
            <a:br>
              <a:rPr lang="en-US" sz="2400" b="1" dirty="0">
                <a:solidFill>
                  <a:srgbClr val="C00000"/>
                </a:solidFill>
                <a:latin typeface="David" panose="020E0502060401010101" pitchFamily="34" charset="-79"/>
              </a:rPr>
            </a:br>
            <a:r>
              <a:rPr lang="en-US" sz="2400" b="1" dirty="0">
                <a:solidFill>
                  <a:srgbClr val="C00000"/>
                </a:solidFill>
                <a:latin typeface="David" panose="020E0502060401010101" pitchFamily="34" charset="-79"/>
              </a:rPr>
              <a:t/>
            </a:r>
            <a:br>
              <a:rPr lang="en-US" sz="2400" b="1" dirty="0">
                <a:solidFill>
                  <a:srgbClr val="C00000"/>
                </a:solidFill>
                <a:latin typeface="David" panose="020E0502060401010101" pitchFamily="34" charset="-79"/>
              </a:rPr>
            </a:br>
            <a:r>
              <a:rPr lang="he-IL" sz="2400" dirty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שגרירה פעילה מהמגזר הדתי: </a:t>
            </a:r>
            <a:r>
              <a:rPr lang="en-US" sz="2400" dirty="0">
                <a:solidFill>
                  <a:srgbClr val="C00000"/>
                </a:solidFill>
                <a:latin typeface="David" panose="020E0502060401010101" pitchFamily="34" charset="-79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David" panose="020E0502060401010101" pitchFamily="34" charset="-79"/>
              </a:rPr>
            </a:br>
            <a:r>
              <a:rPr lang="he-IL" sz="2400" b="1" dirty="0">
                <a:solidFill>
                  <a:srgbClr val="4BACC6">
                    <a:lumMod val="75000"/>
                  </a:srgbClr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בת אל גטרר ונעמה שפיר</a:t>
            </a:r>
            <a:r>
              <a:rPr lang="en-US" sz="2400" b="1" dirty="0">
                <a:solidFill>
                  <a:srgbClr val="4BACC6">
                    <a:lumMod val="75000"/>
                  </a:srgbClr>
                </a:solidFill>
                <a:latin typeface="David" panose="020E0502060401010101" pitchFamily="34" charset="-79"/>
              </a:rPr>
              <a:t/>
            </a:r>
            <a:br>
              <a:rPr lang="en-US" sz="2400" b="1" dirty="0">
                <a:solidFill>
                  <a:srgbClr val="4BACC6">
                    <a:lumMod val="75000"/>
                  </a:srgbClr>
                </a:solidFill>
                <a:latin typeface="David" panose="020E0502060401010101" pitchFamily="34" charset="-79"/>
              </a:rPr>
            </a:br>
            <a:r>
              <a:rPr lang="en-US" sz="2400" b="1" dirty="0">
                <a:solidFill>
                  <a:srgbClr val="4BACC6">
                    <a:lumMod val="75000"/>
                  </a:srgbClr>
                </a:solidFill>
                <a:latin typeface="David" panose="020E0502060401010101" pitchFamily="34" charset="-79"/>
              </a:rPr>
              <a:t/>
            </a:r>
            <a:br>
              <a:rPr lang="en-US" sz="2400" b="1" dirty="0">
                <a:solidFill>
                  <a:srgbClr val="4BACC6">
                    <a:lumMod val="75000"/>
                  </a:srgbClr>
                </a:solidFill>
                <a:latin typeface="David" panose="020E0502060401010101" pitchFamily="34" charset="-79"/>
              </a:rPr>
            </a:br>
            <a:r>
              <a:rPr lang="he-IL" sz="2400" dirty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שגרירה פעילה מהמגזר הערבי: </a:t>
            </a:r>
            <a:r>
              <a:rPr lang="he-IL" sz="2400" b="1" dirty="0">
                <a:solidFill>
                  <a:srgbClr val="4BACC6">
                    <a:lumMod val="75000"/>
                  </a:srgbClr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לוריס אעפרה</a:t>
            </a:r>
            <a:r>
              <a:rPr lang="en-US" sz="2400" b="1" dirty="0">
                <a:solidFill>
                  <a:srgbClr val="4BACC6">
                    <a:lumMod val="75000"/>
                  </a:srgbClr>
                </a:solidFill>
                <a:latin typeface="David" panose="020E0502060401010101" pitchFamily="34" charset="-79"/>
              </a:rPr>
              <a:t/>
            </a:r>
            <a:br>
              <a:rPr lang="en-US" sz="2400" b="1" dirty="0">
                <a:solidFill>
                  <a:srgbClr val="4BACC6">
                    <a:lumMod val="75000"/>
                  </a:srgbClr>
                </a:solidFill>
                <a:latin typeface="David" panose="020E0502060401010101" pitchFamily="34" charset="-79"/>
              </a:rPr>
            </a:br>
            <a:r>
              <a:rPr lang="en-US" sz="2400" b="1" dirty="0">
                <a:solidFill>
                  <a:srgbClr val="C00000"/>
                </a:solidFill>
                <a:latin typeface="David" panose="020E0502060401010101" pitchFamily="34" charset="-79"/>
              </a:rPr>
              <a:t/>
            </a:r>
            <a:br>
              <a:rPr lang="en-US" sz="2400" b="1" dirty="0">
                <a:solidFill>
                  <a:srgbClr val="C00000"/>
                </a:solidFill>
                <a:latin typeface="David" panose="020E0502060401010101" pitchFamily="34" charset="-79"/>
              </a:rPr>
            </a:br>
            <a:r>
              <a:rPr lang="he-IL" sz="2400" dirty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התקיימו סה"כ </a:t>
            </a:r>
            <a:r>
              <a:rPr lang="he-IL" sz="2400" b="1" dirty="0" smtClean="0">
                <a:solidFill>
                  <a:srgbClr val="4BACC6">
                    <a:lumMod val="75000"/>
                  </a:srgbClr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350</a:t>
            </a:r>
            <a:r>
              <a:rPr lang="he-IL" sz="2400" b="1" dirty="0" smtClean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 </a:t>
            </a:r>
            <a:r>
              <a:rPr lang="he-IL" sz="2400" dirty="0" smtClean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הרצאות </a:t>
            </a:r>
            <a:r>
              <a:rPr lang="he-IL" sz="2400" dirty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בשטח</a:t>
            </a:r>
            <a:r>
              <a:rPr lang="en-US" sz="2400" b="1" dirty="0">
                <a:solidFill>
                  <a:srgbClr val="C00000"/>
                </a:solidFill>
                <a:latin typeface="David" panose="020E0502060401010101" pitchFamily="34" charset="-79"/>
              </a:rPr>
              <a:t/>
            </a:r>
            <a:br>
              <a:rPr lang="en-US" sz="2400" b="1" dirty="0">
                <a:solidFill>
                  <a:srgbClr val="C00000"/>
                </a:solidFill>
                <a:latin typeface="David" panose="020E0502060401010101" pitchFamily="34" charset="-79"/>
              </a:rPr>
            </a:br>
            <a:r>
              <a:rPr lang="en-US" sz="2400" b="1" dirty="0">
                <a:solidFill>
                  <a:srgbClr val="C00000"/>
                </a:solidFill>
                <a:latin typeface="David" panose="020E0502060401010101" pitchFamily="34" charset="-79"/>
              </a:rPr>
              <a:t/>
            </a:r>
            <a:br>
              <a:rPr lang="en-US" sz="2400" b="1" dirty="0">
                <a:solidFill>
                  <a:srgbClr val="C00000"/>
                </a:solidFill>
                <a:latin typeface="David" panose="020E0502060401010101" pitchFamily="34" charset="-79"/>
              </a:rPr>
            </a:br>
            <a:r>
              <a:rPr lang="he-IL" sz="2400" dirty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כ-</a:t>
            </a:r>
            <a:r>
              <a:rPr lang="he-IL" sz="2400" b="1" dirty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 </a:t>
            </a:r>
            <a:r>
              <a:rPr lang="he-IL" sz="2400" b="1" dirty="0" smtClean="0">
                <a:solidFill>
                  <a:srgbClr val="4BACC6">
                    <a:lumMod val="75000"/>
                  </a:srgbClr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26,000</a:t>
            </a:r>
            <a:r>
              <a:rPr lang="he-IL" sz="2400" b="1" dirty="0" smtClean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 </a:t>
            </a:r>
            <a:r>
              <a:rPr lang="he-IL" sz="2400" dirty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איש נחשפו בשנת </a:t>
            </a:r>
            <a:r>
              <a:rPr lang="he-IL" sz="2400" dirty="0" smtClean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2015 </a:t>
            </a:r>
            <a:r>
              <a:rPr lang="he-IL" sz="2400" dirty="0">
                <a:solidFill>
                  <a:srgbClr val="C00000"/>
                </a:solidFill>
                <a:latin typeface="David" panose="020E0502060401010101" pitchFamily="34" charset="-79"/>
                <a:cs typeface="Arial" panose="020B0604020202020204" pitchFamily="34" charset="0"/>
              </a:rPr>
              <a:t>לפעילות הפרויקט בפריסה ארצית נרחבת</a:t>
            </a:r>
            <a:endParaRPr lang="he-IL" sz="2400" dirty="0">
              <a:solidFill>
                <a:srgbClr val="4BACC6">
                  <a:lumMod val="75000"/>
                </a:srgbClr>
              </a:solidFill>
              <a:latin typeface="David" panose="020E0502060401010101" pitchFamily="34" charset="-79"/>
              <a:cs typeface="Arial" panose="020B0604020202020204" pitchFamily="34" charset="0"/>
            </a:endParaRPr>
          </a:p>
        </p:txBody>
      </p:sp>
      <p:grpSp>
        <p:nvGrpSpPr>
          <p:cNvPr id="15" name="קבוצה 14"/>
          <p:cNvGrpSpPr/>
          <p:nvPr/>
        </p:nvGrpSpPr>
        <p:grpSpPr>
          <a:xfrm>
            <a:off x="68954" y="106268"/>
            <a:ext cx="2205287" cy="1515297"/>
            <a:chOff x="68954" y="162830"/>
            <a:chExt cx="2205287" cy="1515297"/>
          </a:xfrm>
        </p:grpSpPr>
        <p:pic>
          <p:nvPicPr>
            <p:cNvPr id="16" name="Picture 5" descr="C:\Users\omrity\Downloads\tarbut_sport_big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8902" y="162830"/>
              <a:ext cx="1375339" cy="7871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954" y="162830"/>
              <a:ext cx="676225" cy="7871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0" descr="C:\Users\liorg.WINGATE\Desktop\lior\דוח תקציב 2014\לוגו\athena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746" y="1023165"/>
              <a:ext cx="1335197" cy="6549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תמונה 3" descr="גלויות - שגרירות אתנה- קדמי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1816042"/>
            <a:ext cx="6654800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555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5487524"/>
              </p:ext>
            </p:extLst>
          </p:nvPr>
        </p:nvGraphicFramePr>
        <p:xfrm>
          <a:off x="696338" y="452217"/>
          <a:ext cx="11979240" cy="56166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מלבן מעוגל 9"/>
          <p:cNvSpPr/>
          <p:nvPr/>
        </p:nvSpPr>
        <p:spPr>
          <a:xfrm>
            <a:off x="4295800" y="5229203"/>
            <a:ext cx="936104" cy="720080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8" rIns="91413" bIns="45708" rtlCol="1" anchor="ctr"/>
          <a:lstStyle/>
          <a:p>
            <a:endParaRPr lang="en-US" sz="900" b="1" dirty="0">
              <a:solidFill>
                <a:srgbClr val="4F81BD"/>
              </a:solidFill>
            </a:endParaRPr>
          </a:p>
          <a:p>
            <a:endParaRPr lang="he-IL" sz="900" b="1" dirty="0">
              <a:solidFill>
                <a:srgbClr val="7030A0"/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>
            <a:off x="6960099" y="5445227"/>
            <a:ext cx="936104" cy="720080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8" rIns="91413" bIns="45708" rtlCol="1" anchor="ctr"/>
          <a:lstStyle/>
          <a:p>
            <a:pPr algn="ctr"/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25" name="מלבן מעוגל 24"/>
          <p:cNvSpPr/>
          <p:nvPr/>
        </p:nvSpPr>
        <p:spPr>
          <a:xfrm>
            <a:off x="7104115" y="5445227"/>
            <a:ext cx="936104" cy="720080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8" rIns="91413" bIns="45708" rtlCol="1" anchor="ctr"/>
          <a:lstStyle/>
          <a:p>
            <a:pPr algn="ctr"/>
            <a:endParaRPr lang="he-IL" sz="1100" b="1" dirty="0">
              <a:solidFill>
                <a:prstClr val="black"/>
              </a:solidFill>
            </a:endParaRPr>
          </a:p>
        </p:txBody>
      </p:sp>
      <p:sp>
        <p:nvSpPr>
          <p:cNvPr id="37" name="מלבן מעוגל 36"/>
          <p:cNvSpPr/>
          <p:nvPr/>
        </p:nvSpPr>
        <p:spPr>
          <a:xfrm>
            <a:off x="2927651" y="111637"/>
            <a:ext cx="5904656" cy="576064"/>
          </a:xfrm>
          <a:prstGeom prst="roundRect">
            <a:avLst/>
          </a:prstGeom>
          <a:solidFill>
            <a:schemeClr val="bg2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8" rIns="91413" bIns="45708" rtlCol="1" anchor="ctr"/>
          <a:lstStyle/>
          <a:p>
            <a:pPr algn="ctr"/>
            <a:r>
              <a:rPr lang="he-IL" sz="1600" b="1" dirty="0">
                <a:solidFill>
                  <a:prstClr val="black"/>
                </a:solidFill>
              </a:rPr>
              <a:t>רובם המכריע של ההורים הביעו רצון,</a:t>
            </a:r>
          </a:p>
          <a:p>
            <a:pPr algn="ctr"/>
            <a:r>
              <a:rPr lang="he-IL" sz="1600" b="1" dirty="0">
                <a:solidFill>
                  <a:prstClr val="black"/>
                </a:solidFill>
              </a:rPr>
              <a:t>שהילדה שלהם תעסוק בשנה הקרובה בספורט </a:t>
            </a:r>
          </a:p>
        </p:txBody>
      </p:sp>
      <p:grpSp>
        <p:nvGrpSpPr>
          <p:cNvPr id="2" name="קבוצה 10"/>
          <p:cNvGrpSpPr/>
          <p:nvPr/>
        </p:nvGrpSpPr>
        <p:grpSpPr>
          <a:xfrm>
            <a:off x="9552388" y="1196756"/>
            <a:ext cx="924593" cy="3427137"/>
            <a:chOff x="8122843" y="1356628"/>
            <a:chExt cx="753616" cy="3268615"/>
          </a:xfrm>
        </p:grpSpPr>
        <p:sp>
          <p:nvSpPr>
            <p:cNvPr id="41" name="פחית 40"/>
            <p:cNvSpPr/>
            <p:nvPr/>
          </p:nvSpPr>
          <p:spPr>
            <a:xfrm>
              <a:off x="8145416" y="3573016"/>
              <a:ext cx="693656" cy="1008112"/>
            </a:xfrm>
            <a:prstGeom prst="can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b="1" dirty="0">
                <a:solidFill>
                  <a:prstClr val="black"/>
                </a:solidFill>
              </a:endParaRPr>
            </a:p>
          </p:txBody>
        </p:sp>
        <p:sp>
          <p:nvSpPr>
            <p:cNvPr id="36" name="פחית 35"/>
            <p:cNvSpPr/>
            <p:nvPr/>
          </p:nvSpPr>
          <p:spPr>
            <a:xfrm>
              <a:off x="8145416" y="2924944"/>
              <a:ext cx="693656" cy="1008112"/>
            </a:xfrm>
            <a:prstGeom prst="can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b="1" dirty="0">
                <a:solidFill>
                  <a:prstClr val="black"/>
                </a:solidFill>
              </a:endParaRPr>
            </a:p>
          </p:txBody>
        </p:sp>
        <p:grpSp>
          <p:nvGrpSpPr>
            <p:cNvPr id="3" name="קבוצה 7"/>
            <p:cNvGrpSpPr/>
            <p:nvPr/>
          </p:nvGrpSpPr>
          <p:grpSpPr>
            <a:xfrm>
              <a:off x="8122843" y="1356628"/>
              <a:ext cx="753616" cy="3268615"/>
              <a:chOff x="8164016" y="1464988"/>
              <a:chExt cx="753616" cy="3268615"/>
            </a:xfrm>
          </p:grpSpPr>
          <p:sp>
            <p:nvSpPr>
              <p:cNvPr id="28" name="פחית 27"/>
              <p:cNvSpPr/>
              <p:nvPr/>
            </p:nvSpPr>
            <p:spPr>
              <a:xfrm>
                <a:off x="8173917" y="2425192"/>
                <a:ext cx="728464" cy="1008112"/>
              </a:xfrm>
              <a:prstGeom prst="can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b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פחית 25"/>
              <p:cNvSpPr/>
              <p:nvPr/>
            </p:nvSpPr>
            <p:spPr>
              <a:xfrm>
                <a:off x="8164016" y="1939608"/>
                <a:ext cx="728464" cy="866767"/>
              </a:xfrm>
              <a:prstGeom prst="can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6" name="קבוצה 6"/>
              <p:cNvGrpSpPr/>
              <p:nvPr/>
            </p:nvGrpSpPr>
            <p:grpSpPr>
              <a:xfrm>
                <a:off x="8164016" y="1464988"/>
                <a:ext cx="753616" cy="3268615"/>
                <a:chOff x="7427168" y="1412776"/>
                <a:chExt cx="753616" cy="3268615"/>
              </a:xfrm>
            </p:grpSpPr>
            <p:sp>
              <p:nvSpPr>
                <p:cNvPr id="4" name="פחית 3"/>
                <p:cNvSpPr/>
                <p:nvPr/>
              </p:nvSpPr>
              <p:spPr>
                <a:xfrm>
                  <a:off x="7427168" y="1412776"/>
                  <a:ext cx="753616" cy="741529"/>
                </a:xfrm>
                <a:prstGeom prst="can">
                  <a:avLst/>
                </a:prstGeom>
                <a:solidFill>
                  <a:srgbClr val="008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/>
                  <a:endParaRPr lang="he-IL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" name="TextBox 4"/>
                <p:cNvSpPr txBox="1"/>
                <p:nvPr/>
              </p:nvSpPr>
              <p:spPr>
                <a:xfrm>
                  <a:off x="7472215" y="1676708"/>
                  <a:ext cx="656456" cy="572271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בהחלט</a:t>
                  </a:r>
                </a:p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 כן</a:t>
                  </a:r>
                </a:p>
                <a:p>
                  <a:endParaRPr lang="he-IL" sz="11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" name="TextBox 26"/>
                <p:cNvSpPr txBox="1"/>
                <p:nvPr/>
              </p:nvSpPr>
              <p:spPr>
                <a:xfrm>
                  <a:off x="7463831" y="2236912"/>
                  <a:ext cx="656456" cy="572271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במידה</a:t>
                  </a:r>
                </a:p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 רבה</a:t>
                  </a:r>
                </a:p>
                <a:p>
                  <a:endParaRPr lang="he-IL" sz="11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" name="TextBox 32"/>
                <p:cNvSpPr txBox="1"/>
                <p:nvPr/>
              </p:nvSpPr>
              <p:spPr>
                <a:xfrm>
                  <a:off x="7468341" y="3485148"/>
                  <a:ext cx="656456" cy="572271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במידה</a:t>
                  </a:r>
                </a:p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 מועטה</a:t>
                  </a:r>
                </a:p>
                <a:p>
                  <a:endParaRPr lang="he-IL" sz="11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5" name="TextBox 34"/>
                <p:cNvSpPr txBox="1"/>
                <p:nvPr/>
              </p:nvSpPr>
              <p:spPr>
                <a:xfrm>
                  <a:off x="7476725" y="4109120"/>
                  <a:ext cx="656456" cy="572271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בהחלט</a:t>
                  </a:r>
                </a:p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לא</a:t>
                  </a:r>
                </a:p>
                <a:p>
                  <a:endParaRPr lang="he-IL" sz="1100" dirty="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30" name="TextBox 29"/>
          <p:cNvSpPr txBox="1"/>
          <p:nvPr/>
        </p:nvSpPr>
        <p:spPr>
          <a:xfrm>
            <a:off x="9624395" y="2636916"/>
            <a:ext cx="720080" cy="754053"/>
          </a:xfrm>
          <a:prstGeom prst="rect">
            <a:avLst/>
          </a:prstGeom>
          <a:noFill/>
        </p:spPr>
        <p:txBody>
          <a:bodyPr wrap="square" lIns="91413" tIns="45708" rIns="91413" bIns="45708" rtlCol="1">
            <a:spAutoFit/>
          </a:bodyPr>
          <a:lstStyle/>
          <a:p>
            <a:pPr algn="ctr"/>
            <a:r>
              <a:rPr lang="he-IL" sz="1100" dirty="0">
                <a:solidFill>
                  <a:prstClr val="black"/>
                </a:solidFill>
              </a:rPr>
              <a:t>במידה חלקית/ </a:t>
            </a:r>
            <a:r>
              <a:rPr lang="he-IL" sz="1000" dirty="0">
                <a:solidFill>
                  <a:prstClr val="black"/>
                </a:solidFill>
              </a:rPr>
              <a:t>לא יודעת*</a:t>
            </a:r>
          </a:p>
          <a:p>
            <a:endParaRPr lang="he-IL" sz="1100" dirty="0">
              <a:solidFill>
                <a:prstClr val="black"/>
              </a:solidFill>
            </a:endParaRPr>
          </a:p>
        </p:txBody>
      </p:sp>
      <p:sp>
        <p:nvSpPr>
          <p:cNvPr id="39" name="אליפסה 38"/>
          <p:cNvSpPr/>
          <p:nvPr/>
        </p:nvSpPr>
        <p:spPr>
          <a:xfrm>
            <a:off x="5198585" y="1556513"/>
            <a:ext cx="919456" cy="324063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8" rIns="91413" bIns="45708"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597366" y="2725234"/>
            <a:ext cx="809507" cy="600164"/>
          </a:xfrm>
          <a:prstGeom prst="rect">
            <a:avLst/>
          </a:prstGeom>
          <a:noFill/>
        </p:spPr>
        <p:txBody>
          <a:bodyPr wrap="square" lIns="91413" tIns="45708" rIns="91413" bIns="45708" rtlCol="1">
            <a:spAutoFit/>
          </a:bodyPr>
          <a:lstStyle/>
          <a:p>
            <a:pPr algn="ctr"/>
            <a:r>
              <a:rPr lang="he-IL" sz="1100" dirty="0">
                <a:solidFill>
                  <a:prstClr val="black"/>
                </a:solidFill>
              </a:rPr>
              <a:t>ככה ככה/ לא יודעת*</a:t>
            </a:r>
          </a:p>
          <a:p>
            <a:endParaRPr lang="he-IL" sz="1100" dirty="0">
              <a:solidFill>
                <a:prstClr val="black"/>
              </a:solidFill>
            </a:endParaRPr>
          </a:p>
        </p:txBody>
      </p:sp>
      <p:sp>
        <p:nvSpPr>
          <p:cNvPr id="54" name="כותרת 1"/>
          <p:cNvSpPr txBox="1">
            <a:spLocks/>
          </p:cNvSpPr>
          <p:nvPr/>
        </p:nvSpPr>
        <p:spPr>
          <a:xfrm>
            <a:off x="839416" y="6408712"/>
            <a:ext cx="9144000" cy="311170"/>
          </a:xfrm>
          <a:prstGeom prst="rect">
            <a:avLst/>
          </a:prstGeom>
        </p:spPr>
        <p:txBody>
          <a:bodyPr vert="horz" lIns="91386" tIns="45695" rIns="91386" bIns="45695" rtlCol="1" anchor="ctr">
            <a:noAutofit/>
          </a:bodyPr>
          <a:lstStyle>
            <a:lvl1pPr algn="ctr" defTabSz="914216" rtl="1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BN Miri Bold" pitchFamily="2" charset="-79"/>
              </a:defRPr>
            </a:lvl1pPr>
          </a:lstStyle>
          <a:p>
            <a:pPr lvl="0" algn="r"/>
            <a:r>
              <a:rPr lang="he-IL" sz="1100" b="1" kern="0" dirty="0">
                <a:solidFill>
                  <a:sysClr val="windowText" lastClr="000000"/>
                </a:solidFill>
                <a:effectLst/>
                <a:cs typeface="+mn-cs"/>
              </a:rPr>
              <a:t>ש: </a:t>
            </a:r>
            <a:r>
              <a:rPr lang="he-IL" sz="1100" b="1" dirty="0">
                <a:effectLst/>
                <a:cs typeface="+mn-cs"/>
              </a:rPr>
              <a:t>באיזו מידה, אם בכלל, רצית שהילדה שלך תשתתף בפעילות ספורטיבית/גופנית בשנה הקרובה ?</a:t>
            </a:r>
            <a:endParaRPr lang="en-US" sz="1100" dirty="0">
              <a:effectLst/>
              <a:cs typeface="+mn-cs"/>
            </a:endParaRPr>
          </a:p>
        </p:txBody>
      </p:sp>
      <p:grpSp>
        <p:nvGrpSpPr>
          <p:cNvPr id="7" name="קבוצה 10"/>
          <p:cNvGrpSpPr/>
          <p:nvPr/>
        </p:nvGrpSpPr>
        <p:grpSpPr>
          <a:xfrm>
            <a:off x="9552388" y="1196755"/>
            <a:ext cx="924593" cy="3391601"/>
            <a:chOff x="8122843" y="1356628"/>
            <a:chExt cx="753616" cy="3234719"/>
          </a:xfrm>
        </p:grpSpPr>
        <p:sp>
          <p:nvSpPr>
            <p:cNvPr id="56" name="פחית 40"/>
            <p:cNvSpPr/>
            <p:nvPr/>
          </p:nvSpPr>
          <p:spPr>
            <a:xfrm>
              <a:off x="8132741" y="3573016"/>
              <a:ext cx="728466" cy="1008112"/>
            </a:xfrm>
            <a:prstGeom prst="can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b="1" dirty="0">
                <a:solidFill>
                  <a:prstClr val="black"/>
                </a:solidFill>
              </a:endParaRPr>
            </a:p>
          </p:txBody>
        </p:sp>
        <p:sp>
          <p:nvSpPr>
            <p:cNvPr id="57" name="פחית 35"/>
            <p:cNvSpPr/>
            <p:nvPr/>
          </p:nvSpPr>
          <p:spPr>
            <a:xfrm>
              <a:off x="8132743" y="2924944"/>
              <a:ext cx="728464" cy="1008112"/>
            </a:xfrm>
            <a:prstGeom prst="can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b="1" dirty="0">
                <a:solidFill>
                  <a:prstClr val="black"/>
                </a:solidFill>
              </a:endParaRPr>
            </a:p>
          </p:txBody>
        </p:sp>
        <p:grpSp>
          <p:nvGrpSpPr>
            <p:cNvPr id="8" name="קבוצה 7"/>
            <p:cNvGrpSpPr/>
            <p:nvPr/>
          </p:nvGrpSpPr>
          <p:grpSpPr>
            <a:xfrm>
              <a:off x="8122843" y="1356628"/>
              <a:ext cx="753616" cy="3234719"/>
              <a:chOff x="8164016" y="1464988"/>
              <a:chExt cx="753616" cy="3234719"/>
            </a:xfrm>
          </p:grpSpPr>
          <p:sp>
            <p:nvSpPr>
              <p:cNvPr id="59" name="פחית 27"/>
              <p:cNvSpPr/>
              <p:nvPr/>
            </p:nvSpPr>
            <p:spPr>
              <a:xfrm>
                <a:off x="8173917" y="2425192"/>
                <a:ext cx="728464" cy="1008112"/>
              </a:xfrm>
              <a:prstGeom prst="can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b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פחית 25"/>
              <p:cNvSpPr/>
              <p:nvPr/>
            </p:nvSpPr>
            <p:spPr>
              <a:xfrm>
                <a:off x="8164016" y="1939608"/>
                <a:ext cx="753616" cy="866767"/>
              </a:xfrm>
              <a:prstGeom prst="can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1" name="קבוצה 6"/>
              <p:cNvGrpSpPr/>
              <p:nvPr/>
            </p:nvGrpSpPr>
            <p:grpSpPr>
              <a:xfrm>
                <a:off x="8164016" y="1464988"/>
                <a:ext cx="753616" cy="3234719"/>
                <a:chOff x="7427168" y="1412776"/>
                <a:chExt cx="753616" cy="3234719"/>
              </a:xfrm>
            </p:grpSpPr>
            <p:sp>
              <p:nvSpPr>
                <p:cNvPr id="62" name="פחית 3"/>
                <p:cNvSpPr/>
                <p:nvPr/>
              </p:nvSpPr>
              <p:spPr>
                <a:xfrm>
                  <a:off x="7427168" y="1412776"/>
                  <a:ext cx="753616" cy="741529"/>
                </a:xfrm>
                <a:prstGeom prst="can">
                  <a:avLst/>
                </a:prstGeom>
                <a:solidFill>
                  <a:srgbClr val="008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/>
                  <a:endParaRPr lang="he-IL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7472215" y="1572651"/>
                  <a:ext cx="656456" cy="572403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במידה</a:t>
                  </a:r>
                </a:p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רבה</a:t>
                  </a:r>
                </a:p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מאוד</a:t>
                  </a:r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7463831" y="2236912"/>
                  <a:ext cx="656456" cy="572403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במידה</a:t>
                  </a:r>
                </a:p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רבה</a:t>
                  </a:r>
                </a:p>
                <a:p>
                  <a:endParaRPr lang="he-IL" sz="11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5" name="TextBox 64"/>
                <p:cNvSpPr txBox="1"/>
                <p:nvPr/>
              </p:nvSpPr>
              <p:spPr>
                <a:xfrm>
                  <a:off x="7497965" y="3410853"/>
                  <a:ext cx="656456" cy="410956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במידה</a:t>
                  </a:r>
                </a:p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מועטה</a:t>
                  </a:r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7532614" y="4075092"/>
                  <a:ext cx="596057" cy="572403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בכלל</a:t>
                  </a:r>
                </a:p>
                <a:p>
                  <a:pPr algn="ctr"/>
                  <a:r>
                    <a:rPr lang="he-IL" sz="1100" dirty="0">
                      <a:solidFill>
                        <a:prstClr val="black"/>
                      </a:solidFill>
                    </a:rPr>
                    <a:t>לא</a:t>
                  </a:r>
                </a:p>
                <a:p>
                  <a:endParaRPr lang="he-IL" sz="1100" dirty="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38" name="TextBox 37"/>
          <p:cNvSpPr txBox="1"/>
          <p:nvPr/>
        </p:nvSpPr>
        <p:spPr>
          <a:xfrm>
            <a:off x="9611129" y="2629233"/>
            <a:ext cx="809507" cy="769417"/>
          </a:xfrm>
          <a:prstGeom prst="rect">
            <a:avLst/>
          </a:prstGeom>
          <a:noFill/>
        </p:spPr>
        <p:txBody>
          <a:bodyPr wrap="square" lIns="91413" tIns="45708" rIns="91413" bIns="45708" rtlCol="1">
            <a:spAutoFit/>
          </a:bodyPr>
          <a:lstStyle/>
          <a:p>
            <a:pPr algn="ctr"/>
            <a:r>
              <a:rPr lang="he-IL" sz="1100" dirty="0">
                <a:solidFill>
                  <a:prstClr val="black"/>
                </a:solidFill>
              </a:rPr>
              <a:t>במידה חלקית/ </a:t>
            </a:r>
          </a:p>
          <a:p>
            <a:pPr algn="ctr"/>
            <a:r>
              <a:rPr lang="he-IL" sz="1100" dirty="0">
                <a:solidFill>
                  <a:prstClr val="black"/>
                </a:solidFill>
              </a:rPr>
              <a:t> לא יודע</a:t>
            </a:r>
          </a:p>
          <a:p>
            <a:endParaRPr lang="he-IL" sz="1100" dirty="0">
              <a:solidFill>
                <a:prstClr val="black"/>
              </a:solidFill>
            </a:endParaRPr>
          </a:p>
        </p:txBody>
      </p:sp>
      <p:sp>
        <p:nvSpPr>
          <p:cNvPr id="40" name="מלבן מעוגל 6"/>
          <p:cNvSpPr/>
          <p:nvPr/>
        </p:nvSpPr>
        <p:spPr>
          <a:xfrm>
            <a:off x="4425176" y="5485525"/>
            <a:ext cx="2466275" cy="701103"/>
          </a:xfrm>
          <a:prstGeom prst="roundRect">
            <a:avLst/>
          </a:prstGeom>
          <a:solidFill>
            <a:schemeClr val="bg2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1" anchor="ctr"/>
          <a:lstStyle/>
          <a:p>
            <a:r>
              <a:rPr lang="he-IL" sz="1200" b="1" dirty="0">
                <a:solidFill>
                  <a:schemeClr val="tx1"/>
                </a:solidFill>
              </a:rPr>
              <a:t>	   הורים לבנות         </a:t>
            </a:r>
          </a:p>
          <a:p>
            <a:r>
              <a:rPr lang="he-IL" sz="1200" b="1" dirty="0">
                <a:solidFill>
                  <a:schemeClr val="tx1"/>
                </a:solidFill>
              </a:rPr>
              <a:t>418=</a:t>
            </a:r>
            <a:r>
              <a:rPr lang="en-US" sz="1200" b="1" dirty="0">
                <a:solidFill>
                  <a:schemeClr val="tx1"/>
                </a:solidFill>
              </a:rPr>
              <a:t>N</a:t>
            </a:r>
            <a:r>
              <a:rPr lang="he-IL" sz="1200" b="1" dirty="0">
                <a:solidFill>
                  <a:schemeClr val="tx1"/>
                </a:solidFill>
              </a:rPr>
              <a:t>              שעושות ספורט </a:t>
            </a:r>
          </a:p>
          <a:p>
            <a:r>
              <a:rPr lang="he-IL" sz="1200" b="1" dirty="0">
                <a:solidFill>
                  <a:schemeClr val="tx1"/>
                </a:solidFill>
              </a:rPr>
              <a:t>                        לפחות פעם בחודש</a:t>
            </a:r>
          </a:p>
        </p:txBody>
      </p:sp>
    </p:spTree>
    <p:extLst>
      <p:ext uri="{BB962C8B-B14F-4D97-AF65-F5344CB8AC3E}">
        <p14:creationId xmlns:p14="http://schemas.microsoft.com/office/powerpoint/2010/main" val="23172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606" y="-301643"/>
            <a:ext cx="5764042" cy="7056784"/>
          </a:xfrm>
          <a:prstGeom prst="rect">
            <a:avLst/>
          </a:prstGeom>
        </p:spPr>
      </p:pic>
      <p:sp>
        <p:nvSpPr>
          <p:cNvPr id="5" name="כותרת 1"/>
          <p:cNvSpPr txBox="1">
            <a:spLocks/>
          </p:cNvSpPr>
          <p:nvPr/>
        </p:nvSpPr>
        <p:spPr>
          <a:xfrm>
            <a:off x="9308592" y="673065"/>
            <a:ext cx="2883408" cy="1224137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2000" b="1" dirty="0">
                <a:solidFill>
                  <a:srgbClr val="C00000"/>
                </a:solidFill>
                <a:latin typeface="David" panose="020E0502060401010101" pitchFamily="34" charset="-79"/>
                <a:cs typeface="+mn-cs"/>
              </a:rPr>
              <a:t>אתנה מקדמת (העסקת) נשים </a:t>
            </a:r>
            <a:r>
              <a:rPr lang="he-IL" sz="2000" b="1" dirty="0" smtClean="0">
                <a:solidFill>
                  <a:srgbClr val="C00000"/>
                </a:solidFill>
                <a:latin typeface="David" panose="020E0502060401010101" pitchFamily="34" charset="-79"/>
                <a:cs typeface="+mn-cs"/>
              </a:rPr>
              <a:t>בספורט</a:t>
            </a:r>
            <a:endParaRPr lang="he-IL" sz="2000" b="1" dirty="0">
              <a:solidFill>
                <a:srgbClr val="C00000"/>
              </a:solidFill>
              <a:latin typeface="David" panose="020E0502060401010101" pitchFamily="34" charset="-79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918240" y="0"/>
            <a:ext cx="2273760" cy="411821"/>
          </a:xfrm>
          <a:prstGeom prst="rect">
            <a:avLst/>
          </a:prstGeom>
          <a:solidFill>
            <a:srgbClr val="F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מלבן 4"/>
          <p:cNvSpPr/>
          <p:nvPr/>
        </p:nvSpPr>
        <p:spPr>
          <a:xfrm>
            <a:off x="10704198" y="0"/>
            <a:ext cx="1470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b="1" dirty="0" smtClean="0">
                <a:solidFill>
                  <a:schemeClr val="bg1"/>
                </a:solidFill>
              </a:rPr>
              <a:t>מנהיגות נשים</a:t>
            </a:r>
            <a:endParaRPr lang="he-IL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877301" y="1825429"/>
            <a:ext cx="32971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>
                <a:solidFill>
                  <a:srgbClr val="C00000"/>
                </a:solidFill>
                <a:latin typeface="David" panose="020E0502060401010101" pitchFamily="34" charset="-79"/>
              </a:rPr>
              <a:t>סה"כ </a:t>
            </a:r>
            <a:r>
              <a:rPr lang="he-IL" sz="2000" b="1" dirty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</a:rPr>
              <a:t>70</a:t>
            </a:r>
            <a:r>
              <a:rPr lang="he-IL" sz="2000" b="1" dirty="0">
                <a:solidFill>
                  <a:srgbClr val="C00000"/>
                </a:solidFill>
                <a:latin typeface="David" panose="020E0502060401010101" pitchFamily="34" charset="-79"/>
              </a:rPr>
              <a:t> נשים בקדמת </a:t>
            </a:r>
            <a:endParaRPr lang="he-IL" sz="2000" b="1" dirty="0" smtClean="0">
              <a:solidFill>
                <a:srgbClr val="C00000"/>
              </a:solidFill>
              <a:latin typeface="David" panose="020E0502060401010101" pitchFamily="34" charset="-79"/>
            </a:endParaRPr>
          </a:p>
          <a:p>
            <a:r>
              <a:rPr lang="he-IL" sz="2000" b="1" dirty="0" smtClean="0">
                <a:solidFill>
                  <a:srgbClr val="C00000"/>
                </a:solidFill>
                <a:latin typeface="David" panose="020E0502060401010101" pitchFamily="34" charset="-79"/>
              </a:rPr>
              <a:t>במת הספורט בישראל</a:t>
            </a:r>
            <a:endParaRPr lang="he-IL" sz="2000" b="1" dirty="0">
              <a:solidFill>
                <a:srgbClr val="C00000"/>
              </a:solidFill>
              <a:latin typeface="David" panose="020E0502060401010101" pitchFamily="34" charset="-79"/>
            </a:endParaRPr>
          </a:p>
        </p:txBody>
      </p:sp>
      <p:pic>
        <p:nvPicPr>
          <p:cNvPr id="9" name="Content Placeholder 3" descr="logo athena+slogan עם סלוגן וניקוד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893"/>
          <a:stretch>
            <a:fillRect/>
          </a:stretch>
        </p:blipFill>
        <p:spPr bwMode="auto">
          <a:xfrm>
            <a:off x="2241371" y="5517285"/>
            <a:ext cx="3195584" cy="1016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6201057" y="649890"/>
            <a:ext cx="8677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7200" b="1" dirty="0" smtClean="0">
                <a:solidFill>
                  <a:schemeClr val="bg1"/>
                </a:solidFill>
              </a:rPr>
              <a:t>7</a:t>
            </a:r>
            <a:endParaRPr lang="en-US" sz="7200" dirty="0"/>
          </a:p>
        </p:txBody>
      </p:sp>
      <p:sp>
        <p:nvSpPr>
          <p:cNvPr id="12" name="Rectangle 11"/>
          <p:cNvSpPr/>
          <p:nvPr/>
        </p:nvSpPr>
        <p:spPr>
          <a:xfrm>
            <a:off x="5916426" y="1802018"/>
            <a:ext cx="12961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7200" b="1" dirty="0" smtClean="0">
                <a:solidFill>
                  <a:schemeClr val="bg1"/>
                </a:solidFill>
              </a:rPr>
              <a:t>14</a:t>
            </a:r>
            <a:endParaRPr lang="en-US" sz="7200" dirty="0"/>
          </a:p>
        </p:txBody>
      </p:sp>
      <p:sp>
        <p:nvSpPr>
          <p:cNvPr id="13" name="מלבן 3"/>
          <p:cNvSpPr/>
          <p:nvPr/>
        </p:nvSpPr>
        <p:spPr>
          <a:xfrm>
            <a:off x="2500059" y="985511"/>
            <a:ext cx="26642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נשים ביחידה המקצועית</a:t>
            </a:r>
            <a:endParaRPr lang="he-IL" sz="1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מלבן 3"/>
          <p:cNvSpPr/>
          <p:nvPr/>
        </p:nvSpPr>
        <p:spPr>
          <a:xfrm>
            <a:off x="2294149" y="3386194"/>
            <a:ext cx="28987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1400" dirty="0">
                <a:solidFill>
                  <a:schemeClr val="bg1"/>
                </a:solidFill>
                <a:latin typeface="David" panose="020E0502060401010101" pitchFamily="34" charset="-79"/>
              </a:rPr>
              <a:t>30 ספורטאיות על בעבר ובהווה</a:t>
            </a:r>
            <a:br>
              <a:rPr lang="he-IL" sz="1400" dirty="0">
                <a:solidFill>
                  <a:schemeClr val="bg1"/>
                </a:solidFill>
                <a:latin typeface="David" panose="020E0502060401010101" pitchFamily="34" charset="-79"/>
              </a:rPr>
            </a:br>
            <a:r>
              <a:rPr lang="he-IL" sz="1400" dirty="0">
                <a:solidFill>
                  <a:schemeClr val="bg1"/>
                </a:solidFill>
                <a:latin typeface="David" panose="020E0502060401010101" pitchFamily="34" charset="-79"/>
              </a:rPr>
              <a:t>הן "שגרירות </a:t>
            </a:r>
            <a:r>
              <a:rPr lang="he-IL" sz="1400" dirty="0" smtClean="0">
                <a:solidFill>
                  <a:schemeClr val="bg1"/>
                </a:solidFill>
                <a:latin typeface="David" panose="020E0502060401010101" pitchFamily="34" charset="-79"/>
              </a:rPr>
              <a:t>אתנה"</a:t>
            </a:r>
            <a:endParaRPr lang="he-IL" sz="1400" dirty="0">
              <a:solidFill>
                <a:schemeClr val="bg1"/>
              </a:solidFill>
              <a:latin typeface="David" panose="020E0502060401010101" pitchFamily="34" charset="-79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928076" y="3049961"/>
            <a:ext cx="12961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7200" b="1" dirty="0" smtClean="0">
                <a:solidFill>
                  <a:schemeClr val="bg1"/>
                </a:solidFill>
              </a:rPr>
              <a:t>30</a:t>
            </a:r>
            <a:endParaRPr lang="en-US" sz="7200" dirty="0"/>
          </a:p>
        </p:txBody>
      </p:sp>
      <p:sp>
        <p:nvSpPr>
          <p:cNvPr id="16" name="מלבן 3"/>
          <p:cNvSpPr/>
          <p:nvPr/>
        </p:nvSpPr>
        <p:spPr>
          <a:xfrm>
            <a:off x="3642499" y="3112336"/>
            <a:ext cx="16626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שגרירות אתנה</a:t>
            </a:r>
            <a:endParaRPr lang="he-IL" sz="1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7" name="מלבן 3"/>
          <p:cNvSpPr/>
          <p:nvPr/>
        </p:nvSpPr>
        <p:spPr>
          <a:xfrm>
            <a:off x="2428051" y="4447730"/>
            <a:ext cx="282222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1400" dirty="0">
                <a:solidFill>
                  <a:schemeClr val="bg1"/>
                </a:solidFill>
                <a:latin typeface="David" panose="020E0502060401010101" pitchFamily="34" charset="-79"/>
              </a:rPr>
              <a:t>כ- 20 נשים </a:t>
            </a:r>
            <a:r>
              <a:rPr lang="he-IL" sz="1400" dirty="0" smtClean="0">
                <a:solidFill>
                  <a:schemeClr val="bg1"/>
                </a:solidFill>
                <a:latin typeface="David" panose="020E0502060401010101" pitchFamily="34" charset="-79"/>
              </a:rPr>
              <a:t>פועלות החל </a:t>
            </a:r>
            <a:r>
              <a:rPr lang="he-IL" sz="1400" dirty="0">
                <a:solidFill>
                  <a:schemeClr val="bg1"/>
                </a:solidFill>
                <a:latin typeface="David" panose="020E0502060401010101" pitchFamily="34" charset="-79"/>
              </a:rPr>
              <a:t>משנה זו כרכזות בפרויקטים ייחודיים ברחבי הארץ – ברשויות ומועדוני ספורט.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975297" y="4174214"/>
            <a:ext cx="129614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7200" b="1" dirty="0" smtClean="0">
                <a:solidFill>
                  <a:schemeClr val="bg1"/>
                </a:solidFill>
              </a:rPr>
              <a:t>200</a:t>
            </a:r>
            <a:endParaRPr lang="en-US" sz="7200" dirty="0"/>
          </a:p>
        </p:txBody>
      </p:sp>
      <p:sp>
        <p:nvSpPr>
          <p:cNvPr id="19" name="מלבן 3"/>
          <p:cNvSpPr/>
          <p:nvPr/>
        </p:nvSpPr>
        <p:spPr>
          <a:xfrm>
            <a:off x="3566508" y="4234082"/>
            <a:ext cx="16626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16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פרויקטים</a:t>
            </a:r>
            <a:endParaRPr lang="he-IL" sz="16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0" name="מלבן 3"/>
          <p:cNvSpPr/>
          <p:nvPr/>
        </p:nvSpPr>
        <p:spPr>
          <a:xfrm>
            <a:off x="2356043" y="2317872"/>
            <a:ext cx="28222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1400" dirty="0" smtClean="0">
                <a:solidFill>
                  <a:schemeClr val="bg1"/>
                </a:solidFill>
                <a:latin typeface="David" panose="020E0502060401010101" pitchFamily="34" charset="-79"/>
              </a:rPr>
              <a:t>רכזות לתכניות </a:t>
            </a:r>
            <a:r>
              <a:rPr lang="he-IL" sz="1400" dirty="0">
                <a:solidFill>
                  <a:schemeClr val="bg1"/>
                </a:solidFill>
                <a:latin typeface="David" panose="020E0502060401010101" pitchFamily="34" charset="-79"/>
              </a:rPr>
              <a:t>אתנה במגוון ענפים וגופי ספורט. כולן ספורטאיות עבר.</a:t>
            </a:r>
          </a:p>
        </p:txBody>
      </p:sp>
      <p:sp>
        <p:nvSpPr>
          <p:cNvPr id="21" name="מלבן 3"/>
          <p:cNvSpPr/>
          <p:nvPr/>
        </p:nvSpPr>
        <p:spPr>
          <a:xfrm>
            <a:off x="1520537" y="1988185"/>
            <a:ext cx="4208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תכניות אתנה באיגודים ובגופי הספורט</a:t>
            </a:r>
            <a:endParaRPr lang="he-IL" sz="1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055120" y="6108810"/>
            <a:ext cx="965200" cy="2308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900" dirty="0" smtClean="0">
                <a:hlinkClick r:id="rId4" action="ppaction://hlinkfile"/>
              </a:rPr>
              <a:t>התעמלות</a:t>
            </a:r>
            <a:endParaRPr lang="he-IL" sz="900" dirty="0"/>
          </a:p>
        </p:txBody>
      </p:sp>
    </p:spTree>
    <p:extLst>
      <p:ext uri="{BB962C8B-B14F-4D97-AF65-F5344CB8AC3E}">
        <p14:creationId xmlns:p14="http://schemas.microsoft.com/office/powerpoint/2010/main" val="4115801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-5071" y="0"/>
            <a:ext cx="12191999" cy="6858000"/>
          </a:xfrm>
          <a:prstGeom prst="rect">
            <a:avLst/>
          </a:prstGeom>
          <a:solidFill>
            <a:srgbClr val="F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מלבן 4"/>
          <p:cNvSpPr/>
          <p:nvPr/>
        </p:nvSpPr>
        <p:spPr>
          <a:xfrm>
            <a:off x="-10143" y="2055257"/>
            <a:ext cx="1219707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4000" b="1" dirty="0">
                <a:solidFill>
                  <a:schemeClr val="bg1"/>
                </a:solidFill>
                <a:cs typeface="Pekan" pitchFamily="2" charset="-79"/>
              </a:rPr>
              <a:t>2016 </a:t>
            </a:r>
          </a:p>
          <a:p>
            <a:pPr algn="ctr"/>
            <a:r>
              <a:rPr lang="he-IL" sz="4000" b="1" dirty="0" smtClean="0">
                <a:solidFill>
                  <a:schemeClr val="bg1"/>
                </a:solidFill>
                <a:cs typeface="Pekan" pitchFamily="2" charset="-79"/>
              </a:rPr>
              <a:t>ליגות על לנשים במשחקי כדור</a:t>
            </a:r>
          </a:p>
          <a:p>
            <a:pPr algn="ctr"/>
            <a:r>
              <a:rPr lang="he-IL" sz="4000" b="1" dirty="0" smtClean="0">
                <a:solidFill>
                  <a:schemeClr val="bg1"/>
                </a:solidFill>
                <a:cs typeface="Pekan" pitchFamily="2" charset="-79"/>
              </a:rPr>
              <a:t>תכנית </a:t>
            </a:r>
            <a:r>
              <a:rPr lang="he-IL" sz="4000" b="1" dirty="0" smtClean="0">
                <a:solidFill>
                  <a:schemeClr val="bg1"/>
                </a:solidFill>
                <a:cs typeface="Pekan" pitchFamily="2" charset="-79"/>
              </a:rPr>
              <a:t>לפתרון תקצוב ליגות על לנשים   </a:t>
            </a:r>
            <a:endParaRPr lang="he-IL" sz="4000" dirty="0">
              <a:solidFill>
                <a:schemeClr val="bg1"/>
              </a:solidFill>
              <a:cs typeface="Pekan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3312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5"/>
          <p:cNvSpPr/>
          <p:nvPr/>
        </p:nvSpPr>
        <p:spPr>
          <a:xfrm>
            <a:off x="307615" y="1148021"/>
            <a:ext cx="11344207" cy="4977861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0" y="0"/>
            <a:ext cx="12192000" cy="6753498"/>
          </a:xfrm>
          <a:prstGeom prst="rect">
            <a:avLst/>
          </a:prstGeom>
          <a:solidFill>
            <a:srgbClr val="F4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endParaRPr lang="en-US" dirty="0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53498"/>
            <a:ext cx="12192000" cy="133206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330689" y="1140374"/>
            <a:ext cx="11344207" cy="4977861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pSp>
        <p:nvGrpSpPr>
          <p:cNvPr id="7" name="קבוצה 6"/>
          <p:cNvGrpSpPr/>
          <p:nvPr/>
        </p:nvGrpSpPr>
        <p:grpSpPr>
          <a:xfrm>
            <a:off x="173606" y="6324003"/>
            <a:ext cx="1624380" cy="344330"/>
            <a:chOff x="173606" y="6324003"/>
            <a:chExt cx="1624380" cy="344330"/>
          </a:xfrm>
        </p:grpSpPr>
        <p:pic>
          <p:nvPicPr>
            <p:cNvPr id="8" name="Picture 5" descr="C:\Users\omrity\Downloads\tarbut_sport_big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7898" y="6367437"/>
              <a:ext cx="400088" cy="228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606" y="6324003"/>
              <a:ext cx="286872" cy="2741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0" descr="C:\Users\liorg.WINGATE\Desktop\lior\דוח תקציב 2014\לוגו\athena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413" y="6336012"/>
              <a:ext cx="677465" cy="332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מלבן 10"/>
          <p:cNvSpPr/>
          <p:nvPr/>
        </p:nvSpPr>
        <p:spPr>
          <a:xfrm>
            <a:off x="422697" y="365125"/>
            <a:ext cx="113466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he-IL" sz="3200" b="1" dirty="0" smtClean="0"/>
              <a:t>ליגת </a:t>
            </a:r>
            <a:r>
              <a:rPr lang="he-IL" sz="3200" b="1" dirty="0"/>
              <a:t>על </a:t>
            </a:r>
            <a:r>
              <a:rPr lang="he-IL" sz="3200" b="1" dirty="0" smtClean="0"/>
              <a:t>כדורסל - </a:t>
            </a:r>
            <a:r>
              <a:rPr lang="he-IL" sz="3200" b="1" dirty="0" smtClean="0">
                <a:solidFill>
                  <a:srgbClr val="C00000"/>
                </a:solidFill>
              </a:rPr>
              <a:t>קבוצות </a:t>
            </a:r>
            <a:r>
              <a:rPr lang="he-IL" sz="3200" b="1" dirty="0">
                <a:solidFill>
                  <a:srgbClr val="C00000"/>
                </a:solidFill>
              </a:rPr>
              <a:t>גברים ונשים</a:t>
            </a:r>
          </a:p>
        </p:txBody>
      </p:sp>
      <p:graphicFrame>
        <p:nvGraphicFramePr>
          <p:cNvPr id="13" name="Chart 12"/>
          <p:cNvGraphicFramePr>
            <a:graphicFrameLocks/>
          </p:cNvGraphicFramePr>
          <p:nvPr>
            <p:extLst/>
          </p:nvPr>
        </p:nvGraphicFramePr>
        <p:xfrm>
          <a:off x="328290" y="1140374"/>
          <a:ext cx="11346605" cy="49778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4" name="Rectangle 11"/>
          <p:cNvSpPr/>
          <p:nvPr/>
        </p:nvSpPr>
        <p:spPr>
          <a:xfrm>
            <a:off x="9155171" y="6350732"/>
            <a:ext cx="26340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600" dirty="0" smtClean="0"/>
              <a:t>* </a:t>
            </a:r>
            <a:r>
              <a:rPr lang="he-IL" sz="1400" dirty="0" smtClean="0"/>
              <a:t>איגוד הכדורסל – בקרה תקציבית</a:t>
            </a:r>
            <a:r>
              <a:rPr lang="he-IL" sz="1600" dirty="0" smtClean="0"/>
              <a:t>.</a:t>
            </a:r>
            <a:endParaRPr lang="he-IL" sz="1600" dirty="0"/>
          </a:p>
        </p:txBody>
      </p:sp>
      <p:sp>
        <p:nvSpPr>
          <p:cNvPr id="17" name="Rectangle 11"/>
          <p:cNvSpPr/>
          <p:nvPr/>
        </p:nvSpPr>
        <p:spPr>
          <a:xfrm>
            <a:off x="2497653" y="6348283"/>
            <a:ext cx="61334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400" dirty="0" smtClean="0"/>
              <a:t>תקציב מינימום להשתתפות בליגה : גברים – 5,000,000 , נשים 800,000-1,000,000.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224221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-28000" y="0"/>
            <a:ext cx="12219999" cy="6886704"/>
          </a:xfrm>
          <a:prstGeom prst="rect">
            <a:avLst/>
          </a:prstGeom>
          <a:solidFill>
            <a:srgbClr val="F4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53498"/>
            <a:ext cx="12192000" cy="133206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330689" y="1140374"/>
            <a:ext cx="11344207" cy="4977861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pSp>
        <p:nvGrpSpPr>
          <p:cNvPr id="7" name="קבוצה 6"/>
          <p:cNvGrpSpPr/>
          <p:nvPr/>
        </p:nvGrpSpPr>
        <p:grpSpPr>
          <a:xfrm>
            <a:off x="173606" y="6324003"/>
            <a:ext cx="1624380" cy="344330"/>
            <a:chOff x="173606" y="6324003"/>
            <a:chExt cx="1624380" cy="344330"/>
          </a:xfrm>
        </p:grpSpPr>
        <p:pic>
          <p:nvPicPr>
            <p:cNvPr id="8" name="Picture 5" descr="C:\Users\omrity\Downloads\tarbut_sport_big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7898" y="6367437"/>
              <a:ext cx="400088" cy="228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606" y="6324003"/>
              <a:ext cx="286872" cy="2741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0" descr="C:\Users\liorg.WINGATE\Desktop\lior\דוח תקציב 2014\לוגו\athena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413" y="6336012"/>
              <a:ext cx="677465" cy="332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מלבן 10"/>
          <p:cNvSpPr/>
          <p:nvPr/>
        </p:nvSpPr>
        <p:spPr>
          <a:xfrm>
            <a:off x="394006" y="355033"/>
            <a:ext cx="113466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he-IL" sz="3200" b="1" dirty="0"/>
              <a:t>ליגות על </a:t>
            </a:r>
            <a:r>
              <a:rPr lang="he-IL" sz="3200" b="1" dirty="0" smtClean="0"/>
              <a:t>- </a:t>
            </a:r>
            <a:r>
              <a:rPr lang="he-IL" sz="3200" b="1" dirty="0" smtClean="0">
                <a:solidFill>
                  <a:srgbClr val="C00000"/>
                </a:solidFill>
              </a:rPr>
              <a:t>מספר קבוצות </a:t>
            </a:r>
            <a:r>
              <a:rPr lang="he-IL" sz="3200" b="1" dirty="0">
                <a:solidFill>
                  <a:srgbClr val="C00000"/>
                </a:solidFill>
              </a:rPr>
              <a:t>גברים ונשים</a:t>
            </a:r>
          </a:p>
        </p:txBody>
      </p:sp>
      <p:graphicFrame>
        <p:nvGraphicFramePr>
          <p:cNvPr id="14" name="תרשים 13"/>
          <p:cNvGraphicFramePr>
            <a:graphicFrameLocks/>
          </p:cNvGraphicFramePr>
          <p:nvPr>
            <p:extLst/>
          </p:nvPr>
        </p:nvGraphicFramePr>
        <p:xfrm>
          <a:off x="328291" y="1140374"/>
          <a:ext cx="11346604" cy="483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3" name="Rectangle 11"/>
          <p:cNvSpPr/>
          <p:nvPr/>
        </p:nvSpPr>
        <p:spPr>
          <a:xfrm>
            <a:off x="9527156" y="6225173"/>
            <a:ext cx="23166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600" dirty="0" smtClean="0"/>
              <a:t>* קבוצות מתוקצבות בטוטו.</a:t>
            </a:r>
            <a:endParaRPr lang="he-IL" sz="1600" dirty="0"/>
          </a:p>
        </p:txBody>
      </p:sp>
    </p:spTree>
    <p:extLst>
      <p:ext uri="{BB962C8B-B14F-4D97-AF65-F5344CB8AC3E}">
        <p14:creationId xmlns:p14="http://schemas.microsoft.com/office/powerpoint/2010/main" val="78942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לבן 15"/>
          <p:cNvSpPr/>
          <p:nvPr/>
        </p:nvSpPr>
        <p:spPr>
          <a:xfrm>
            <a:off x="0" y="0"/>
            <a:ext cx="12192000" cy="6712173"/>
          </a:xfrm>
          <a:prstGeom prst="rect">
            <a:avLst/>
          </a:prstGeom>
          <a:solidFill>
            <a:srgbClr val="F4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lnSpc>
                <a:spcPct val="150000"/>
              </a:lnSpc>
            </a:pPr>
            <a:r>
              <a:rPr lang="he-IL" sz="1400" b="1">
                <a:latin typeface="Calibri" panose="020F0502020204030204" pitchFamily="34" charset="0"/>
                <a:ea typeface="Calibri" panose="020F0502020204030204" pitchFamily="34" charset="0"/>
              </a:rPr>
              <a:t>מקורות המימון של ליגת הגברים עיקרן:</a:t>
            </a:r>
            <a:endParaRPr lang="en-US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sz="1400" b="1">
                <a:latin typeface="Calibri" panose="020F0502020204030204" pitchFamily="34" charset="0"/>
                <a:ea typeface="Calibri" panose="020F0502020204030204" pitchFamily="34" charset="0"/>
              </a:rPr>
              <a:t>זכויות שידור</a:t>
            </a:r>
            <a:endParaRPr lang="en-US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sz="1400" b="1">
                <a:latin typeface="Calibri" panose="020F0502020204030204" pitchFamily="34" charset="0"/>
                <a:ea typeface="Calibri" panose="020F0502020204030204" pitchFamily="34" charset="0"/>
              </a:rPr>
              <a:t>תקציבי שיווק הטוטו</a:t>
            </a:r>
            <a:endParaRPr lang="en-US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sz="1400" b="1">
                <a:latin typeface="Calibri" panose="020F0502020204030204" pitchFamily="34" charset="0"/>
                <a:ea typeface="Calibri" panose="020F0502020204030204" pitchFamily="34" charset="0"/>
              </a:rPr>
              <a:t>מכירת כרטיסים</a:t>
            </a:r>
            <a:endParaRPr lang="en-US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sz="1400" b="1">
                <a:latin typeface="Calibri" panose="020F0502020204030204" pitchFamily="34" charset="0"/>
                <a:ea typeface="Calibri" panose="020F0502020204030204" pitchFamily="34" charset="0"/>
              </a:rPr>
              <a:t>בעלי עניין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53498"/>
            <a:ext cx="12192000" cy="133206"/>
          </a:xfrm>
          <a:prstGeom prst="rect">
            <a:avLst/>
          </a:prstGeom>
        </p:spPr>
      </p:pic>
      <p:grpSp>
        <p:nvGrpSpPr>
          <p:cNvPr id="7" name="קבוצה 6"/>
          <p:cNvGrpSpPr/>
          <p:nvPr/>
        </p:nvGrpSpPr>
        <p:grpSpPr>
          <a:xfrm>
            <a:off x="173606" y="6324003"/>
            <a:ext cx="1624380" cy="344330"/>
            <a:chOff x="173606" y="6324003"/>
            <a:chExt cx="1624380" cy="344330"/>
          </a:xfrm>
        </p:grpSpPr>
        <p:pic>
          <p:nvPicPr>
            <p:cNvPr id="8" name="Picture 5" descr="C:\Users\omrity\Downloads\tarbut_sport_big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7898" y="6367437"/>
              <a:ext cx="400088" cy="228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606" y="6324003"/>
              <a:ext cx="286872" cy="2741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0" descr="C:\Users\liorg.WINGATE\Desktop\lior\דוח תקציב 2014\לוגו\athena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413" y="6336012"/>
              <a:ext cx="677465" cy="332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מלבן 19"/>
          <p:cNvSpPr/>
          <p:nvPr/>
        </p:nvSpPr>
        <p:spPr>
          <a:xfrm>
            <a:off x="596413" y="113662"/>
            <a:ext cx="113833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he-IL" sz="3200" b="1" dirty="0" smtClean="0"/>
              <a:t>על הפרק : ליגות על ענפי כדור נשים  - </a:t>
            </a:r>
            <a:r>
              <a:rPr lang="he-IL" sz="3200" b="1" dirty="0" smtClean="0">
                <a:solidFill>
                  <a:srgbClr val="C00000"/>
                </a:solidFill>
              </a:rPr>
              <a:t>מצב מצוי  </a:t>
            </a:r>
            <a:endParaRPr lang="he-IL" sz="3200" b="1" dirty="0">
              <a:solidFill>
                <a:srgbClr val="C00000"/>
              </a:solidFill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317042" y="773029"/>
            <a:ext cx="11566080" cy="536756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מלבן 20"/>
          <p:cNvSpPr/>
          <p:nvPr/>
        </p:nvSpPr>
        <p:spPr>
          <a:xfrm>
            <a:off x="472052" y="546186"/>
            <a:ext cx="1136430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200000"/>
              </a:lnSpc>
              <a:buFont typeface="+mj-lt"/>
              <a:buAutoNum type="arabicPeriod"/>
            </a:pPr>
            <a:r>
              <a:rPr lang="he-IL" sz="2200" dirty="0"/>
              <a:t>חוסר יכולת </a:t>
            </a:r>
            <a:r>
              <a:rPr lang="he-IL" sz="2200" dirty="0" smtClean="0"/>
              <a:t>לתגמל </a:t>
            </a:r>
            <a:r>
              <a:rPr lang="he-IL" sz="2200" dirty="0"/>
              <a:t>שחקניות ישראליות למקצועיות </a:t>
            </a:r>
            <a:r>
              <a:rPr lang="he-IL" sz="2200" dirty="0" smtClean="0"/>
              <a:t> - פער עצום מול שחקנים גברים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eriod"/>
            </a:pPr>
            <a:r>
              <a:rPr lang="he-IL" sz="2200" dirty="0" smtClean="0"/>
              <a:t>אין בטחון תעסוקתי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eriod"/>
            </a:pPr>
            <a:r>
              <a:rPr lang="he-IL" sz="2200" dirty="0" smtClean="0"/>
              <a:t>חוסר </a:t>
            </a:r>
            <a:r>
              <a:rPr lang="he-IL" sz="2200" dirty="0"/>
              <a:t>היכולת לתקצב מאמני </a:t>
            </a:r>
            <a:r>
              <a:rPr lang="he-IL" sz="2200" dirty="0" smtClean="0"/>
              <a:t>נשים ואנשי צוות מקצועי וניהול ברמה הולמת (צוות מקצועי חלקי בלבד)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eriod"/>
            </a:pPr>
            <a:r>
              <a:rPr lang="he-IL" sz="2200" dirty="0" smtClean="0"/>
              <a:t>מחסור </a:t>
            </a:r>
            <a:r>
              <a:rPr lang="he-IL" sz="2200" dirty="0"/>
              <a:t>בשעות אולם + אין שוויון במתן שעות /</a:t>
            </a:r>
            <a:r>
              <a:rPr lang="he-IL" sz="2200" dirty="0" smtClean="0"/>
              <a:t>מתקנים – ברשויות המקומיות</a:t>
            </a:r>
            <a:endParaRPr lang="en-US" sz="2200" dirty="0"/>
          </a:p>
          <a:p>
            <a:pPr marL="457200" lvl="0" indent="-457200">
              <a:lnSpc>
                <a:spcPct val="200000"/>
              </a:lnSpc>
              <a:buFont typeface="+mj-lt"/>
              <a:buAutoNum type="arabicPeriod"/>
            </a:pPr>
            <a:r>
              <a:rPr lang="he-IL" sz="2200" dirty="0" smtClean="0"/>
              <a:t>אין חשיפה במדיה לענפים קבוצתיים לנשים  – מאבדות סיכוי לשינוי תדמית  /הכרה בענף גיוס חסויות.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he-IL" sz="2200" dirty="0" smtClean="0"/>
              <a:t>כתוצאה מהעדר תקציב – יורד מספר הקבוצות בליגות השונות (לא מחזיקות מעמד בשל תקציב נמוך ) </a:t>
            </a:r>
            <a:endParaRPr lang="en-US" sz="2200" dirty="0" smtClean="0"/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he-IL" sz="2200" dirty="0" smtClean="0"/>
              <a:t>קבוצות </a:t>
            </a:r>
            <a:r>
              <a:rPr lang="he-IL" sz="2200" dirty="0"/>
              <a:t>נשים אינן מסוגלות להשתתף בטורנירים בינלאומיים /</a:t>
            </a:r>
            <a:r>
              <a:rPr lang="he-IL" sz="2200" dirty="0" smtClean="0"/>
              <a:t>אירופיים- משמעותי במינוף הענף ורמתו</a:t>
            </a:r>
            <a:endParaRPr lang="en-US" sz="2200" dirty="0"/>
          </a:p>
        </p:txBody>
      </p:sp>
      <p:sp>
        <p:nvSpPr>
          <p:cNvPr id="2" name="TextBox 1"/>
          <p:cNvSpPr txBox="1"/>
          <p:nvPr/>
        </p:nvSpPr>
        <p:spPr>
          <a:xfrm>
            <a:off x="3189499" y="5508171"/>
            <a:ext cx="8693623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מקורות </a:t>
            </a:r>
            <a:r>
              <a:rPr lang="he-IL" b="1" dirty="0">
                <a:latin typeface="Calibri" panose="020F0502020204030204" pitchFamily="34" charset="0"/>
                <a:ea typeface="Calibri" panose="020F0502020204030204" pitchFamily="34" charset="0"/>
              </a:rPr>
              <a:t>המימון של ליגת הגברים עיקרן: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he-IL" b="1" dirty="0">
                <a:latin typeface="Calibri" panose="020F0502020204030204" pitchFamily="34" charset="0"/>
                <a:ea typeface="Calibri" panose="020F0502020204030204" pitchFamily="34" charset="0"/>
              </a:rPr>
              <a:t>זכויות </a:t>
            </a:r>
            <a:r>
              <a:rPr lang="he-IL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שידור</a:t>
            </a:r>
            <a:r>
              <a:rPr lang="he-IL" dirty="0" smtClean="0">
                <a:latin typeface="Calibri" panose="020F0502020204030204" pitchFamily="34" charset="0"/>
                <a:ea typeface="Calibri" panose="020F0502020204030204" pitchFamily="34" charset="0"/>
              </a:rPr>
              <a:t>, </a:t>
            </a:r>
            <a:r>
              <a:rPr lang="he-IL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תקציבי </a:t>
            </a:r>
            <a:r>
              <a:rPr lang="he-IL" b="1" dirty="0">
                <a:latin typeface="Calibri" panose="020F0502020204030204" pitchFamily="34" charset="0"/>
                <a:ea typeface="Calibri" panose="020F0502020204030204" pitchFamily="34" charset="0"/>
              </a:rPr>
              <a:t>שיווק </a:t>
            </a:r>
            <a:r>
              <a:rPr lang="he-IL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הטוטו</a:t>
            </a:r>
            <a:r>
              <a:rPr lang="he-IL" dirty="0" smtClean="0">
                <a:latin typeface="Calibri" panose="020F0502020204030204" pitchFamily="34" charset="0"/>
                <a:ea typeface="Calibri" panose="020F0502020204030204" pitchFamily="34" charset="0"/>
              </a:rPr>
              <a:t>, </a:t>
            </a:r>
            <a:r>
              <a:rPr lang="he-IL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מכירת כרטיסים</a:t>
            </a:r>
            <a:r>
              <a:rPr lang="he-IL" dirty="0" smtClean="0">
                <a:latin typeface="Calibri" panose="020F0502020204030204" pitchFamily="34" charset="0"/>
                <a:ea typeface="Calibri" panose="020F0502020204030204" pitchFamily="34" charset="0"/>
              </a:rPr>
              <a:t>, </a:t>
            </a:r>
            <a:r>
              <a:rPr lang="he-IL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בעלי </a:t>
            </a:r>
            <a:r>
              <a:rPr lang="he-IL" b="1" dirty="0">
                <a:latin typeface="Calibri" panose="020F0502020204030204" pitchFamily="34" charset="0"/>
                <a:ea typeface="Calibri" panose="020F0502020204030204" pitchFamily="34" charset="0"/>
              </a:rPr>
              <a:t>עניין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6760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לבן 15"/>
          <p:cNvSpPr/>
          <p:nvPr/>
        </p:nvSpPr>
        <p:spPr>
          <a:xfrm>
            <a:off x="0" y="0"/>
            <a:ext cx="12192000" cy="6712173"/>
          </a:xfrm>
          <a:prstGeom prst="rect">
            <a:avLst/>
          </a:prstGeom>
          <a:solidFill>
            <a:srgbClr val="F4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endParaRPr lang="he-IL" b="1" dirty="0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53498"/>
            <a:ext cx="12192000" cy="133206"/>
          </a:xfrm>
          <a:prstGeom prst="rect">
            <a:avLst/>
          </a:prstGeom>
        </p:spPr>
      </p:pic>
      <p:grpSp>
        <p:nvGrpSpPr>
          <p:cNvPr id="7" name="קבוצה 6"/>
          <p:cNvGrpSpPr/>
          <p:nvPr/>
        </p:nvGrpSpPr>
        <p:grpSpPr>
          <a:xfrm>
            <a:off x="173606" y="6324003"/>
            <a:ext cx="1624380" cy="344330"/>
            <a:chOff x="173606" y="6324003"/>
            <a:chExt cx="1624380" cy="344330"/>
          </a:xfrm>
        </p:grpSpPr>
        <p:pic>
          <p:nvPicPr>
            <p:cNvPr id="8" name="Picture 5" descr="C:\Users\omrity\Downloads\tarbut_sport_big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7898" y="6367437"/>
              <a:ext cx="400088" cy="228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606" y="6324003"/>
              <a:ext cx="286872" cy="2741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0" descr="C:\Users\liorg.WINGATE\Desktop\lior\דוח תקציב 2014\לוגו\athena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413" y="6336012"/>
              <a:ext cx="677465" cy="332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מלבן 10"/>
          <p:cNvSpPr/>
          <p:nvPr/>
        </p:nvSpPr>
        <p:spPr>
          <a:xfrm>
            <a:off x="317042" y="773029"/>
            <a:ext cx="11566080" cy="536756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מלבן 20"/>
          <p:cNvSpPr/>
          <p:nvPr/>
        </p:nvSpPr>
        <p:spPr>
          <a:xfrm>
            <a:off x="1273878" y="895356"/>
            <a:ext cx="10426888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endParaRPr lang="he-IL" sz="2000" dirty="0" smtClean="0"/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he-IL" sz="3200" b="1" dirty="0" smtClean="0">
                <a:solidFill>
                  <a:srgbClr val="FF0000"/>
                </a:solidFill>
              </a:rPr>
              <a:t>"אתנה" – הפרויקט הלאומי לקידום ספורט הנשים בישראל – </a:t>
            </a:r>
            <a:r>
              <a:rPr lang="he-IL" sz="3200" b="1" dirty="0" smtClean="0"/>
              <a:t>המשך תקציב לשנים הבאות 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he-IL" sz="3200" b="1" dirty="0" smtClean="0">
                <a:solidFill>
                  <a:srgbClr val="FF0000"/>
                </a:solidFill>
              </a:rPr>
              <a:t>שיתוף פעולה מול משרד החינוך </a:t>
            </a:r>
            <a:r>
              <a:rPr lang="he-IL" sz="3200" b="1" dirty="0" smtClean="0"/>
              <a:t>בתכניות לקידום ספורט לילדות בבתי הספר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he-IL" sz="3200" b="1" dirty="0" smtClean="0">
                <a:solidFill>
                  <a:srgbClr val="FF0000"/>
                </a:solidFill>
              </a:rPr>
              <a:t>שינוי ברשויות מקומיות </a:t>
            </a:r>
            <a:r>
              <a:rPr lang="he-IL" sz="3200" b="1" dirty="0" smtClean="0"/>
              <a:t>: תקצוב </a:t>
            </a:r>
            <a:r>
              <a:rPr lang="he-IL" sz="3200" b="1" u="sng" dirty="0" smtClean="0"/>
              <a:t>ספורט תחרותי </a:t>
            </a:r>
            <a:r>
              <a:rPr lang="he-IL" sz="3200" b="1" dirty="0" smtClean="0"/>
              <a:t>לנשים שוויוני /הוגן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688609" y="504967"/>
            <a:ext cx="857079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b="1" dirty="0" smtClean="0"/>
              <a:t>עם הפנים קדימה... סיוע הועדה</a:t>
            </a:r>
            <a:endParaRPr lang="he-IL" sz="4000" b="1" dirty="0"/>
          </a:p>
        </p:txBody>
      </p:sp>
    </p:spTree>
    <p:extLst>
      <p:ext uri="{BB962C8B-B14F-4D97-AF65-F5344CB8AC3E}">
        <p14:creationId xmlns:p14="http://schemas.microsoft.com/office/powerpoint/2010/main" val="111280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omrity\Downloads\tarbut_sport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8960" y="231248"/>
            <a:ext cx="74612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U:\My-Doc\עדי\אתנה\לוגוים\אתנה\לוגו אתנה חדש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872" y="2205284"/>
            <a:ext cx="5951368" cy="3286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28" y="147110"/>
            <a:ext cx="534988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302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629FF11-4F32-4124-9CE0-BF96A23EE52A}"/>
</file>

<file path=customXml/itemProps2.xml><?xml version="1.0" encoding="utf-8"?>
<ds:datastoreItem xmlns:ds="http://schemas.openxmlformats.org/officeDocument/2006/customXml" ds:itemID="{484EEDCE-CCC1-4543-979B-D91513797605}"/>
</file>

<file path=customXml/itemProps3.xml><?xml version="1.0" encoding="utf-8"?>
<ds:datastoreItem xmlns:ds="http://schemas.openxmlformats.org/officeDocument/2006/customXml" ds:itemID="{66346A49-2696-4A78-A50D-A8921562A60D}"/>
</file>

<file path=docProps/app.xml><?xml version="1.0" encoding="utf-8"?>
<Properties xmlns="http://schemas.openxmlformats.org/officeDocument/2006/extended-properties" xmlns:vt="http://schemas.openxmlformats.org/officeDocument/2006/docPropsVTypes">
  <TotalTime>1335</TotalTime>
  <Words>849</Words>
  <Application>Microsoft Office PowerPoint</Application>
  <PresentationFormat>מסך רחב</PresentationFormat>
  <Paragraphs>285</Paragraphs>
  <Slides>24</Slides>
  <Notes>7</Notes>
  <HiddenSlides>1</HiddenSlides>
  <MMClips>0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24</vt:i4>
      </vt:variant>
    </vt:vector>
  </HeadingPairs>
  <TitlesOfParts>
    <vt:vector size="33" baseType="lpstr">
      <vt:lpstr>Arial</vt:lpstr>
      <vt:lpstr>BN Miri Bold</vt:lpstr>
      <vt:lpstr>Calibri</vt:lpstr>
      <vt:lpstr>Calibri Light</vt:lpstr>
      <vt:lpstr>David</vt:lpstr>
      <vt:lpstr>Gisha</vt:lpstr>
      <vt:lpstr>Pekan</vt:lpstr>
      <vt:lpstr>Times New Roman</vt:lpstr>
      <vt:lpstr>Office Theme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שיווק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Lior</dc:creator>
  <cp:lastModifiedBy>עומרית ינילוב עדן</cp:lastModifiedBy>
  <cp:revision>136</cp:revision>
  <dcterms:created xsi:type="dcterms:W3CDTF">2015-07-29T05:58:46Z</dcterms:created>
  <dcterms:modified xsi:type="dcterms:W3CDTF">2016-07-18T09:39:27Z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2004355</vt:r8>
  </property>
</Properties>
</file>