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notesSlides/notesSlide1.xml" ContentType="application/vnd.openxmlformats-officedocument.presentationml.notesSlide+xml"/>
  <Override PartName="/ppt/theme/themeOverride4.xml" ContentType="application/vnd.openxmlformats-officedocument.themeOverride+xml"/>
  <Override PartName="/ppt/notesSlides/notesSlide2.xml" ContentType="application/vnd.openxmlformats-officedocument.presentationml.notesSlide+xml"/>
  <Override PartName="/ppt/theme/themeOverride5.xml" ContentType="application/vnd.openxmlformats-officedocument.themeOverride+xml"/>
  <Override PartName="/ppt/notesSlides/notesSlide3.xml" ContentType="application/vnd.openxmlformats-officedocument.presentationml.notesSlide+xml"/>
  <Override PartName="/ppt/theme/themeOverride6.xml" ContentType="application/vnd.openxmlformats-officedocument.themeOverride+xml"/>
  <Override PartName="/ppt/theme/themeOverride7.xml" ContentType="application/vnd.openxmlformats-officedocument.themeOverr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4"/>
  </p:sldMasterIdLst>
  <p:notesMasterIdLst>
    <p:notesMasterId r:id="rId12"/>
  </p:notesMasterIdLst>
  <p:sldIdLst>
    <p:sldId id="256" r:id="rId5"/>
    <p:sldId id="263" r:id="rId6"/>
    <p:sldId id="257" r:id="rId7"/>
    <p:sldId id="258" r:id="rId8"/>
    <p:sldId id="259" r:id="rId9"/>
    <p:sldId id="260" r:id="rId10"/>
    <p:sldId id="264" r:id="rId11"/>
  </p:sldIdLst>
  <p:sldSz cx="9144000" cy="6858000" type="screen4x3"/>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סגנון ביניים 2 - הדגשה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66545" autoAdjust="0"/>
  </p:normalViewPr>
  <p:slideViewPr>
    <p:cSldViewPr>
      <p:cViewPr>
        <p:scale>
          <a:sx n="50" d="100"/>
          <a:sy n="50" d="100"/>
        </p:scale>
        <p:origin x="-1644"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he-IL"/>
          </a:p>
        </p:txBody>
      </p:sp>
      <p:sp>
        <p:nvSpPr>
          <p:cNvPr id="3" name="מציין מיקום של תאריך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65F3715F-D633-41B1-8C16-89BCE09100D5}" type="datetimeFigureOut">
              <a:rPr lang="he-IL" smtClean="0"/>
              <a:t>י"ב/תמוז/תשע"ו</a:t>
            </a:fld>
            <a:endParaRPr lang="he-IL"/>
          </a:p>
        </p:txBody>
      </p:sp>
      <p:sp>
        <p:nvSpPr>
          <p:cNvPr id="4" name="מציין מיקום של תמונת שקופית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he-IL"/>
          </a:p>
        </p:txBody>
      </p:sp>
      <p:sp>
        <p:nvSpPr>
          <p:cNvPr id="5" name="מציין מיקום של הערו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6" name="מציין מיקום של כותרת תחתונה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he-IL"/>
          </a:p>
        </p:txBody>
      </p:sp>
      <p:sp>
        <p:nvSpPr>
          <p:cNvPr id="7" name="מציין מיקום של מספר שקופית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56594BA5-754D-4C1C-A155-B96A735C4982}" type="slidenum">
              <a:rPr lang="he-IL" smtClean="0"/>
              <a:t>‹#›</a:t>
            </a:fld>
            <a:endParaRPr lang="he-IL"/>
          </a:p>
        </p:txBody>
      </p:sp>
    </p:spTree>
    <p:extLst>
      <p:ext uri="{BB962C8B-B14F-4D97-AF65-F5344CB8AC3E}">
        <p14:creationId xmlns:p14="http://schemas.microsoft.com/office/powerpoint/2010/main" val="3532503163"/>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dirty="0" smtClean="0"/>
              <a:t>השקף</a:t>
            </a:r>
            <a:r>
              <a:rPr lang="he-IL" baseline="0" dirty="0" smtClean="0"/>
              <a:t> מדגים את ההמלצות </a:t>
            </a:r>
            <a:r>
              <a:rPr lang="he-IL" baseline="0" dirty="0" err="1" smtClean="0"/>
              <a:t>בתוערכו</a:t>
            </a:r>
            <a:r>
              <a:rPr lang="he-IL" baseline="0" dirty="0" smtClean="0"/>
              <a:t> בעלות בלבד.</a:t>
            </a:r>
          </a:p>
          <a:p>
            <a:r>
              <a:rPr lang="he-IL" baseline="0" dirty="0" smtClean="0"/>
              <a:t>כן הופיעו המלצות נוספות שלא תוערכו.</a:t>
            </a:r>
            <a:endParaRPr lang="he-IL" dirty="0"/>
          </a:p>
        </p:txBody>
      </p:sp>
      <p:sp>
        <p:nvSpPr>
          <p:cNvPr id="4" name="מציין מיקום של מספר שקופית 3"/>
          <p:cNvSpPr>
            <a:spLocks noGrp="1"/>
          </p:cNvSpPr>
          <p:nvPr>
            <p:ph type="sldNum" sz="quarter" idx="10"/>
          </p:nvPr>
        </p:nvSpPr>
        <p:spPr/>
        <p:txBody>
          <a:bodyPr/>
          <a:lstStyle/>
          <a:p>
            <a:fld id="{56594BA5-754D-4C1C-A155-B96A735C4982}" type="slidenum">
              <a:rPr lang="he-IL" smtClean="0"/>
              <a:t>3</a:t>
            </a:fld>
            <a:endParaRPr lang="he-IL"/>
          </a:p>
        </p:txBody>
      </p:sp>
    </p:spTree>
    <p:extLst>
      <p:ext uri="{BB962C8B-B14F-4D97-AF65-F5344CB8AC3E}">
        <p14:creationId xmlns:p14="http://schemas.microsoft.com/office/powerpoint/2010/main" val="211026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dirty="0" smtClean="0"/>
              <a:t>מבחני תמיכה לשנים 2015-6 של קידום</a:t>
            </a:r>
            <a:r>
              <a:rPr lang="he-IL" baseline="0" dirty="0" smtClean="0"/>
              <a:t> בריאות וצמצום פערים: </a:t>
            </a:r>
            <a:r>
              <a:rPr lang="he-IL" baseline="0" dirty="0" err="1" smtClean="0"/>
              <a:t>אג"סים</a:t>
            </a:r>
            <a:r>
              <a:rPr lang="he-IL" baseline="0" dirty="0" smtClean="0"/>
              <a:t> 1-8 מבוטח יחשב 1.5; </a:t>
            </a:r>
            <a:r>
              <a:rPr lang="he-IL" baseline="0" dirty="0" err="1" smtClean="0"/>
              <a:t>אג"סים</a:t>
            </a:r>
            <a:r>
              <a:rPr lang="he-IL" baseline="0" dirty="0" smtClean="0"/>
              <a:t> 9-18 מבוטח יחשב ב 1.25.</a:t>
            </a:r>
          </a:p>
          <a:p>
            <a:r>
              <a:rPr lang="he-IL" baseline="0" dirty="0" smtClean="0"/>
              <a:t>מבחני תמיכה שיקום- פורסמו במאי 2016: </a:t>
            </a:r>
            <a:r>
              <a:rPr lang="he-IL" baseline="0" dirty="0" err="1" smtClean="0"/>
              <a:t>אג"סים</a:t>
            </a:r>
            <a:r>
              <a:rPr lang="he-IL" baseline="0" dirty="0" smtClean="0"/>
              <a:t> 1-8 יחשב כ 1.5 מבוטח. </a:t>
            </a:r>
          </a:p>
          <a:p>
            <a:endParaRPr lang="he-IL" baseline="0" dirty="0" smtClean="0"/>
          </a:p>
          <a:p>
            <a:r>
              <a:rPr lang="he-IL" baseline="0" dirty="0" smtClean="0"/>
              <a:t>פיתוח מדיניות מודעת עוני: הסתיימו שלבי התכנון שכללו סקירת ספרות ביחס לנעשה בעולם, שיחות רקע עם הרווחה בנושא ועם חלק מהארגונים החברתיים. השנה יערך שולחן עגול בנושא וכן פגישות עם מטופלים ועובדים על מנת לגבש מדיניות משרדית בנושא.</a:t>
            </a:r>
          </a:p>
          <a:p>
            <a:endParaRPr lang="he-IL" dirty="0"/>
          </a:p>
        </p:txBody>
      </p:sp>
      <p:sp>
        <p:nvSpPr>
          <p:cNvPr id="4" name="מציין מיקום של מספר שקופית 3"/>
          <p:cNvSpPr>
            <a:spLocks noGrp="1"/>
          </p:cNvSpPr>
          <p:nvPr>
            <p:ph type="sldNum" sz="quarter" idx="10"/>
          </p:nvPr>
        </p:nvSpPr>
        <p:spPr/>
        <p:txBody>
          <a:bodyPr/>
          <a:lstStyle/>
          <a:p>
            <a:fld id="{56594BA5-754D-4C1C-A155-B96A735C4982}" type="slidenum">
              <a:rPr lang="he-IL" smtClean="0"/>
              <a:t>4</a:t>
            </a:fld>
            <a:endParaRPr lang="he-IL"/>
          </a:p>
        </p:txBody>
      </p:sp>
    </p:spTree>
    <p:extLst>
      <p:ext uri="{BB962C8B-B14F-4D97-AF65-F5344CB8AC3E}">
        <p14:creationId xmlns:p14="http://schemas.microsoft.com/office/powerpoint/2010/main" val="1522071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b="1" dirty="0" smtClean="0"/>
              <a:t>מיצוי זכויות: אגף שירות גיבש</a:t>
            </a:r>
            <a:r>
              <a:rPr lang="he-IL" b="1" baseline="0" dirty="0" smtClean="0"/>
              <a:t> סטנדרט לשטח בנושא </a:t>
            </a:r>
            <a:r>
              <a:rPr lang="he-IL" b="1" baseline="0" dirty="0" err="1" smtClean="0"/>
              <a:t>הנגשת</a:t>
            </a:r>
            <a:r>
              <a:rPr lang="he-IL" b="1" baseline="0" dirty="0" smtClean="0"/>
              <a:t> זכויות אקטיבית במערכת הבריאות, בין היתר:</a:t>
            </a:r>
          </a:p>
          <a:p>
            <a:r>
              <a:rPr lang="he-IL" baseline="0" dirty="0" smtClean="0"/>
              <a:t>הקמת יחידה מתמחה בנושא זה ב"קול הבריאות" שתשים דגש על הנגשה אקטיבית של </a:t>
            </a:r>
            <a:r>
              <a:rPr lang="he-IL" baseline="0" dirty="0" err="1" smtClean="0"/>
              <a:t>זוכיות</a:t>
            </a:r>
            <a:r>
              <a:rPr lang="he-IL" baseline="0" dirty="0" smtClean="0"/>
              <a:t> לפי </a:t>
            </a:r>
            <a:r>
              <a:rPr lang="he-IL" baseline="0" dirty="0" err="1" smtClean="0"/>
              <a:t>תחומנים</a:t>
            </a:r>
            <a:r>
              <a:rPr lang="he-IL" baseline="0" dirty="0" smtClean="0"/>
              <a:t> ובשפות, </a:t>
            </a:r>
          </a:p>
          <a:p>
            <a:r>
              <a:rPr lang="he-IL" baseline="0" dirty="0" smtClean="0"/>
              <a:t>הקמת מרכזי זכויות בבתי חולים (בדומה לאלה שכבר קיימים בחלקם, למשל בהדסה)</a:t>
            </a:r>
          </a:p>
          <a:p>
            <a:r>
              <a:rPr lang="he-IL" baseline="0" dirty="0" smtClean="0"/>
              <a:t>הכשרה של </a:t>
            </a:r>
            <a:r>
              <a:rPr lang="he-IL" baseline="0" dirty="0" err="1" smtClean="0"/>
              <a:t>עו"סים</a:t>
            </a:r>
            <a:r>
              <a:rPr lang="he-IL" baseline="0" dirty="0" smtClean="0"/>
              <a:t> בדגש על עניים</a:t>
            </a:r>
          </a:p>
          <a:p>
            <a:r>
              <a:rPr lang="he-IL" baseline="0" dirty="0" smtClean="0"/>
              <a:t>הוספת נתב באמהרית</a:t>
            </a:r>
          </a:p>
          <a:p>
            <a:endParaRPr lang="he-IL" dirty="0"/>
          </a:p>
        </p:txBody>
      </p:sp>
      <p:sp>
        <p:nvSpPr>
          <p:cNvPr id="4" name="מציין מיקום של מספר שקופית 3"/>
          <p:cNvSpPr>
            <a:spLocks noGrp="1"/>
          </p:cNvSpPr>
          <p:nvPr>
            <p:ph type="sldNum" sz="quarter" idx="10"/>
          </p:nvPr>
        </p:nvSpPr>
        <p:spPr/>
        <p:txBody>
          <a:bodyPr/>
          <a:lstStyle/>
          <a:p>
            <a:fld id="{56594BA5-754D-4C1C-A155-B96A735C4982}" type="slidenum">
              <a:rPr lang="he-IL" smtClean="0"/>
              <a:t>5</a:t>
            </a:fld>
            <a:endParaRPr lang="he-IL"/>
          </a:p>
        </p:txBody>
      </p:sp>
    </p:spTree>
    <p:extLst>
      <p:ext uri="{BB962C8B-B14F-4D97-AF65-F5344CB8AC3E}">
        <p14:creationId xmlns:p14="http://schemas.microsoft.com/office/powerpoint/2010/main" val="16544156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he-IL" sz="1200" dirty="0" smtClean="0"/>
              <a:t>כדי להזכיר גם </a:t>
            </a:r>
            <a:r>
              <a:rPr lang="he-IL" sz="1200" smtClean="0"/>
              <a:t>את הנושא של טיפול בגזענות</a:t>
            </a:r>
            <a:endParaRPr lang="he-IL" sz="1200" dirty="0" smtClean="0"/>
          </a:p>
          <a:p>
            <a:endParaRPr lang="he-IL" dirty="0"/>
          </a:p>
        </p:txBody>
      </p:sp>
      <p:sp>
        <p:nvSpPr>
          <p:cNvPr id="4" name="מציין מיקום של מספר שקופית 3"/>
          <p:cNvSpPr>
            <a:spLocks noGrp="1"/>
          </p:cNvSpPr>
          <p:nvPr>
            <p:ph type="sldNum" sz="quarter" idx="10"/>
          </p:nvPr>
        </p:nvSpPr>
        <p:spPr/>
        <p:txBody>
          <a:bodyPr/>
          <a:lstStyle/>
          <a:p>
            <a:fld id="{56594BA5-754D-4C1C-A155-B96A735C4982}" type="slidenum">
              <a:rPr lang="he-IL" smtClean="0"/>
              <a:t>7</a:t>
            </a:fld>
            <a:endParaRPr lang="he-IL"/>
          </a:p>
        </p:txBody>
      </p:sp>
    </p:spTree>
    <p:extLst>
      <p:ext uri="{BB962C8B-B14F-4D97-AF65-F5344CB8AC3E}">
        <p14:creationId xmlns:p14="http://schemas.microsoft.com/office/powerpoint/2010/main" val="306868033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שער">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85800" y="2731641"/>
            <a:ext cx="7772400" cy="1470025"/>
          </a:xfrm>
        </p:spPr>
        <p:txBody>
          <a:bodyPr>
            <a:normAutofit/>
          </a:bodyPr>
          <a:lstStyle>
            <a:lvl1pPr algn="ctr">
              <a:defRPr sz="4400" b="1">
                <a:solidFill>
                  <a:srgbClr val="000066"/>
                </a:solidFill>
                <a:cs typeface="+mn-cs"/>
              </a:defRPr>
            </a:lvl1pPr>
          </a:lstStyle>
          <a:p>
            <a:r>
              <a:rPr lang="he-IL" dirty="0" smtClean="0"/>
              <a:t>כותרת</a:t>
            </a:r>
            <a:endParaRPr lang="he-IL" dirty="0"/>
          </a:p>
        </p:txBody>
      </p:sp>
      <p:sp>
        <p:nvSpPr>
          <p:cNvPr id="3" name="Subtitle 2"/>
          <p:cNvSpPr>
            <a:spLocks noGrp="1"/>
          </p:cNvSpPr>
          <p:nvPr>
            <p:ph type="subTitle" idx="1" hasCustomPrompt="1"/>
          </p:nvPr>
        </p:nvSpPr>
        <p:spPr>
          <a:xfrm>
            <a:off x="1411560" y="4534272"/>
            <a:ext cx="6400800" cy="766936"/>
          </a:xfrm>
        </p:spPr>
        <p:txBody>
          <a:bodyPr/>
          <a:lstStyle>
            <a:lvl1pPr marL="0" indent="0" algn="ctr">
              <a:buNone/>
              <a:defRPr sz="3200" b="1">
                <a:solidFill>
                  <a:srgbClr val="000066"/>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dirty="0" smtClean="0"/>
              <a:t>כותרת משנה</a:t>
            </a:r>
            <a:endParaRPr lang="he-IL" dirty="0"/>
          </a:p>
        </p:txBody>
      </p:sp>
      <p:sp>
        <p:nvSpPr>
          <p:cNvPr id="11" name="Footer Placeholder 4"/>
          <p:cNvSpPr>
            <a:spLocks noGrp="1"/>
          </p:cNvSpPr>
          <p:nvPr>
            <p:ph type="ftr" sz="quarter" idx="11"/>
          </p:nvPr>
        </p:nvSpPr>
        <p:spPr>
          <a:xfrm>
            <a:off x="3131840" y="5517232"/>
            <a:ext cx="2895600" cy="365125"/>
          </a:xfrm>
          <a:prstGeom prst="rect">
            <a:avLst/>
          </a:prstGeom>
        </p:spPr>
        <p:txBody>
          <a:bodyPr/>
          <a:lstStyle>
            <a:lvl1pPr algn="ctr">
              <a:defRPr b="1">
                <a:solidFill>
                  <a:srgbClr val="000066"/>
                </a:solidFill>
              </a:defRPr>
            </a:lvl1pPr>
          </a:lstStyle>
          <a:p>
            <a:endParaRPr lang="he-IL"/>
          </a:p>
        </p:txBody>
      </p:sp>
    </p:spTree>
    <p:extLst>
      <p:ext uri="{BB962C8B-B14F-4D97-AF65-F5344CB8AC3E}">
        <p14:creationId xmlns:p14="http://schemas.microsoft.com/office/powerpoint/2010/main" val="62985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שקופית שער - עם שם היחידה">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85800" y="3140968"/>
            <a:ext cx="7772400" cy="1470025"/>
          </a:xfrm>
        </p:spPr>
        <p:txBody>
          <a:bodyPr>
            <a:normAutofit/>
          </a:bodyPr>
          <a:lstStyle>
            <a:lvl1pPr algn="ctr">
              <a:defRPr sz="4400" b="1">
                <a:solidFill>
                  <a:srgbClr val="000066"/>
                </a:solidFill>
                <a:cs typeface="+mn-cs"/>
              </a:defRPr>
            </a:lvl1pPr>
          </a:lstStyle>
          <a:p>
            <a:r>
              <a:rPr lang="he-IL" dirty="0" smtClean="0"/>
              <a:t>כותרת</a:t>
            </a:r>
            <a:endParaRPr lang="he-IL" dirty="0"/>
          </a:p>
        </p:txBody>
      </p:sp>
      <p:sp>
        <p:nvSpPr>
          <p:cNvPr id="3" name="Subtitle 2"/>
          <p:cNvSpPr>
            <a:spLocks noGrp="1"/>
          </p:cNvSpPr>
          <p:nvPr>
            <p:ph type="subTitle" idx="1" hasCustomPrompt="1"/>
          </p:nvPr>
        </p:nvSpPr>
        <p:spPr>
          <a:xfrm>
            <a:off x="1371600" y="4869160"/>
            <a:ext cx="6400800" cy="766936"/>
          </a:xfrm>
        </p:spPr>
        <p:txBody>
          <a:bodyPr>
            <a:normAutofit/>
          </a:bodyPr>
          <a:lstStyle>
            <a:lvl1pPr marL="0" indent="0" algn="ctr">
              <a:buNone/>
              <a:defRPr sz="3200" b="1">
                <a:solidFill>
                  <a:srgbClr val="000066"/>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dirty="0" smtClean="0"/>
              <a:t>כותרת משנה</a:t>
            </a:r>
            <a:endParaRPr lang="he-IL" dirty="0"/>
          </a:p>
        </p:txBody>
      </p:sp>
      <p:sp>
        <p:nvSpPr>
          <p:cNvPr id="5" name="Footer Placeholder 4"/>
          <p:cNvSpPr>
            <a:spLocks noGrp="1"/>
          </p:cNvSpPr>
          <p:nvPr>
            <p:ph type="ftr" sz="quarter" idx="11"/>
          </p:nvPr>
        </p:nvSpPr>
        <p:spPr>
          <a:xfrm>
            <a:off x="3131840" y="5877272"/>
            <a:ext cx="2895600" cy="365125"/>
          </a:xfrm>
          <a:prstGeom prst="rect">
            <a:avLst/>
          </a:prstGeom>
        </p:spPr>
        <p:txBody>
          <a:bodyPr/>
          <a:lstStyle>
            <a:lvl1pPr algn="ctr">
              <a:defRPr b="1">
                <a:solidFill>
                  <a:srgbClr val="000066"/>
                </a:solidFill>
              </a:defRPr>
            </a:lvl1pPr>
          </a:lstStyle>
          <a:p>
            <a:endParaRPr lang="he-IL"/>
          </a:p>
        </p:txBody>
      </p:sp>
      <p:sp>
        <p:nvSpPr>
          <p:cNvPr id="4" name="TextBox 3"/>
          <p:cNvSpPr txBox="1"/>
          <p:nvPr/>
        </p:nvSpPr>
        <p:spPr>
          <a:xfrm>
            <a:off x="4139952" y="1628800"/>
            <a:ext cx="2952328" cy="384721"/>
          </a:xfrm>
          <a:prstGeom prst="rect">
            <a:avLst/>
          </a:prstGeom>
          <a:noFill/>
        </p:spPr>
        <p:txBody>
          <a:bodyPr wrap="square" rtlCol="1">
            <a:spAutoFit/>
          </a:bodyPr>
          <a:lstStyle/>
          <a:p>
            <a:r>
              <a:rPr lang="he-IL" sz="1900" dirty="0" smtClean="0">
                <a:solidFill>
                  <a:schemeClr val="bg1"/>
                </a:solidFill>
              </a:rPr>
              <a:t>אגף</a:t>
            </a:r>
            <a:r>
              <a:rPr lang="he-IL" sz="1900" baseline="0" dirty="0" smtClean="0">
                <a:solidFill>
                  <a:schemeClr val="bg1"/>
                </a:solidFill>
              </a:rPr>
              <a:t> תכנון, תקצוב ותמחור</a:t>
            </a:r>
            <a:endParaRPr lang="he-IL" sz="1900" dirty="0">
              <a:solidFill>
                <a:schemeClr val="bg1"/>
              </a:solidFill>
            </a:endParaRPr>
          </a:p>
        </p:txBody>
      </p:sp>
    </p:spTree>
    <p:extLst>
      <p:ext uri="{BB962C8B-B14F-4D97-AF65-F5344CB8AC3E}">
        <p14:creationId xmlns:p14="http://schemas.microsoft.com/office/powerpoint/2010/main" val="18736171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כותרת ותוכן">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1412776"/>
            <a:ext cx="8229600" cy="864096"/>
          </a:xfrm>
        </p:spPr>
        <p:txBody>
          <a:bodyPr>
            <a:normAutofit/>
          </a:bodyPr>
          <a:lstStyle>
            <a:lvl1pPr algn="r">
              <a:defRPr sz="3200" b="1">
                <a:solidFill>
                  <a:srgbClr val="000066"/>
                </a:solidFill>
                <a:cs typeface="+mn-cs"/>
              </a:defRPr>
            </a:lvl1pPr>
          </a:lstStyle>
          <a:p>
            <a:r>
              <a:rPr lang="he-IL" smtClean="0"/>
              <a:t>לחץ כדי לערוך סגנון כותרת של תבנית בסיס</a:t>
            </a:r>
            <a:endParaRPr lang="he-IL" dirty="0"/>
          </a:p>
        </p:txBody>
      </p:sp>
      <p:sp>
        <p:nvSpPr>
          <p:cNvPr id="3" name="Content Placeholder 2"/>
          <p:cNvSpPr>
            <a:spLocks noGrp="1"/>
          </p:cNvSpPr>
          <p:nvPr>
            <p:ph idx="1"/>
          </p:nvPr>
        </p:nvSpPr>
        <p:spPr>
          <a:xfrm>
            <a:off x="457200" y="2420888"/>
            <a:ext cx="8229600" cy="3816424"/>
          </a:xfrm>
        </p:spPr>
        <p:txBody>
          <a:bodyPr/>
          <a:lstStyle>
            <a:lvl1pPr>
              <a:defRPr sz="2400">
                <a:solidFill>
                  <a:srgbClr val="000066"/>
                </a:solidFill>
              </a:defRPr>
            </a:lvl1pPr>
            <a:lvl2pPr>
              <a:defRPr sz="2000" b="1">
                <a:solidFill>
                  <a:srgbClr val="000066"/>
                </a:solidFill>
              </a:defRPr>
            </a:lvl2pPr>
            <a:lvl3pPr>
              <a:defRPr sz="2000" b="1">
                <a:solidFill>
                  <a:srgbClr val="000066"/>
                </a:solidFill>
              </a:defRPr>
            </a:lvl3pPr>
            <a:lvl4pPr>
              <a:defRPr b="1">
                <a:solidFill>
                  <a:srgbClr val="000066"/>
                </a:solidFill>
              </a:defRPr>
            </a:lvl4pPr>
            <a:lvl5pPr>
              <a:defRPr b="1">
                <a:solidFill>
                  <a:srgbClr val="000066"/>
                </a:solidFill>
              </a:defRPr>
            </a:lvl5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algn="ctr">
              <a:defRPr sz="1900">
                <a:solidFill>
                  <a:srgbClr val="000066"/>
                </a:solidFill>
              </a:defRPr>
            </a:lvl1pPr>
          </a:lstStyle>
          <a:p>
            <a:endParaRPr lang="he-IL"/>
          </a:p>
        </p:txBody>
      </p:sp>
      <p:sp>
        <p:nvSpPr>
          <p:cNvPr id="19" name="TextBox 18"/>
          <p:cNvSpPr txBox="1"/>
          <p:nvPr/>
        </p:nvSpPr>
        <p:spPr>
          <a:xfrm>
            <a:off x="285720" y="6407371"/>
            <a:ext cx="2774112" cy="307777"/>
          </a:xfrm>
          <a:prstGeom prst="rect">
            <a:avLst/>
          </a:prstGeom>
          <a:noFill/>
        </p:spPr>
        <p:txBody>
          <a:bodyPr wrap="square" rtlCol="1">
            <a:spAutoFit/>
          </a:bodyPr>
          <a:lstStyle/>
          <a:p>
            <a:pPr algn="l"/>
            <a:r>
              <a:rPr lang="he-IL" sz="1400" b="0" dirty="0" err="1" smtClean="0">
                <a:solidFill>
                  <a:srgbClr val="000066"/>
                </a:solidFill>
              </a:rPr>
              <a:t>מינהל</a:t>
            </a:r>
            <a:r>
              <a:rPr lang="he-IL" sz="1400" b="0" dirty="0" smtClean="0">
                <a:solidFill>
                  <a:srgbClr val="000066"/>
                </a:solidFill>
              </a:rPr>
              <a:t> תכנון אסטרטגי וכלכלי</a:t>
            </a:r>
            <a:endParaRPr lang="he-IL" sz="1400" b="0" dirty="0">
              <a:solidFill>
                <a:srgbClr val="000066"/>
              </a:solidFill>
            </a:endParaRPr>
          </a:p>
        </p:txBody>
      </p:sp>
    </p:spTree>
    <p:extLst>
      <p:ext uri="{BB962C8B-B14F-4D97-AF65-F5344CB8AC3E}">
        <p14:creationId xmlns:p14="http://schemas.microsoft.com/office/powerpoint/2010/main" val="338366051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1_כותרת ותוכן - ללא שם היחידה">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1372" t="18093" r="7800" b="7675"/>
          <a:stretch/>
        </p:blipFill>
        <p:spPr bwMode="auto">
          <a:xfrm>
            <a:off x="-1" y="17002"/>
            <a:ext cx="9146991" cy="66523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404664" y="6444044"/>
            <a:ext cx="4176464" cy="369332"/>
          </a:xfrm>
          <a:prstGeom prst="rect">
            <a:avLst/>
          </a:prstGeom>
          <a:noFill/>
        </p:spPr>
        <p:txBody>
          <a:bodyPr wrap="square" rtlCol="1">
            <a:spAutoFit/>
          </a:bodyPr>
          <a:lstStyle/>
          <a:p>
            <a:r>
              <a:rPr lang="he-IL" b="1" dirty="0" smtClean="0">
                <a:solidFill>
                  <a:srgbClr val="0070C0"/>
                </a:solidFill>
              </a:rPr>
              <a:t>מינהל תכנון אסטרטגי וכלכלי</a:t>
            </a:r>
            <a:endParaRPr lang="he-IL" b="1" dirty="0">
              <a:solidFill>
                <a:srgbClr val="0070C0"/>
              </a:solidFill>
            </a:endParaRPr>
          </a:p>
        </p:txBody>
      </p:sp>
    </p:spTree>
    <p:extLst>
      <p:ext uri="{BB962C8B-B14F-4D97-AF65-F5344CB8AC3E}">
        <p14:creationId xmlns:p14="http://schemas.microsoft.com/office/powerpoint/2010/main" val="3656786639"/>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2_כותרת ותוכן - ללא שם היחידה">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1372" t="18093" r="7800" b="7675"/>
          <a:stretch/>
        </p:blipFill>
        <p:spPr bwMode="auto">
          <a:xfrm>
            <a:off x="-1" y="17002"/>
            <a:ext cx="9146991" cy="66523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7504" y="5013176"/>
            <a:ext cx="1239283" cy="1800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38826619"/>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7AF5D9A6-60B0-45DB-A7EE-9DC700B6D5BA}" type="datetimeFigureOut">
              <a:rPr lang="he-IL" smtClean="0"/>
              <a:t>י"ב/תמוז/תשע"ו</a:t>
            </a:fld>
            <a:endParaRPr lang="he-IL"/>
          </a:p>
        </p:txBody>
      </p:sp>
      <p:sp>
        <p:nvSpPr>
          <p:cNvPr id="5" name="Footer Placeholder 4"/>
          <p:cNvSpPr>
            <a:spLocks noGrp="1"/>
          </p:cNvSpPr>
          <p:nvPr>
            <p:ph type="ftr" sz="quarter" idx="11"/>
          </p:nvPr>
        </p:nvSpPr>
        <p:spPr>
          <a:xfrm>
            <a:off x="2667000" y="6356350"/>
            <a:ext cx="3352800" cy="365125"/>
          </a:xfrm>
          <a:prstGeom prst="rect">
            <a:avLst/>
          </a:prstGeom>
        </p:spPr>
        <p:txBody>
          <a:bodyPr/>
          <a:lstStyle/>
          <a:p>
            <a:endParaRPr lang="he-IL"/>
          </a:p>
        </p:txBody>
      </p:sp>
      <p:sp>
        <p:nvSpPr>
          <p:cNvPr id="6" name="Slide Number Placeholder 5"/>
          <p:cNvSpPr>
            <a:spLocks noGrp="1"/>
          </p:cNvSpPr>
          <p:nvPr>
            <p:ph type="sldNum" sz="quarter" idx="12"/>
          </p:nvPr>
        </p:nvSpPr>
        <p:spPr>
          <a:xfrm>
            <a:off x="7924800" y="6356350"/>
            <a:ext cx="762000" cy="365125"/>
          </a:xfrm>
          <a:prstGeom prst="rect">
            <a:avLst/>
          </a:prstGeom>
        </p:spPr>
        <p:txBody>
          <a:bodyPr/>
          <a:lstStyle/>
          <a:p>
            <a:fld id="{FBFA8310-5F69-444F-9F28-84AC90193EC4}" type="slidenum">
              <a:rPr lang="he-IL" smtClean="0"/>
              <a:t>‹#›</a:t>
            </a:fld>
            <a:endParaRPr lang="he-IL"/>
          </a:p>
        </p:txBody>
      </p:sp>
    </p:spTree>
    <p:extLst>
      <p:ext uri="{BB962C8B-B14F-4D97-AF65-F5344CB8AC3E}">
        <p14:creationId xmlns:p14="http://schemas.microsoft.com/office/powerpoint/2010/main" val="24370762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7AF5D9A6-60B0-45DB-A7EE-9DC700B6D5BA}" type="datetimeFigureOut">
              <a:rPr lang="he-IL" smtClean="0"/>
              <a:t>י"ב/תמוז/תשע"ו</a:t>
            </a:fld>
            <a:endParaRPr lang="he-IL"/>
          </a:p>
        </p:txBody>
      </p:sp>
      <p:sp>
        <p:nvSpPr>
          <p:cNvPr id="4" name="Footer Placeholder 3"/>
          <p:cNvSpPr>
            <a:spLocks noGrp="1"/>
          </p:cNvSpPr>
          <p:nvPr>
            <p:ph type="ftr" sz="quarter" idx="11"/>
          </p:nvPr>
        </p:nvSpPr>
        <p:spPr>
          <a:xfrm>
            <a:off x="2667000" y="6356350"/>
            <a:ext cx="3352800" cy="365125"/>
          </a:xfrm>
          <a:prstGeom prst="rect">
            <a:avLst/>
          </a:prstGeom>
        </p:spPr>
        <p:txBody>
          <a:bodyPr/>
          <a:lstStyle/>
          <a:p>
            <a:endParaRPr lang="he-IL"/>
          </a:p>
        </p:txBody>
      </p:sp>
      <p:sp>
        <p:nvSpPr>
          <p:cNvPr id="5" name="Slide Number Placeholder 4"/>
          <p:cNvSpPr>
            <a:spLocks noGrp="1"/>
          </p:cNvSpPr>
          <p:nvPr>
            <p:ph type="sldNum" sz="quarter" idx="12"/>
          </p:nvPr>
        </p:nvSpPr>
        <p:spPr>
          <a:xfrm>
            <a:off x="7924800" y="6356350"/>
            <a:ext cx="762000" cy="365125"/>
          </a:xfrm>
          <a:prstGeom prst="rect">
            <a:avLst/>
          </a:prstGeom>
        </p:spPr>
        <p:txBody>
          <a:bodyPr/>
          <a:lstStyle/>
          <a:p>
            <a:fld id="{FBFA8310-5F69-444F-9F28-84AC90193EC4}" type="slidenum">
              <a:rPr lang="he-IL" smtClean="0"/>
              <a:t>‹#›</a:t>
            </a:fld>
            <a:endParaRPr lang="he-IL"/>
          </a:p>
        </p:txBody>
      </p:sp>
    </p:spTree>
    <p:extLst>
      <p:ext uri="{BB962C8B-B14F-4D97-AF65-F5344CB8AC3E}">
        <p14:creationId xmlns:p14="http://schemas.microsoft.com/office/powerpoint/2010/main" val="3582708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393899"/>
            <a:ext cx="8229600" cy="1143000"/>
          </a:xfrm>
          <a:prstGeom prst="rect">
            <a:avLst/>
          </a:prstGeom>
        </p:spPr>
        <p:txBody>
          <a:bodyPr vert="horz" lIns="91440" tIns="45720" rIns="91440" bIns="45720" rtlCol="1" anchor="ctr">
            <a:normAutofit/>
          </a:bodyPr>
          <a:lstStyle/>
          <a:p>
            <a:r>
              <a:rPr lang="he-IL" dirty="0" smtClean="0"/>
              <a:t>לחץ כדי לערוך סגנון כותרת של תבנית בסיס</a:t>
            </a:r>
            <a:endParaRPr lang="he-IL" dirty="0"/>
          </a:p>
        </p:txBody>
      </p:sp>
      <p:sp>
        <p:nvSpPr>
          <p:cNvPr id="3" name="Text Placeholder 2"/>
          <p:cNvSpPr>
            <a:spLocks noGrp="1"/>
          </p:cNvSpPr>
          <p:nvPr>
            <p:ph type="body" idx="1"/>
          </p:nvPr>
        </p:nvSpPr>
        <p:spPr>
          <a:xfrm>
            <a:off x="457200" y="2719461"/>
            <a:ext cx="8229600" cy="3877891"/>
          </a:xfrm>
          <a:prstGeom prst="rect">
            <a:avLst/>
          </a:prstGeom>
        </p:spPr>
        <p:txBody>
          <a:bodyPr vert="horz" lIns="91440" tIns="45720" rIns="91440" bIns="45720" rtlCol="1">
            <a:normAutofit/>
          </a:bodyPr>
          <a:lstStyle/>
          <a:p>
            <a:pPr lvl="0"/>
            <a:r>
              <a:rPr lang="he-IL" dirty="0" smtClean="0"/>
              <a:t>לחץ כדי לערוך סגנונות טקסט של תבנית בסיס</a:t>
            </a:r>
          </a:p>
          <a:p>
            <a:pPr lvl="1"/>
            <a:r>
              <a:rPr lang="he-IL" dirty="0" smtClean="0"/>
              <a:t>רמה שנייה</a:t>
            </a:r>
          </a:p>
          <a:p>
            <a:pPr lvl="2"/>
            <a:r>
              <a:rPr lang="he-IL" dirty="0" smtClean="0"/>
              <a:t>רמה שלישית</a:t>
            </a:r>
          </a:p>
          <a:p>
            <a:pPr lvl="3"/>
            <a:r>
              <a:rPr lang="he-IL" dirty="0" smtClean="0"/>
              <a:t>רמה רביעית</a:t>
            </a:r>
          </a:p>
          <a:p>
            <a:pPr lvl="4"/>
            <a:r>
              <a:rPr lang="he-IL" dirty="0" smtClean="0"/>
              <a:t>רמה חמישית</a:t>
            </a:r>
            <a:endParaRPr lang="he-IL" dirty="0"/>
          </a:p>
        </p:txBody>
      </p:sp>
    </p:spTree>
    <p:extLst>
      <p:ext uri="{BB962C8B-B14F-4D97-AF65-F5344CB8AC3E}">
        <p14:creationId xmlns:p14="http://schemas.microsoft.com/office/powerpoint/2010/main" val="684142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Lst>
  <p:timing>
    <p:tnLst>
      <p:par>
        <p:cTn id="1" dur="indefinite" restart="never" nodeType="tmRoot"/>
      </p:par>
    </p:tnLst>
  </p:timing>
  <p:txStyles>
    <p:titleStyle>
      <a:lvl1pPr algn="r" defTabSz="914400" rtl="1" eaLnBrk="1" latinLnBrk="0" hangingPunct="1">
        <a:spcBef>
          <a:spcPct val="0"/>
        </a:spcBef>
        <a:buNone/>
        <a:defRPr sz="3200" kern="1200">
          <a:solidFill>
            <a:srgbClr val="000066"/>
          </a:solidFill>
          <a:latin typeface="+mj-lt"/>
          <a:ea typeface="+mj-ea"/>
          <a:cs typeface="+mn-cs"/>
        </a:defRPr>
      </a:lvl1pPr>
    </p:titleStyle>
    <p:bodyStyle>
      <a:lvl1pPr marL="342900" indent="-342900" algn="r" defTabSz="914400" rtl="1" eaLnBrk="1" latinLnBrk="0" hangingPunct="1">
        <a:spcBef>
          <a:spcPct val="20000"/>
        </a:spcBef>
        <a:buFont typeface="Arial" pitchFamily="34" charset="0"/>
        <a:buChar char="•"/>
        <a:defRPr sz="2400" kern="1200">
          <a:solidFill>
            <a:srgbClr val="000066"/>
          </a:solidFill>
          <a:latin typeface="+mn-lt"/>
          <a:ea typeface="+mn-ea"/>
          <a:cs typeface="+mn-cs"/>
        </a:defRPr>
      </a:lvl1pPr>
      <a:lvl2pPr marL="742950" indent="-285750" algn="r" defTabSz="914400" rtl="1" eaLnBrk="1" latinLnBrk="0" hangingPunct="1">
        <a:spcBef>
          <a:spcPct val="20000"/>
        </a:spcBef>
        <a:buFont typeface="Arial" pitchFamily="34" charset="0"/>
        <a:buChar char="–"/>
        <a:defRPr sz="2000" kern="1200">
          <a:solidFill>
            <a:srgbClr val="000066"/>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000" kern="1200">
          <a:solidFill>
            <a:srgbClr val="000066"/>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rgbClr val="000066"/>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rgbClr val="000066"/>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themeOverride" Target="../theme/themeOverride2.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3.xml"/><Relationship Id="rId1" Type="http://schemas.openxmlformats.org/officeDocument/2006/relationships/themeOverride" Target="../theme/themeOverride3.xml"/><Relationship Id="rId5" Type="http://schemas.openxmlformats.org/officeDocument/2006/relationships/image" Target="../media/image7.png"/><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3.xml"/><Relationship Id="rId1" Type="http://schemas.openxmlformats.org/officeDocument/2006/relationships/themeOverride" Target="../theme/themeOverride4.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3.xml"/><Relationship Id="rId1" Type="http://schemas.openxmlformats.org/officeDocument/2006/relationships/themeOverride" Target="../theme/themeOverride5.xml"/><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3.xml"/><Relationship Id="rId1" Type="http://schemas.openxmlformats.org/officeDocument/2006/relationships/themeOverride" Target="../theme/themeOverride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3.xml"/><Relationship Id="rId1" Type="http://schemas.openxmlformats.org/officeDocument/2006/relationships/themeOverride" Target="../theme/themeOverride7.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כותרת 1"/>
          <p:cNvSpPr>
            <a:spLocks noGrp="1"/>
          </p:cNvSpPr>
          <p:nvPr>
            <p:ph type="ctrTitle"/>
          </p:nvPr>
        </p:nvSpPr>
        <p:spPr>
          <a:xfrm>
            <a:off x="611560" y="1844824"/>
            <a:ext cx="7772400" cy="1470025"/>
          </a:xfrm>
        </p:spPr>
        <p:txBody>
          <a:bodyPr/>
          <a:lstStyle/>
          <a:p>
            <a:r>
              <a:rPr lang="he-IL" dirty="0" smtClean="0"/>
              <a:t>פעילות משרד הבריאות </a:t>
            </a:r>
            <a:br>
              <a:rPr lang="he-IL" dirty="0" smtClean="0"/>
            </a:br>
            <a:r>
              <a:rPr lang="he-IL" dirty="0" smtClean="0"/>
              <a:t>בנושא עוני</a:t>
            </a:r>
            <a:endParaRPr lang="he-IL" dirty="0"/>
          </a:p>
        </p:txBody>
      </p:sp>
      <p:sp>
        <p:nvSpPr>
          <p:cNvPr id="3" name="כותרת משנה 2"/>
          <p:cNvSpPr>
            <a:spLocks noGrp="1"/>
          </p:cNvSpPr>
          <p:nvPr>
            <p:ph type="subTitle" idx="1"/>
          </p:nvPr>
        </p:nvSpPr>
        <p:spPr>
          <a:xfrm>
            <a:off x="683568" y="3933056"/>
            <a:ext cx="7488832" cy="1752600"/>
          </a:xfrm>
        </p:spPr>
        <p:txBody>
          <a:bodyPr>
            <a:normAutofit/>
          </a:bodyPr>
          <a:lstStyle/>
          <a:p>
            <a:r>
              <a:rPr lang="he-IL" sz="2400" dirty="0" smtClean="0"/>
              <a:t>משה בר סימן טוב, מנכ"ל משרד הבריאות</a:t>
            </a:r>
          </a:p>
          <a:p>
            <a:r>
              <a:rPr lang="he-IL" sz="2400" b="0" dirty="0" smtClean="0"/>
              <a:t>מצגת </a:t>
            </a:r>
            <a:r>
              <a:rPr lang="he-IL" sz="2400" b="0" dirty="0" err="1" smtClean="0"/>
              <a:t>לועדת</a:t>
            </a:r>
            <a:r>
              <a:rPr lang="he-IL" sz="2400" b="0" dirty="0" smtClean="0"/>
              <a:t> </a:t>
            </a:r>
            <a:r>
              <a:rPr lang="he-IL" sz="2400" b="0" dirty="0"/>
              <a:t>העבודה, הרווחה והבריאות, </a:t>
            </a:r>
            <a:r>
              <a:rPr lang="he-IL" sz="2400" b="0" dirty="0" smtClean="0"/>
              <a:t>כנסת </a:t>
            </a:r>
            <a:r>
              <a:rPr lang="he-IL" sz="2400" b="0" dirty="0"/>
              <a:t>ישראל</a:t>
            </a:r>
          </a:p>
          <a:p>
            <a:r>
              <a:rPr lang="he-IL" sz="2400" b="0" dirty="0" smtClean="0"/>
              <a:t>18.07.2016</a:t>
            </a:r>
            <a:endParaRPr lang="he-IL" sz="2400" b="0" dirty="0"/>
          </a:p>
        </p:txBody>
      </p:sp>
    </p:spTree>
    <p:extLst>
      <p:ext uri="{BB962C8B-B14F-4D97-AF65-F5344CB8AC3E}">
        <p14:creationId xmlns:p14="http://schemas.microsoft.com/office/powerpoint/2010/main" val="1539613232"/>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כותרת 1"/>
          <p:cNvSpPr>
            <a:spLocks noGrp="1"/>
          </p:cNvSpPr>
          <p:nvPr>
            <p:ph type="ctrTitle"/>
          </p:nvPr>
        </p:nvSpPr>
        <p:spPr/>
        <p:txBody>
          <a:bodyPr/>
          <a:lstStyle/>
          <a:p>
            <a:endParaRPr lang="he-IL"/>
          </a:p>
        </p:txBody>
      </p:sp>
      <p:sp>
        <p:nvSpPr>
          <p:cNvPr id="3" name="כותרת משנה 2"/>
          <p:cNvSpPr>
            <a:spLocks noGrp="1"/>
          </p:cNvSpPr>
          <p:nvPr>
            <p:ph type="subTitle" idx="1"/>
          </p:nvPr>
        </p:nvSpPr>
        <p:spPr/>
        <p:txBody>
          <a:bodyPr/>
          <a:lstStyle/>
          <a:p>
            <a:endParaRPr lang="he-IL"/>
          </a:p>
        </p:txBody>
      </p:sp>
      <p:pic>
        <p:nvPicPr>
          <p:cNvPr id="102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t="8563" r="2079" b="5061"/>
          <a:stretch/>
        </p:blipFill>
        <p:spPr bwMode="auto">
          <a:xfrm>
            <a:off x="611560" y="1449383"/>
            <a:ext cx="7416824" cy="52339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207129"/>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sp>
        <p:nvSpPr>
          <p:cNvPr id="2" name="כותרת 1"/>
          <p:cNvSpPr>
            <a:spLocks noGrp="1"/>
          </p:cNvSpPr>
          <p:nvPr>
            <p:ph type="title"/>
          </p:nvPr>
        </p:nvSpPr>
        <p:spPr>
          <a:xfrm>
            <a:off x="314101" y="1337699"/>
            <a:ext cx="8229600" cy="864096"/>
          </a:xfrm>
        </p:spPr>
        <p:txBody>
          <a:bodyPr>
            <a:normAutofit/>
          </a:bodyPr>
          <a:lstStyle/>
          <a:p>
            <a:r>
              <a:rPr lang="he-IL" dirty="0" smtClean="0"/>
              <a:t>תמצית המלצות הועדה למלחמה בעוני, 2014 </a:t>
            </a:r>
            <a:endParaRPr lang="he-IL" dirty="0"/>
          </a:p>
        </p:txBody>
      </p:sp>
      <p:sp>
        <p:nvSpPr>
          <p:cNvPr id="3" name="מציין מיקום תוכן 2"/>
          <p:cNvSpPr>
            <a:spLocks noGrp="1"/>
          </p:cNvSpPr>
          <p:nvPr>
            <p:ph idx="1"/>
          </p:nvPr>
        </p:nvSpPr>
        <p:spPr/>
        <p:txBody>
          <a:bodyPr/>
          <a:lstStyle/>
          <a:p>
            <a:endParaRPr lang="he-IL" dirty="0"/>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5536" y="1988840"/>
            <a:ext cx="8244408" cy="43632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39917399"/>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תפיסת המשרד בנושא עוני ובריאות</a:t>
            </a:r>
            <a:endParaRPr lang="he-IL" dirty="0"/>
          </a:p>
        </p:txBody>
      </p:sp>
      <p:sp>
        <p:nvSpPr>
          <p:cNvPr id="3" name="מציין מיקום תוכן 2"/>
          <p:cNvSpPr>
            <a:spLocks noGrp="1"/>
          </p:cNvSpPr>
          <p:nvPr>
            <p:ph idx="1"/>
          </p:nvPr>
        </p:nvSpPr>
        <p:spPr/>
        <p:txBody>
          <a:bodyPr>
            <a:normAutofit fontScale="92500" lnSpcReduction="20000"/>
          </a:bodyPr>
          <a:lstStyle/>
          <a:p>
            <a:r>
              <a:rPr lang="he-IL" dirty="0"/>
              <a:t>הטמעה בכל מדיניות קיימת:</a:t>
            </a:r>
          </a:p>
          <a:p>
            <a:pPr>
              <a:buFont typeface="Wingdings" pitchFamily="2" charset="2"/>
              <a:buChar char="Ø"/>
            </a:pPr>
            <a:r>
              <a:rPr lang="he-IL" b="1" dirty="0">
                <a:solidFill>
                  <a:srgbClr val="0070C0"/>
                </a:solidFill>
              </a:rPr>
              <a:t>מבחני תמיכה </a:t>
            </a:r>
            <a:r>
              <a:rPr lang="he-IL" dirty="0" err="1">
                <a:solidFill>
                  <a:srgbClr val="0070C0"/>
                </a:solidFill>
              </a:rPr>
              <a:t>בקופה"ח</a:t>
            </a:r>
            <a:r>
              <a:rPr lang="he-IL" dirty="0">
                <a:solidFill>
                  <a:srgbClr val="0070C0"/>
                </a:solidFill>
              </a:rPr>
              <a:t> – </a:t>
            </a:r>
            <a:r>
              <a:rPr lang="he-IL" dirty="0" err="1">
                <a:solidFill>
                  <a:srgbClr val="0070C0"/>
                </a:solidFill>
              </a:rPr>
              <a:t>תעדוף</a:t>
            </a:r>
            <a:r>
              <a:rPr lang="he-IL" dirty="0">
                <a:solidFill>
                  <a:srgbClr val="0070C0"/>
                </a:solidFill>
              </a:rPr>
              <a:t> </a:t>
            </a:r>
            <a:r>
              <a:rPr lang="he-IL" dirty="0" err="1" smtClean="0">
                <a:solidFill>
                  <a:srgbClr val="0070C0"/>
                </a:solidFill>
              </a:rPr>
              <a:t>אג"סים</a:t>
            </a:r>
            <a:r>
              <a:rPr lang="he-IL" dirty="0" smtClean="0">
                <a:solidFill>
                  <a:srgbClr val="0070C0"/>
                </a:solidFill>
              </a:rPr>
              <a:t> </a:t>
            </a:r>
            <a:r>
              <a:rPr lang="he-IL" dirty="0">
                <a:solidFill>
                  <a:srgbClr val="0070C0"/>
                </a:solidFill>
              </a:rPr>
              <a:t>נמוכים </a:t>
            </a:r>
            <a:r>
              <a:rPr lang="he-IL" dirty="0" smtClean="0">
                <a:solidFill>
                  <a:srgbClr val="0070C0"/>
                </a:solidFill>
              </a:rPr>
              <a:t>[סוכרת</a:t>
            </a:r>
            <a:r>
              <a:rPr lang="he-IL" dirty="0">
                <a:solidFill>
                  <a:srgbClr val="0070C0"/>
                </a:solidFill>
              </a:rPr>
              <a:t>, טרום סוכרת, השמנת ילדים, שיקום </a:t>
            </a:r>
            <a:r>
              <a:rPr lang="he-IL" dirty="0" smtClean="0">
                <a:solidFill>
                  <a:srgbClr val="0070C0"/>
                </a:solidFill>
              </a:rPr>
              <a:t>בית]</a:t>
            </a:r>
          </a:p>
          <a:p>
            <a:pPr>
              <a:buFont typeface="Wingdings" pitchFamily="2" charset="2"/>
              <a:buChar char="Ø"/>
            </a:pPr>
            <a:r>
              <a:rPr lang="he-IL" b="1" dirty="0" err="1" smtClean="0">
                <a:solidFill>
                  <a:srgbClr val="0070C0"/>
                </a:solidFill>
              </a:rPr>
              <a:t>קפיטציה</a:t>
            </a:r>
            <a:r>
              <a:rPr lang="he-IL" dirty="0" smtClean="0">
                <a:solidFill>
                  <a:srgbClr val="0070C0"/>
                </a:solidFill>
              </a:rPr>
              <a:t>- </a:t>
            </a:r>
            <a:r>
              <a:rPr lang="he-IL" dirty="0">
                <a:solidFill>
                  <a:srgbClr val="0070C0"/>
                </a:solidFill>
              </a:rPr>
              <a:t>בחינת האפשרות להכללת מדד בעל רכיב </a:t>
            </a:r>
            <a:r>
              <a:rPr lang="he-IL" dirty="0" smtClean="0">
                <a:solidFill>
                  <a:srgbClr val="0070C0"/>
                </a:solidFill>
              </a:rPr>
              <a:t>חברתי-כלכלי</a:t>
            </a:r>
          </a:p>
          <a:p>
            <a:pPr>
              <a:buFont typeface="Wingdings" pitchFamily="2" charset="2"/>
              <a:buChar char="Ø"/>
            </a:pPr>
            <a:r>
              <a:rPr lang="he-IL" b="1" dirty="0" smtClean="0">
                <a:solidFill>
                  <a:srgbClr val="0070C0"/>
                </a:solidFill>
              </a:rPr>
              <a:t>המטופל כאדם במרכז </a:t>
            </a:r>
          </a:p>
          <a:p>
            <a:pPr>
              <a:buFont typeface="Wingdings" pitchFamily="2" charset="2"/>
              <a:buChar char="Ø"/>
            </a:pPr>
            <a:r>
              <a:rPr lang="he-IL" b="1" dirty="0" smtClean="0">
                <a:solidFill>
                  <a:srgbClr val="0070C0"/>
                </a:solidFill>
              </a:rPr>
              <a:t>אוניברסליות לצד הוגנות וצדק- </a:t>
            </a:r>
            <a:r>
              <a:rPr lang="he-IL" dirty="0" smtClean="0">
                <a:solidFill>
                  <a:srgbClr val="0070C0"/>
                </a:solidFill>
              </a:rPr>
              <a:t>חלוקת משאבים ע"פ צרכי המטופל</a:t>
            </a:r>
          </a:p>
          <a:p>
            <a:pPr marL="0" indent="0">
              <a:buNone/>
            </a:pPr>
            <a:endParaRPr lang="en-US" dirty="0">
              <a:solidFill>
                <a:srgbClr val="0070C0"/>
              </a:solidFill>
            </a:endParaRPr>
          </a:p>
          <a:p>
            <a:r>
              <a:rPr lang="he-IL" dirty="0" smtClean="0"/>
              <a:t>מדיניות ייעודית בנושא:</a:t>
            </a:r>
          </a:p>
          <a:p>
            <a:pPr>
              <a:buFont typeface="Wingdings" pitchFamily="2" charset="2"/>
              <a:buChar char="Ø"/>
            </a:pPr>
            <a:r>
              <a:rPr lang="he-IL" b="1" dirty="0" smtClean="0">
                <a:solidFill>
                  <a:srgbClr val="0070C0"/>
                </a:solidFill>
              </a:rPr>
              <a:t>יחידה </a:t>
            </a:r>
            <a:r>
              <a:rPr lang="he-IL" b="1" dirty="0" err="1" smtClean="0">
                <a:solidFill>
                  <a:srgbClr val="0070C0"/>
                </a:solidFill>
              </a:rPr>
              <a:t>יעודית</a:t>
            </a:r>
            <a:r>
              <a:rPr lang="he-IL" b="1" dirty="0" smtClean="0">
                <a:solidFill>
                  <a:srgbClr val="0070C0"/>
                </a:solidFill>
              </a:rPr>
              <a:t> לצמצום אי-שוויון </a:t>
            </a:r>
            <a:r>
              <a:rPr lang="he-IL" dirty="0" smtClean="0">
                <a:solidFill>
                  <a:srgbClr val="0070C0"/>
                </a:solidFill>
              </a:rPr>
              <a:t>(עוני ממד מרכזי)</a:t>
            </a:r>
          </a:p>
          <a:p>
            <a:pPr>
              <a:buFont typeface="Wingdings" pitchFamily="2" charset="2"/>
              <a:buChar char="Ø"/>
            </a:pPr>
            <a:r>
              <a:rPr lang="he-IL" b="1" dirty="0" smtClean="0">
                <a:solidFill>
                  <a:srgbClr val="0070C0"/>
                </a:solidFill>
              </a:rPr>
              <a:t>פיתוח </a:t>
            </a:r>
            <a:r>
              <a:rPr lang="he-IL" b="1" dirty="0">
                <a:solidFill>
                  <a:srgbClr val="0070C0"/>
                </a:solidFill>
              </a:rPr>
              <a:t>מדיניות מודעות עוני </a:t>
            </a:r>
            <a:r>
              <a:rPr lang="he-IL" dirty="0">
                <a:solidFill>
                  <a:srgbClr val="0070C0"/>
                </a:solidFill>
              </a:rPr>
              <a:t>במערכת הבריאות כיעד מרכזי תחת "עמודי האש" של המשרד </a:t>
            </a:r>
            <a:r>
              <a:rPr lang="he-IL" dirty="0" smtClean="0">
                <a:solidFill>
                  <a:srgbClr val="0070C0"/>
                </a:solidFill>
              </a:rPr>
              <a:t>[מדיניות, </a:t>
            </a:r>
            <a:r>
              <a:rPr lang="he-IL" dirty="0" err="1" smtClean="0">
                <a:solidFill>
                  <a:srgbClr val="0070C0"/>
                </a:solidFill>
              </a:rPr>
              <a:t>תוכניות</a:t>
            </a:r>
            <a:r>
              <a:rPr lang="he-IL" dirty="0" smtClean="0">
                <a:solidFill>
                  <a:srgbClr val="0070C0"/>
                </a:solidFill>
              </a:rPr>
              <a:t> התערבות, מחקר]</a:t>
            </a:r>
            <a:endParaRPr lang="he-IL" dirty="0">
              <a:solidFill>
                <a:srgbClr val="0070C0"/>
              </a:solidFill>
            </a:endParaRPr>
          </a:p>
          <a:p>
            <a:pPr marL="0" indent="0">
              <a:buNone/>
            </a:pPr>
            <a:endParaRPr lang="he-IL" dirty="0" smtClean="0"/>
          </a:p>
          <a:p>
            <a:pPr marL="0" indent="0">
              <a:buNone/>
            </a:pPr>
            <a:endParaRPr lang="he-IL" dirty="0"/>
          </a:p>
        </p:txBody>
      </p:sp>
      <p:sp>
        <p:nvSpPr>
          <p:cNvPr id="4" name="TextBox 3"/>
          <p:cNvSpPr txBox="1"/>
          <p:nvPr/>
        </p:nvSpPr>
        <p:spPr>
          <a:xfrm rot="19823327">
            <a:off x="-5678" y="4695304"/>
            <a:ext cx="1815112" cy="707886"/>
          </a:xfrm>
          <a:prstGeom prst="rect">
            <a:avLst/>
          </a:prstGeom>
          <a:noFill/>
        </p:spPr>
        <p:txBody>
          <a:bodyPr wrap="square" rtlCol="1">
            <a:spAutoFit/>
          </a:bodyPr>
          <a:lstStyle/>
          <a:p>
            <a:pPr algn="ctr"/>
            <a:r>
              <a:rPr lang="he-IL" sz="4000" b="1" dirty="0" smtClean="0">
                <a:solidFill>
                  <a:srgbClr val="FF0000"/>
                </a:solidFill>
                <a:latin typeface="Bauhaus 93" pitchFamily="82" charset="0"/>
              </a:rPr>
              <a:t>בעבודה</a:t>
            </a:r>
            <a:endParaRPr lang="he-IL" sz="4000" b="1" dirty="0">
              <a:solidFill>
                <a:srgbClr val="FF0000"/>
              </a:solidFill>
              <a:latin typeface="Bauhaus 93" pitchFamily="82" charset="0"/>
            </a:endParaRPr>
          </a:p>
        </p:txBody>
      </p:sp>
    </p:spTree>
    <p:extLst>
      <p:ext uri="{BB962C8B-B14F-4D97-AF65-F5344CB8AC3E}">
        <p14:creationId xmlns:p14="http://schemas.microsoft.com/office/powerpoint/2010/main" val="1819626975"/>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sp>
        <p:nvSpPr>
          <p:cNvPr id="2" name="כותרת 1"/>
          <p:cNvSpPr>
            <a:spLocks noGrp="1"/>
          </p:cNvSpPr>
          <p:nvPr>
            <p:ph type="title"/>
          </p:nvPr>
        </p:nvSpPr>
        <p:spPr>
          <a:xfrm>
            <a:off x="179512" y="1124744"/>
            <a:ext cx="8229600" cy="1143000"/>
          </a:xfrm>
        </p:spPr>
        <p:txBody>
          <a:bodyPr/>
          <a:lstStyle/>
          <a:p>
            <a:r>
              <a:rPr lang="he-IL" dirty="0" smtClean="0"/>
              <a:t>פעילות המשרד ביחס להמלצות הועדה</a:t>
            </a:r>
            <a:endParaRPr lang="he-IL" dirty="0"/>
          </a:p>
        </p:txBody>
      </p:sp>
      <p:graphicFrame>
        <p:nvGraphicFramePr>
          <p:cNvPr id="4" name="מציין מיקום תוכן 3"/>
          <p:cNvGraphicFramePr>
            <a:graphicFrameLocks noGrp="1"/>
          </p:cNvGraphicFramePr>
          <p:nvPr>
            <p:ph idx="1"/>
            <p:extLst>
              <p:ext uri="{D42A27DB-BD31-4B8C-83A1-F6EECF244321}">
                <p14:modId xmlns:p14="http://schemas.microsoft.com/office/powerpoint/2010/main" val="2553976212"/>
              </p:ext>
            </p:extLst>
          </p:nvPr>
        </p:nvGraphicFramePr>
        <p:xfrm>
          <a:off x="323528" y="2132856"/>
          <a:ext cx="8229600" cy="4069080"/>
        </p:xfrm>
        <a:graphic>
          <a:graphicData uri="http://schemas.openxmlformats.org/drawingml/2006/table">
            <a:tbl>
              <a:tblPr rtl="1" firstRow="1" bandRow="1">
                <a:tableStyleId>{5C22544A-7EE6-4342-B048-85BDC9FD1C3A}</a:tableStyleId>
              </a:tblPr>
              <a:tblGrid>
                <a:gridCol w="4114800"/>
                <a:gridCol w="4114800"/>
              </a:tblGrid>
              <a:tr h="370840">
                <a:tc>
                  <a:txBody>
                    <a:bodyPr/>
                    <a:lstStyle/>
                    <a:p>
                      <a:pPr algn="ctr" rtl="1"/>
                      <a:r>
                        <a:rPr lang="he-IL" sz="1600" dirty="0" smtClean="0"/>
                        <a:t>ההמלצה</a:t>
                      </a:r>
                      <a:endParaRPr lang="he-IL" sz="1600" dirty="0"/>
                    </a:p>
                  </a:txBody>
                  <a:tcPr/>
                </a:tc>
                <a:tc>
                  <a:txBody>
                    <a:bodyPr/>
                    <a:lstStyle/>
                    <a:p>
                      <a:pPr algn="ctr" rtl="1"/>
                      <a:r>
                        <a:rPr lang="he-IL" sz="1600" dirty="0" smtClean="0"/>
                        <a:t>פעילות המשרד</a:t>
                      </a:r>
                      <a:endParaRPr lang="he-IL" sz="1600" dirty="0"/>
                    </a:p>
                  </a:txBody>
                  <a:tcPr/>
                </a:tc>
              </a:tr>
              <a:tr h="370840">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he-IL" sz="1600" b="1" kern="1200" dirty="0" smtClean="0">
                          <a:solidFill>
                            <a:schemeClr val="dk1"/>
                          </a:solidFill>
                          <a:effectLst/>
                          <a:latin typeface="+mn-lt"/>
                          <a:ea typeface="+mn-ea"/>
                          <a:cs typeface="+mn-cs"/>
                        </a:rPr>
                        <a:t>מרכזי מידע ומיצוי זכויות בקהילה ובבתי החולים</a:t>
                      </a:r>
                      <a:endParaRPr lang="en-US" sz="1600" b="1" kern="1200" dirty="0" smtClean="0">
                        <a:solidFill>
                          <a:schemeClr val="dk1"/>
                        </a:solidFill>
                        <a:effectLst/>
                        <a:latin typeface="+mn-lt"/>
                        <a:ea typeface="+mn-ea"/>
                        <a:cs typeface="+mn-cs"/>
                      </a:endParaRPr>
                    </a:p>
                    <a:p>
                      <a:pPr rtl="1"/>
                      <a:endParaRPr lang="he-IL" sz="1600" b="1" dirty="0"/>
                    </a:p>
                  </a:txBody>
                  <a:tcPr/>
                </a:tc>
                <a:tc>
                  <a:txBody>
                    <a:bodyPr/>
                    <a:lstStyle/>
                    <a:p>
                      <a:pPr rtl="1"/>
                      <a:r>
                        <a:rPr lang="he-IL" sz="1600" dirty="0" smtClean="0"/>
                        <a:t>סוגיית</a:t>
                      </a:r>
                      <a:r>
                        <a:rPr lang="he-IL" sz="1600" baseline="0" dirty="0" smtClean="0"/>
                        <a:t> רוחב בטיפול אגף שירות במשרד כולל:</a:t>
                      </a:r>
                    </a:p>
                    <a:p>
                      <a:pPr marL="285750" indent="-285750" rtl="1">
                        <a:buFont typeface="Arial" pitchFamily="34" charset="0"/>
                        <a:buChar char="•"/>
                      </a:pPr>
                      <a:r>
                        <a:rPr lang="he-IL" sz="1600" baseline="0" dirty="0" smtClean="0"/>
                        <a:t>נוהל שירות למערכת בנושא </a:t>
                      </a:r>
                      <a:r>
                        <a:rPr lang="he-IL" sz="1600" baseline="0" dirty="0" err="1" smtClean="0"/>
                        <a:t>הנגשת</a:t>
                      </a:r>
                      <a:r>
                        <a:rPr lang="he-IL" sz="1600" baseline="0" dirty="0" smtClean="0"/>
                        <a:t> זכויות</a:t>
                      </a:r>
                    </a:p>
                    <a:p>
                      <a:pPr marL="285750" indent="-285750" rtl="1">
                        <a:buFont typeface="Arial" pitchFamily="34" charset="0"/>
                        <a:buChar char="•"/>
                      </a:pPr>
                      <a:r>
                        <a:rPr lang="he-IL" sz="1600" baseline="0" dirty="0" smtClean="0"/>
                        <a:t>יחידה מתמחה בקול הבריאות</a:t>
                      </a:r>
                    </a:p>
                    <a:p>
                      <a:pPr marL="285750" indent="-285750" rtl="1">
                        <a:buFont typeface="Arial" pitchFamily="34" charset="0"/>
                        <a:buChar char="•"/>
                      </a:pPr>
                      <a:r>
                        <a:rPr lang="he-IL" sz="1600" baseline="0" dirty="0" smtClean="0"/>
                        <a:t>נתב באמהרית</a:t>
                      </a:r>
                    </a:p>
                    <a:p>
                      <a:pPr marL="285750" indent="-285750" rtl="1">
                        <a:buFont typeface="Arial" pitchFamily="34" charset="0"/>
                        <a:buChar char="•"/>
                      </a:pPr>
                      <a:r>
                        <a:rPr lang="he-IL" sz="1600" baseline="0" dirty="0" smtClean="0"/>
                        <a:t>הקמת יחידות </a:t>
                      </a:r>
                      <a:r>
                        <a:rPr lang="he-IL" sz="1600" baseline="0" dirty="0" err="1" smtClean="0"/>
                        <a:t>יעודיות</a:t>
                      </a:r>
                      <a:r>
                        <a:rPr lang="he-IL" sz="1600" baseline="0" dirty="0" smtClean="0"/>
                        <a:t> בבתיה"ח</a:t>
                      </a:r>
                    </a:p>
                  </a:txBody>
                  <a:tcPr/>
                </a:tc>
              </a:tr>
              <a:tr h="370840">
                <a:tc>
                  <a:txBody>
                    <a:bodyPr/>
                    <a:lstStyle/>
                    <a:p>
                      <a:pPr rtl="1"/>
                      <a:r>
                        <a:rPr lang="he-IL" sz="1600" b="1" kern="1200" dirty="0" smtClean="0">
                          <a:solidFill>
                            <a:schemeClr val="dk1"/>
                          </a:solidFill>
                          <a:effectLst/>
                          <a:latin typeface="+mn-lt"/>
                          <a:ea typeface="+mn-ea"/>
                          <a:cs typeface="+mn-cs"/>
                        </a:rPr>
                        <a:t>הסדרי בחירה</a:t>
                      </a:r>
                      <a:endParaRPr lang="he-IL" sz="1600" b="1" dirty="0"/>
                    </a:p>
                  </a:txBody>
                  <a:tcPr/>
                </a:tc>
                <a:tc>
                  <a:txBody>
                    <a:bodyPr/>
                    <a:lstStyle/>
                    <a:p>
                      <a:pPr rtl="1"/>
                      <a:r>
                        <a:rPr lang="he-IL" sz="1600" dirty="0" smtClean="0"/>
                        <a:t>בחשיבה</a:t>
                      </a:r>
                      <a:endParaRPr lang="he-IL" sz="1600" dirty="0"/>
                    </a:p>
                  </a:txBody>
                  <a:tcPr/>
                </a:tc>
              </a:tr>
              <a:tr h="370840">
                <a:tc>
                  <a:txBody>
                    <a:bodyPr/>
                    <a:lstStyle/>
                    <a:p>
                      <a:pPr rtl="1"/>
                      <a:r>
                        <a:rPr lang="he-IL" sz="1600" b="1" kern="1200" dirty="0" smtClean="0">
                          <a:solidFill>
                            <a:schemeClr val="dk1"/>
                          </a:solidFill>
                          <a:effectLst/>
                          <a:latin typeface="+mn-lt"/>
                          <a:ea typeface="+mn-ea"/>
                          <a:cs typeface="+mn-cs"/>
                        </a:rPr>
                        <a:t>הפחתת השתתפויות עצמיות בדגש על ילדים וקשישים</a:t>
                      </a:r>
                      <a:endParaRPr lang="he-IL" sz="1600" b="1" dirty="0"/>
                    </a:p>
                  </a:txBody>
                  <a:tcPr/>
                </a:tc>
                <a:tc>
                  <a:txBody>
                    <a:bodyPr/>
                    <a:lstStyle/>
                    <a:p>
                      <a:pPr rtl="1"/>
                      <a:r>
                        <a:rPr lang="he-IL" sz="1600" dirty="0" smtClean="0"/>
                        <a:t>מערך השתתפויות</a:t>
                      </a:r>
                      <a:r>
                        <a:rPr lang="he-IL" sz="1600" baseline="0" dirty="0" smtClean="0"/>
                        <a:t> בבחינה. דורש תקצוב</a:t>
                      </a:r>
                      <a:endParaRPr lang="he-IL" sz="1600" dirty="0"/>
                    </a:p>
                  </a:txBody>
                  <a:tcPr/>
                </a:tc>
              </a:tr>
              <a:tr h="370840">
                <a:tc>
                  <a:txBody>
                    <a:bodyPr/>
                    <a:lstStyle/>
                    <a:p>
                      <a:pPr rtl="1"/>
                      <a:r>
                        <a:rPr lang="he-IL" sz="1600" b="1" kern="1200" dirty="0" smtClean="0">
                          <a:solidFill>
                            <a:schemeClr val="dk1"/>
                          </a:solidFill>
                          <a:effectLst/>
                          <a:latin typeface="+mn-lt"/>
                          <a:ea typeface="+mn-ea"/>
                          <a:cs typeface="+mn-cs"/>
                        </a:rPr>
                        <a:t>החזר תשלומים על נסיעות</a:t>
                      </a:r>
                      <a:endParaRPr lang="he-IL" sz="1600" b="1" dirty="0"/>
                    </a:p>
                  </a:txBody>
                  <a:tcPr/>
                </a:tc>
                <a:tc>
                  <a:txBody>
                    <a:bodyPr/>
                    <a:lstStyle/>
                    <a:p>
                      <a:pPr rtl="1"/>
                      <a:r>
                        <a:rPr lang="he-IL" sz="1600" dirty="0" smtClean="0"/>
                        <a:t>לא מתוכנן מהלך</a:t>
                      </a:r>
                      <a:endParaRPr lang="he-IL" sz="1600" dirty="0"/>
                    </a:p>
                  </a:txBody>
                  <a:tcPr/>
                </a:tc>
              </a:tr>
              <a:tr h="370840">
                <a:tc>
                  <a:txBody>
                    <a:bodyPr/>
                    <a:lstStyle/>
                    <a:p>
                      <a:pPr marL="0" algn="r" rtl="1" eaLnBrk="1" fontAlgn="t" latinLnBrk="0" hangingPunct="1">
                        <a:spcBef>
                          <a:spcPts val="0"/>
                        </a:spcBef>
                        <a:spcAft>
                          <a:spcPts val="0"/>
                        </a:spcAft>
                      </a:pPr>
                      <a:r>
                        <a:rPr lang="he-IL" sz="1600" b="1" i="0" u="none" strike="noStrike" kern="1200" dirty="0">
                          <a:solidFill>
                            <a:srgbClr val="000000"/>
                          </a:solidFill>
                          <a:effectLst/>
                          <a:latin typeface="Calibri"/>
                          <a:cs typeface="Arial"/>
                        </a:rPr>
                        <a:t>הרחבת שירותי בריאות שן לילדים ולקשישים</a:t>
                      </a:r>
                      <a:endParaRPr lang="he-IL" sz="1600" b="0" i="0" u="none" strike="noStrike" dirty="0">
                        <a:effectLst/>
                        <a:latin typeface="Arial"/>
                      </a:endParaRPr>
                    </a:p>
                  </a:txBody>
                  <a:tcPr/>
                </a:tc>
                <a:tc>
                  <a:txBody>
                    <a:bodyPr/>
                    <a:lstStyle/>
                    <a:p>
                      <a:pPr marL="0" algn="r" rtl="1" eaLnBrk="1" fontAlgn="t" latinLnBrk="0" hangingPunct="1">
                        <a:spcBef>
                          <a:spcPts val="0"/>
                        </a:spcBef>
                        <a:spcAft>
                          <a:spcPts val="0"/>
                        </a:spcAft>
                      </a:pPr>
                      <a:r>
                        <a:rPr lang="he-IL" sz="1600" b="1" i="0" u="none" strike="noStrike" kern="1200" dirty="0">
                          <a:solidFill>
                            <a:schemeClr val="tx1"/>
                          </a:solidFill>
                          <a:effectLst/>
                          <a:latin typeface="Arial"/>
                        </a:rPr>
                        <a:t>ילדים</a:t>
                      </a:r>
                      <a:r>
                        <a:rPr lang="he-IL" sz="1600" b="0" i="0" u="none" strike="noStrike" kern="1200" dirty="0">
                          <a:solidFill>
                            <a:schemeClr val="tx1"/>
                          </a:solidFill>
                          <a:effectLst/>
                          <a:latin typeface="Arial"/>
                        </a:rPr>
                        <a:t>: ינואר 2016- עד גיל 14, הוספת שנתון בכל שנה</a:t>
                      </a:r>
                      <a:endParaRPr lang="he-IL" sz="1600" b="0" i="0" u="none" strike="noStrike" dirty="0">
                        <a:solidFill>
                          <a:schemeClr val="tx1"/>
                        </a:solidFill>
                        <a:effectLst/>
                        <a:latin typeface="Arial"/>
                      </a:endParaRPr>
                    </a:p>
                    <a:p>
                      <a:pPr marL="0" algn="r" rtl="1" eaLnBrk="1" fontAlgn="t" latinLnBrk="0" hangingPunct="1">
                        <a:spcBef>
                          <a:spcPts val="0"/>
                        </a:spcBef>
                        <a:spcAft>
                          <a:spcPts val="0"/>
                        </a:spcAft>
                      </a:pPr>
                      <a:r>
                        <a:rPr lang="he-IL" sz="1600" b="1" i="0" u="none" strike="noStrike" kern="1200" dirty="0">
                          <a:solidFill>
                            <a:schemeClr val="tx1"/>
                          </a:solidFill>
                          <a:effectLst/>
                          <a:latin typeface="Arial"/>
                          <a:ea typeface="+mn-ea"/>
                          <a:cs typeface="+mn-cs"/>
                        </a:rPr>
                        <a:t>קשישים</a:t>
                      </a:r>
                      <a:r>
                        <a:rPr lang="he-IL" sz="1600" b="0" i="0" u="none" strike="noStrike" kern="1200" dirty="0">
                          <a:solidFill>
                            <a:schemeClr val="tx1"/>
                          </a:solidFill>
                          <a:effectLst/>
                          <a:latin typeface="Arial"/>
                        </a:rPr>
                        <a:t>: עבודת מטה מול המשרד</a:t>
                      </a:r>
                      <a:r>
                        <a:rPr lang="he-IL" sz="1600" b="0" i="0" u="none" strike="noStrike" kern="1200" baseline="0" dirty="0">
                          <a:solidFill>
                            <a:schemeClr val="tx1"/>
                          </a:solidFill>
                          <a:effectLst/>
                          <a:latin typeface="Arial"/>
                          <a:cs typeface="Arial"/>
                        </a:rPr>
                        <a:t> לשוויון חברתי (החלה </a:t>
                      </a:r>
                      <a:r>
                        <a:rPr lang="he-IL" sz="1600" b="0" i="0" u="none" strike="noStrike" kern="1200" baseline="0" dirty="0" smtClean="0">
                          <a:solidFill>
                            <a:schemeClr val="tx1"/>
                          </a:solidFill>
                          <a:effectLst/>
                          <a:latin typeface="Arial"/>
                          <a:cs typeface="Arial"/>
                        </a:rPr>
                        <a:t>בדצמבר </a:t>
                      </a:r>
                      <a:r>
                        <a:rPr lang="he-IL" sz="1600" b="0" i="0" u="none" strike="noStrike" kern="1200" baseline="0" dirty="0">
                          <a:solidFill>
                            <a:schemeClr val="tx1"/>
                          </a:solidFill>
                          <a:effectLst/>
                          <a:latin typeface="Arial"/>
                          <a:cs typeface="Arial"/>
                        </a:rPr>
                        <a:t>2015)</a:t>
                      </a:r>
                      <a:endParaRPr lang="he-IL" sz="1600" b="0" i="0" u="none" strike="noStrike" dirty="0">
                        <a:solidFill>
                          <a:schemeClr val="tx1"/>
                        </a:solidFill>
                        <a:effectLst/>
                        <a:latin typeface="Arial"/>
                      </a:endParaRPr>
                    </a:p>
                  </a:txBody>
                  <a:tcPr/>
                </a:tc>
              </a:tr>
            </a:tbl>
          </a:graphicData>
        </a:graphic>
      </p:graphicFrame>
    </p:spTree>
    <p:extLst>
      <p:ext uri="{BB962C8B-B14F-4D97-AF65-F5344CB8AC3E}">
        <p14:creationId xmlns:p14="http://schemas.microsoft.com/office/powerpoint/2010/main" val="4065501871"/>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כותרת 1"/>
          <p:cNvSpPr>
            <a:spLocks noGrp="1"/>
          </p:cNvSpPr>
          <p:nvPr>
            <p:ph type="title"/>
          </p:nvPr>
        </p:nvSpPr>
        <p:spPr>
          <a:xfrm>
            <a:off x="323528" y="1268760"/>
            <a:ext cx="8229600" cy="1143000"/>
          </a:xfrm>
        </p:spPr>
        <p:txBody>
          <a:bodyPr/>
          <a:lstStyle/>
          <a:p>
            <a:r>
              <a:rPr lang="he-IL" dirty="0" smtClean="0"/>
              <a:t>פעילות המשרד ביחס להמלצות הועדה</a:t>
            </a:r>
            <a:endParaRPr lang="he-IL" dirty="0"/>
          </a:p>
        </p:txBody>
      </p:sp>
      <p:graphicFrame>
        <p:nvGraphicFramePr>
          <p:cNvPr id="4" name="מציין מיקום תוכן 3"/>
          <p:cNvGraphicFramePr>
            <a:graphicFrameLocks noGrp="1"/>
          </p:cNvGraphicFramePr>
          <p:nvPr>
            <p:ph idx="1"/>
            <p:extLst>
              <p:ext uri="{D42A27DB-BD31-4B8C-83A1-F6EECF244321}">
                <p14:modId xmlns:p14="http://schemas.microsoft.com/office/powerpoint/2010/main" val="2341034512"/>
              </p:ext>
            </p:extLst>
          </p:nvPr>
        </p:nvGraphicFramePr>
        <p:xfrm>
          <a:off x="323528" y="2780928"/>
          <a:ext cx="8229600" cy="3175000"/>
        </p:xfrm>
        <a:graphic>
          <a:graphicData uri="http://schemas.openxmlformats.org/drawingml/2006/table">
            <a:tbl>
              <a:tblPr rtl="1" firstRow="1" bandRow="1">
                <a:tableStyleId>{5C22544A-7EE6-4342-B048-85BDC9FD1C3A}</a:tableStyleId>
              </a:tblPr>
              <a:tblGrid>
                <a:gridCol w="4114800"/>
                <a:gridCol w="4114800"/>
              </a:tblGrid>
              <a:tr h="370840">
                <a:tc>
                  <a:txBody>
                    <a:bodyPr/>
                    <a:lstStyle/>
                    <a:p>
                      <a:pPr algn="ctr" rtl="1"/>
                      <a:r>
                        <a:rPr lang="he-IL" sz="1600" dirty="0" smtClean="0"/>
                        <a:t>ההמלצה</a:t>
                      </a:r>
                      <a:endParaRPr lang="he-IL" sz="1600" dirty="0"/>
                    </a:p>
                  </a:txBody>
                  <a:tcPr/>
                </a:tc>
                <a:tc>
                  <a:txBody>
                    <a:bodyPr/>
                    <a:lstStyle/>
                    <a:p>
                      <a:pPr algn="ctr" rtl="1"/>
                      <a:r>
                        <a:rPr lang="he-IL" sz="1600" dirty="0" smtClean="0"/>
                        <a:t>פעילות המשרד</a:t>
                      </a:r>
                      <a:endParaRPr lang="he-IL" sz="1600" dirty="0"/>
                    </a:p>
                  </a:txBody>
                  <a:tcPr/>
                </a:tc>
              </a:tr>
              <a:tr h="370840">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he-IL" sz="1600" b="1" i="0" u="none" strike="noStrike" kern="1200" dirty="0" smtClean="0">
                          <a:solidFill>
                            <a:srgbClr val="000000"/>
                          </a:solidFill>
                          <a:effectLst/>
                          <a:latin typeface="+mn-lt"/>
                          <a:cs typeface="+mn-cs"/>
                        </a:rPr>
                        <a:t>הרחבת שירותי טיפת חלב עד גיל 6 במסגרת רב-תחומיים (כחלק מהמלצות תחום חינוך): </a:t>
                      </a:r>
                      <a:endParaRPr lang="he-IL" sz="1600" b="1" i="0" u="none" strike="noStrike" dirty="0" smtClean="0">
                        <a:effectLst/>
                        <a:latin typeface="Arial"/>
                      </a:endParaRPr>
                    </a:p>
                    <a:p>
                      <a:pPr marL="0" marR="0" indent="0" algn="r" rtl="1" eaLnBrk="1" fontAlgn="auto" latinLnBrk="0" hangingPunct="1">
                        <a:spcBef>
                          <a:spcPts val="0"/>
                        </a:spcBef>
                        <a:spcAft>
                          <a:spcPts val="0"/>
                        </a:spcAft>
                      </a:pPr>
                      <a:endParaRPr lang="he-IL" sz="1600" b="1" i="0" u="none" strike="noStrike" dirty="0">
                        <a:effectLst/>
                        <a:latin typeface="Arial"/>
                      </a:endParaRPr>
                    </a:p>
                  </a:txBody>
                  <a:tcPr/>
                </a:tc>
                <a:tc>
                  <a:txBody>
                    <a:bodyPr/>
                    <a:lstStyle/>
                    <a:p>
                      <a:pPr lvl="0" rtl="1"/>
                      <a:r>
                        <a:rPr lang="he-IL" sz="1600" kern="1200" dirty="0" smtClean="0">
                          <a:solidFill>
                            <a:schemeClr val="dk1"/>
                          </a:solidFill>
                          <a:effectLst/>
                          <a:latin typeface="+mn-lt"/>
                          <a:ea typeface="+mn-ea"/>
                          <a:cs typeface="+mn-cs"/>
                        </a:rPr>
                        <a:t>ה"מ 2025 לפיתוח הדרום: הקמת שירותים אינטגרטיביים, ממתין לקול קורא של רוה"מ</a:t>
                      </a:r>
                      <a:r>
                        <a:rPr lang="he-IL" sz="1600" kern="1200" baseline="0" dirty="0" smtClean="0">
                          <a:solidFill>
                            <a:schemeClr val="dk1"/>
                          </a:solidFill>
                          <a:effectLst/>
                          <a:latin typeface="+mn-lt"/>
                          <a:ea typeface="+mn-ea"/>
                          <a:cs typeface="+mn-cs"/>
                        </a:rPr>
                        <a:t> לרשויות. בריאות ישולב כחלק מהשירות. </a:t>
                      </a:r>
                      <a:endParaRPr lang="he-IL" sz="1600" b="0" i="0" u="none" strike="noStrike" dirty="0">
                        <a:effectLst/>
                        <a:latin typeface="Arial"/>
                      </a:endParaRPr>
                    </a:p>
                  </a:txBody>
                  <a:tcPr/>
                </a:tc>
              </a:tr>
              <a:tr h="370840">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he-IL" sz="1600" b="1" kern="1200" dirty="0" smtClean="0">
                          <a:solidFill>
                            <a:schemeClr val="dk1"/>
                          </a:solidFill>
                          <a:effectLst/>
                          <a:latin typeface="+mn-lt"/>
                          <a:ea typeface="+mn-ea"/>
                          <a:cs typeface="+mn-cs"/>
                        </a:rPr>
                        <a:t>החזרת שירותי בריאות לתלמיד לידי משרד הבריאות </a:t>
                      </a:r>
                      <a:endParaRPr lang="en-US" sz="1600" b="1" kern="1200" dirty="0" smtClean="0">
                        <a:solidFill>
                          <a:schemeClr val="dk1"/>
                        </a:solidFill>
                        <a:effectLst/>
                        <a:latin typeface="+mn-lt"/>
                        <a:ea typeface="+mn-ea"/>
                        <a:cs typeface="+mn-cs"/>
                      </a:endParaRPr>
                    </a:p>
                  </a:txBody>
                  <a:tcPr/>
                </a:tc>
                <a:tc>
                  <a:txBody>
                    <a:bodyPr/>
                    <a:lstStyle/>
                    <a:p>
                      <a:pPr marL="0" algn="r" rtl="1" eaLnBrk="1" fontAlgn="t" latinLnBrk="0" hangingPunct="1">
                        <a:spcBef>
                          <a:spcPts val="0"/>
                        </a:spcBef>
                        <a:spcAft>
                          <a:spcPts val="0"/>
                        </a:spcAft>
                      </a:pPr>
                      <a:r>
                        <a:rPr lang="he-IL" sz="1600" b="0" i="0" u="none" strike="noStrike" dirty="0" smtClean="0">
                          <a:effectLst/>
                          <a:latin typeface="Arial"/>
                        </a:rPr>
                        <a:t>מחוז צפון הוחזר לאחריות המשרד</a:t>
                      </a:r>
                      <a:endParaRPr lang="he-IL" sz="1600" b="0" i="0" u="none" strike="noStrike" dirty="0">
                        <a:effectLst/>
                        <a:latin typeface="Arial"/>
                      </a:endParaRPr>
                    </a:p>
                  </a:txBody>
                  <a:tcPr/>
                </a:tc>
              </a:tr>
              <a:tr h="370840">
                <a:tc>
                  <a:txBody>
                    <a:bodyPr/>
                    <a:lstStyle/>
                    <a:p>
                      <a:pPr rtl="1"/>
                      <a:r>
                        <a:rPr lang="he-IL" sz="1600" b="1" kern="1200" dirty="0" smtClean="0">
                          <a:solidFill>
                            <a:schemeClr val="dk1"/>
                          </a:solidFill>
                          <a:effectLst/>
                          <a:latin typeface="+mn-lt"/>
                          <a:ea typeface="+mn-ea"/>
                          <a:cs typeface="+mn-cs"/>
                        </a:rPr>
                        <a:t>הקמת מרכזי קידום בריאות ומניעה לקשישים בשכונות/ישובים בדרוג סוציו-אקונומי נמוך</a:t>
                      </a:r>
                      <a:endParaRPr lang="en-US" sz="1600" b="1" kern="1200" dirty="0">
                        <a:solidFill>
                          <a:schemeClr val="dk1"/>
                        </a:solidFill>
                        <a:effectLst/>
                        <a:latin typeface="+mn-lt"/>
                        <a:ea typeface="+mn-ea"/>
                        <a:cs typeface="+mn-cs"/>
                      </a:endParaRPr>
                    </a:p>
                  </a:txBody>
                  <a:tcPr/>
                </a:tc>
                <a:tc>
                  <a:txBody>
                    <a:bodyPr/>
                    <a:lstStyle/>
                    <a:p>
                      <a:pPr marL="0" algn="r" rtl="1" eaLnBrk="1" fontAlgn="t" latinLnBrk="0" hangingPunct="1">
                        <a:spcBef>
                          <a:spcPts val="0"/>
                        </a:spcBef>
                        <a:spcAft>
                          <a:spcPts val="0"/>
                        </a:spcAft>
                      </a:pPr>
                      <a:r>
                        <a:rPr lang="he-IL" sz="1600" b="0" i="0" u="none" strike="noStrike" baseline="0" dirty="0" smtClean="0">
                          <a:effectLst/>
                          <a:latin typeface="Arial"/>
                        </a:rPr>
                        <a:t>במסגרת היערכות המערכת להזדקנות:</a:t>
                      </a:r>
                    </a:p>
                    <a:p>
                      <a:pPr marL="0" algn="r" rtl="1" eaLnBrk="1" fontAlgn="t" latinLnBrk="0" hangingPunct="1">
                        <a:spcBef>
                          <a:spcPts val="0"/>
                        </a:spcBef>
                        <a:spcAft>
                          <a:spcPts val="0"/>
                        </a:spcAft>
                      </a:pPr>
                      <a:r>
                        <a:rPr lang="he-IL" sz="1600" b="0" i="0" u="none" strike="noStrike" baseline="0" dirty="0" smtClean="0">
                          <a:effectLst/>
                          <a:latin typeface="Arial"/>
                        </a:rPr>
                        <a:t>רפורמה בסיעוד</a:t>
                      </a:r>
                    </a:p>
                    <a:p>
                      <a:pPr marL="0" algn="r" rtl="1" eaLnBrk="1" fontAlgn="t" latinLnBrk="0" hangingPunct="1">
                        <a:spcBef>
                          <a:spcPts val="0"/>
                        </a:spcBef>
                        <a:spcAft>
                          <a:spcPts val="0"/>
                        </a:spcAft>
                      </a:pPr>
                      <a:r>
                        <a:rPr lang="he-IL" sz="1600" b="0" i="0" u="none" strike="noStrike" baseline="0" dirty="0" smtClean="0">
                          <a:effectLst/>
                          <a:latin typeface="Arial"/>
                        </a:rPr>
                        <a:t>הרחבת המערך לטיפול בבית</a:t>
                      </a:r>
                      <a:endParaRPr lang="he-IL" sz="1600" b="0" i="0" u="none" strike="noStrike" dirty="0">
                        <a:effectLst/>
                        <a:latin typeface="Arial"/>
                      </a:endParaRPr>
                    </a:p>
                  </a:txBody>
                  <a:tcPr/>
                </a:tc>
              </a:tr>
              <a:tr h="370840">
                <a:tc>
                  <a:txBody>
                    <a:bodyPr/>
                    <a:lstStyle/>
                    <a:p>
                      <a:pPr rtl="1"/>
                      <a:r>
                        <a:rPr lang="he-IL" sz="1600" b="1" kern="1200" dirty="0" smtClean="0">
                          <a:solidFill>
                            <a:schemeClr val="dk1"/>
                          </a:solidFill>
                          <a:effectLst/>
                          <a:latin typeface="+mn-lt"/>
                          <a:ea typeface="+mn-ea"/>
                          <a:cs typeface="+mn-cs"/>
                        </a:rPr>
                        <a:t>מודעות לעוני של אנשי מקצועות הטיפול</a:t>
                      </a:r>
                      <a:endParaRPr lang="en-US" sz="1600" b="1" kern="1200" dirty="0">
                        <a:solidFill>
                          <a:schemeClr val="dk1"/>
                        </a:solidFill>
                        <a:effectLst/>
                        <a:latin typeface="+mn-lt"/>
                        <a:ea typeface="+mn-ea"/>
                        <a:cs typeface="+mn-cs"/>
                      </a:endParaRPr>
                    </a:p>
                  </a:txBody>
                  <a:tcPr/>
                </a:tc>
                <a:tc>
                  <a:txBody>
                    <a:bodyPr/>
                    <a:lstStyle/>
                    <a:p>
                      <a:pPr marL="0" algn="r" rtl="1" eaLnBrk="1" fontAlgn="t" latinLnBrk="0" hangingPunct="1">
                        <a:spcBef>
                          <a:spcPts val="0"/>
                        </a:spcBef>
                        <a:spcAft>
                          <a:spcPts val="0"/>
                        </a:spcAft>
                      </a:pPr>
                      <a:r>
                        <a:rPr lang="he-IL" sz="1600" b="0" i="0" u="none" strike="noStrike" dirty="0" smtClean="0">
                          <a:effectLst/>
                          <a:latin typeface="Arial"/>
                        </a:rPr>
                        <a:t>הכשרות</a:t>
                      </a:r>
                      <a:r>
                        <a:rPr lang="he-IL" sz="1600" b="0" i="0" u="none" strike="noStrike" baseline="0" dirty="0" smtClean="0">
                          <a:effectLst/>
                          <a:latin typeface="Arial"/>
                        </a:rPr>
                        <a:t> בנושא כלולות תחת כשירות תרבותית; </a:t>
                      </a:r>
                      <a:r>
                        <a:rPr lang="he-IL" sz="1600" b="0" i="0" u="none" strike="noStrike" baseline="0" dirty="0" err="1" smtClean="0">
                          <a:effectLst/>
                          <a:latin typeface="Arial"/>
                        </a:rPr>
                        <a:t>קופה"ח</a:t>
                      </a:r>
                      <a:r>
                        <a:rPr lang="he-IL" sz="1600" b="0" i="0" u="none" strike="noStrike" baseline="0" dirty="0" smtClean="0">
                          <a:effectLst/>
                          <a:latin typeface="Arial"/>
                        </a:rPr>
                        <a:t> תוקצבו בנושא במבחני תמיכה 2015-6</a:t>
                      </a:r>
                      <a:endParaRPr lang="he-IL" sz="1600" b="0" i="0" u="none" strike="noStrike" dirty="0">
                        <a:effectLst/>
                        <a:latin typeface="Arial"/>
                      </a:endParaRPr>
                    </a:p>
                  </a:txBody>
                  <a:tcPr/>
                </a:tc>
              </a:tr>
            </a:tbl>
          </a:graphicData>
        </a:graphic>
      </p:graphicFrame>
    </p:spTree>
    <p:extLst>
      <p:ext uri="{BB962C8B-B14F-4D97-AF65-F5344CB8AC3E}">
        <p14:creationId xmlns:p14="http://schemas.microsoft.com/office/powerpoint/2010/main" val="885646976"/>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sp>
        <p:nvSpPr>
          <p:cNvPr id="2" name="כותרת 1"/>
          <p:cNvSpPr>
            <a:spLocks noGrp="1"/>
          </p:cNvSpPr>
          <p:nvPr>
            <p:ph type="title"/>
          </p:nvPr>
        </p:nvSpPr>
        <p:spPr>
          <a:xfrm>
            <a:off x="323528" y="1268760"/>
            <a:ext cx="8229600" cy="1143000"/>
          </a:xfrm>
        </p:spPr>
        <p:txBody>
          <a:bodyPr/>
          <a:lstStyle/>
          <a:p>
            <a:pPr algn="ctr"/>
            <a:r>
              <a:rPr lang="he-IL" dirty="0" smtClean="0"/>
              <a:t>דגשים לשנת 2017</a:t>
            </a:r>
            <a:endParaRPr lang="he-IL" dirty="0"/>
          </a:p>
        </p:txBody>
      </p:sp>
      <p:sp>
        <p:nvSpPr>
          <p:cNvPr id="3" name="מציין מיקום תוכן 2"/>
          <p:cNvSpPr>
            <a:spLocks noGrp="1"/>
          </p:cNvSpPr>
          <p:nvPr>
            <p:ph idx="1"/>
          </p:nvPr>
        </p:nvSpPr>
        <p:spPr/>
        <p:txBody>
          <a:bodyPr>
            <a:normAutofit/>
          </a:bodyPr>
          <a:lstStyle/>
          <a:p>
            <a:r>
              <a:rPr lang="he-IL" sz="2800" dirty="0"/>
              <a:t>רפורמה </a:t>
            </a:r>
            <a:r>
              <a:rPr lang="he-IL" sz="2800" dirty="0" smtClean="0"/>
              <a:t>בסיעוד</a:t>
            </a:r>
          </a:p>
          <a:p>
            <a:r>
              <a:rPr lang="he-IL" sz="2800" dirty="0" smtClean="0"/>
              <a:t>המטופל כאדם במרכז</a:t>
            </a:r>
            <a:endParaRPr lang="he-IL" sz="2800" dirty="0"/>
          </a:p>
          <a:p>
            <a:r>
              <a:rPr lang="he-IL" sz="2800" dirty="0"/>
              <a:t>השתתפויות עצמיות</a:t>
            </a:r>
          </a:p>
          <a:p>
            <a:r>
              <a:rPr lang="he-IL" sz="2800" dirty="0" smtClean="0"/>
              <a:t>הסדרי בחירה</a:t>
            </a:r>
          </a:p>
          <a:p>
            <a:r>
              <a:rPr lang="he-IL" sz="2800" dirty="0" smtClean="0"/>
              <a:t>רכיב כלכלי-חברתי </a:t>
            </a:r>
            <a:r>
              <a:rPr lang="he-IL" sz="2800" dirty="0" err="1" smtClean="0"/>
              <a:t>בקפיטציה</a:t>
            </a:r>
            <a:endParaRPr lang="he-IL" sz="2800" dirty="0" smtClean="0"/>
          </a:p>
          <a:p>
            <a:r>
              <a:rPr lang="he-IL" sz="2800" dirty="0" smtClean="0"/>
              <a:t>גיבוש והפצה של מדיניות מודעת עוני </a:t>
            </a:r>
          </a:p>
        </p:txBody>
      </p:sp>
    </p:spTree>
    <p:extLst>
      <p:ext uri="{BB962C8B-B14F-4D97-AF65-F5344CB8AC3E}">
        <p14:creationId xmlns:p14="http://schemas.microsoft.com/office/powerpoint/2010/main" val="3258487658"/>
      </p:ext>
    </p:extLst>
  </p:cSld>
  <p:clrMapOvr>
    <a:overrideClrMapping bg1="lt1" tx1="dk1" bg2="lt2" tx2="dk2" accent1="accent1" accent2="accent2" accent3="accent3" accent4="accent4" accent5="accent5" accent6="accent6" hlink="hlink" folHlink="folHlink"/>
  </p:clrMapOvr>
</p:sld>
</file>

<file path=ppt/theme/theme1.xml><?xml version="1.0" encoding="utf-8"?>
<a:theme xmlns:a="http://schemas.openxmlformats.org/drawingml/2006/main" name="ערכת נושא מצגת משרדית רקע בהיר">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82D017D-6F75-44F5-AD2A-29143997511C}"/>
</file>

<file path=customXml/itemProps2.xml><?xml version="1.0" encoding="utf-8"?>
<ds:datastoreItem xmlns:ds="http://schemas.openxmlformats.org/officeDocument/2006/customXml" ds:itemID="{C6F65F4F-2902-4093-B4B0-698E74D160FB}"/>
</file>

<file path=customXml/itemProps3.xml><?xml version="1.0" encoding="utf-8"?>
<ds:datastoreItem xmlns:ds="http://schemas.openxmlformats.org/officeDocument/2006/customXml" ds:itemID="{339C3EEF-08E7-4A4B-A1B7-410F2687AFC9}"/>
</file>

<file path=docProps/app.xml><?xml version="1.0" encoding="utf-8"?>
<Properties xmlns="http://schemas.openxmlformats.org/officeDocument/2006/extended-properties" xmlns:vt="http://schemas.openxmlformats.org/officeDocument/2006/docPropsVTypes">
  <Template/>
  <TotalTime>140</TotalTime>
  <Words>491</Words>
  <Application>Microsoft Office PowerPoint</Application>
  <PresentationFormat>‫הצגה על המסך (4:3)</PresentationFormat>
  <Paragraphs>70</Paragraphs>
  <Slides>7</Slides>
  <Notes>4</Notes>
  <HiddenSlides>0</HiddenSlides>
  <MMClips>0</MMClips>
  <ScaleCrop>false</ScaleCrop>
  <HeadingPairs>
    <vt:vector size="4" baseType="variant">
      <vt:variant>
        <vt:lpstr>ערכת נושא</vt:lpstr>
      </vt:variant>
      <vt:variant>
        <vt:i4>1</vt:i4>
      </vt:variant>
      <vt:variant>
        <vt:lpstr>כותרות שקופיות</vt:lpstr>
      </vt:variant>
      <vt:variant>
        <vt:i4>7</vt:i4>
      </vt:variant>
    </vt:vector>
  </HeadingPairs>
  <TitlesOfParts>
    <vt:vector size="8" baseType="lpstr">
      <vt:lpstr>ערכת נושא מצגת משרדית רקע בהיר</vt:lpstr>
      <vt:lpstr>פעילות משרד הבריאות  בנושא עוני</vt:lpstr>
      <vt:lpstr>מצגת של PowerPoint</vt:lpstr>
      <vt:lpstr>תמצית המלצות הועדה למלחמה בעוני, 2014 </vt:lpstr>
      <vt:lpstr>תפיסת המשרד בנושא עוני ובריאות</vt:lpstr>
      <vt:lpstr>פעילות המשרד ביחס להמלצות הועדה</vt:lpstr>
      <vt:lpstr>פעילות המשרד ביחס להמלצות הועדה</vt:lpstr>
      <vt:lpstr>דגשים לשנת 2017</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פעילות משרד הבריאות בנושא עוני - לח"כ אלי אללוף</dc:title>
  <dc:creator>שלומית אבני</dc:creator>
  <cp:lastModifiedBy>מעיין בן עמי</cp:lastModifiedBy>
  <cp:revision>18</cp:revision>
  <dcterms:created xsi:type="dcterms:W3CDTF">2016-07-13T10:59:33Z</dcterms:created>
  <dcterms:modified xsi:type="dcterms:W3CDTF">2016-07-18T05:33:34Z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ContentType">
    <vt:lpwstr>כלכלת בריאות</vt:lpwstr>
  </property>
  <property fmtid="{D5CDD505-2E9C-101B-9397-08002B2CF9AE}" pid="4" name="SDCategoryID">
    <vt:lpwstr>af11146696e4;#</vt:lpwstr>
  </property>
  <property fmtid="{D5CDD505-2E9C-101B-9397-08002B2CF9AE}" pid="5" name="SanhedrinDocumentType">
    <vt:r8>88</vt:r8>
  </property>
  <property fmtid="{D5CDD505-2E9C-101B-9397-08002B2CF9AE}" pid="6" name="SanhedrinItemID">
    <vt:r8>2005766</vt:r8>
  </property>
</Properties>
</file>