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  <p:sldId id="265" r:id="rId3"/>
    <p:sldId id="277" r:id="rId4"/>
    <p:sldId id="278" r:id="rId5"/>
    <p:sldId id="259" r:id="rId6"/>
    <p:sldId id="266" r:id="rId7"/>
    <p:sldId id="257" r:id="rId8"/>
    <p:sldId id="270" r:id="rId9"/>
    <p:sldId id="280" r:id="rId10"/>
    <p:sldId id="279" r:id="rId11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סגנון ביניים 2 - הדגשה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סגנון ערכת נושא 1 - הדגשה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16DA210-FB5B-4158-B5E0-FEB733F419BA}" styleName="סגנון בהיר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84902" autoAdjust="0"/>
  </p:normalViewPr>
  <p:slideViewPr>
    <p:cSldViewPr>
      <p:cViewPr varScale="1">
        <p:scale>
          <a:sx n="63" d="100"/>
          <a:sy n="63" d="100"/>
        </p:scale>
        <p:origin x="-159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746C-8B7B-44EB-A659-CB116AD348F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3CC4C9-61F9-4C65-8EE0-83937E3F24E5}" type="slidenum">
              <a:rPr lang="he-IL" smtClean="0"/>
              <a:t>‹#›</a:t>
            </a:fld>
            <a:endParaRPr lang="he-IL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746C-8B7B-44EB-A659-CB116AD348F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CC4C9-61F9-4C65-8EE0-83937E3F24E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746C-8B7B-44EB-A659-CB116AD348F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CC4C9-61F9-4C65-8EE0-83937E3F24E5}" type="slidenum">
              <a:rPr lang="he-IL" smtClean="0"/>
              <a:t>‹#›</a:t>
            </a:fld>
            <a:endParaRPr lang="he-IL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746C-8B7B-44EB-A659-CB116AD348F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CC4C9-61F9-4C65-8EE0-83937E3F24E5}" type="slidenum">
              <a:rPr lang="he-IL" smtClean="0"/>
              <a:t>‹#›</a:t>
            </a:fld>
            <a:endParaRPr lang="he-I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746C-8B7B-44EB-A659-CB116AD348F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CC4C9-61F9-4C65-8EE0-83937E3F24E5}" type="slidenum">
              <a:rPr lang="he-IL" smtClean="0"/>
              <a:t>‹#›</a:t>
            </a:fld>
            <a:endParaRPr lang="he-IL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746C-8B7B-44EB-A659-CB116AD348F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CC4C9-61F9-4C65-8EE0-83937E3F24E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746C-8B7B-44EB-A659-CB116AD348F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CC4C9-61F9-4C65-8EE0-83937E3F24E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746C-8B7B-44EB-A659-CB116AD348F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CC4C9-61F9-4C65-8EE0-83937E3F24E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746C-8B7B-44EB-A659-CB116AD348F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CC4C9-61F9-4C65-8EE0-83937E3F24E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746C-8B7B-44EB-A659-CB116AD348F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CC4C9-61F9-4C65-8EE0-83937E3F24E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746C-8B7B-44EB-A659-CB116AD348F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CC4C9-61F9-4C65-8EE0-83937E3F24E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66C746C-8B7B-44EB-A659-CB116AD348F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A3CC4C9-61F9-4C65-8EE0-83937E3F24E5}" type="slidenum">
              <a:rPr lang="he-IL" smtClean="0"/>
              <a:t>‹#›</a:t>
            </a:fld>
            <a:endParaRPr lang="he-IL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1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3456384"/>
          </a:xfrm>
        </p:spPr>
        <p:txBody>
          <a:bodyPr/>
          <a:lstStyle/>
          <a:p>
            <a:r>
              <a:rPr lang="he-IL" dirty="0" smtClean="0"/>
              <a:t>שינוי שיטת תקצוב </a:t>
            </a:r>
            <a:br>
              <a:rPr lang="he-IL" dirty="0" smtClean="0"/>
            </a:br>
            <a:r>
              <a:rPr lang="he-IL" dirty="0" smtClean="0"/>
              <a:t>במכללות האקדמיות לחינוך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483568" y="5522168"/>
            <a:ext cx="6400800" cy="1219200"/>
          </a:xfrm>
        </p:spPr>
        <p:txBody>
          <a:bodyPr>
            <a:normAutofit fontScale="92500" lnSpcReduction="10000"/>
          </a:bodyPr>
          <a:lstStyle/>
          <a:p>
            <a:r>
              <a:rPr lang="he-IL" dirty="0" smtClean="0">
                <a:cs typeface="+mj-cs"/>
              </a:rPr>
              <a:t>משרד החינוך</a:t>
            </a:r>
          </a:p>
          <a:p>
            <a:r>
              <a:rPr lang="he-IL" dirty="0" smtClean="0">
                <a:cs typeface="+mj-cs"/>
              </a:rPr>
              <a:t>מינהל עובדי הוראה</a:t>
            </a:r>
          </a:p>
          <a:p>
            <a:r>
              <a:rPr lang="he-IL" dirty="0" smtClean="0">
                <a:cs typeface="+mj-cs"/>
              </a:rPr>
              <a:t>15.7.2016</a:t>
            </a:r>
            <a:endParaRPr lang="he-IL" dirty="0"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933056"/>
            <a:ext cx="1189056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141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600200"/>
          </a:xfrm>
        </p:spPr>
        <p:txBody>
          <a:bodyPr/>
          <a:lstStyle/>
          <a:p>
            <a:r>
              <a:rPr lang="he-IL" dirty="0" smtClean="0"/>
              <a:t>התפיסה הכוללת של מודל התקצוב החדש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95536" y="2332037"/>
            <a:ext cx="8229600" cy="3329211"/>
          </a:xfrm>
        </p:spPr>
        <p:txBody>
          <a:bodyPr>
            <a:normAutofit fontScale="92500"/>
          </a:bodyPr>
          <a:lstStyle/>
          <a:p>
            <a:r>
              <a:rPr lang="he-IL" dirty="0">
                <a:cs typeface="+mj-cs"/>
              </a:rPr>
              <a:t>התקצוב פר סטודנט נשאר ללא </a:t>
            </a:r>
            <a:r>
              <a:rPr lang="he-IL" dirty="0" smtClean="0">
                <a:cs typeface="+mj-cs"/>
              </a:rPr>
              <a:t>שינוי</a:t>
            </a:r>
          </a:p>
          <a:p>
            <a:r>
              <a:rPr lang="he-IL" dirty="0" smtClean="0">
                <a:cs typeface="+mj-cs"/>
              </a:rPr>
              <a:t>חישוב מספר המכסות על-פי צרכי המערכת .</a:t>
            </a:r>
          </a:p>
          <a:p>
            <a:r>
              <a:rPr lang="he-IL" dirty="0" smtClean="0">
                <a:cs typeface="+mj-cs"/>
              </a:rPr>
              <a:t>המודל יחול בהדרגה, ובשנה"ל תשע"ז יחל על שנתון א' בלבד.</a:t>
            </a:r>
          </a:p>
          <a:p>
            <a:r>
              <a:rPr lang="he-IL" dirty="0" smtClean="0">
                <a:cs typeface="+mj-cs"/>
              </a:rPr>
              <a:t>הסטת תקצוב מכסות מהמגזר הערבי בצפון למגזר </a:t>
            </a:r>
            <a:r>
              <a:rPr lang="he-IL" dirty="0" smtClean="0">
                <a:cs typeface="+mj-cs"/>
              </a:rPr>
              <a:t>הבדואי </a:t>
            </a:r>
            <a:r>
              <a:rPr lang="he-IL" dirty="0" smtClean="0">
                <a:cs typeface="+mj-cs"/>
              </a:rPr>
              <a:t>בדרום לאור: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he-IL" dirty="0" smtClean="0">
                <a:cs typeface="+mj-cs"/>
              </a:rPr>
              <a:t>כ-2500 </a:t>
            </a:r>
            <a:r>
              <a:rPr lang="he-IL" dirty="0">
                <a:cs typeface="+mj-cs"/>
              </a:rPr>
              <a:t>מורים </a:t>
            </a:r>
            <a:r>
              <a:rPr lang="he-IL" dirty="0" smtClean="0">
                <a:cs typeface="+mj-cs"/>
              </a:rPr>
              <a:t>מהמגזר הערבי בצפון משובצים בדרום </a:t>
            </a:r>
            <a:r>
              <a:rPr lang="he-IL" dirty="0">
                <a:cs typeface="+mj-cs"/>
              </a:rPr>
              <a:t>(בעלי ותק שונה). רק השנה (תשע"ו) שובצו כ-250 מורים מהצפון מתוך 750 מורים </a:t>
            </a:r>
            <a:r>
              <a:rPr lang="he-IL" dirty="0" smtClean="0">
                <a:cs typeface="+mj-cs"/>
              </a:rPr>
              <a:t>חדשים.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he-IL" dirty="0" smtClean="0">
                <a:cs typeface="+mj-cs"/>
              </a:rPr>
              <a:t>עודף של מורים  מהמגזר הערבי בצפון גדול וגדל</a:t>
            </a:r>
            <a:endParaRPr lang="he-IL" dirty="0">
              <a:cs typeface="+mj-cs"/>
            </a:endParaRPr>
          </a:p>
          <a:p>
            <a:endParaRPr lang="he-IL" dirty="0">
              <a:cs typeface="+mj-cs"/>
            </a:endParaRPr>
          </a:p>
          <a:p>
            <a:endParaRPr lang="he-IL" dirty="0" smtClean="0">
              <a:solidFill>
                <a:schemeClr val="bg1">
                  <a:lumMod val="50000"/>
                </a:schemeClr>
              </a:solidFill>
              <a:cs typeface="+mj-cs"/>
            </a:endParaRPr>
          </a:p>
          <a:p>
            <a:endParaRPr lang="he-IL" dirty="0">
              <a:solidFill>
                <a:schemeClr val="bg1">
                  <a:lumMod val="50000"/>
                </a:schemeClr>
              </a:solidFill>
              <a:cs typeface="+mj-cs"/>
            </a:endParaRPr>
          </a:p>
          <a:p>
            <a:pPr marL="0" indent="0">
              <a:buNone/>
            </a:pPr>
            <a:endParaRPr lang="he-IL" dirty="0" smtClean="0">
              <a:cs typeface="+mj-cs"/>
            </a:endParaRPr>
          </a:p>
          <a:p>
            <a:endParaRPr lang="he-IL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4854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2068407"/>
              </p:ext>
            </p:extLst>
          </p:nvPr>
        </p:nvGraphicFramePr>
        <p:xfrm>
          <a:off x="683568" y="2060848"/>
          <a:ext cx="7632846" cy="2808310"/>
        </p:xfrm>
        <a:graphic>
          <a:graphicData uri="http://schemas.openxmlformats.org/drawingml/2006/table">
            <a:tbl>
              <a:tblPr rtl="1"/>
              <a:tblGrid>
                <a:gridCol w="1878672"/>
                <a:gridCol w="1217002"/>
                <a:gridCol w="1134293"/>
                <a:gridCol w="1134293"/>
                <a:gridCol w="1134293"/>
                <a:gridCol w="1134293"/>
              </a:tblGrid>
              <a:tr h="561662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סוג בקשה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561662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בקשת עבודה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9,321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9,207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11,308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11,798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12,249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61662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הגדלת משרה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1,899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1,515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2,081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2,343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2,538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1662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העברה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2,488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2,460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2,884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3,402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3,688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662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סכום כולל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13,708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13,182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16,273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17,543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18,475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</a:tr>
            </a:tbl>
          </a:graphicData>
        </a:graphic>
      </p:graphicFrame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600200"/>
          </a:xfrm>
        </p:spPr>
        <p:txBody>
          <a:bodyPr/>
          <a:lstStyle/>
          <a:p>
            <a:r>
              <a:rPr lang="he-IL" dirty="0" smtClean="0"/>
              <a:t>נתוני היקפי הגשת מועמדות במגזר הערבי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24753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שיבוצים שמומשו בשנת תשע"ו</a:t>
            </a:r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611560" y="2413338"/>
            <a:ext cx="79208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800" b="1" dirty="0">
                <a:cs typeface="+mj-cs"/>
              </a:rPr>
              <a:t>סיבת מועמדות		החלטות שיבוץ שמומשו	</a:t>
            </a:r>
          </a:p>
          <a:p>
            <a:r>
              <a:rPr lang="he-IL" sz="2800" dirty="0">
                <a:cs typeface="+mj-cs"/>
              </a:rPr>
              <a:t>בקשת עבודה	</a:t>
            </a:r>
            <a:r>
              <a:rPr lang="he-IL" sz="2800" dirty="0" smtClean="0">
                <a:cs typeface="+mj-cs"/>
              </a:rPr>
              <a:t>			3146	</a:t>
            </a:r>
            <a:r>
              <a:rPr lang="he-IL" sz="2800" dirty="0">
                <a:cs typeface="+mj-cs"/>
              </a:rPr>
              <a:t>	</a:t>
            </a:r>
          </a:p>
          <a:p>
            <a:r>
              <a:rPr lang="he-IL" sz="2800" dirty="0">
                <a:cs typeface="+mj-cs"/>
              </a:rPr>
              <a:t>הגדלת משרה			</a:t>
            </a:r>
            <a:r>
              <a:rPr lang="he-IL" sz="2800" dirty="0" smtClean="0">
                <a:cs typeface="+mj-cs"/>
              </a:rPr>
              <a:t>	408</a:t>
            </a:r>
            <a:r>
              <a:rPr lang="he-IL" sz="2800" dirty="0">
                <a:cs typeface="+mj-cs"/>
              </a:rPr>
              <a:t>	</a:t>
            </a:r>
          </a:p>
          <a:p>
            <a:r>
              <a:rPr lang="he-IL" sz="2800" dirty="0">
                <a:cs typeface="+mj-cs"/>
              </a:rPr>
              <a:t>העברה				</a:t>
            </a:r>
            <a:r>
              <a:rPr lang="he-IL" sz="2800" dirty="0" smtClean="0">
                <a:cs typeface="+mj-cs"/>
              </a:rPr>
              <a:t>	274</a:t>
            </a:r>
            <a:endParaRPr lang="he-IL" sz="2800" dirty="0">
              <a:cs typeface="+mj-cs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925870" y="4641172"/>
            <a:ext cx="7606570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he-IL" sz="3600" dirty="0">
                <a:cs typeface="+mj-cs"/>
              </a:rPr>
              <a:t>עודפי וחוסרי מורים במגזר הערבי </a:t>
            </a:r>
            <a:r>
              <a:rPr lang="he-IL" sz="3600" dirty="0" smtClean="0">
                <a:cs typeface="+mj-cs"/>
              </a:rPr>
              <a:t>הפוכים</a:t>
            </a:r>
          </a:p>
          <a:p>
            <a:r>
              <a:rPr lang="he-IL" sz="3600" dirty="0" smtClean="0">
                <a:cs typeface="+mj-cs"/>
              </a:rPr>
              <a:t> </a:t>
            </a:r>
            <a:r>
              <a:rPr lang="he-IL" sz="3600" dirty="0">
                <a:cs typeface="+mj-cs"/>
              </a:rPr>
              <a:t>מהמגזר היהודי</a:t>
            </a:r>
          </a:p>
        </p:txBody>
      </p:sp>
    </p:spTree>
    <p:extLst>
      <p:ext uri="{BB962C8B-B14F-4D97-AF65-F5344CB8AC3E}">
        <p14:creationId xmlns:p14="http://schemas.microsoft.com/office/powerpoint/2010/main" val="2116517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9567" y="116632"/>
            <a:ext cx="8229600" cy="1317310"/>
          </a:xfrm>
        </p:spPr>
        <p:txBody>
          <a:bodyPr/>
          <a:lstStyle/>
          <a:p>
            <a:r>
              <a:rPr lang="he-IL" dirty="0" smtClean="0"/>
              <a:t>צפי עודף המורים במגזר הערבי 2020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0000" r="12095" b="10041"/>
          <a:stretch/>
        </p:blipFill>
        <p:spPr bwMode="auto">
          <a:xfrm>
            <a:off x="251520" y="1317310"/>
            <a:ext cx="8665695" cy="5136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078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88957"/>
            <a:ext cx="8229600" cy="1323819"/>
          </a:xfrm>
        </p:spPr>
        <p:txBody>
          <a:bodyPr/>
          <a:lstStyle/>
          <a:p>
            <a:r>
              <a:rPr lang="he-IL" dirty="0" smtClean="0"/>
              <a:t>צפי חוסר מורים מגזר </a:t>
            </a:r>
            <a:br>
              <a:rPr lang="he-IL" dirty="0" smtClean="0"/>
            </a:br>
            <a:r>
              <a:rPr lang="he-IL" dirty="0" smtClean="0"/>
              <a:t>יהודי 2020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82" t="50000" r="49768" b="9524"/>
          <a:stretch/>
        </p:blipFill>
        <p:spPr bwMode="auto">
          <a:xfrm>
            <a:off x="252826" y="1323819"/>
            <a:ext cx="8870891" cy="5277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64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12518" y="332656"/>
            <a:ext cx="8229600" cy="1143000"/>
          </a:xfrm>
        </p:spPr>
        <p:txBody>
          <a:bodyPr/>
          <a:lstStyle/>
          <a:p>
            <a:r>
              <a:rPr lang="he-IL" dirty="0" smtClean="0"/>
              <a:t>שילוב מורים ערבים </a:t>
            </a:r>
            <a:br>
              <a:rPr lang="he-IL" dirty="0" smtClean="0"/>
            </a:br>
            <a:r>
              <a:rPr lang="he-IL" dirty="0" smtClean="0"/>
              <a:t>בבתי ספר יהודיים</a:t>
            </a:r>
            <a:endParaRPr lang="he-IL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592688"/>
              </p:ext>
            </p:extLst>
          </p:nvPr>
        </p:nvGraphicFramePr>
        <p:xfrm>
          <a:off x="378845" y="1611119"/>
          <a:ext cx="8496946" cy="4077088"/>
        </p:xfrm>
        <a:graphic>
          <a:graphicData uri="http://schemas.openxmlformats.org/drawingml/2006/table">
            <a:tbl>
              <a:tblPr rtl="1" firstRow="1" firstCol="1" bandRow="1">
                <a:tableStyleId>{69C7853C-536D-4A76-A0AE-DD22124D55A5}</a:tableStyleId>
              </a:tblPr>
              <a:tblGrid>
                <a:gridCol w="3370348"/>
                <a:gridCol w="1708866"/>
                <a:gridCol w="1708866"/>
                <a:gridCol w="1708866"/>
              </a:tblGrid>
              <a:tr h="696077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</a:rPr>
                        <a:t> 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</a:rPr>
                        <a:t>יולי 2013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</a:rPr>
                        <a:t>יולי 2016</a:t>
                      </a:r>
                      <a:endParaRPr lang="en-US" sz="2800">
                        <a:effectLst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</a:rPr>
                        <a:t>אחוז גידול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123675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</a:rPr>
                        <a:t>מורים ערבים </a:t>
                      </a:r>
                      <a:r>
                        <a:rPr lang="he-IL" sz="2000" u="sng" dirty="0">
                          <a:effectLst/>
                        </a:rPr>
                        <a:t>לאנגלית, מתמטיקה ומדעים</a:t>
                      </a:r>
                      <a:r>
                        <a:rPr lang="he-IL" sz="2000" dirty="0">
                          <a:effectLst/>
                        </a:rPr>
                        <a:t> בבתי ספר יהודים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</a:rPr>
                        <a:t>136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</a:rPr>
                        <a:t>240</a:t>
                      </a:r>
                      <a:endParaRPr lang="en-US" sz="2800">
                        <a:effectLst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</a:rPr>
                        <a:t>76%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864096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</a:rPr>
                        <a:t>מורים ערבים </a:t>
                      </a:r>
                      <a:r>
                        <a:rPr lang="he-IL" sz="2000" u="sng" dirty="0">
                          <a:effectLst/>
                        </a:rPr>
                        <a:t>לערבית</a:t>
                      </a:r>
                      <a:r>
                        <a:rPr lang="he-IL" sz="2000" dirty="0">
                          <a:effectLst/>
                        </a:rPr>
                        <a:t> בבתי ספר יהודים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</a:rPr>
                        <a:t>169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</a:rPr>
                        <a:t>212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</a:rPr>
                        <a:t>30%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348038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</a:rPr>
                        <a:t>מקצועות אחרים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</a:rPr>
                        <a:t>115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</a:rPr>
                        <a:t>136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</a:rPr>
                        <a:t>18%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696077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</a:rPr>
                        <a:t>סך מורים ערבים בבתי ספר יהודים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</a:rPr>
                        <a:t>420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</a:rPr>
                        <a:t>588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</a:rPr>
                        <a:t>40%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95475" y="31924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alt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630875" y="5811202"/>
            <a:ext cx="79928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 smtClean="0"/>
              <a:t>בשנתיים </a:t>
            </a:r>
            <a:r>
              <a:rPr lang="he-IL" dirty="0"/>
              <a:t>האחרונות השקיע משרד החינוך כ – 5,000,000 ₪ בסיוע בשעות תוספתיות למורים שהיו זקוקים לכך. בשנת הלימודים הקרובה, ימשיך המשרד בהקצאת שעות תוספתיות.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10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41773" y="260648"/>
            <a:ext cx="8229600" cy="1143000"/>
          </a:xfrm>
        </p:spPr>
        <p:txBody>
          <a:bodyPr/>
          <a:lstStyle/>
          <a:p>
            <a:r>
              <a:rPr lang="he-IL" dirty="0" smtClean="0"/>
              <a:t>אחוז השתלבות והתמדה של בוגרי מכללות</a:t>
            </a:r>
            <a:endParaRPr lang="he-IL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3" t="18793" r="2539" b="9966"/>
          <a:stretch/>
        </p:blipFill>
        <p:spPr bwMode="auto">
          <a:xfrm>
            <a:off x="14450" y="1278125"/>
            <a:ext cx="9113710" cy="5598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אליפסה 3"/>
          <p:cNvSpPr/>
          <p:nvPr/>
        </p:nvSpPr>
        <p:spPr>
          <a:xfrm rot="16200000">
            <a:off x="3120193" y="2504543"/>
            <a:ext cx="2327554" cy="2592288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אליפסה 5"/>
          <p:cNvSpPr/>
          <p:nvPr/>
        </p:nvSpPr>
        <p:spPr>
          <a:xfrm rot="20158609">
            <a:off x="784388" y="5208267"/>
            <a:ext cx="593439" cy="621567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אליפסה 6"/>
          <p:cNvSpPr/>
          <p:nvPr/>
        </p:nvSpPr>
        <p:spPr>
          <a:xfrm rot="17501253">
            <a:off x="5210420" y="3024317"/>
            <a:ext cx="3508636" cy="2322341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אליפסה 7"/>
          <p:cNvSpPr/>
          <p:nvPr/>
        </p:nvSpPr>
        <p:spPr>
          <a:xfrm rot="17501253">
            <a:off x="8342191" y="1337471"/>
            <a:ext cx="637756" cy="751713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58463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4922315"/>
              </p:ext>
            </p:extLst>
          </p:nvPr>
        </p:nvGraphicFramePr>
        <p:xfrm>
          <a:off x="107504" y="-2"/>
          <a:ext cx="8963472" cy="6741372"/>
        </p:xfrm>
        <a:graphic>
          <a:graphicData uri="http://schemas.openxmlformats.org/drawingml/2006/table">
            <a:tbl>
              <a:tblPr rtl="1">
                <a:tableStyleId>{616DA210-FB5B-4158-B5E0-FEB733F419BA}</a:tableStyleId>
              </a:tblPr>
              <a:tblGrid>
                <a:gridCol w="1946984"/>
                <a:gridCol w="2185765"/>
                <a:gridCol w="2755166"/>
                <a:gridCol w="210818"/>
                <a:gridCol w="1864739"/>
              </a:tblGrid>
              <a:tr h="476599">
                <a:tc gridSpan="5"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 dirty="0">
                          <a:effectLst/>
                        </a:rPr>
                        <a:t>הפרש </a:t>
                      </a:r>
                      <a:r>
                        <a:rPr lang="he-IL" sz="2000" u="none" strike="noStrike" dirty="0" smtClean="0">
                          <a:effectLst/>
                        </a:rPr>
                        <a:t>מכסות ותקציב </a:t>
                      </a:r>
                      <a:r>
                        <a:rPr lang="he-IL" sz="2000" u="none" strike="noStrike" dirty="0">
                          <a:effectLst/>
                        </a:rPr>
                        <a:t>במכללות במגזר הערבי - מודל חדש מול מכסות מול ישן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424045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u="none" strike="noStrike" dirty="0">
                          <a:effectLst/>
                        </a:rPr>
                        <a:t>מכללה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u="none" strike="noStrike">
                          <a:effectLst/>
                        </a:rPr>
                        <a:t>מכסה - שנתון א' - מודל חדש </a:t>
                      </a:r>
                      <a:endParaRPr lang="he-IL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u="none" strike="noStrike" dirty="0">
                          <a:effectLst/>
                        </a:rPr>
                        <a:t>מכסת שנתון א' תשע"ז לפי מודל ישן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ctr"/>
                </a:tc>
                <a:tc gridSpan="2">
                  <a:txBody>
                    <a:bodyPr/>
                    <a:lstStyle/>
                    <a:p>
                      <a:pPr algn="ctr" rtl="1" fontAlgn="ctr"/>
                      <a:r>
                        <a:rPr lang="he-IL" sz="1400" u="none" strike="noStrike">
                          <a:effectLst/>
                        </a:rPr>
                        <a:t>הפרש תקציב</a:t>
                      </a:r>
                      <a:endParaRPr lang="he-IL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02886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u="none" strike="noStrike" dirty="0">
                          <a:effectLst/>
                        </a:rPr>
                        <a:t>א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>
                          <a:effectLst/>
                        </a:rPr>
                        <a:t>118</a:t>
                      </a:r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>
                          <a:effectLst/>
                        </a:rPr>
                        <a:t>150</a:t>
                      </a:r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n-US" sz="1400" u="none" strike="noStrike" dirty="0" smtClean="0">
                          <a:effectLst/>
                        </a:rPr>
                        <a:t>-</a:t>
                      </a:r>
                      <a:r>
                        <a:rPr lang="he-IL" sz="1400" u="none" strike="noStrike" dirty="0" smtClean="0">
                          <a:effectLst/>
                        </a:rPr>
                        <a:t>654,813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02886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u="none" strike="noStrike" dirty="0">
                          <a:effectLst/>
                        </a:rPr>
                        <a:t>ב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>
                          <a:effectLst/>
                        </a:rPr>
                        <a:t>140</a:t>
                      </a:r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>
                          <a:effectLst/>
                        </a:rPr>
                        <a:t>166</a:t>
                      </a:r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n-US" sz="1400" u="none" strike="noStrike" dirty="0" smtClean="0">
                          <a:effectLst/>
                        </a:rPr>
                        <a:t>-</a:t>
                      </a:r>
                      <a:r>
                        <a:rPr lang="he-IL" sz="1400" u="none" strike="noStrike" dirty="0" smtClean="0">
                          <a:effectLst/>
                        </a:rPr>
                        <a:t>480,441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02886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u="none" strike="noStrike" dirty="0">
                          <a:effectLst/>
                        </a:rPr>
                        <a:t>ג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>
                          <a:effectLst/>
                        </a:rPr>
                        <a:t>121</a:t>
                      </a:r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>
                          <a:effectLst/>
                        </a:rPr>
                        <a:t>150</a:t>
                      </a:r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n-US" sz="1400" u="none" strike="noStrike" dirty="0" smtClean="0">
                          <a:effectLst/>
                        </a:rPr>
                        <a:t>-</a:t>
                      </a:r>
                      <a:r>
                        <a:rPr lang="he-IL" sz="1400" u="none" strike="noStrike" dirty="0" smtClean="0">
                          <a:effectLst/>
                        </a:rPr>
                        <a:t>598,767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02886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400" u="none" strike="noStrike" dirty="0">
                          <a:effectLst/>
                        </a:rPr>
                        <a:t>סה"כ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 dirty="0">
                          <a:effectLst/>
                        </a:rPr>
                        <a:t>379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 dirty="0">
                          <a:effectLst/>
                        </a:rPr>
                        <a:t>466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n-US" sz="1800" b="1" u="none" strike="noStrike" dirty="0" smtClean="0">
                          <a:effectLst/>
                        </a:rPr>
                        <a:t>-</a:t>
                      </a:r>
                      <a:r>
                        <a:rPr lang="he-IL" sz="1800" b="1" u="none" strike="noStrike" dirty="0" smtClean="0">
                          <a:effectLst/>
                        </a:rPr>
                        <a:t>1,734,022</a:t>
                      </a:r>
                      <a:endParaRPr lang="he-IL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02886">
                <a:tc>
                  <a:txBody>
                    <a:bodyPr/>
                    <a:lstStyle/>
                    <a:p>
                      <a:pPr algn="l" rtl="0" fontAlgn="b"/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he-IL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>
                  <a:txBody>
                    <a:bodyPr/>
                    <a:lstStyle/>
                    <a:p>
                      <a:pPr algn="l" rtl="0" fontAlgn="b"/>
                      <a:endParaRPr lang="he-IL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gridSpan="2">
                  <a:txBody>
                    <a:bodyPr/>
                    <a:lstStyle/>
                    <a:p>
                      <a:pPr algn="l" rtl="0" fontAlgn="b"/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436180">
                <a:tc gridSpan="5"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 dirty="0">
                          <a:effectLst/>
                        </a:rPr>
                        <a:t>הפרש מכסות, שעות תקן ותקציב במכללות </a:t>
                      </a:r>
                      <a:r>
                        <a:rPr lang="he-IL" sz="2000" u="none" strike="noStrike" dirty="0" smtClean="0">
                          <a:effectLst/>
                        </a:rPr>
                        <a:t>הממלכתיות</a:t>
                      </a:r>
                      <a:r>
                        <a:rPr lang="he-IL" sz="2000" u="none" strike="noStrike" baseline="0" dirty="0" smtClean="0">
                          <a:effectLst/>
                        </a:rPr>
                        <a:t> </a:t>
                      </a:r>
                      <a:r>
                        <a:rPr lang="he-IL" sz="2000" u="none" strike="noStrike" dirty="0" smtClean="0">
                          <a:effectLst/>
                        </a:rPr>
                        <a:t>לאחר </a:t>
                      </a:r>
                      <a:r>
                        <a:rPr lang="he-IL" sz="2000" u="none" strike="noStrike" dirty="0">
                          <a:effectLst/>
                        </a:rPr>
                        <a:t>ביטול מקדם עודף הכשרה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258284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400" u="none" strike="noStrike" dirty="0">
                          <a:effectLst/>
                        </a:rPr>
                        <a:t>שם המכללה 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400" u="none" strike="noStrike">
                          <a:effectLst/>
                        </a:rPr>
                        <a:t>מכסה - שנתון א' - מודל חדש </a:t>
                      </a:r>
                      <a:endParaRPr lang="he-IL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/>
                </a:tc>
                <a:tc gridSpan="2">
                  <a:txBody>
                    <a:bodyPr/>
                    <a:lstStyle/>
                    <a:p>
                      <a:pPr algn="ctr" rtl="1" fontAlgn="b"/>
                      <a:r>
                        <a:rPr lang="he-IL" sz="1400" u="none" strike="noStrike" dirty="0">
                          <a:effectLst/>
                        </a:rPr>
                        <a:t>מכסה שנתון א - מודל חדש </a:t>
                      </a:r>
                      <a:r>
                        <a:rPr lang="he-IL" sz="1400" u="none" strike="noStrike" dirty="0" smtClean="0">
                          <a:effectLst/>
                        </a:rPr>
                        <a:t>ללא</a:t>
                      </a:r>
                      <a:r>
                        <a:rPr lang="he-IL" sz="1400" u="none" strike="noStrike" baseline="0" dirty="0" smtClean="0">
                          <a:effectLst/>
                        </a:rPr>
                        <a:t> מקדם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hMerge="1">
                  <a:txBody>
                    <a:bodyPr/>
                    <a:lstStyle/>
                    <a:p>
                      <a:pPr algn="ctr" rtl="1" fontAlgn="t"/>
                      <a:endParaRPr lang="he-IL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400" u="none" strike="noStrike" dirty="0">
                          <a:effectLst/>
                        </a:rPr>
                        <a:t>הפרש תקציב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/>
                </a:tc>
              </a:tr>
              <a:tr h="302886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u="none" strike="noStrike" dirty="0">
                          <a:effectLst/>
                        </a:rPr>
                        <a:t>ד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>
                          <a:effectLst/>
                        </a:rPr>
                        <a:t>325</a:t>
                      </a:r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>
                          <a:effectLst/>
                        </a:rPr>
                        <a:t>337</a:t>
                      </a:r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hMerge="1">
                  <a:txBody>
                    <a:bodyPr/>
                    <a:lstStyle/>
                    <a:p>
                      <a:pPr algn="ctr" rtl="0" fontAlgn="b"/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u="none" strike="noStrike" dirty="0" smtClean="0">
                          <a:effectLst/>
                        </a:rPr>
                        <a:t>-</a:t>
                      </a:r>
                      <a:r>
                        <a:rPr lang="he-IL" sz="1400" u="none" strike="noStrike" dirty="0" smtClean="0">
                          <a:effectLst/>
                        </a:rPr>
                        <a:t>327,600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</a:tr>
              <a:tr h="302886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u="none" strike="noStrike" dirty="0">
                          <a:effectLst/>
                        </a:rPr>
                        <a:t>ה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 dirty="0">
                          <a:effectLst/>
                        </a:rPr>
                        <a:t>266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>
                          <a:effectLst/>
                        </a:rPr>
                        <a:t>302</a:t>
                      </a:r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hMerge="1">
                  <a:txBody>
                    <a:bodyPr/>
                    <a:lstStyle/>
                    <a:p>
                      <a:pPr algn="ctr" rtl="0" fontAlgn="b"/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u="none" strike="noStrike" dirty="0" smtClean="0">
                          <a:effectLst/>
                        </a:rPr>
                        <a:t>-</a:t>
                      </a:r>
                      <a:r>
                        <a:rPr lang="he-IL" sz="1400" u="none" strike="noStrike" dirty="0" smtClean="0">
                          <a:effectLst/>
                        </a:rPr>
                        <a:t>866,542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</a:tr>
              <a:tr h="302886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u="none" strike="noStrike" dirty="0">
                          <a:effectLst/>
                        </a:rPr>
                        <a:t>ו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>
                          <a:effectLst/>
                        </a:rPr>
                        <a:t>118</a:t>
                      </a:r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>
                          <a:effectLst/>
                        </a:rPr>
                        <a:t>138</a:t>
                      </a:r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hMerge="1">
                  <a:txBody>
                    <a:bodyPr/>
                    <a:lstStyle/>
                    <a:p>
                      <a:pPr algn="ctr" rtl="0" fontAlgn="b"/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u="none" strike="noStrike" dirty="0" smtClean="0">
                          <a:effectLst/>
                        </a:rPr>
                        <a:t>-</a:t>
                      </a:r>
                      <a:r>
                        <a:rPr lang="he-IL" sz="1400" u="none" strike="noStrike" dirty="0" smtClean="0">
                          <a:effectLst/>
                        </a:rPr>
                        <a:t>480,790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</a:tr>
              <a:tr h="302886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u="none" strike="noStrike" dirty="0">
                          <a:effectLst/>
                        </a:rPr>
                        <a:t>ז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>
                          <a:effectLst/>
                        </a:rPr>
                        <a:t>99</a:t>
                      </a:r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>
                          <a:effectLst/>
                        </a:rPr>
                        <a:t>116</a:t>
                      </a:r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hMerge="1">
                  <a:txBody>
                    <a:bodyPr/>
                    <a:lstStyle/>
                    <a:p>
                      <a:pPr algn="ctr" rtl="0" fontAlgn="b"/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u="none" strike="noStrike" dirty="0" smtClean="0">
                          <a:effectLst/>
                        </a:rPr>
                        <a:t>-</a:t>
                      </a:r>
                      <a:r>
                        <a:rPr lang="he-IL" sz="1400" u="none" strike="noStrike" dirty="0" smtClean="0">
                          <a:effectLst/>
                        </a:rPr>
                        <a:t>518,625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</a:tr>
              <a:tr h="302886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400" u="none" strike="noStrike" dirty="0">
                          <a:effectLst/>
                        </a:rPr>
                        <a:t>סה"כ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 dirty="0">
                          <a:effectLst/>
                        </a:rPr>
                        <a:t>808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 dirty="0">
                          <a:effectLst/>
                        </a:rPr>
                        <a:t>893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b"/>
                      <a:endParaRPr lang="he-IL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1" u="none" strike="noStrike" dirty="0" smtClean="0">
                          <a:effectLst/>
                        </a:rPr>
                        <a:t>-</a:t>
                      </a:r>
                      <a:r>
                        <a:rPr lang="he-IL" sz="1800" b="1" u="none" strike="noStrike" dirty="0" smtClean="0">
                          <a:effectLst/>
                        </a:rPr>
                        <a:t>2,193,557</a:t>
                      </a:r>
                      <a:endParaRPr lang="he-IL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30082">
                <a:tc>
                  <a:txBody>
                    <a:bodyPr/>
                    <a:lstStyle/>
                    <a:p>
                      <a:pPr algn="l" rtl="0" fontAlgn="b"/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gridSpan="2">
                  <a:txBody>
                    <a:bodyPr/>
                    <a:lstStyle/>
                    <a:p>
                      <a:pPr algn="l" rtl="0" fontAlgn="b"/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hMerge="1">
                  <a:txBody>
                    <a:bodyPr/>
                    <a:lstStyle/>
                    <a:p>
                      <a:pPr algn="l" rtl="0" fontAlgn="b"/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 marL="5940" marR="5940" marT="5940" marB="0" anchor="b"/>
                </a:tc>
              </a:tr>
              <a:tr h="302886">
                <a:tc gridSpan="4">
                  <a:txBody>
                    <a:bodyPr/>
                    <a:lstStyle/>
                    <a:p>
                      <a:pPr algn="ctr" rtl="1" fontAlgn="b"/>
                      <a:r>
                        <a:rPr lang="he-IL" sz="1800" u="none" strike="noStrike" dirty="0">
                          <a:effectLst/>
                        </a:rPr>
                        <a:t>סה"כ</a:t>
                      </a:r>
                      <a:endParaRPr lang="he-IL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b"/>
                      <a:endParaRPr lang="he-IL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1" u="none" strike="noStrike" dirty="0" smtClean="0">
                          <a:effectLst/>
                        </a:rPr>
                        <a:t>-</a:t>
                      </a:r>
                      <a:r>
                        <a:rPr lang="he-IL" sz="1800" b="1" u="none" strike="noStrike" dirty="0" smtClean="0">
                          <a:effectLst/>
                        </a:rPr>
                        <a:t>3,927,579</a:t>
                      </a:r>
                      <a:endParaRPr lang="he-IL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30082">
                <a:tc>
                  <a:txBody>
                    <a:bodyPr/>
                    <a:lstStyle/>
                    <a:p>
                      <a:pPr algn="l" rtl="0" fontAlgn="b"/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gridSpan="2">
                  <a:txBody>
                    <a:bodyPr/>
                    <a:lstStyle/>
                    <a:p>
                      <a:pPr algn="l" rtl="0" fontAlgn="b"/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 hMerge="1">
                  <a:txBody>
                    <a:bodyPr/>
                    <a:lstStyle/>
                    <a:p>
                      <a:pPr algn="l" rtl="0" fontAlgn="b"/>
                      <a:endParaRPr lang="he-IL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 marL="5940" marR="5940" marT="5940" marB="0" anchor="b"/>
                </a:tc>
              </a:tr>
              <a:tr h="402172">
                <a:tc gridSpan="5">
                  <a:txBody>
                    <a:bodyPr/>
                    <a:lstStyle/>
                    <a:p>
                      <a:pPr algn="ctr" rtl="1" fontAlgn="ctr"/>
                      <a:r>
                        <a:rPr lang="he-IL" sz="2400" u="none" strike="noStrike" dirty="0">
                          <a:effectLst/>
                        </a:rPr>
                        <a:t>הפרש </a:t>
                      </a:r>
                      <a:r>
                        <a:rPr lang="he-IL" sz="2400" u="none" strike="noStrike" dirty="0" smtClean="0">
                          <a:effectLst/>
                        </a:rPr>
                        <a:t>מכסות </a:t>
                      </a:r>
                      <a:r>
                        <a:rPr lang="he-IL" sz="2400" u="none" strike="noStrike" dirty="0">
                          <a:effectLst/>
                        </a:rPr>
                        <a:t>ותקציב לאחר מתן עדיפות בתקצוב מכסות במגזר הלא יהודי בדרום</a:t>
                      </a:r>
                      <a:endParaRPr lang="he-IL" sz="2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424045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400" u="none" strike="noStrike" dirty="0">
                          <a:effectLst/>
                        </a:rPr>
                        <a:t>שם המכללה 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400" u="none" strike="noStrike" dirty="0">
                          <a:effectLst/>
                        </a:rPr>
                        <a:t>מכסה - שנתון א' - מודל חדש 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400" u="none" strike="noStrike">
                          <a:effectLst/>
                        </a:rPr>
                        <a:t>מכסת שנתון א' תשע"ז לפי מודל ישן</a:t>
                      </a:r>
                      <a:endParaRPr lang="he-IL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/>
                </a:tc>
                <a:tc gridSpan="2">
                  <a:txBody>
                    <a:bodyPr/>
                    <a:lstStyle/>
                    <a:p>
                      <a:pPr algn="ctr" rtl="1" fontAlgn="t"/>
                      <a:r>
                        <a:rPr lang="he-IL" sz="1400" u="none" strike="noStrike">
                          <a:effectLst/>
                        </a:rPr>
                        <a:t>הפרש השעות במונחי תקציב</a:t>
                      </a:r>
                      <a:endParaRPr lang="he-IL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28137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u="none" strike="noStrike" dirty="0">
                          <a:effectLst/>
                        </a:rPr>
                        <a:t>ח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 dirty="0">
                          <a:effectLst/>
                        </a:rPr>
                        <a:t>362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u="none" strike="noStrike" dirty="0">
                          <a:effectLst/>
                        </a:rPr>
                        <a:t>228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he-IL" sz="1800" b="1" u="none" strike="noStrike" dirty="0">
                          <a:effectLst/>
                        </a:rPr>
                        <a:t>3,547,035</a:t>
                      </a:r>
                      <a:endParaRPr lang="he-IL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940" marR="5940" marT="594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489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b="1" u="sng" dirty="0" smtClean="0"/>
              <a:t>תקציבים תוספתיים </a:t>
            </a:r>
            <a:r>
              <a:rPr lang="he-IL" b="1" u="sng" dirty="0" err="1" smtClean="0"/>
              <a:t>מתשע"ז</a:t>
            </a:r>
            <a:r>
              <a:rPr lang="he-IL" b="1" u="sng" dirty="0" smtClean="0"/>
              <a:t> בהכשרת מורים – (אתגרים)</a:t>
            </a:r>
            <a:endParaRPr lang="he-IL" b="1" u="sng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he-IL" dirty="0" smtClean="0">
              <a:cs typeface="+mj-cs"/>
            </a:endParaRPr>
          </a:p>
          <a:p>
            <a:r>
              <a:rPr lang="he-IL" dirty="0" smtClean="0">
                <a:cs typeface="+mj-cs"/>
              </a:rPr>
              <a:t>תוספת תקציבית לטיוב איכות הכשרת עובדי הוראה במגזר ערבי </a:t>
            </a:r>
            <a:r>
              <a:rPr lang="he-IL" b="1" dirty="0">
                <a:cs typeface="+mj-cs"/>
              </a:rPr>
              <a:t>בסך  </a:t>
            </a:r>
            <a:r>
              <a:rPr lang="he-IL" b="1" dirty="0" smtClean="0">
                <a:cs typeface="+mj-cs"/>
              </a:rPr>
              <a:t>33 מיליון </a:t>
            </a:r>
            <a:r>
              <a:rPr lang="he-IL" dirty="0">
                <a:cs typeface="+mj-cs"/>
              </a:rPr>
              <a:t>₪ עבור</a:t>
            </a:r>
            <a:r>
              <a:rPr lang="he-IL" dirty="0" smtClean="0">
                <a:cs typeface="+mj-cs"/>
              </a:rPr>
              <a:t>:</a:t>
            </a:r>
          </a:p>
          <a:p>
            <a:pPr marL="0" indent="0">
              <a:buNone/>
            </a:pPr>
            <a:endParaRPr lang="he-IL" dirty="0" smtClean="0">
              <a:cs typeface="+mj-cs"/>
            </a:endParaRPr>
          </a:p>
          <a:p>
            <a:pPr marL="0" indent="0">
              <a:buNone/>
            </a:pPr>
            <a:r>
              <a:rPr lang="he-IL" dirty="0" smtClean="0">
                <a:cs typeface="+mj-cs"/>
              </a:rPr>
              <a:t>מכסות תוספתיות לערבי מזרח ירושלים (כ-750,000), שיפור שפה, חיזוק עבודה מעשית</a:t>
            </a:r>
            <a:r>
              <a:rPr lang="he-IL" dirty="0" smtClean="0">
                <a:solidFill>
                  <a:schemeClr val="bg1">
                    <a:lumMod val="50000"/>
                  </a:schemeClr>
                </a:solidFill>
                <a:cs typeface="+mj-cs"/>
              </a:rPr>
              <a:t>, הבניית </a:t>
            </a:r>
            <a:r>
              <a:rPr lang="he-IL" dirty="0" smtClean="0">
                <a:cs typeface="+mj-cs"/>
              </a:rPr>
              <a:t>תרבות קליטה, מכינות קדם אקדמיות בדרום ,וגם העלאת איכות המתקבלים, מיון סטודנטים, שדרוג ההכשרה לרמה של תואר שני ועוד</a:t>
            </a:r>
          </a:p>
          <a:p>
            <a:endParaRPr lang="he-IL" dirty="0">
              <a:cs typeface="+mj-cs"/>
            </a:endParaRPr>
          </a:p>
          <a:p>
            <a:endParaRPr lang="he-IL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3273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ניהולי">
  <a:themeElements>
    <a:clrScheme name="ניהולי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ניהולי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ניהול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9EE4220-3DD8-4B4C-B2A8-3E02A372738A}"/>
</file>

<file path=customXml/itemProps2.xml><?xml version="1.0" encoding="utf-8"?>
<ds:datastoreItem xmlns:ds="http://schemas.openxmlformats.org/officeDocument/2006/customXml" ds:itemID="{9741EDFB-1343-43F4-9F37-450B84C2297F}"/>
</file>

<file path=customXml/itemProps3.xml><?xml version="1.0" encoding="utf-8"?>
<ds:datastoreItem xmlns:ds="http://schemas.openxmlformats.org/officeDocument/2006/customXml" ds:itemID="{2B95D883-1E2C-4F21-AA70-DFE544A4EF07}"/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796</TotalTime>
  <Words>446</Words>
  <Application>Microsoft Office PowerPoint</Application>
  <PresentationFormat>‫הצגה על המסך (4:3)</PresentationFormat>
  <Paragraphs>141</Paragraphs>
  <Slides>10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1" baseType="lpstr">
      <vt:lpstr>ניהולי</vt:lpstr>
      <vt:lpstr>שינוי שיטת תקצוב  במכללות האקדמיות לחינוך</vt:lpstr>
      <vt:lpstr>התפיסה הכוללת של מודל התקצוב החדש</vt:lpstr>
      <vt:lpstr>נתוני היקפי הגשת מועמדות במגזר הערבי</vt:lpstr>
      <vt:lpstr>שיבוצים שמומשו בשנת תשע"ו</vt:lpstr>
      <vt:lpstr>צפי עודף המורים במגזר הערבי 2020</vt:lpstr>
      <vt:lpstr>צפי חוסר מורים מגזר  יהודי 2020</vt:lpstr>
      <vt:lpstr>שילוב מורים ערבים  בבתי ספר יהודיים</vt:lpstr>
      <vt:lpstr>אחוז השתלבות והתמדה של בוגרי מכללות</vt:lpstr>
      <vt:lpstr>מצגת של PowerPoint</vt:lpstr>
      <vt:lpstr>תקציבים תוספתיים מתשע"ז בהכשרת מורים – (אתגרים)</vt:lpstr>
    </vt:vector>
  </TitlesOfParts>
  <Company>Ministry of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איל רם</dc:creator>
  <cp:lastModifiedBy>Administrator</cp:lastModifiedBy>
  <cp:revision>40</cp:revision>
  <cp:lastPrinted>2016-07-17T11:53:28Z</cp:lastPrinted>
  <dcterms:created xsi:type="dcterms:W3CDTF">2016-07-17T10:37:32Z</dcterms:created>
  <dcterms:modified xsi:type="dcterms:W3CDTF">2016-07-18T18:37:32Z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anhedrinDocumentType">
    <vt:r8>88</vt:r8>
  </property>
  <property fmtid="{D5CDD505-2E9C-101B-9397-08002B2CF9AE}" pid="3" name="ContentTypeId">
    <vt:lpwstr>0x010100F931E205BBB08441AEFFEBF8ABB23DF1</vt:lpwstr>
  </property>
  <property fmtid="{D5CDD505-2E9C-101B-9397-08002B2CF9AE}" pid="4" name="SanhedrinItemID">
    <vt:r8>2005704</vt:r8>
  </property>
</Properties>
</file>