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719" r:id="rId1"/>
  </p:sldMasterIdLst>
  <p:notesMasterIdLst>
    <p:notesMasterId r:id="rId21"/>
  </p:notesMasterIdLst>
  <p:handoutMasterIdLst>
    <p:handoutMasterId r:id="rId22"/>
  </p:handoutMasterIdLst>
  <p:sldIdLst>
    <p:sldId id="260" r:id="rId2"/>
    <p:sldId id="329" r:id="rId3"/>
    <p:sldId id="331" r:id="rId4"/>
    <p:sldId id="332" r:id="rId5"/>
    <p:sldId id="333" r:id="rId6"/>
    <p:sldId id="335" r:id="rId7"/>
    <p:sldId id="345" r:id="rId8"/>
    <p:sldId id="340" r:id="rId9"/>
    <p:sldId id="354" r:id="rId10"/>
    <p:sldId id="347" r:id="rId11"/>
    <p:sldId id="348" r:id="rId12"/>
    <p:sldId id="349" r:id="rId13"/>
    <p:sldId id="355" r:id="rId14"/>
    <p:sldId id="350" r:id="rId15"/>
    <p:sldId id="352" r:id="rId16"/>
    <p:sldId id="353" r:id="rId17"/>
    <p:sldId id="357" r:id="rId18"/>
    <p:sldId id="356" r:id="rId19"/>
    <p:sldId id="34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447E"/>
    <a:srgbClr val="77B6C2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9984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7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E3EBF34-236C-46CE-941A-736E8D063746}" type="datetimeFigureOut">
              <a:rPr lang="he-IL" smtClean="0"/>
              <a:t>י"ח/תמוז/תשע"ו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40E7A64-C539-4B84-9810-4396B1A64C6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61958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001CE7-E1C1-4223-B3E7-D3457A2B557E}" type="datetimeFigureOut">
              <a:rPr lang="en-US" smtClean="0"/>
              <a:t>24-Jul-16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8F56B4-1F47-442D-9E87-B66AB1598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44022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965C3A5E-BC9F-4EBD-819D-F517A473E172}" type="slidenum">
              <a:rPr lang="he-IL" altLang="en-US"/>
              <a:pPr/>
              <a:t>1</a:t>
            </a:fld>
            <a:endParaRPr lang="en-US" altLang="en-US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14513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621D333D-6936-40AC-AABD-EBD972D26A28}" type="slidenum">
              <a:rPr lang="he-IL" altLang="en-US"/>
              <a:pPr/>
              <a:t>14</a:t>
            </a:fld>
            <a:endParaRPr lang="en-US" alt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773797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2A8A8395-79EF-4394-930A-B5152DBB38F0}" type="slidenum">
              <a:rPr lang="he-IL" altLang="en-US"/>
              <a:pPr/>
              <a:t>17</a:t>
            </a:fld>
            <a:endParaRPr lang="en-US" altLang="en-US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550100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7865660" cy="2387600"/>
          </a:xfrm>
        </p:spPr>
        <p:txBody>
          <a:bodyPr anchor="b"/>
          <a:lstStyle>
            <a:lvl1pPr algn="ctr">
              <a:defRPr sz="6000"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7879307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89447E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419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67949" cy="130692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207137" cy="3856718"/>
          </a:xfrm>
        </p:spPr>
        <p:txBody>
          <a:bodyPr/>
          <a:lstStyle>
            <a:lvl1pPr marL="444500" indent="-444500"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01700" indent="-444500"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3"/>
          <p:cNvSpPr txBox="1">
            <a:spLocks/>
          </p:cNvSpPr>
          <p:nvPr userDrawn="1"/>
        </p:nvSpPr>
        <p:spPr>
          <a:xfrm>
            <a:off x="469900" y="63500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9519BA5-CAF3-43C4-A411-6FAF73B8A9D4}" type="slidenum">
              <a:rPr lang="en-US" b="1" smtClean="0">
                <a:solidFill>
                  <a:srgbClr val="89447E"/>
                </a:solidFill>
              </a:rPr>
              <a:pPr/>
              <a:t>‹#›</a:t>
            </a:fld>
            <a:endParaRPr lang="en-US" b="1" dirty="0">
              <a:solidFill>
                <a:srgbClr val="89447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431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8377464" cy="279694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8390527" cy="148476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875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207137" cy="132556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517571" cy="3856718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1pPr>
            <a:lvl2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43154" y="1825625"/>
            <a:ext cx="4415246" cy="3843655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1pPr>
            <a:lvl2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175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89447E"/>
                </a:solidFill>
                <a:cs typeface="+mn-cs"/>
              </a:defRPr>
            </a:lvl1pPr>
          </a:lstStyle>
          <a:p>
            <a:fld id="{7BBB96F3-E4EC-4DFD-BD99-C68DAC4CB3C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015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9296989" cy="132556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4476795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4476795" cy="3177268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1pPr>
            <a:lvl2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79792" y="1681163"/>
            <a:ext cx="4556985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2400" b="1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77840" y="2505075"/>
            <a:ext cx="4572000" cy="3164205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1pPr>
            <a:lvl2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175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89447E"/>
                </a:solidFill>
                <a:cs typeface="+mn-cs"/>
              </a:defRPr>
            </a:lvl1pPr>
          </a:lstStyle>
          <a:p>
            <a:fld id="{7BBB96F3-E4EC-4DFD-BD99-C68DAC4CB3C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139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81011" cy="132556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3175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89447E"/>
                </a:solidFill>
                <a:cs typeface="+mn-cs"/>
              </a:defRPr>
            </a:lvl1pPr>
          </a:lstStyle>
          <a:p>
            <a:fld id="{7BBB96F3-E4EC-4DFD-BD99-C68DAC4CB3C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23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 useBgFill="1">
        <p:nvSpPr>
          <p:cNvPr id="9" name="Rounded Rectangle 8"/>
          <p:cNvSpPr/>
          <p:nvPr/>
        </p:nvSpPr>
        <p:spPr>
          <a:xfrm>
            <a:off x="121920" y="101600"/>
            <a:ext cx="1194816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4400" y="621437"/>
            <a:ext cx="103632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01FA2D3-6354-469B-A9C8-9FF0CE4B9700}" type="datetimeFigureOut">
              <a:rPr lang="he-IL" smtClean="0"/>
              <a:t>י"ח/תמוז/תשע"ו</a:t>
            </a:fld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DC50AEA-43EE-4547-8983-97408D59BA58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Rectangle 9"/>
          <p:cNvSpPr/>
          <p:nvPr/>
        </p:nvSpPr>
        <p:spPr>
          <a:xfrm>
            <a:off x="914400" y="4953000"/>
            <a:ext cx="103632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1016000" y="5029200"/>
            <a:ext cx="10134353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3" name="Rectangle 12"/>
          <p:cNvSpPr/>
          <p:nvPr/>
        </p:nvSpPr>
        <p:spPr>
          <a:xfrm>
            <a:off x="1219200" y="5638800"/>
            <a:ext cx="9771352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>
          <a:xfrm>
            <a:off x="807452" y="5074920"/>
            <a:ext cx="10594848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75052" y="5656557"/>
            <a:ext cx="9659648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105401"/>
            <a:ext cx="9771352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903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42920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dirty="0" smtClean="0"/>
              <a:t>כותרת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946839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3"/>
          <p:cNvSpPr txBox="1">
            <a:spLocks/>
          </p:cNvSpPr>
          <p:nvPr/>
        </p:nvSpPr>
        <p:spPr>
          <a:xfrm>
            <a:off x="469900" y="63500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9519BA5-CAF3-43C4-A411-6FAF73B8A9D4}" type="slidenum">
              <a:rPr lang="en-US" b="1" smtClean="0">
                <a:solidFill>
                  <a:srgbClr val="89447E"/>
                </a:solidFill>
              </a:rPr>
              <a:pPr/>
              <a:t>‹#›</a:t>
            </a:fld>
            <a:endParaRPr lang="en-US" b="1" dirty="0">
              <a:solidFill>
                <a:srgbClr val="89447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800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7" r:id="rId7"/>
  </p:sldLayoutIdLst>
  <p:hf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89447E"/>
          </a:solidFill>
          <a:latin typeface="+mj-lt"/>
          <a:ea typeface="+mj-ea"/>
          <a:cs typeface="+mn-cs"/>
        </a:defRPr>
      </a:lvl1pPr>
    </p:titleStyle>
    <p:bodyStyle>
      <a:lvl1pPr marL="450850" indent="-450850" algn="r" defTabSz="914400" rtl="1" eaLnBrk="1" latinLnBrk="0" hangingPunct="1">
        <a:lnSpc>
          <a:spcPct val="100000"/>
        </a:lnSpc>
        <a:spcBef>
          <a:spcPts val="600"/>
        </a:spcBef>
        <a:buClr>
          <a:srgbClr val="77B6C2"/>
        </a:buClr>
        <a:buFont typeface="Wingdings" panose="05000000000000000000" pitchFamily="2" charset="2"/>
        <a:buChar char="ü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900113" indent="-442913" algn="r" defTabSz="914400" rtl="1" eaLnBrk="1" latinLnBrk="0" hangingPunct="1">
        <a:lnSpc>
          <a:spcPct val="100000"/>
        </a:lnSpc>
        <a:spcBef>
          <a:spcPts val="600"/>
        </a:spcBef>
        <a:buClr>
          <a:srgbClr val="77B6C2"/>
        </a:buClr>
        <a:buFont typeface="Wingdings" panose="05000000000000000000" pitchFamily="2" charset="2"/>
        <a:buChar char="§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371600" indent="-457200" algn="r" defTabSz="914400" rtl="1" eaLnBrk="1" latinLnBrk="0" hangingPunct="1">
        <a:lnSpc>
          <a:spcPct val="100000"/>
        </a:lnSpc>
        <a:spcBef>
          <a:spcPts val="600"/>
        </a:spcBef>
        <a:buClr>
          <a:srgbClr val="77B6C2"/>
        </a:buClr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57350" indent="-285750" algn="r" defTabSz="914400" rtl="1" eaLnBrk="1" latinLnBrk="0" hangingPunct="1">
        <a:lnSpc>
          <a:spcPct val="100000"/>
        </a:lnSpc>
        <a:spcBef>
          <a:spcPts val="600"/>
        </a:spcBef>
        <a:buClr>
          <a:srgbClr val="77B6C2"/>
        </a:buClr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r" defTabSz="914400" rtl="1" eaLnBrk="1" latinLnBrk="0" hangingPunct="1">
        <a:lnSpc>
          <a:spcPct val="100000"/>
        </a:lnSpc>
        <a:spcBef>
          <a:spcPts val="600"/>
        </a:spcBef>
        <a:buClr>
          <a:srgbClr val="77B6C2"/>
        </a:buClr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62885" y="1122363"/>
            <a:ext cx="8526775" cy="2387600"/>
          </a:xfrm>
        </p:spPr>
        <p:txBody>
          <a:bodyPr>
            <a:normAutofit/>
          </a:bodyPr>
          <a:lstStyle/>
          <a:p>
            <a:r>
              <a:rPr lang="he-IL" altLang="en-US" sz="4000" dirty="0" smtClean="0"/>
              <a:t>המרכז הארצי לבחינות ולהערכה (</a:t>
            </a:r>
            <a:r>
              <a:rPr lang="he-IL" altLang="en-US" sz="4000" dirty="0" err="1" smtClean="0"/>
              <a:t>מאל"ו</a:t>
            </a:r>
            <a:r>
              <a:rPr lang="he-IL" altLang="en-US" sz="4000" dirty="0" smtClean="0"/>
              <a:t>) </a:t>
            </a:r>
            <a:r>
              <a:rPr lang="en-US" altLang="en-US" sz="4000" dirty="0" smtClean="0"/>
              <a:t/>
            </a:r>
            <a:br>
              <a:rPr lang="en-US" altLang="en-US" sz="4000" dirty="0" smtClean="0"/>
            </a:br>
            <a:r>
              <a:rPr lang="he-IL" altLang="en-US" sz="4000" dirty="0" smtClean="0"/>
              <a:t>והבחינה הפסיכומטרית</a:t>
            </a:r>
            <a:endParaRPr lang="en-US" altLang="en-US" sz="40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10353" y="3563938"/>
            <a:ext cx="7879307" cy="1655762"/>
          </a:xfrm>
        </p:spPr>
        <p:txBody>
          <a:bodyPr>
            <a:noAutofit/>
          </a:bodyPr>
          <a:lstStyle/>
          <a:p>
            <a:pPr algn="r" eaLnBrk="1" hangingPunct="1"/>
            <a:endParaRPr lang="en-US" altLang="en-US" b="1" dirty="0" smtClean="0"/>
          </a:p>
          <a:p>
            <a:pPr eaLnBrk="1" hangingPunct="1"/>
            <a:r>
              <a:rPr lang="he-IL" altLang="en-US" b="1" dirty="0" smtClean="0"/>
              <a:t>ד"ר ענת בן-סימון, מנכ"לית </a:t>
            </a:r>
            <a:r>
              <a:rPr lang="he-IL" altLang="en-US" b="1" dirty="0" err="1" smtClean="0"/>
              <a:t>מאל"ו</a:t>
            </a:r>
            <a:endParaRPr lang="he-IL" altLang="en-US" b="1" dirty="0" smtClean="0"/>
          </a:p>
          <a:p>
            <a:pPr eaLnBrk="1" hangingPunct="1"/>
            <a:endParaRPr lang="he-IL" altLang="en-US" sz="1800" dirty="0"/>
          </a:p>
          <a:p>
            <a:r>
              <a:rPr lang="he-IL" altLang="en-US" sz="1800" dirty="0" smtClean="0"/>
              <a:t>ישיבת ועדת החינוך של הכנסת</a:t>
            </a:r>
            <a:r>
              <a:rPr lang="he-IL" altLang="en-US" sz="1800" dirty="0"/>
              <a:t>, 25 ביולי, 2016</a:t>
            </a:r>
          </a:p>
          <a:p>
            <a:pPr eaLnBrk="1" hangingPunct="1"/>
            <a:endParaRPr lang="en-US" alt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128238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b="1" dirty="0">
                <a:cs typeface="+mn-cs"/>
              </a:rPr>
              <a:t>על המרכז הארצי לבחינות </a:t>
            </a:r>
            <a:r>
              <a:rPr lang="he-IL" b="1" dirty="0" smtClean="0">
                <a:cs typeface="+mn-cs"/>
              </a:rPr>
              <a:t>ולהערכה (מאל"ו)</a:t>
            </a:r>
            <a:endParaRPr lang="he-IL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he-IL" dirty="0" smtClean="0"/>
              <a:t>מַאלוּ – </a:t>
            </a:r>
          </a:p>
          <a:p>
            <a:r>
              <a:rPr lang="he-IL" dirty="0" smtClean="0"/>
              <a:t>נוסד </a:t>
            </a:r>
            <a:r>
              <a:rPr lang="he-IL" dirty="0"/>
              <a:t>ב-1981 על ידי ועד ראשי האוניברסיטאות בישראל </a:t>
            </a:r>
            <a:r>
              <a:rPr lang="en-US" dirty="0" smtClean="0"/>
              <a:t>)</a:t>
            </a:r>
            <a:r>
              <a:rPr lang="he-IL" dirty="0" smtClean="0"/>
              <a:t>ור"ה) כדי </a:t>
            </a:r>
            <a:r>
              <a:rPr lang="he-IL" dirty="0"/>
              <a:t>לסייע בתהליך הקבלה של מועמדים למוסדות להשכלה גבוהה בישראל. </a:t>
            </a:r>
            <a:endParaRPr lang="en-US" dirty="0"/>
          </a:p>
          <a:p>
            <a:r>
              <a:rPr lang="he-IL" dirty="0" smtClean="0"/>
              <a:t>רשום </a:t>
            </a:r>
            <a:r>
              <a:rPr lang="he-IL" dirty="0"/>
              <a:t>כעמותה שחבריה הן האוניברסיטאות המייסדות. </a:t>
            </a:r>
            <a:endParaRPr lang="en-US" dirty="0"/>
          </a:p>
          <a:p>
            <a:r>
              <a:rPr lang="he-IL" dirty="0" smtClean="0"/>
              <a:t>מוסד </a:t>
            </a:r>
            <a:r>
              <a:rPr lang="he-IL" dirty="0"/>
              <a:t>ציבורי ללא כוונת רווח </a:t>
            </a:r>
            <a:r>
              <a:rPr lang="he-IL" dirty="0" smtClean="0"/>
              <a:t>הממומן </a:t>
            </a:r>
            <a:r>
              <a:rPr lang="he-IL" dirty="0"/>
              <a:t>כולו מדמי הבחינות אותן הוא מעביר ומהכנסות מפעילויות </a:t>
            </a:r>
            <a:r>
              <a:rPr lang="he-IL" dirty="0" smtClean="0"/>
              <a:t>נוספות.</a:t>
            </a:r>
            <a:endParaRPr lang="en-US" dirty="0" smtClean="0"/>
          </a:p>
          <a:p>
            <a:r>
              <a:rPr lang="he-IL" dirty="0" smtClean="0"/>
              <a:t>אינו </a:t>
            </a:r>
            <a:r>
              <a:rPr lang="he-IL" dirty="0"/>
              <a:t>נתמך על ידי אף גורם חיצוני. </a:t>
            </a:r>
            <a:endParaRPr lang="en-US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039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400" dirty="0">
                <a:cs typeface="+mn-cs"/>
              </a:rPr>
              <a:t>מטרות מַאל"וּ</a:t>
            </a:r>
            <a:endParaRPr lang="he-IL" b="1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spcBef>
                <a:spcPts val="1200"/>
              </a:spcBef>
            </a:pPr>
            <a:r>
              <a:rPr lang="he-IL" dirty="0" smtClean="0"/>
              <a:t>בנייה </a:t>
            </a:r>
            <a:r>
              <a:rPr lang="he-IL" dirty="0"/>
              <a:t>והפעלה של מערך בחינות אחיד ומשותף שיסייע בתהליך הקבלה וההשמה של מועמדים ללימודים במוסדות להשכלה גבוהה.</a:t>
            </a:r>
            <a:endParaRPr lang="en-US" dirty="0"/>
          </a:p>
          <a:p>
            <a:pPr lvl="0">
              <a:spcBef>
                <a:spcPts val="1200"/>
              </a:spcBef>
            </a:pPr>
            <a:r>
              <a:rPr lang="he-IL" dirty="0"/>
              <a:t>פיתוח כלי מיון והערכה בתחום החינוך וההשכלה הגבוהה.</a:t>
            </a:r>
            <a:endParaRPr lang="en-US" dirty="0"/>
          </a:p>
          <a:p>
            <a:pPr lvl="0">
              <a:spcBef>
                <a:spcPts val="1200"/>
              </a:spcBef>
            </a:pPr>
            <a:r>
              <a:rPr lang="he-IL" dirty="0"/>
              <a:t>מתן שירותי ייעוץ, הערכה, ברֵרה ומיון למוסדות </a:t>
            </a:r>
            <a:r>
              <a:rPr lang="he-IL" dirty="0" smtClean="0"/>
              <a:t>שונים בארץ </a:t>
            </a:r>
            <a:r>
              <a:rPr lang="he-IL" dirty="0"/>
              <a:t>ובעולם.</a:t>
            </a:r>
            <a:endParaRPr lang="en-US" dirty="0"/>
          </a:p>
          <a:p>
            <a:pPr lvl="0">
              <a:spcBef>
                <a:spcPts val="1200"/>
              </a:spcBef>
            </a:pPr>
            <a:r>
              <a:rPr lang="he-IL" dirty="0"/>
              <a:t>עריכת מחקרים </a:t>
            </a:r>
            <a:r>
              <a:rPr lang="he-IL" dirty="0" smtClean="0"/>
              <a:t>יישומיים בנושאים </a:t>
            </a:r>
            <a:r>
              <a:rPr lang="he-IL" dirty="0"/>
              <a:t>הקשורים במערכת הברֵרה והמיון של המוסדות להשכלה גבוהה</a:t>
            </a:r>
            <a:r>
              <a:rPr lang="he-IL" dirty="0" smtClean="0"/>
              <a:t>.</a:t>
            </a:r>
          </a:p>
          <a:p>
            <a:pPr lvl="0">
              <a:spcBef>
                <a:spcPts val="1200"/>
              </a:spcBef>
            </a:pPr>
            <a:r>
              <a:rPr lang="he-IL" dirty="0" smtClean="0"/>
              <a:t>עריכת מחקר יישומי ותיאורטי בתחום המדידה וההערכה</a:t>
            </a:r>
            <a:endParaRPr lang="en-US" dirty="0"/>
          </a:p>
          <a:p>
            <a:pPr lvl="0">
              <a:spcBef>
                <a:spcPts val="1200"/>
              </a:spcBef>
            </a:pPr>
            <a:r>
              <a:rPr lang="he-IL" dirty="0"/>
              <a:t>קידום תחום הבחינות, המדידה וההערכה בישראל</a:t>
            </a:r>
            <a:r>
              <a:rPr lang="he-IL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9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3459"/>
            <a:ext cx="9167949" cy="768216"/>
          </a:xfrm>
        </p:spPr>
        <p:txBody>
          <a:bodyPr>
            <a:normAutofit/>
          </a:bodyPr>
          <a:lstStyle/>
          <a:p>
            <a:r>
              <a:rPr lang="he-IL" dirty="0">
                <a:cs typeface="+mn-cs"/>
              </a:rPr>
              <a:t>תחומי הפעילות של מַאל"וּ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10614"/>
            <a:ext cx="9207137" cy="4932609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he-IL" b="1" dirty="0" smtClean="0"/>
              <a:t>מדידה </a:t>
            </a:r>
            <a:r>
              <a:rPr lang="he-IL" b="1" dirty="0"/>
              <a:t>והערכה</a:t>
            </a:r>
            <a:r>
              <a:rPr lang="he-IL" dirty="0"/>
              <a:t> - פיתוח כלים והפעלה של מערכי הערכה בתחום החינוך </a:t>
            </a:r>
            <a:endParaRPr lang="en-US" dirty="0"/>
          </a:p>
          <a:p>
            <a:pPr lvl="0"/>
            <a:r>
              <a:rPr lang="he-IL" b="1" dirty="0" smtClean="0"/>
              <a:t>מחקר</a:t>
            </a:r>
            <a:r>
              <a:rPr lang="he-IL" dirty="0" smtClean="0"/>
              <a:t> </a:t>
            </a:r>
            <a:r>
              <a:rPr lang="he-IL" b="1" dirty="0"/>
              <a:t>ופיתוח</a:t>
            </a:r>
            <a:r>
              <a:rPr lang="he-IL" dirty="0"/>
              <a:t> - עריכת מחקרים בנושאים הקשורים במיון, השמה, הסמכה והערכה </a:t>
            </a:r>
            <a:endParaRPr lang="en-US" dirty="0"/>
          </a:p>
          <a:p>
            <a:pPr lvl="0"/>
            <a:r>
              <a:rPr lang="he-IL" b="1" dirty="0" smtClean="0"/>
              <a:t>פרויקטים וייעוץ</a:t>
            </a:r>
            <a:r>
              <a:rPr lang="he-IL" dirty="0" smtClean="0"/>
              <a:t> </a:t>
            </a:r>
            <a:r>
              <a:rPr lang="he-IL" b="1" dirty="0" smtClean="0"/>
              <a:t>לגורמי חוץ </a:t>
            </a:r>
            <a:r>
              <a:rPr lang="he-IL" dirty="0" smtClean="0"/>
              <a:t>- מוסדות אקדמיים, </a:t>
            </a:r>
            <a:r>
              <a:rPr lang="he-IL" dirty="0"/>
              <a:t>משרדי </a:t>
            </a:r>
            <a:r>
              <a:rPr lang="he-IL" dirty="0" smtClean="0"/>
              <a:t>ממשלה ולארגונים </a:t>
            </a:r>
          </a:p>
          <a:p>
            <a:r>
              <a:rPr lang="he-IL" b="1" dirty="0" smtClean="0"/>
              <a:t>הוראה במוסדות אקדמיים</a:t>
            </a:r>
          </a:p>
          <a:p>
            <a:pPr lvl="0"/>
            <a:r>
              <a:rPr lang="he-IL" b="1" dirty="0" smtClean="0"/>
              <a:t>סדנאות לפיתוח מבחנים לסגל אקדמי</a:t>
            </a:r>
            <a:endParaRPr lang="en-US" b="1" dirty="0"/>
          </a:p>
          <a:p>
            <a:pPr lvl="0"/>
            <a:r>
              <a:rPr lang="he-IL" b="1" dirty="0"/>
              <a:t>תרומה לקהילה המדעית</a:t>
            </a:r>
            <a:r>
              <a:rPr lang="he-IL" dirty="0"/>
              <a:t> </a:t>
            </a:r>
            <a:r>
              <a:rPr lang="he-IL" dirty="0" smtClean="0"/>
              <a:t>(בארץ) – חברות בוועדות מקצועיות</a:t>
            </a:r>
          </a:p>
          <a:p>
            <a:pPr lvl="0"/>
            <a:r>
              <a:rPr lang="he-IL" b="1" dirty="0"/>
              <a:t>תרומה לקהילה המדעית</a:t>
            </a:r>
            <a:r>
              <a:rPr lang="he-IL" dirty="0"/>
              <a:t> </a:t>
            </a:r>
            <a:r>
              <a:rPr lang="he-IL" dirty="0" smtClean="0"/>
              <a:t>(בחו"ל) – ייעוץ למשרדי חינוך, השתתפות </a:t>
            </a:r>
            <a:r>
              <a:rPr lang="he-IL" dirty="0"/>
              <a:t>במיזמים </a:t>
            </a:r>
            <a:r>
              <a:rPr lang="he-IL" dirty="0" smtClean="0"/>
              <a:t>בינלאומיים, חברות במועצות </a:t>
            </a:r>
            <a:r>
              <a:rPr lang="he-IL" dirty="0"/>
              <a:t>מנהלים </a:t>
            </a:r>
            <a:r>
              <a:rPr lang="he-IL" dirty="0" smtClean="0"/>
              <a:t>ובוועדות </a:t>
            </a:r>
            <a:r>
              <a:rPr lang="he-IL" dirty="0"/>
              <a:t>של </a:t>
            </a:r>
            <a:r>
              <a:rPr lang="he-IL" dirty="0" smtClean="0"/>
              <a:t>ארגונים בינלאומיים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922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159064"/>
            <a:ext cx="9167949" cy="832610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</a:pPr>
            <a:r>
              <a:rPr lang="he-IL" sz="3600" dirty="0"/>
              <a:t>בחינות מיון והשמה בהשכלה הגבוהה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910" y="991674"/>
            <a:ext cx="10040840" cy="4896544"/>
          </a:xfrm>
        </p:spPr>
        <p:txBody>
          <a:bodyPr>
            <a:normAutofit/>
          </a:bodyPr>
          <a:lstStyle/>
          <a:p>
            <a:pPr lvl="0">
              <a:lnSpc>
                <a:spcPct val="120000"/>
              </a:lnSpc>
            </a:pPr>
            <a:r>
              <a:rPr lang="he-IL" dirty="0" smtClean="0"/>
              <a:t>מבחן </a:t>
            </a:r>
            <a:r>
              <a:rPr lang="he-IL" dirty="0"/>
              <a:t>הכניסה הפסיכומטרי לאוניברסיטאות</a:t>
            </a:r>
            <a:endParaRPr lang="en-US" b="1" dirty="0"/>
          </a:p>
          <a:p>
            <a:pPr lvl="0">
              <a:lnSpc>
                <a:spcPct val="120000"/>
              </a:lnSpc>
            </a:pPr>
            <a:r>
              <a:rPr lang="he-IL" b="1" dirty="0" err="1" smtClean="0"/>
              <a:t>מימ"ד</a:t>
            </a:r>
            <a:r>
              <a:rPr lang="he-IL" dirty="0" smtClean="0"/>
              <a:t> – בחינה מתוקשבת לקבלה למכינות קדם אקדמיות דו-שנתיות</a:t>
            </a:r>
            <a:endParaRPr lang="en-US" b="1" dirty="0" smtClean="0"/>
          </a:p>
          <a:p>
            <a:pPr lvl="0">
              <a:lnSpc>
                <a:spcPct val="120000"/>
              </a:lnSpc>
            </a:pPr>
            <a:r>
              <a:rPr lang="he-IL" b="1" dirty="0" err="1" smtClean="0"/>
              <a:t>אמי"ר</a:t>
            </a:r>
            <a:r>
              <a:rPr lang="he-IL" dirty="0" smtClean="0"/>
              <a:t> (</a:t>
            </a:r>
            <a:r>
              <a:rPr lang="he-IL" dirty="0" err="1" smtClean="0"/>
              <a:t>אמיר"ם</a:t>
            </a:r>
            <a:r>
              <a:rPr lang="he-IL" dirty="0" smtClean="0"/>
              <a:t>) - בחינות </a:t>
            </a:r>
            <a:r>
              <a:rPr lang="he-IL" dirty="0"/>
              <a:t>השמה לרמות באנגלית</a:t>
            </a:r>
            <a:endParaRPr lang="en-US" b="1" dirty="0"/>
          </a:p>
          <a:p>
            <a:pPr lvl="0">
              <a:lnSpc>
                <a:spcPct val="120000"/>
              </a:lnSpc>
            </a:pPr>
            <a:r>
              <a:rPr lang="he-IL" b="1" dirty="0" err="1" smtClean="0"/>
              <a:t>יע"ל</a:t>
            </a:r>
            <a:r>
              <a:rPr lang="he-IL" dirty="0" smtClean="0"/>
              <a:t> </a:t>
            </a:r>
            <a:r>
              <a:rPr lang="he-IL" dirty="0"/>
              <a:t>- בחינת ידע בעברית לדוברי עברית שפה זרה</a:t>
            </a:r>
          </a:p>
          <a:p>
            <a:pPr lvl="0">
              <a:lnSpc>
                <a:spcPct val="120000"/>
              </a:lnSpc>
            </a:pPr>
            <a:r>
              <a:rPr lang="he-IL" b="1" dirty="0" smtClean="0"/>
              <a:t>מו"ר/</a:t>
            </a:r>
            <a:r>
              <a:rPr lang="he-IL" b="1" dirty="0" err="1" smtClean="0"/>
              <a:t>מרק"ם</a:t>
            </a:r>
            <a:r>
              <a:rPr lang="he-IL" b="1" dirty="0" smtClean="0"/>
              <a:t>/</a:t>
            </a:r>
            <a:r>
              <a:rPr lang="he-IL" b="1" dirty="0" err="1" smtClean="0"/>
              <a:t>מר"ב</a:t>
            </a:r>
            <a:r>
              <a:rPr lang="he-IL" b="1" dirty="0" smtClean="0"/>
              <a:t> – </a:t>
            </a:r>
            <a:r>
              <a:rPr lang="he-IL" dirty="0" smtClean="0"/>
              <a:t>בחינות מיון לבתי ספר לרפואה</a:t>
            </a:r>
          </a:p>
          <a:p>
            <a:pPr lvl="0">
              <a:lnSpc>
                <a:spcPct val="120000"/>
              </a:lnSpc>
            </a:pPr>
            <a:r>
              <a:rPr lang="he-IL" dirty="0" smtClean="0"/>
              <a:t>בחינות ידע לבתי ספר לרפואת שיניים</a:t>
            </a:r>
          </a:p>
          <a:p>
            <a:pPr lvl="0">
              <a:lnSpc>
                <a:spcPct val="120000"/>
              </a:lnSpc>
            </a:pPr>
            <a:r>
              <a:rPr lang="he-IL" b="1" dirty="0" smtClean="0"/>
              <a:t>במה</a:t>
            </a:r>
            <a:r>
              <a:rPr lang="he-IL" dirty="0" smtClean="0"/>
              <a:t> - בחינת מיון למועמדים למכללות להכשרת עובדי הוראה </a:t>
            </a:r>
          </a:p>
          <a:p>
            <a:pPr lvl="0">
              <a:lnSpc>
                <a:spcPct val="120000"/>
              </a:lnSpc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32633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837" y="223459"/>
            <a:ext cx="9167949" cy="793974"/>
          </a:xfrm>
        </p:spPr>
        <p:txBody>
          <a:bodyPr>
            <a:noAutofit/>
          </a:bodyPr>
          <a:lstStyle/>
          <a:p>
            <a:pPr lvl="0"/>
            <a:r>
              <a:rPr lang="he-IL" sz="3600" dirty="0"/>
              <a:t>בחינות </a:t>
            </a:r>
            <a:r>
              <a:rPr lang="he-IL" sz="3600" dirty="0" smtClean="0"/>
              <a:t>נוספות</a:t>
            </a:r>
            <a:endParaRPr lang="he-IL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89" y="1017433"/>
            <a:ext cx="10032076" cy="4896544"/>
          </a:xfrm>
        </p:spPr>
        <p:txBody>
          <a:bodyPr>
            <a:normAutofit/>
          </a:bodyPr>
          <a:lstStyle/>
          <a:p>
            <a:r>
              <a:rPr lang="he-IL" b="1" dirty="0" err="1" smtClean="0"/>
              <a:t>סול"ם</a:t>
            </a:r>
            <a:r>
              <a:rPr lang="he-IL" b="1" dirty="0" smtClean="0"/>
              <a:t> / ממ"י </a:t>
            </a:r>
            <a:r>
              <a:rPr lang="he-IL" dirty="0" smtClean="0"/>
              <a:t>- בחינות ידע במתמטיקה למתקדמים (4 ו-5 </a:t>
            </a:r>
            <a:r>
              <a:rPr lang="he-IL" dirty="0"/>
              <a:t>יח' </a:t>
            </a:r>
            <a:r>
              <a:rPr lang="he-IL" dirty="0" smtClean="0"/>
              <a:t>לימוד)</a:t>
            </a:r>
            <a:endParaRPr lang="en-US" b="1" dirty="0"/>
          </a:p>
          <a:p>
            <a:pPr lvl="0">
              <a:lnSpc>
                <a:spcPct val="120000"/>
              </a:lnSpc>
            </a:pPr>
            <a:r>
              <a:rPr lang="he-IL" b="1" dirty="0" smtClean="0"/>
              <a:t>מו"ר </a:t>
            </a:r>
            <a:r>
              <a:rPr lang="he-IL" b="1" dirty="0"/>
              <a:t>/ </a:t>
            </a:r>
            <a:r>
              <a:rPr lang="he-IL" b="1" dirty="0" err="1"/>
              <a:t>מרק"ם</a:t>
            </a:r>
            <a:r>
              <a:rPr lang="he-IL" b="1" dirty="0"/>
              <a:t> / </a:t>
            </a:r>
            <a:r>
              <a:rPr lang="he-IL" b="1" dirty="0" err="1"/>
              <a:t>מר"ב</a:t>
            </a:r>
            <a:r>
              <a:rPr lang="he-IL" dirty="0"/>
              <a:t> - בחינות קבלה לפקולטות לרפואה </a:t>
            </a:r>
            <a:endParaRPr lang="en-US" b="1" dirty="0"/>
          </a:p>
          <a:p>
            <a:pPr lvl="0">
              <a:lnSpc>
                <a:spcPct val="120000"/>
              </a:lnSpc>
            </a:pPr>
            <a:r>
              <a:rPr lang="he-IL" b="1" dirty="0" err="1"/>
              <a:t>מתא"ם</a:t>
            </a:r>
            <a:r>
              <a:rPr lang="he-IL" dirty="0"/>
              <a:t> - בחינת קבלה לתואר </a:t>
            </a:r>
            <a:r>
              <a:rPr lang="he-IL" dirty="0" smtClean="0"/>
              <a:t>שני בפסיכולוגיה </a:t>
            </a:r>
            <a:endParaRPr lang="en-US" b="1" dirty="0"/>
          </a:p>
          <a:p>
            <a:pPr lvl="0">
              <a:lnSpc>
                <a:spcPct val="120000"/>
              </a:lnSpc>
            </a:pPr>
            <a:r>
              <a:rPr lang="he-IL" b="1" dirty="0" err="1" smtClean="0"/>
              <a:t>מסו</a:t>
            </a:r>
            <a:r>
              <a:rPr lang="he-IL" b="1" dirty="0" err="1"/>
              <a:t>''ק</a:t>
            </a:r>
            <a:r>
              <a:rPr lang="he-IL" dirty="0"/>
              <a:t> - בחינת קבלה ללימודים לתואר אח/</a:t>
            </a:r>
            <a:r>
              <a:rPr lang="he-IL" dirty="0" err="1"/>
              <a:t>ות</a:t>
            </a:r>
            <a:r>
              <a:rPr lang="he-IL" dirty="0"/>
              <a:t> </a:t>
            </a:r>
            <a:r>
              <a:rPr lang="he-IL" dirty="0" err="1"/>
              <a:t>מוסמכ</a:t>
            </a:r>
            <a:r>
              <a:rPr lang="he-IL" dirty="0"/>
              <a:t>/ת </a:t>
            </a:r>
            <a:endParaRPr lang="en-US" b="1" dirty="0"/>
          </a:p>
          <a:p>
            <a:pPr>
              <a:lnSpc>
                <a:spcPct val="120000"/>
              </a:lnSpc>
            </a:pPr>
            <a:r>
              <a:rPr lang="he-IL" b="1" dirty="0" err="1" smtClean="0"/>
              <a:t>חכּי"ם</a:t>
            </a:r>
            <a:r>
              <a:rPr lang="he-IL" dirty="0" smtClean="0"/>
              <a:t> </a:t>
            </a:r>
            <a:r>
              <a:rPr lang="he-IL" dirty="0"/>
              <a:t>- בחינה בחשיבה כמותית ליועצי מס </a:t>
            </a:r>
            <a:endParaRPr lang="he-IL" dirty="0" smtClean="0"/>
          </a:p>
          <a:p>
            <a:pPr>
              <a:lnSpc>
                <a:spcPct val="120000"/>
              </a:lnSpc>
            </a:pPr>
            <a:r>
              <a:rPr lang="he-IL" b="1" dirty="0" smtClean="0"/>
              <a:t>קרב</a:t>
            </a:r>
            <a:r>
              <a:rPr lang="he-IL" dirty="0" smtClean="0"/>
              <a:t> – בחינת מיון לתכניות לתלמידים מחוננים במתמטיקה ובמדעים</a:t>
            </a:r>
          </a:p>
          <a:p>
            <a:pPr>
              <a:lnSpc>
                <a:spcPct val="120000"/>
              </a:lnSpc>
            </a:pPr>
            <a:r>
              <a:rPr lang="he-IL" dirty="0" smtClean="0"/>
              <a:t>מיון מועמדים ל"אבני ראשה" (הכשרת מנהלי בתי"ס)</a:t>
            </a:r>
          </a:p>
        </p:txBody>
      </p:sp>
    </p:spTree>
    <p:extLst>
      <p:ext uri="{BB962C8B-B14F-4D97-AF65-F5344CB8AC3E}">
        <p14:creationId xmlns:p14="http://schemas.microsoft.com/office/powerpoint/2010/main" val="2865835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0579"/>
            <a:ext cx="9167949" cy="793974"/>
          </a:xfrm>
        </p:spPr>
        <p:txBody>
          <a:bodyPr/>
          <a:lstStyle/>
          <a:p>
            <a:r>
              <a:rPr lang="he-IL" dirty="0" smtClean="0"/>
              <a:t>פרויקטים מיוחדים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97736"/>
            <a:ext cx="9207137" cy="4677790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he-IL" b="1" dirty="0" smtClean="0"/>
              <a:t>ניתוח תוצאות מבחני המיצ"ב והסקרים של </a:t>
            </a:r>
            <a:r>
              <a:rPr lang="he-IL" b="1" dirty="0" err="1" smtClean="0"/>
              <a:t>ראמ"ה</a:t>
            </a:r>
            <a:r>
              <a:rPr lang="he-IL" b="1" dirty="0" smtClean="0"/>
              <a:t> והפקת דוחות. </a:t>
            </a:r>
          </a:p>
          <a:p>
            <a:pPr>
              <a:spcBef>
                <a:spcPts val="1800"/>
              </a:spcBef>
            </a:pPr>
            <a:r>
              <a:rPr lang="he-IL" b="1" dirty="0" err="1" smtClean="0"/>
              <a:t>מת"ל</a:t>
            </a:r>
            <a:r>
              <a:rPr lang="he-IL" dirty="0" smtClean="0"/>
              <a:t> – </a:t>
            </a:r>
            <a:r>
              <a:rPr lang="he-IL" dirty="0" err="1" smtClean="0"/>
              <a:t>מאל"ו</a:t>
            </a:r>
            <a:r>
              <a:rPr lang="he-IL" dirty="0" smtClean="0"/>
              <a:t> פיתח מערכת ממוחשבת לאבחון לקויות למידה לצורך קביעת זכאות להתאמות בבחינות. </a:t>
            </a:r>
            <a:r>
              <a:rPr lang="he-IL" dirty="0" err="1" smtClean="0"/>
              <a:t>מת"ל</a:t>
            </a:r>
            <a:r>
              <a:rPr lang="he-IL" dirty="0" smtClean="0"/>
              <a:t> מותקנת ב-18 מרכזי אבחון באוניברסיטאות ובמכללות ומועברת לכ-4,000 פונים בשנה.</a:t>
            </a:r>
          </a:p>
          <a:p>
            <a:pPr>
              <a:spcBef>
                <a:spcPts val="1800"/>
              </a:spcBef>
            </a:pPr>
            <a:r>
              <a:rPr lang="he-IL" b="1" dirty="0" smtClean="0"/>
              <a:t>פרויקט השפה העברית </a:t>
            </a:r>
            <a:r>
              <a:rPr lang="he-IL" dirty="0" smtClean="0"/>
              <a:t>– פיתוח כלים ממוחשבים לניתוח השפה העברית (ניתוח והשוואה של טקסטים והערכה ממוחשבת של חיבורים). חלק מהכלים הועמדו לרשות הציבור.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329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443" y="171942"/>
            <a:ext cx="9167949" cy="768216"/>
          </a:xfrm>
        </p:spPr>
        <p:txBody>
          <a:bodyPr>
            <a:normAutofit/>
          </a:bodyPr>
          <a:lstStyle/>
          <a:p>
            <a:r>
              <a:rPr lang="he-IL" dirty="0">
                <a:cs typeface="+mn-cs"/>
              </a:rPr>
              <a:t>מחקר יישומי</a:t>
            </a:r>
            <a:endParaRPr lang="he-IL" b="1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38" y="1094704"/>
            <a:ext cx="9512806" cy="557465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he-IL" sz="2000" b="1" dirty="0"/>
              <a:t>מחקרי תוקף</a:t>
            </a:r>
            <a:r>
              <a:rPr lang="he-IL" sz="2000" dirty="0"/>
              <a:t> – בדיקת סוגי תוקף שונים של הבחינות של מאל"ו 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he-IL" sz="1800" dirty="0"/>
              <a:t>(למשל, תוקף הניבוי של כלי מיון כגון, בגרות, פסיכומטרי, מבחני קבלה לפקולטות לרפואה לבין קריטריונים להצלחה בלימודים האקדמיים למשל, ציוני שנה א', ציוני תואר, נשירה). </a:t>
            </a:r>
            <a:endParaRPr lang="en-US" sz="1800" b="1" dirty="0"/>
          </a:p>
          <a:p>
            <a:pPr lvl="0">
              <a:lnSpc>
                <a:spcPct val="120000"/>
              </a:lnSpc>
            </a:pPr>
            <a:r>
              <a:rPr lang="he-IL" sz="2000" b="1" dirty="0"/>
              <a:t>מחקרי הוגנות</a:t>
            </a:r>
            <a:r>
              <a:rPr lang="he-IL" sz="2000" dirty="0"/>
              <a:t> – בדיקת ההוגנות של מערכות המיון לאוניברסיטאות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he-IL" sz="1800" dirty="0"/>
              <a:t>(למשל, התייחסות למגדר, מיצב חברתי-כלכלי, שפת ההיבחנות ותנאי ההיבחנות).</a:t>
            </a:r>
            <a:endParaRPr lang="en-US" sz="1800" b="1" dirty="0"/>
          </a:p>
          <a:p>
            <a:pPr lvl="0">
              <a:lnSpc>
                <a:spcPct val="120000"/>
              </a:lnSpc>
            </a:pPr>
            <a:r>
              <a:rPr lang="he-IL" sz="2000" b="1" dirty="0"/>
              <a:t>מחקרי בקרת איכות</a:t>
            </a:r>
            <a:r>
              <a:rPr lang="he-IL" sz="2000" dirty="0"/>
              <a:t> – עוסקים בבקרת איכות של תהליכי הפיתוח וההערכה (</a:t>
            </a:r>
            <a:r>
              <a:rPr lang="he-IL" sz="2000" dirty="0" err="1"/>
              <a:t>ציינון</a:t>
            </a:r>
            <a:r>
              <a:rPr lang="he-IL" sz="2000" dirty="0"/>
              <a:t>, סילום וכיול) של כלי האבחון המפותחים </a:t>
            </a:r>
            <a:r>
              <a:rPr lang="he-IL" sz="2000" dirty="0" err="1"/>
              <a:t>במַאל"ו</a:t>
            </a:r>
            <a:r>
              <a:rPr lang="he-IL" sz="2000" dirty="0"/>
              <a:t>ּ.</a:t>
            </a:r>
          </a:p>
          <a:p>
            <a:pPr lvl="0">
              <a:lnSpc>
                <a:spcPct val="120000"/>
              </a:lnSpc>
            </a:pPr>
            <a:r>
              <a:rPr lang="he-IL" sz="2000" b="1" dirty="0"/>
              <a:t>מחקרי נשירה בהשכלה הגבוהה</a:t>
            </a:r>
            <a:r>
              <a:rPr lang="he-IL" sz="2000" dirty="0"/>
              <a:t> – היקף וסיבות לנשירה מלימודים גבוהים.</a:t>
            </a:r>
            <a:endParaRPr lang="en-US" sz="2000" dirty="0"/>
          </a:p>
          <a:p>
            <a:pPr lvl="0">
              <a:lnSpc>
                <a:spcPct val="120000"/>
              </a:lnSpc>
            </a:pPr>
            <a:r>
              <a:rPr lang="he-IL" sz="2000" b="1" dirty="0"/>
              <a:t>מחקרי משוב</a:t>
            </a:r>
            <a:r>
              <a:rPr lang="he-IL" sz="2000" dirty="0"/>
              <a:t> – שאלונים המועברים לנבחנים באופן שוטף לצורך מחקר ושיפור מערך ההערכה. </a:t>
            </a:r>
          </a:p>
          <a:p>
            <a:pPr lvl="0">
              <a:lnSpc>
                <a:spcPct val="120000"/>
              </a:lnSpc>
            </a:pPr>
            <a:r>
              <a:rPr lang="he-IL" sz="2000" b="1" dirty="0"/>
              <a:t>מחקרי הכנה </a:t>
            </a:r>
            <a:r>
              <a:rPr lang="he-IL" sz="2000" dirty="0"/>
              <a:t>–</a:t>
            </a:r>
            <a:r>
              <a:rPr lang="he-IL" sz="2000" b="1" dirty="0"/>
              <a:t> </a:t>
            </a:r>
            <a:r>
              <a:rPr lang="he-IL" sz="2000" dirty="0"/>
              <a:t>בדיקת ההשפעה של סוגי הכנה שונים על ההישגים.</a:t>
            </a:r>
            <a:endParaRPr lang="en-US" sz="2000" dirty="0"/>
          </a:p>
          <a:p>
            <a:pPr lvl="0">
              <a:lnSpc>
                <a:spcPct val="120000"/>
              </a:lnSpc>
            </a:pPr>
            <a:r>
              <a:rPr lang="he-IL" sz="2000" b="1" dirty="0"/>
              <a:t>מחקרים בשיתוף עם חוקרים </a:t>
            </a:r>
            <a:r>
              <a:rPr lang="he-IL" sz="2000" b="1" dirty="0" smtClean="0"/>
              <a:t>ממוסדות אקדמיים</a:t>
            </a:r>
            <a:endParaRPr lang="en-US" sz="2000" b="1" dirty="0"/>
          </a:p>
          <a:p>
            <a:pPr marL="114300" indent="0" algn="ctr">
              <a:lnSpc>
                <a:spcPct val="120000"/>
              </a:lnSpc>
              <a:spcBef>
                <a:spcPts val="1200"/>
              </a:spcBef>
              <a:buNone/>
            </a:pPr>
            <a:r>
              <a:rPr lang="he-IL" sz="2000" b="1" dirty="0">
                <a:solidFill>
                  <a:schemeClr val="tx1"/>
                </a:solidFill>
              </a:rPr>
              <a:t>המחקרים מוצגים בכנסים מדעיים ומפורסמים בכתבי עת מדעיים בארץ ובחו"ל. 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847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0579"/>
            <a:ext cx="9167949" cy="935641"/>
          </a:xfrm>
        </p:spPr>
        <p:txBody>
          <a:bodyPr/>
          <a:lstStyle/>
          <a:p>
            <a:r>
              <a:rPr lang="he-IL" dirty="0" smtClean="0"/>
              <a:t>חשוב לדעת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46220"/>
            <a:ext cx="9207137" cy="5396247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he-IL" b="1" dirty="0" err="1" smtClean="0"/>
              <a:t>מאל"ו</a:t>
            </a:r>
            <a:r>
              <a:rPr lang="he-IL" b="1" dirty="0" smtClean="0"/>
              <a:t> </a:t>
            </a:r>
            <a:r>
              <a:rPr lang="he-IL" dirty="0" smtClean="0"/>
              <a:t>נחשב לאחד מחמש המרכזים המובילים בעולם בתחום המדידה וההערכה </a:t>
            </a:r>
          </a:p>
          <a:p>
            <a:pPr>
              <a:spcBef>
                <a:spcPts val="1800"/>
              </a:spcBef>
            </a:pPr>
            <a:r>
              <a:rPr lang="he-IL" b="1" dirty="0" smtClean="0"/>
              <a:t>מדידה והערכה </a:t>
            </a:r>
            <a:r>
              <a:rPr lang="he-IL" dirty="0" smtClean="0"/>
              <a:t>(ובכלל זה מיון להשכלה גבוהה) הוא תחום התמחות הנלמד לתואר שני ושלישי</a:t>
            </a:r>
          </a:p>
          <a:p>
            <a:pPr>
              <a:spcBef>
                <a:spcPts val="1800"/>
              </a:spcBef>
            </a:pPr>
            <a:r>
              <a:rPr lang="he-IL" dirty="0" smtClean="0"/>
              <a:t>זהו</a:t>
            </a:r>
            <a:r>
              <a:rPr lang="he-IL" b="1" dirty="0" smtClean="0"/>
              <a:t> תחום מורכב מאוד </a:t>
            </a:r>
            <a:r>
              <a:rPr lang="he-IL" dirty="0" smtClean="0"/>
              <a:t>(בדומה לתחומי התמחות ברפואה) וההתמחות בו נרכשת לאורך עשרות שנות </a:t>
            </a:r>
            <a:r>
              <a:rPr lang="he-IL" dirty="0"/>
              <a:t>ניסיון </a:t>
            </a:r>
            <a:r>
              <a:rPr lang="he-IL" dirty="0" smtClean="0"/>
              <a:t>ולמידה</a:t>
            </a:r>
          </a:p>
          <a:p>
            <a:pPr marL="0" indent="0" algn="ctr">
              <a:spcBef>
                <a:spcPts val="3000"/>
              </a:spcBef>
              <a:buNone/>
            </a:pPr>
            <a:r>
              <a:rPr lang="he-IL" b="1" dirty="0" err="1" smtClean="0">
                <a:solidFill>
                  <a:srgbClr val="89447E"/>
                </a:solidFill>
              </a:rPr>
              <a:t>למאל"ו</a:t>
            </a:r>
            <a:r>
              <a:rPr lang="he-IL" b="1" dirty="0" smtClean="0">
                <a:solidFill>
                  <a:srgbClr val="89447E"/>
                </a:solidFill>
              </a:rPr>
              <a:t> אין שום השפעה על החלטות מיון להשכלה הגבוהה. החלטות מסוג זה הן באחריות המוסדות בלבד.  </a:t>
            </a:r>
            <a:endParaRPr lang="en-US" b="1" dirty="0">
              <a:solidFill>
                <a:srgbClr val="89447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315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50" y="563519"/>
            <a:ext cx="8377464" cy="2796948"/>
          </a:xfrm>
        </p:spPr>
        <p:txBody>
          <a:bodyPr/>
          <a:lstStyle/>
          <a:p>
            <a:pPr algn="ctr"/>
            <a:r>
              <a:rPr lang="he-IL" dirty="0" smtClean="0"/>
              <a:t>הבחינה הפסיכומטרית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547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20188" y="197700"/>
            <a:ext cx="9625149" cy="858368"/>
          </a:xfrm>
        </p:spPr>
        <p:txBody>
          <a:bodyPr>
            <a:noAutofit/>
          </a:bodyPr>
          <a:lstStyle/>
          <a:p>
            <a:r>
              <a:rPr lang="he-IL" altLang="en-US" sz="3600" dirty="0" smtClean="0"/>
              <a:t>התפקיד והחשיבות של הבחינה הפסיכומטרית</a:t>
            </a:r>
            <a:endParaRPr lang="en-US" altLang="en-US" sz="2800" dirty="0" smtClean="0"/>
          </a:p>
        </p:txBody>
      </p:sp>
      <p:sp>
        <p:nvSpPr>
          <p:cNvPr id="20483" name="Rectangle 1"/>
          <p:cNvSpPr>
            <a:spLocks noGrp="1" noChangeArrowheads="1"/>
          </p:cNvSpPr>
          <p:nvPr>
            <p:ph idx="1"/>
          </p:nvPr>
        </p:nvSpPr>
        <p:spPr>
          <a:xfrm>
            <a:off x="296214" y="1246076"/>
            <a:ext cx="9749123" cy="546381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he-IL" altLang="en-US" sz="2400" dirty="0" smtClean="0"/>
              <a:t>לבחינה הפסיכומטרית יש תפקיד אחד ויחיד והוא לנבא הצלחה בלימודים</a:t>
            </a:r>
          </a:p>
          <a:p>
            <a:pPr>
              <a:lnSpc>
                <a:spcPct val="120000"/>
              </a:lnSpc>
            </a:pPr>
            <a:r>
              <a:rPr lang="he-IL" altLang="en-US" sz="2400" dirty="0" smtClean="0"/>
              <a:t>שימוש בבחינה מרכזית חוסכת מהמועמדים את הצורך להיבחן בבחינה ייחודית בכל מוסד וחוג לימודים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he-IL" altLang="en-US" sz="2400" u="sng" dirty="0" smtClean="0"/>
              <a:t>הבחינה</a:t>
            </a:r>
            <a:r>
              <a:rPr lang="he-IL" altLang="en-US" sz="2400" dirty="0" smtClean="0"/>
              <a:t>  -</a:t>
            </a:r>
          </a:p>
          <a:p>
            <a:pPr>
              <a:lnSpc>
                <a:spcPct val="120000"/>
              </a:lnSpc>
            </a:pPr>
            <a:r>
              <a:rPr lang="he-IL" altLang="en-US" sz="2400" dirty="0" smtClean="0"/>
              <a:t>מהווה </a:t>
            </a:r>
            <a:r>
              <a:rPr lang="he-IL" altLang="en-US" sz="2400" b="1" dirty="0" smtClean="0"/>
              <a:t>הזדמנות שנייה </a:t>
            </a:r>
            <a:r>
              <a:rPr lang="he-IL" altLang="en-US" sz="2400" dirty="0" smtClean="0"/>
              <a:t>לנערים ונערות שלא ניצלו כהלכה את לימודיהם בבית הספר התיכון.</a:t>
            </a:r>
          </a:p>
          <a:p>
            <a:pPr>
              <a:lnSpc>
                <a:spcPct val="120000"/>
              </a:lnSpc>
            </a:pPr>
            <a:r>
              <a:rPr lang="he-IL" altLang="en-US" sz="2400" dirty="0" smtClean="0"/>
              <a:t>מועברת לרוב בסמיכות זמנים לתחילת הלימודים באקדמיה.</a:t>
            </a:r>
            <a:endParaRPr lang="en-US" altLang="en-US" sz="2400" dirty="0" smtClean="0"/>
          </a:p>
          <a:p>
            <a:r>
              <a:rPr lang="he-IL" altLang="en-US" sz="2400" b="1" dirty="0" smtClean="0"/>
              <a:t>אינה בודקת ידע </a:t>
            </a:r>
            <a:r>
              <a:rPr lang="he-IL" altLang="en-US" sz="2400" dirty="0" smtClean="0"/>
              <a:t>אלא מיומנויות חשיבה בתחום המילולי והכמותי וידע באנגלית. </a:t>
            </a:r>
            <a:endParaRPr lang="en-US" altLang="en-US" sz="2400" dirty="0" smtClean="0"/>
          </a:p>
          <a:p>
            <a:r>
              <a:rPr lang="he-IL" sz="2400" b="1" dirty="0" smtClean="0"/>
              <a:t>אמינה</a:t>
            </a:r>
            <a:r>
              <a:rPr lang="he-IL" sz="2400" b="1" dirty="0"/>
              <a:t>, </a:t>
            </a:r>
            <a:r>
              <a:rPr lang="he-IL" altLang="en-US" sz="2400" b="1" dirty="0"/>
              <a:t>אובייקטיבית </a:t>
            </a:r>
            <a:r>
              <a:rPr lang="he-IL" altLang="en-US" sz="2400" b="1" dirty="0" smtClean="0"/>
              <a:t>וסטנדרטית</a:t>
            </a:r>
            <a:r>
              <a:rPr lang="he-IL" altLang="en-US" sz="2400" dirty="0" smtClean="0"/>
              <a:t> - מספקת ציון על סולם אחיד מעבר למועדים, שנים, נוסחים ושפות.  (</a:t>
            </a:r>
            <a:r>
              <a:rPr lang="he-IL" altLang="en-US" sz="2000" dirty="0"/>
              <a:t>כלומר</a:t>
            </a:r>
            <a:r>
              <a:rPr lang="he-IL" altLang="en-US" sz="2400" dirty="0" smtClean="0"/>
              <a:t>, </a:t>
            </a:r>
            <a:r>
              <a:rPr lang="he-IL" altLang="en-US" sz="2000" dirty="0" smtClean="0"/>
              <a:t>מאפשרת השוואה הוגנת בין מועמדים המגיעים מבתי-ספר שונים ותוכניות לימודים שונות).</a:t>
            </a:r>
          </a:p>
        </p:txBody>
      </p:sp>
    </p:spTree>
    <p:extLst>
      <p:ext uri="{BB962C8B-B14F-4D97-AF65-F5344CB8AC3E}">
        <p14:creationId xmlns:p14="http://schemas.microsoft.com/office/powerpoint/2010/main" val="79771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1"/>
          <p:cNvSpPr>
            <a:spLocks noGrp="1" noChangeArrowheads="1"/>
          </p:cNvSpPr>
          <p:nvPr>
            <p:ph idx="1"/>
          </p:nvPr>
        </p:nvSpPr>
        <p:spPr>
          <a:xfrm>
            <a:off x="838200" y="1393824"/>
            <a:ext cx="9207137" cy="5148643"/>
          </a:xfrm>
        </p:spPr>
        <p:txBody>
          <a:bodyPr>
            <a:noAutofit/>
          </a:bodyPr>
          <a:lstStyle/>
          <a:p>
            <a:r>
              <a:rPr lang="he-IL" altLang="en-US" sz="2400" dirty="0" smtClean="0"/>
              <a:t>מבנה הבחינה דומה מאוד לבחינות דומות בעולם</a:t>
            </a:r>
          </a:p>
          <a:p>
            <a:r>
              <a:rPr lang="he-IL" altLang="en-US" sz="2400" dirty="0" smtClean="0"/>
              <a:t>הבחינה מנבאת היטב את ציוני שנה א', ציוני התואר הראשון ושיעורי נשירה מלימודים אקדמיים.</a:t>
            </a:r>
            <a:endParaRPr lang="en-US" altLang="en-US" sz="2400" dirty="0" smtClean="0"/>
          </a:p>
          <a:p>
            <a:r>
              <a:rPr lang="he-IL" altLang="en-US" sz="2400" dirty="0" smtClean="0"/>
              <a:t>זו הבחינה הנחקרת ביותר ושעליה יש את הנתונים המחקריים הרבים והמלאים ביותר באשר לתפקודה בקבלת סטודנטים.</a:t>
            </a:r>
            <a:endParaRPr lang="en-US" altLang="en-US" sz="2400" dirty="0" smtClean="0"/>
          </a:p>
          <a:p>
            <a:r>
              <a:rPr lang="he-IL" altLang="en-US" sz="2400" dirty="0" smtClean="0"/>
              <a:t>ניסיון רב שנים מראה שלצורך חיזוי הצלחה בלימודים אקדמיים הצירוף של בחינה פסיכומטרית וציוני הבגרות הוא צירוף שעד היום לא נמצא טוב ממנו.</a:t>
            </a:r>
            <a:endParaRPr lang="en-US" altLang="en-US" sz="2400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03200" y="1393825"/>
            <a:ext cx="9625149" cy="13069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89447E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altLang="en-US" sz="28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488" y="212652"/>
            <a:ext cx="9637849" cy="869173"/>
          </a:xfrm>
        </p:spPr>
        <p:txBody>
          <a:bodyPr>
            <a:normAutofit/>
          </a:bodyPr>
          <a:lstStyle/>
          <a:p>
            <a:r>
              <a:rPr lang="he-IL" altLang="en-US" dirty="0" smtClean="0"/>
              <a:t>התפקיד והחשיבות </a:t>
            </a:r>
            <a:r>
              <a:rPr lang="he-IL" altLang="en-US" dirty="0"/>
              <a:t>של הבחינה </a:t>
            </a:r>
            <a:r>
              <a:rPr lang="he-IL" altLang="en-US" dirty="0" smtClean="0"/>
              <a:t>הפסיכומטרית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1028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3242"/>
            <a:ext cx="9167949" cy="768216"/>
          </a:xfrm>
        </p:spPr>
        <p:txBody>
          <a:bodyPr>
            <a:normAutofit/>
          </a:bodyPr>
          <a:lstStyle/>
          <a:p>
            <a:r>
              <a:rPr lang="he-IL" dirty="0" smtClean="0"/>
              <a:t>בחינות הבגרות והבחינה הפסיכומטרית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838200" y="892910"/>
            <a:ext cx="9207137" cy="596509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he-IL" sz="1800" dirty="0"/>
              <a:t>בישראל, הקבלה ללימודים בהשכלה הגבוהה מתבססת במרבית המוסדות על שילוב של </a:t>
            </a:r>
            <a:r>
              <a:rPr lang="he-IL" sz="1800" dirty="0" smtClean="0"/>
              <a:t>ציוני בגרות </a:t>
            </a:r>
            <a:r>
              <a:rPr lang="he-IL" sz="1800" dirty="0"/>
              <a:t>והציון בבחינה הפסיכומטרית. </a:t>
            </a:r>
            <a:endParaRPr lang="he-IL" sz="1800" dirty="0" smtClean="0"/>
          </a:p>
          <a:p>
            <a:pPr>
              <a:lnSpc>
                <a:spcPct val="120000"/>
              </a:lnSpc>
            </a:pPr>
            <a:r>
              <a:rPr lang="he-IL" sz="1800" dirty="0" smtClean="0"/>
              <a:t>שני </a:t>
            </a:r>
            <a:r>
              <a:rPr lang="he-IL" sz="1800" dirty="0"/>
              <a:t>כלים אלה משלימים זה את </a:t>
            </a:r>
            <a:r>
              <a:rPr lang="he-IL" sz="1800" dirty="0" smtClean="0"/>
              <a:t>זה </a:t>
            </a:r>
            <a:r>
              <a:rPr lang="he-IL" sz="1800" dirty="0"/>
              <a:t>שכן כל אחד מהם מפצה על החסרונות של השני </a:t>
            </a:r>
            <a:endParaRPr lang="he-IL" sz="1800" dirty="0" smtClean="0"/>
          </a:p>
          <a:p>
            <a:pPr>
              <a:lnSpc>
                <a:spcPct val="120000"/>
              </a:lnSpc>
            </a:pPr>
            <a:r>
              <a:rPr lang="he-IL" sz="1800" dirty="0" smtClean="0"/>
              <a:t>היתרון </a:t>
            </a:r>
            <a:r>
              <a:rPr lang="he-IL" sz="1800" dirty="0"/>
              <a:t>הבולט של </a:t>
            </a:r>
            <a:r>
              <a:rPr lang="he-IL" sz="1800" dirty="0" smtClean="0"/>
              <a:t>ציוני הבגרות </a:t>
            </a:r>
            <a:r>
              <a:rPr lang="he-IL" sz="1800" dirty="0"/>
              <a:t>ככלי מיון הוא העובדה שהציון הממוצע מבוסס על ריבוי מדידות שנעשו לאורך זמן, באמצעות כלים (מבחנים) שונים ובתחומי דעת </a:t>
            </a:r>
            <a:r>
              <a:rPr lang="he-IL" sz="1800" dirty="0" smtClean="0"/>
              <a:t>שונים ובמגוון </a:t>
            </a:r>
            <a:r>
              <a:rPr lang="he-IL" sz="1800" dirty="0"/>
              <a:t>רחב של סוגי מטלות </a:t>
            </a:r>
            <a:endParaRPr lang="he-IL" sz="1800" dirty="0" smtClean="0"/>
          </a:p>
          <a:p>
            <a:pPr>
              <a:lnSpc>
                <a:spcPct val="120000"/>
              </a:lnSpc>
            </a:pPr>
            <a:r>
              <a:rPr lang="he-IL" sz="1800" dirty="0" smtClean="0"/>
              <a:t>בצד היתרונות </a:t>
            </a:r>
            <a:r>
              <a:rPr lang="he-IL" sz="1800" dirty="0"/>
              <a:t>יש לציוני בחינות הבגרות כמה חסרונות ככלי מיון להשכלה הגבוהה:  </a:t>
            </a:r>
            <a:endParaRPr lang="he-IL" sz="1800" dirty="0" smtClean="0"/>
          </a:p>
          <a:p>
            <a:pPr marL="682625" lvl="1" indent="-225425">
              <a:lnSpc>
                <a:spcPct val="120000"/>
              </a:lnSpc>
            </a:pPr>
            <a:r>
              <a:rPr lang="he-IL" sz="1600" dirty="0" smtClean="0"/>
              <a:t>הבחינות נבנו במטרה לבחון עמידה בסטנדרטים של </a:t>
            </a:r>
            <a:r>
              <a:rPr lang="he-IL" sz="1600" dirty="0"/>
              <a:t>תכנית לימודים ספציפית ולא כדי להבחין באופן מיטבי בין </a:t>
            </a:r>
            <a:r>
              <a:rPr lang="he-IL" sz="1600" dirty="0" smtClean="0"/>
              <a:t>מועמדים להשכלה הגבוהה</a:t>
            </a:r>
          </a:p>
          <a:p>
            <a:pPr marL="682625" lvl="1" indent="-225425">
              <a:lnSpc>
                <a:spcPct val="120000"/>
              </a:lnSpc>
            </a:pPr>
            <a:r>
              <a:rPr lang="he-IL" sz="1600" dirty="0" smtClean="0"/>
              <a:t>הבחינות </a:t>
            </a:r>
            <a:r>
              <a:rPr lang="he-IL" sz="1600" dirty="0"/>
              <a:t>כוללות שאלות פתוחות שההערכה בהן נשענת על שיפוט </a:t>
            </a:r>
            <a:r>
              <a:rPr lang="he-IL" sz="1600" dirty="0" smtClean="0"/>
              <a:t>סובייקטיבי</a:t>
            </a:r>
          </a:p>
          <a:p>
            <a:pPr marL="682625" lvl="1" indent="-225425">
              <a:lnSpc>
                <a:spcPct val="120000"/>
              </a:lnSpc>
            </a:pPr>
            <a:r>
              <a:rPr lang="he-IL" sz="1600" dirty="0" smtClean="0"/>
              <a:t>מידי שנה מוכנסים שינויים במבנה הבחינות המקשים על השוואה לאורך זמן</a:t>
            </a:r>
          </a:p>
          <a:p>
            <a:pPr marL="682625" lvl="1" indent="-225425">
              <a:lnSpc>
                <a:spcPct val="120000"/>
              </a:lnSpc>
            </a:pPr>
            <a:r>
              <a:rPr lang="he-IL" sz="1600" dirty="0" smtClean="0"/>
              <a:t>הציון </a:t>
            </a:r>
            <a:r>
              <a:rPr lang="he-IL" sz="1600" dirty="0"/>
              <a:t>הממוצע של כל תלמיד מבוסס על שילוב ייחודי של ציונים במקצועות לימוד שונים וברמות </a:t>
            </a:r>
            <a:r>
              <a:rPr lang="he-IL" sz="1600" dirty="0" smtClean="0"/>
              <a:t>שונות </a:t>
            </a:r>
          </a:p>
          <a:p>
            <a:pPr marL="682625" lvl="1" indent="-225425">
              <a:lnSpc>
                <a:spcPct val="120000"/>
              </a:lnSpc>
            </a:pPr>
            <a:r>
              <a:rPr lang="he-IL" sz="1600" dirty="0" smtClean="0"/>
              <a:t>קיימים </a:t>
            </a:r>
            <a:r>
              <a:rPr lang="he-IL" sz="1600" dirty="0"/>
              <a:t>הבדלים ניכרים ברמת הקושי בין בחינות המועברות מידי שנה ואמורות להיות שקולות </a:t>
            </a:r>
            <a:endParaRPr lang="he-IL" sz="1600" dirty="0" smtClean="0"/>
          </a:p>
          <a:p>
            <a:pPr marL="682625" lvl="1" indent="-225425">
              <a:lnSpc>
                <a:spcPct val="120000"/>
              </a:lnSpc>
            </a:pPr>
            <a:r>
              <a:rPr lang="he-IL" sz="1600" dirty="0" smtClean="0"/>
              <a:t>קיימות </a:t>
            </a:r>
            <a:r>
              <a:rPr lang="he-IL" sz="1600" dirty="0"/>
              <a:t>השגות בנוגע לטוהר הבחינות ואמינות הציונים של בתי ספר </a:t>
            </a:r>
            <a:r>
              <a:rPr lang="he-IL" sz="1600" dirty="0" err="1" smtClean="0"/>
              <a:t>מסויימים</a:t>
            </a:r>
            <a:endParaRPr lang="he-IL" sz="1600" dirty="0" smtClean="0"/>
          </a:p>
          <a:p>
            <a:pPr marL="682625" lvl="1" indent="-225425">
              <a:lnSpc>
                <a:spcPct val="120000"/>
              </a:lnSpc>
            </a:pPr>
            <a:r>
              <a:rPr lang="he-IL" sz="1600" dirty="0" smtClean="0"/>
              <a:t>חלק </a:t>
            </a:r>
            <a:r>
              <a:rPr lang="he-IL" sz="1600" dirty="0"/>
              <a:t>ניכר מהמועמדים להשכלה הגבוהה נרשמים ללימודים זמן רב (5-3 שנים) לאחר שסיימו את לימודי התיכון וספק באיזו מידה </a:t>
            </a:r>
            <a:r>
              <a:rPr lang="he-IL" sz="1600" dirty="0" err="1"/>
              <a:t>ציוניהם</a:t>
            </a:r>
            <a:r>
              <a:rPr lang="he-IL" sz="1600" dirty="0"/>
              <a:t> בבחינות הבגרות משקפים נאמנה את רמת היכולת שלהם בזמן ההרשמה ללימודים בהשכלה הגבוהה. </a:t>
            </a:r>
            <a:endParaRPr lang="en-US" sz="16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BB96F3-E4EC-4DFD-BD99-C68DAC4CB3C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810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31820"/>
            <a:ext cx="9167949" cy="876958"/>
          </a:xfrm>
        </p:spPr>
        <p:txBody>
          <a:bodyPr>
            <a:normAutofit fontScale="90000"/>
          </a:bodyPr>
          <a:lstStyle/>
          <a:p>
            <a:r>
              <a:rPr lang="he-IL" altLang="en-US" dirty="0" smtClean="0"/>
              <a:t>מהימנות הבחינה הפסיכומטרית</a:t>
            </a:r>
            <a:br>
              <a:rPr lang="he-IL" altLang="en-US" dirty="0" smtClean="0"/>
            </a:br>
            <a:endParaRPr lang="en-US" alt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660400" y="3844925"/>
            <a:ext cx="9321800" cy="1946275"/>
          </a:xfrm>
        </p:spPr>
        <p:txBody>
          <a:bodyPr>
            <a:normAutofit/>
          </a:bodyPr>
          <a:lstStyle/>
          <a:p>
            <a:pPr algn="ctr"/>
            <a:r>
              <a:rPr lang="he-IL" altLang="en-US" sz="2400" dirty="0" smtClean="0">
                <a:solidFill>
                  <a:srgbClr val="89447E"/>
                </a:solidFill>
              </a:rPr>
              <a:t>הנתונים מבוססים כ- 50 נוסחי בחינה במתכונת החדשה  </a:t>
            </a:r>
            <a:endParaRPr lang="en-US" altLang="en-US" sz="2400" dirty="0" smtClean="0">
              <a:solidFill>
                <a:srgbClr val="89447E"/>
              </a:solidFill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860478"/>
              </p:ext>
            </p:extLst>
          </p:nvPr>
        </p:nvGraphicFramePr>
        <p:xfrm>
          <a:off x="527052" y="1127718"/>
          <a:ext cx="9455148" cy="2622997"/>
        </p:xfrm>
        <a:graphic>
          <a:graphicData uri="http://schemas.openxmlformats.org/drawingml/2006/table">
            <a:tbl>
              <a:tblPr rtl="1" firstRow="1">
                <a:tableStyleId>{C083E6E3-FA7D-4D7B-A595-EF9225AFEA82}</a:tableStyleId>
              </a:tblPr>
              <a:tblGrid>
                <a:gridCol w="1575489"/>
                <a:gridCol w="1575489"/>
                <a:gridCol w="1575489"/>
                <a:gridCol w="1575489"/>
                <a:gridCol w="1576596"/>
                <a:gridCol w="1576596"/>
              </a:tblGrid>
              <a:tr h="531811">
                <a:tc gridSpan="3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>
                          <a:solidFill>
                            <a:srgbClr val="002060"/>
                          </a:solidFill>
                          <a:effectLst/>
                        </a:rPr>
                        <a:t>ציונים בתחומי הבחינה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B6C2">
                        <a:alpha val="2117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>
                          <a:solidFill>
                            <a:srgbClr val="002060"/>
                          </a:solidFill>
                          <a:effectLst/>
                        </a:rPr>
                        <a:t>ציונים כלליים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B6C2">
                        <a:alpha val="2117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283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חשיבה מילולית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91452" marR="9145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B6C2">
                        <a:alpha val="2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חשיבה כמותית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B6C2">
                        <a:alpha val="2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אנגלית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B6C2">
                        <a:alpha val="2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 smtClean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הציון </a:t>
                      </a:r>
                      <a:r>
                        <a:rPr lang="en-US" sz="2000" b="0" dirty="0" smtClean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/>
                      </a:r>
                      <a:br>
                        <a:rPr lang="en-US" sz="2000" b="0" dirty="0" smtClean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</a:br>
                      <a:r>
                        <a:rPr lang="he-IL" sz="2000" b="0" dirty="0" smtClean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הרב-תחומי</a:t>
                      </a:r>
                      <a:r>
                        <a:rPr lang="he-IL" sz="2000" b="0" dirty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 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91452" marR="91452" marT="0" marB="0" anchor="ctr">
                    <a:lnL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B6C2">
                        <a:alpha val="2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 smtClean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הציון בדגש </a:t>
                      </a:r>
                      <a:r>
                        <a:rPr lang="he-IL" sz="2000" b="0" dirty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מילולי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B6C2">
                        <a:alpha val="2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000" b="0" dirty="0" smtClean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הציון בדגש </a:t>
                      </a:r>
                      <a:r>
                        <a:rPr lang="he-IL" sz="2000" b="0" dirty="0">
                          <a:solidFill>
                            <a:srgbClr val="002060"/>
                          </a:solidFill>
                          <a:effectLst/>
                          <a:cs typeface="+mn-cs"/>
                        </a:rPr>
                        <a:t>כמותי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B6C2">
                        <a:alpha val="21176"/>
                      </a:srgbClr>
                    </a:solidFill>
                  </a:tcPr>
                </a:tc>
              </a:tr>
              <a:tr h="69507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 smtClean="0">
                          <a:solidFill>
                            <a:srgbClr val="002060"/>
                          </a:solidFill>
                          <a:effectLst/>
                        </a:rPr>
                        <a:t>88.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.87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.92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.95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</a:rPr>
                        <a:t>.94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 smtClean="0">
                          <a:solidFill>
                            <a:srgbClr val="002060"/>
                          </a:solidFill>
                          <a:effectLst/>
                        </a:rPr>
                        <a:t>94.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95073">
                <a:tc gridSpan="3"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altLang="en-US" sz="2000" b="0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מהימנות בחינה חוזרת:  90.</a:t>
                      </a:r>
                      <a:endParaRPr lang="en-US" sz="2000" b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2" marR="9145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 w="12700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52" marR="91452" marT="0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580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he-IL" altLang="en-US" b="1" dirty="0" smtClean="0"/>
              <a:t>תוקף (חיזוי הצלחה בלימודים) של ציוני הבגרות, ציוני הבחינה הפסיכומטרית וציון הסכם </a:t>
            </a:r>
            <a:endParaRPr lang="en-US" altLang="en-US" dirty="0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121642"/>
              </p:ext>
            </p:extLst>
          </p:nvPr>
        </p:nvGraphicFramePr>
        <p:xfrm>
          <a:off x="618068" y="2022476"/>
          <a:ext cx="9313333" cy="3038254"/>
        </p:xfrm>
        <a:graphic>
          <a:graphicData uri="http://schemas.openxmlformats.org/drawingml/2006/table">
            <a:tbl>
              <a:tblPr rtl="1">
                <a:tableStyleId>{F5AB1C69-6EDB-4FF4-983F-18BD219EF322}</a:tableStyleId>
              </a:tblPr>
              <a:tblGrid>
                <a:gridCol w="1562101"/>
                <a:gridCol w="1117600"/>
                <a:gridCol w="1117600"/>
                <a:gridCol w="1117600"/>
                <a:gridCol w="1542344"/>
                <a:gridCol w="1428044"/>
                <a:gridCol w="1428044"/>
              </a:tblGrid>
              <a:tr h="432000">
                <a:tc rowSpan="3"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קריטריון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ציון </a:t>
                      </a:r>
                      <a:r>
                        <a:rPr lang="he-IL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סכם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ממוצע הבגרות</a:t>
                      </a:r>
                      <a:endParaRPr lang="en-US" sz="18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הבחינה הפסיכומטרית</a:t>
                      </a:r>
                      <a:endParaRPr lang="en-US" sz="1800" b="1" kern="1200" dirty="0" smtClean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91443" marR="91443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32000">
                <a:tc vMerge="1">
                  <a:txBody>
                    <a:bodyPr/>
                    <a:lstStyle/>
                    <a:p>
                      <a:endParaRPr lang="he-IL" dirty="0"/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he-IL" dirty="0"/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he-IL" dirty="0"/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kern="120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ציון כללי</a:t>
                      </a:r>
                      <a:endParaRPr lang="en-US" sz="18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u="sng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ציונים בתחומי הבחינה</a:t>
                      </a:r>
                      <a:endParaRPr lang="en-US" sz="1800" b="1" u="sng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חשיבה מילולית</a:t>
                      </a:r>
                      <a:endParaRPr lang="en-US" sz="16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חשיבה כמותית</a:t>
                      </a:r>
                      <a:endParaRPr lang="en-US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אנגלית</a:t>
                      </a:r>
                      <a:endParaRPr lang="en-US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</a:tr>
              <a:tr h="8711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ציון שנה א' </a:t>
                      </a:r>
                      <a:r>
                        <a:rPr lang="en-US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en-US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he-IL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לתואר </a:t>
                      </a: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בוגר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.46</a:t>
                      </a:r>
                      <a:endParaRPr lang="en-US" sz="24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.36</a:t>
                      </a: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.43</a:t>
                      </a:r>
                    </a:p>
                  </a:txBody>
                  <a:tcPr marL="91443" marR="91443" marT="0" marB="0" anchor="b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.36</a:t>
                      </a:r>
                    </a:p>
                  </a:txBody>
                  <a:tcPr marL="91443" marR="91443" marT="0" marB="0" anchor="b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.37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.32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7112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ציון הגמר </a:t>
                      </a:r>
                      <a:r>
                        <a:rPr lang="en-US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en-US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he-IL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לתואר בוגר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.47</a:t>
                      </a:r>
                      <a:endParaRPr lang="en-US" sz="24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.38</a:t>
                      </a: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.41</a:t>
                      </a:r>
                    </a:p>
                  </a:txBody>
                  <a:tcPr marL="91443" marR="91443" marT="0" marB="0" anchor="b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.34</a:t>
                      </a:r>
                    </a:p>
                  </a:txBody>
                  <a:tcPr marL="91443" marR="91443" marT="0" marB="0" anchor="b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.33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.31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3" marR="91443" marT="0" marB="0" anchor="b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870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/>
          </p:nvPr>
        </p:nvSpPr>
        <p:spPr>
          <a:xfrm>
            <a:off x="355600" y="365125"/>
            <a:ext cx="9650550" cy="1306921"/>
          </a:xfrm>
        </p:spPr>
        <p:txBody>
          <a:bodyPr anchor="t">
            <a:noAutofit/>
          </a:bodyPr>
          <a:lstStyle/>
          <a:p>
            <a:r>
              <a:rPr lang="he-IL" altLang="en-US" sz="2800" dirty="0" smtClean="0"/>
              <a:t>מקדמי התוקף של כלי המיון בניבוי ציון שנה א' לתואר בוגר לפי תחומי לימוד </a:t>
            </a:r>
            <a:r>
              <a:rPr lang="he-IL" altLang="en-US" sz="2800" b="0" dirty="0" smtClean="0"/>
              <a:t>(חסם עליון לתוקף:</a:t>
            </a:r>
            <a:r>
              <a:rPr lang="en-US" altLang="en-US" sz="2800" b="0" dirty="0" smtClean="0"/>
              <a:t> </a:t>
            </a:r>
            <a:r>
              <a:rPr lang="he-IL" altLang="en-US" sz="2800" b="0" dirty="0" smtClean="0"/>
              <a:t>מתאם בין שנה א' ל-ב' – 0.65)</a:t>
            </a:r>
            <a:endParaRPr lang="en-US" altLang="en-US" sz="2800" b="0" dirty="0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065394"/>
              </p:ext>
            </p:extLst>
          </p:nvPr>
        </p:nvGraphicFramePr>
        <p:xfrm>
          <a:off x="2601685" y="1377951"/>
          <a:ext cx="7405915" cy="4981577"/>
        </p:xfrm>
        <a:graphic>
          <a:graphicData uri="http://schemas.openxmlformats.org/drawingml/2006/table">
            <a:tbl>
              <a:tblPr rtl="1">
                <a:tableStyleId>{F2DE63D5-997A-4646-A377-4702673A728D}</a:tableStyleId>
              </a:tblPr>
              <a:tblGrid>
                <a:gridCol w="1790700"/>
                <a:gridCol w="1123043"/>
                <a:gridCol w="1123043"/>
                <a:gridCol w="1123043"/>
                <a:gridCol w="1123043"/>
                <a:gridCol w="1123043"/>
              </a:tblGrid>
              <a:tr h="335344">
                <a:tc rowSpan="3"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תחומי לימוד</a:t>
                      </a:r>
                      <a:endParaRPr lang="en-US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ציוני סכם</a:t>
                      </a:r>
                      <a:endParaRPr lang="en-US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ממוצע הבגרות</a:t>
                      </a:r>
                      <a:endParaRPr lang="en-US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</a:tr>
              <a:tr h="3353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</a:tr>
              <a:tr h="61427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סכם רב-תחומי</a:t>
                      </a:r>
                      <a:endParaRPr lang="en-US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סכם בדגש מילולי</a:t>
                      </a:r>
                      <a:endParaRPr lang="en-US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סכם בדגש כמותי</a:t>
                      </a:r>
                      <a:endParaRPr lang="en-US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+mn-cs"/>
                        </a:rPr>
                        <a:t>הבחינה הפסיכומטרית</a:t>
                      </a:r>
                      <a:endParaRPr lang="en-US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6C2">
                        <a:alpha val="20000"/>
                      </a:srgbClr>
                    </a:solidFill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משפטים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.44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.45</a:t>
                      </a:r>
                      <a:endParaRPr lang="en-US" sz="1800" b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.43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.37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.45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רוח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.48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.49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.47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.38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.43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חברה - מילולי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.41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.41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.40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.27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.42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עזר - רפואה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.19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.20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.18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.12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.24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רפואה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.35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.34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.36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.30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.33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חברה -כמותי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.53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.52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.54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.47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.43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טבע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.57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.55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.58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.45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.52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הנדסה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.53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.52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.54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.46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.45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735">
                <a:tc>
                  <a:txBody>
                    <a:bodyPr/>
                    <a:lstStyle/>
                    <a:p>
                      <a:pPr marL="8890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כולם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.46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.46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.46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.36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.43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455" marR="59455" marT="0" marB="0" anchor="ctr">
                    <a:lnL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7B6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151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e-IL" altLang="en-US" dirty="0" smtClean="0"/>
              <a:t>פערים בין קבוצות (2014) </a:t>
            </a:r>
            <a:endParaRPr lang="en-US" alt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19BA5-CAF3-43C4-A411-6FAF73B8A9D4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528889"/>
              </p:ext>
            </p:extLst>
          </p:nvPr>
        </p:nvGraphicFramePr>
        <p:xfrm>
          <a:off x="1210614" y="1841681"/>
          <a:ext cx="8695387" cy="3736158"/>
        </p:xfrm>
        <a:graphic>
          <a:graphicData uri="http://schemas.openxmlformats.org/drawingml/2006/table">
            <a:tbl>
              <a:tblPr rtl="1" bandRow="1">
                <a:tableStyleId>{F5AB1C69-6EDB-4FF4-983F-18BD219EF322}</a:tableStyleId>
              </a:tblPr>
              <a:tblGrid>
                <a:gridCol w="5588579"/>
                <a:gridCol w="1553404"/>
                <a:gridCol w="1553404"/>
              </a:tblGrid>
              <a:tr h="622693">
                <a:tc>
                  <a:txBody>
                    <a:bodyPr/>
                    <a:lstStyle/>
                    <a:p>
                      <a:pPr marL="342900" marR="114935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77B6C2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altLang="en-US" sz="2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צעירים (עד 20) ומבוגרים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501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565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22693">
                <a:tc>
                  <a:txBody>
                    <a:bodyPr/>
                    <a:lstStyle/>
                    <a:p>
                      <a:pPr marL="342900" marR="114935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77B6C2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altLang="en-US" sz="2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בני כפר ובני עיר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545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496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22693">
                <a:tc>
                  <a:txBody>
                    <a:bodyPr/>
                    <a:lstStyle/>
                    <a:p>
                      <a:pPr marL="342900" marR="114935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77B6C2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altLang="en-US" sz="2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רווקים ונשואים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472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552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22693">
                <a:tc>
                  <a:txBody>
                    <a:bodyPr/>
                    <a:lstStyle/>
                    <a:p>
                      <a:pPr marL="342900" marR="114935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77B6C2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altLang="en-US" sz="2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נשים וגברים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523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562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22693">
                <a:tc>
                  <a:txBody>
                    <a:bodyPr/>
                    <a:lstStyle/>
                    <a:p>
                      <a:pPr marL="342900" marR="114935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77B6C2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altLang="en-US" sz="2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נבחנים בעברית או בערבית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570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476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22693">
                <a:tc>
                  <a:txBody>
                    <a:bodyPr/>
                    <a:lstStyle/>
                    <a:p>
                      <a:pPr marL="342900" marR="114935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77B6C2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he-IL" altLang="en-US" sz="24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קידומת 02 קידומת 04</a:t>
                      </a:r>
                      <a:endParaRPr lang="en-US" altLang="en-US" sz="2400" b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566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114935" indent="0" algn="ctr" rtl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he-IL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534</a:t>
                      </a:r>
                      <a:endParaRPr lang="en-US" sz="2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979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9215"/>
            <a:ext cx="9167949" cy="987157"/>
          </a:xfrm>
        </p:spPr>
        <p:txBody>
          <a:bodyPr/>
          <a:lstStyle/>
          <a:p>
            <a:r>
              <a:rPr lang="he-IL" dirty="0" smtClean="0"/>
              <a:t>פערים בין קבוצות אוכלוסייה (הוגנות)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605" y="1236371"/>
            <a:ext cx="9207137" cy="5125791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he-IL" altLang="en-US" dirty="0" smtClean="0"/>
              <a:t>הבחינה הפסיכומטרית היא בחזקת צילום רנטגן של הישגי החברה הישראלית </a:t>
            </a:r>
          </a:p>
          <a:p>
            <a:pPr>
              <a:lnSpc>
                <a:spcPct val="110000"/>
              </a:lnSpc>
            </a:pPr>
            <a:r>
              <a:rPr lang="he-IL" altLang="en-US" dirty="0" smtClean="0"/>
              <a:t>הפערים בין קבוצות אוכלוסייה </a:t>
            </a:r>
            <a:r>
              <a:rPr lang="he-IL" altLang="en-US" dirty="0"/>
              <a:t>בציוני הבחינה </a:t>
            </a:r>
            <a:r>
              <a:rPr lang="he-IL" altLang="en-US" dirty="0" smtClean="0"/>
              <a:t>הפסיכומטרית זהים לחלוטין לפערים המתקבלים במבחני המיצ"ב, במבחנים בינלאומיים ואף בבחינות הבגרות</a:t>
            </a:r>
          </a:p>
          <a:p>
            <a:pPr>
              <a:lnSpc>
                <a:spcPct val="110000"/>
              </a:lnSpc>
            </a:pPr>
            <a:r>
              <a:rPr lang="he-IL" altLang="en-US" dirty="0" smtClean="0"/>
              <a:t>פערים בין קבוצות אוכלוסייה </a:t>
            </a:r>
            <a:r>
              <a:rPr lang="he-IL" altLang="en-US" u="sng" dirty="0" smtClean="0"/>
              <a:t>אינם</a:t>
            </a:r>
            <a:r>
              <a:rPr lang="he-IL" altLang="en-US" dirty="0" smtClean="0"/>
              <a:t> בחזקת הטיה אם אותם פערים מתקבלים גם בציונים בלימודים האקדמיים. </a:t>
            </a:r>
          </a:p>
          <a:p>
            <a:pPr>
              <a:lnSpc>
                <a:spcPct val="110000"/>
              </a:lnSpc>
            </a:pPr>
            <a:r>
              <a:rPr lang="he-IL" altLang="en-US" dirty="0" smtClean="0"/>
              <a:t>מדיניות </a:t>
            </a:r>
            <a:r>
              <a:rPr lang="he-IL" altLang="en-US" dirty="0"/>
              <a:t>חברתית של צמצום פערים </a:t>
            </a:r>
            <a:r>
              <a:rPr lang="he-IL" altLang="en-US" dirty="0" smtClean="0"/>
              <a:t>היא מבורכת אך יש ליישמה באמצעות מנגנונים שקופים של </a:t>
            </a:r>
            <a:r>
              <a:rPr lang="he-IL" altLang="en-US" dirty="0"/>
              <a:t>העדפה מתקנת </a:t>
            </a:r>
            <a:r>
              <a:rPr lang="he-IL" altLang="en-US" dirty="0" smtClean="0"/>
              <a:t>ולא על ידי מניפולציה של כלי המיון </a:t>
            </a:r>
            <a:endParaRPr lang="he-IL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901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423592" y="1844825"/>
            <a:ext cx="7328514" cy="2107219"/>
          </a:xfrm>
        </p:spPr>
        <p:txBody>
          <a:bodyPr>
            <a:noAutofit/>
          </a:bodyPr>
          <a:lstStyle/>
          <a:p>
            <a:r>
              <a:rPr lang="he-IL" sz="7200" b="1" dirty="0"/>
              <a:t>תודה רבה</a:t>
            </a:r>
            <a:br>
              <a:rPr lang="he-IL" sz="7200" b="1" dirty="0"/>
            </a:br>
            <a:r>
              <a:rPr lang="he-IL" sz="5400" dirty="0" smtClean="0"/>
              <a:t>שאלות?</a:t>
            </a:r>
            <a:endParaRPr lang="he-IL" sz="5400" dirty="0"/>
          </a:p>
        </p:txBody>
      </p:sp>
    </p:spTree>
    <p:extLst>
      <p:ext uri="{BB962C8B-B14F-4D97-AF65-F5344CB8AC3E}">
        <p14:creationId xmlns:p14="http://schemas.microsoft.com/office/powerpoint/2010/main" val="223518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N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1B78748-9668-4063-8245-BC19A1DCDEDB}"/>
</file>

<file path=customXml/itemProps2.xml><?xml version="1.0" encoding="utf-8"?>
<ds:datastoreItem xmlns:ds="http://schemas.openxmlformats.org/officeDocument/2006/customXml" ds:itemID="{80702FED-DB8A-4598-B7E4-E6A7BA60F1E8}"/>
</file>

<file path=customXml/itemProps3.xml><?xml version="1.0" encoding="utf-8"?>
<ds:datastoreItem xmlns:ds="http://schemas.openxmlformats.org/officeDocument/2006/customXml" ds:itemID="{12A9CE0D-FFCE-431C-B975-A58A793646E1}"/>
</file>

<file path=docProps/app.xml><?xml version="1.0" encoding="utf-8"?>
<Properties xmlns="http://schemas.openxmlformats.org/officeDocument/2006/extended-properties" xmlns:vt="http://schemas.openxmlformats.org/officeDocument/2006/docPropsVTypes">
  <Template>NITE_TEMPLATE-2</Template>
  <TotalTime>1042</TotalTime>
  <Words>1255</Words>
  <Application>Microsoft Office PowerPoint</Application>
  <PresentationFormat>Widescreen</PresentationFormat>
  <Paragraphs>219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Wingdings</vt:lpstr>
      <vt:lpstr>2_NITE</vt:lpstr>
      <vt:lpstr>המרכז הארצי לבחינות ולהערכה (מאל"ו)  והבחינה הפסיכומטרית</vt:lpstr>
      <vt:lpstr>על המרכז הארצי לבחינות ולהערכה (מאל"ו)</vt:lpstr>
      <vt:lpstr>מטרות מַאל"וּ</vt:lpstr>
      <vt:lpstr>תחומי הפעילות של מַאל"וּ</vt:lpstr>
      <vt:lpstr>בחינות מיון והשמה בהשכלה הגבוהה</vt:lpstr>
      <vt:lpstr>בחינות נוספות</vt:lpstr>
      <vt:lpstr>פרויקטים מיוחדים</vt:lpstr>
      <vt:lpstr>מחקר יישומי</vt:lpstr>
      <vt:lpstr>חשוב לדעת </vt:lpstr>
      <vt:lpstr>הבחינה הפסיכומטרית</vt:lpstr>
      <vt:lpstr>התפקיד והחשיבות של הבחינה הפסיכומטרית</vt:lpstr>
      <vt:lpstr>התפקיד והחשיבות של הבחינה הפסיכומטרית</vt:lpstr>
      <vt:lpstr>בחינות הבגרות והבחינה הפסיכומטרית</vt:lpstr>
      <vt:lpstr>מהימנות הבחינה הפסיכומטרית </vt:lpstr>
      <vt:lpstr>תוקף (חיזוי הצלחה בלימודים) של ציוני הבגרות, ציוני הבחינה הפסיכומטרית וציון הסכם </vt:lpstr>
      <vt:lpstr>מקדמי התוקף של כלי המיון בניבוי ציון שנה א' לתואר בוגר לפי תחומי לימוד (חסם עליון לתוקף: מתאם בין שנה א' ל-ב' – 0.65)</vt:lpstr>
      <vt:lpstr>פערים בין קבוצות (2014) </vt:lpstr>
      <vt:lpstr>פערים בין קבוצות אוכלוסייה (הוגנות)</vt:lpstr>
      <vt:lpstr>תודה רבה שאלות?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המרכז הארצי לבחינות ולהערכה (מאל"ו)  והבחינה הפסיכומטרית – ארגון, מהימנות,  תוקף והוגנות</dc:title>
  <dc:creator>yehudit meroz</dc:creator>
  <cp:lastModifiedBy>anat ben simon</cp:lastModifiedBy>
  <cp:revision>86</cp:revision>
  <dcterms:created xsi:type="dcterms:W3CDTF">2016-05-09T08:22:34Z</dcterms:created>
  <dcterms:modified xsi:type="dcterms:W3CDTF">2016-07-24T16:54:08Z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2005705</vt:r8>
  </property>
</Properties>
</file>