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s/slide20.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charts/chart2.xml" ContentType="application/vnd.openxmlformats-officedocument.drawingml.chart+xml"/>
  <Override PartName="/ppt/notesMasters/notesMaster1.xml" ContentType="application/vnd.openxmlformats-officedocument.presentationml.notesMaster+xml"/>
  <Override PartName="/ppt/theme/theme1.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charts/chart1.xml" ContentType="application/vnd.openxmlformats-officedocument.drawingml.chart+xml"/>
  <Override PartName="/ppt/charts/chart3.xml" ContentType="application/vnd.openxmlformats-officedocument.drawingml.char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charts/style1.xml" ContentType="application/vnd.ms-office.chartstyle+xml"/>
  <Override PartName="/ppt/charts/colors1.xml" ContentType="application/vnd.ms-office.chartcolorstyle+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tl="1" saveSubsetFonts="1">
  <p:sldMasterIdLst>
    <p:sldMasterId id="2147483672" r:id="rId1"/>
  </p:sldMasterIdLst>
  <p:notesMasterIdLst>
    <p:notesMasterId r:id="rId23"/>
  </p:notesMasterIdLst>
  <p:sldIdLst>
    <p:sldId id="261" r:id="rId2"/>
    <p:sldId id="258" r:id="rId3"/>
    <p:sldId id="279" r:id="rId4"/>
    <p:sldId id="262" r:id="rId5"/>
    <p:sldId id="263" r:id="rId6"/>
    <p:sldId id="264" r:id="rId7"/>
    <p:sldId id="265" r:id="rId8"/>
    <p:sldId id="266" r:id="rId9"/>
    <p:sldId id="267" r:id="rId10"/>
    <p:sldId id="268" r:id="rId11"/>
    <p:sldId id="269" r:id="rId12"/>
    <p:sldId id="271" r:id="rId13"/>
    <p:sldId id="280" r:id="rId14"/>
    <p:sldId id="270" r:id="rId15"/>
    <p:sldId id="272" r:id="rId16"/>
    <p:sldId id="273" r:id="rId17"/>
    <p:sldId id="274" r:id="rId18"/>
    <p:sldId id="275" r:id="rId19"/>
    <p:sldId id="276" r:id="rId20"/>
    <p:sldId id="277" r:id="rId21"/>
    <p:sldId id="278"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107" d="100"/>
          <a:sy n="107" d="100"/>
        </p:scale>
        <p:origin x="-8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0043307086614177E-2"/>
          <c:y val="3.4335875984251966E-2"/>
          <c:w val="0.89287313179891503"/>
          <c:h val="0.79105093503937007"/>
        </c:manualLayout>
      </c:layout>
      <c:lineChart>
        <c:grouping val="standard"/>
        <c:varyColors val="0"/>
        <c:ser>
          <c:idx val="0"/>
          <c:order val="0"/>
          <c:tx>
            <c:strRef>
              <c:f>גיליון1!$B$1</c:f>
              <c:strCache>
                <c:ptCount val="1"/>
                <c:pt idx="0">
                  <c:v>סידרה 2</c:v>
                </c:pt>
              </c:strCache>
            </c:strRef>
          </c:tx>
          <c:spPr>
            <a:ln w="31750" cap="rnd">
              <a:solidFill>
                <a:schemeClr val="accent1"/>
              </a:solidFill>
              <a:round/>
            </a:ln>
            <a:effectLst/>
          </c:spPr>
          <c:marker>
            <c:symbol val="none"/>
          </c:marker>
          <c:dLbls>
            <c:delete val="1"/>
          </c:dLbls>
          <c:cat>
            <c:numRef>
              <c:f>גיליון1!$A$2:$A$9</c:f>
              <c:numCache>
                <c:formatCode>General</c:formatCode>
                <c:ptCount val="8"/>
                <c:pt idx="0">
                  <c:v>2001</c:v>
                </c:pt>
                <c:pt idx="1">
                  <c:v>2005</c:v>
                </c:pt>
                <c:pt idx="2">
                  <c:v>2007</c:v>
                </c:pt>
                <c:pt idx="3">
                  <c:v>2008</c:v>
                </c:pt>
                <c:pt idx="4">
                  <c:v>2009</c:v>
                </c:pt>
                <c:pt idx="5">
                  <c:v>2010</c:v>
                </c:pt>
                <c:pt idx="6">
                  <c:v>2011</c:v>
                </c:pt>
                <c:pt idx="7">
                  <c:v>2013</c:v>
                </c:pt>
              </c:numCache>
            </c:numRef>
          </c:cat>
          <c:val>
            <c:numRef>
              <c:f>גיליון1!$B$2:$B$9</c:f>
              <c:numCache>
                <c:formatCode>General</c:formatCode>
                <c:ptCount val="8"/>
                <c:pt idx="0">
                  <c:v>22.9</c:v>
                </c:pt>
                <c:pt idx="1">
                  <c:v>18.5</c:v>
                </c:pt>
                <c:pt idx="2">
                  <c:v>14.1</c:v>
                </c:pt>
                <c:pt idx="3">
                  <c:v>12.5</c:v>
                </c:pt>
                <c:pt idx="4">
                  <c:v>11.3</c:v>
                </c:pt>
                <c:pt idx="5">
                  <c:v>10.1</c:v>
                </c:pt>
                <c:pt idx="6">
                  <c:v>9.6</c:v>
                </c:pt>
                <c:pt idx="7">
                  <c:v>5.9</c:v>
                </c:pt>
              </c:numCache>
            </c:numRef>
          </c:val>
          <c:smooth val="0"/>
          <c:extLst xmlns:c16r2="http://schemas.microsoft.com/office/drawing/2015/06/chart">
            <c:ext xmlns:c16="http://schemas.microsoft.com/office/drawing/2014/chart" uri="{C3380CC4-5D6E-409C-BE32-E72D297353CC}">
              <c16:uniqueId val="{00000000-C95E-431C-A76A-57DE3AEE51BF}"/>
            </c:ext>
          </c:extLst>
        </c:ser>
        <c:dLbls>
          <c:dLblPos val="ctr"/>
          <c:showLegendKey val="0"/>
          <c:showVal val="1"/>
          <c:showCatName val="0"/>
          <c:showSerName val="0"/>
          <c:showPercent val="0"/>
          <c:showBubbleSize val="0"/>
        </c:dLbls>
        <c:marker val="1"/>
        <c:smooth val="0"/>
        <c:axId val="138594176"/>
        <c:axId val="169485440"/>
      </c:lineChart>
      <c:catAx>
        <c:axId val="138594176"/>
        <c:scaling>
          <c:orientation val="minMax"/>
        </c:scaling>
        <c:delete val="0"/>
        <c:axPos val="b"/>
        <c:numFmt formatCode="General" sourceLinked="1"/>
        <c:majorTickMark val="out"/>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he-IL"/>
          </a:p>
        </c:txPr>
        <c:crossAx val="169485440"/>
        <c:crosses val="autoZero"/>
        <c:auto val="1"/>
        <c:lblAlgn val="ctr"/>
        <c:lblOffset val="100"/>
        <c:noMultiLvlLbl val="0"/>
      </c:catAx>
      <c:valAx>
        <c:axId val="169485440"/>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he-IL"/>
          </a:p>
        </c:txPr>
        <c:crossAx val="1385941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he-I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רצידיביזם</c:v>
                </c:pt>
              </c:strCache>
            </c:strRef>
          </c:tx>
          <c:spPr>
            <a:ln>
              <a:solidFill>
                <a:schemeClr val="accent1"/>
              </a:solidFill>
            </a:ln>
          </c:spPr>
          <c:marker>
            <c:spPr>
              <a:solidFill>
                <a:schemeClr val="accent1"/>
              </a:solidFill>
              <a:ln>
                <a:solidFill>
                  <a:schemeClr val="accent1"/>
                </a:solidFill>
              </a:ln>
            </c:spPr>
          </c:marker>
          <c:dLbls>
            <c:dLbl>
              <c:idx val="0"/>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BC56-4BAA-BABB-2F521AB9C92F}"/>
                </c:ext>
              </c:extLst>
            </c:dLbl>
            <c:dLbl>
              <c:idx val="1"/>
              <c:layout>
                <c:manualLayout>
                  <c:x val="-8.6705202312138727E-2"/>
                  <c:y val="-5.7755775577557754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BC56-4BAA-BABB-2F521AB9C92F}"/>
                </c:ext>
              </c:extLst>
            </c:dLbl>
            <c:dLbl>
              <c:idx val="2"/>
              <c:layout>
                <c:manualLayout>
                  <c:x val="-0.10115606936416185"/>
                  <c:y val="-3.7128712871287127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BC56-4BAA-BABB-2F521AB9C92F}"/>
                </c:ext>
              </c:extLst>
            </c:dLbl>
            <c:dLbl>
              <c:idx val="3"/>
              <c:layout>
                <c:manualLayout>
                  <c:x val="-5.2986512524084865E-2"/>
                  <c:y val="-5.3630363036303627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BC56-4BAA-BABB-2F521AB9C92F}"/>
                </c:ext>
              </c:extLst>
            </c:dLbl>
            <c:dLbl>
              <c:idx val="4"/>
              <c:layout>
                <c:manualLayout>
                  <c:x val="-4.3352601156069454E-2"/>
                  <c:y val="-5.7755775577557754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BC56-4BAA-BABB-2F521AB9C92F}"/>
                </c:ext>
              </c:extLst>
            </c:dLbl>
            <c:dLbl>
              <c:idx val="5"/>
              <c:layout>
                <c:manualLayout>
                  <c:x val="0"/>
                  <c:y val="-4.5379537953795367E-2"/>
                </c:manualLayout>
              </c:layout>
              <c:showLegendKey val="0"/>
              <c:showVal val="1"/>
              <c:showCatName val="0"/>
              <c:showSerName val="0"/>
              <c:showPercent val="0"/>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BC56-4BAA-BABB-2F521AB9C92F}"/>
                </c:ext>
              </c:extLst>
            </c:dLbl>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Sheet1!$A$2:$A$7</c:f>
              <c:numCache>
                <c:formatCode>General</c:formatCode>
                <c:ptCount val="6"/>
                <c:pt idx="0">
                  <c:v>0</c:v>
                </c:pt>
                <c:pt idx="1">
                  <c:v>1</c:v>
                </c:pt>
                <c:pt idx="2">
                  <c:v>2</c:v>
                </c:pt>
                <c:pt idx="3">
                  <c:v>3</c:v>
                </c:pt>
                <c:pt idx="4">
                  <c:v>4</c:v>
                </c:pt>
                <c:pt idx="5">
                  <c:v>5</c:v>
                </c:pt>
              </c:numCache>
            </c:numRef>
          </c:cat>
          <c:val>
            <c:numRef>
              <c:f>Sheet1!$B$2:$B$7</c:f>
              <c:numCache>
                <c:formatCode>0.00%</c:formatCode>
                <c:ptCount val="6"/>
                <c:pt idx="0">
                  <c:v>0</c:v>
                </c:pt>
                <c:pt idx="1">
                  <c:v>0.18</c:v>
                </c:pt>
                <c:pt idx="2">
                  <c:v>0.27900000000000003</c:v>
                </c:pt>
                <c:pt idx="3">
                  <c:v>0.34100000000000003</c:v>
                </c:pt>
                <c:pt idx="4">
                  <c:v>0.379</c:v>
                </c:pt>
                <c:pt idx="5">
                  <c:v>0.41299999999999998</c:v>
                </c:pt>
              </c:numCache>
            </c:numRef>
          </c:val>
          <c:smooth val="0"/>
          <c:extLst xmlns:c16r2="http://schemas.microsoft.com/office/drawing/2015/06/chart">
            <c:ext xmlns:c16="http://schemas.microsoft.com/office/drawing/2014/chart" uri="{C3380CC4-5D6E-409C-BE32-E72D297353CC}">
              <c16:uniqueId val="{00000006-BC56-4BAA-BABB-2F521AB9C92F}"/>
            </c:ext>
          </c:extLst>
        </c:ser>
        <c:dLbls>
          <c:showLegendKey val="0"/>
          <c:showVal val="0"/>
          <c:showCatName val="0"/>
          <c:showSerName val="0"/>
          <c:showPercent val="0"/>
          <c:showBubbleSize val="0"/>
        </c:dLbls>
        <c:marker val="1"/>
        <c:smooth val="0"/>
        <c:axId val="174131072"/>
        <c:axId val="174141440"/>
      </c:lineChart>
      <c:catAx>
        <c:axId val="174131072"/>
        <c:scaling>
          <c:orientation val="minMax"/>
        </c:scaling>
        <c:delete val="0"/>
        <c:axPos val="b"/>
        <c:title>
          <c:tx>
            <c:rich>
              <a:bodyPr/>
              <a:lstStyle/>
              <a:p>
                <a:pPr>
                  <a:defRPr/>
                </a:pPr>
                <a:r>
                  <a:rPr lang="he-IL" dirty="0"/>
                  <a:t>מספר שנים</a:t>
                </a:r>
                <a:endParaRPr lang="en-US" dirty="0"/>
              </a:p>
            </c:rich>
          </c:tx>
          <c:layout/>
          <c:overlay val="0"/>
        </c:title>
        <c:numFmt formatCode="General" sourceLinked="1"/>
        <c:majorTickMark val="out"/>
        <c:minorTickMark val="none"/>
        <c:tickLblPos val="nextTo"/>
        <c:spPr>
          <a:ln>
            <a:solidFill>
              <a:srgbClr val="C6E7FC">
                <a:lumMod val="10000"/>
              </a:srgbClr>
            </a:solidFill>
          </a:ln>
        </c:spPr>
        <c:crossAx val="174141440"/>
        <c:crosses val="autoZero"/>
        <c:auto val="0"/>
        <c:lblAlgn val="ctr"/>
        <c:lblOffset val="100"/>
        <c:noMultiLvlLbl val="0"/>
      </c:catAx>
      <c:valAx>
        <c:axId val="174141440"/>
        <c:scaling>
          <c:orientation val="minMax"/>
        </c:scaling>
        <c:delete val="0"/>
        <c:axPos val="l"/>
        <c:numFmt formatCode="0%" sourceLinked="0"/>
        <c:majorTickMark val="out"/>
        <c:minorTickMark val="none"/>
        <c:tickLblPos val="nextTo"/>
        <c:spPr>
          <a:ln>
            <a:solidFill>
              <a:srgbClr val="C6E7FC">
                <a:lumMod val="10000"/>
              </a:srgbClr>
            </a:solidFill>
          </a:ln>
        </c:spPr>
        <c:crossAx val="174131072"/>
        <c:crosses val="autoZero"/>
        <c:crossBetween val="midCat"/>
      </c:valAx>
    </c:plotArea>
    <c:plotVisOnly val="1"/>
    <c:dispBlanksAs val="gap"/>
    <c:showDLblsOverMax val="0"/>
  </c:chart>
  <c:txPr>
    <a:bodyPr/>
    <a:lstStyle/>
    <a:p>
      <a:pPr>
        <a:defRPr>
          <a:latin typeface="David" pitchFamily="34" charset="-79"/>
          <a:cs typeface="David" pitchFamily="34" charset="-79"/>
        </a:defRPr>
      </a:pPr>
      <a:endParaRPr lang="he-IL"/>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043307086614177E-2"/>
          <c:y val="3.4335875984251966E-2"/>
          <c:w val="0.89287313179891503"/>
          <c:h val="0.79105093503937007"/>
        </c:manualLayout>
      </c:layout>
      <c:barChart>
        <c:barDir val="col"/>
        <c:grouping val="clustered"/>
        <c:varyColors val="0"/>
        <c:ser>
          <c:idx val="0"/>
          <c:order val="0"/>
          <c:tx>
            <c:strRef>
              <c:f>גיליון1!$B$1</c:f>
              <c:strCache>
                <c:ptCount val="1"/>
                <c:pt idx="0">
                  <c:v>סידרה 1</c:v>
                </c:pt>
              </c:strCache>
            </c:strRef>
          </c:tx>
          <c:spPr>
            <a:ln>
              <a:solidFill>
                <a:schemeClr val="tx1"/>
              </a:solidFill>
            </a:ln>
          </c:spPr>
          <c:invertIfNegative val="0"/>
          <c:dPt>
            <c:idx val="10"/>
            <c:invertIfNegative val="0"/>
            <c:bubble3D val="0"/>
            <c:spPr>
              <a:solidFill>
                <a:srgbClr val="00B0F0"/>
              </a:solidFill>
              <a:ln>
                <a:solidFill>
                  <a:schemeClr val="tx1"/>
                </a:solidFill>
              </a:ln>
            </c:spPr>
            <c:extLst xmlns:c16r2="http://schemas.microsoft.com/office/drawing/2015/06/chart">
              <c:ext xmlns:c16="http://schemas.microsoft.com/office/drawing/2014/chart" uri="{C3380CC4-5D6E-409C-BE32-E72D297353CC}">
                <c16:uniqueId val="{00000002-0A22-49FB-8845-637BD675BBB6}"/>
              </c:ext>
            </c:extLst>
          </c:dPt>
          <c:dPt>
            <c:idx val="11"/>
            <c:invertIfNegative val="0"/>
            <c:bubble3D val="0"/>
            <c:spPr>
              <a:solidFill>
                <a:srgbClr val="00B0F0"/>
              </a:solidFill>
              <a:ln>
                <a:solidFill>
                  <a:schemeClr val="tx1"/>
                </a:solidFill>
              </a:ln>
            </c:spPr>
            <c:extLst xmlns:c16r2="http://schemas.microsoft.com/office/drawing/2015/06/chart">
              <c:ext xmlns:c16="http://schemas.microsoft.com/office/drawing/2014/chart" uri="{C3380CC4-5D6E-409C-BE32-E72D297353CC}">
                <c16:uniqueId val="{00000003-0A22-49FB-8845-637BD675BBB6}"/>
              </c:ext>
            </c:extLst>
          </c:dPt>
          <c:dPt>
            <c:idx val="12"/>
            <c:invertIfNegative val="0"/>
            <c:bubble3D val="0"/>
            <c:spPr>
              <a:solidFill>
                <a:srgbClr val="00B0F0"/>
              </a:solidFill>
              <a:ln>
                <a:solidFill>
                  <a:schemeClr val="tx1"/>
                </a:solidFill>
              </a:ln>
            </c:spPr>
            <c:extLst xmlns:c16r2="http://schemas.microsoft.com/office/drawing/2015/06/chart">
              <c:ext xmlns:c16="http://schemas.microsoft.com/office/drawing/2014/chart" uri="{C3380CC4-5D6E-409C-BE32-E72D297353CC}">
                <c16:uniqueId val="{00000004-0A22-49FB-8845-637BD675BBB6}"/>
              </c:ext>
            </c:extLst>
          </c:dPt>
          <c:dPt>
            <c:idx val="13"/>
            <c:invertIfNegative val="0"/>
            <c:bubble3D val="0"/>
            <c:spPr>
              <a:solidFill>
                <a:srgbClr val="00B0F0"/>
              </a:solidFill>
              <a:ln>
                <a:solidFill>
                  <a:schemeClr val="tx1"/>
                </a:solidFill>
              </a:ln>
            </c:spPr>
            <c:extLst xmlns:c16r2="http://schemas.microsoft.com/office/drawing/2015/06/chart">
              <c:ext xmlns:c16="http://schemas.microsoft.com/office/drawing/2014/chart" uri="{C3380CC4-5D6E-409C-BE32-E72D297353CC}">
                <c16:uniqueId val="{00000001-0A22-49FB-8845-637BD675BBB6}"/>
              </c:ext>
            </c:extLst>
          </c:dPt>
          <c:dLbls>
            <c:dLbl>
              <c:idx val="13"/>
              <c:spPr>
                <a:noFill/>
                <a:ln>
                  <a:noFill/>
                </a:ln>
                <a:effectLst/>
              </c:spPr>
              <c:txPr>
                <a:bodyPr/>
                <a:lstStyle/>
                <a:p>
                  <a:pPr>
                    <a:defRPr sz="2000">
                      <a:solidFill>
                        <a:srgbClr val="00B0F0"/>
                      </a:solidFill>
                    </a:defRPr>
                  </a:pPr>
                  <a:endParaRPr lang="he-IL"/>
                </a:p>
              </c:txPr>
              <c:showLegendKey val="0"/>
              <c:showVal val="1"/>
              <c:showCatName val="0"/>
              <c:showSerName val="0"/>
              <c:showPercent val="0"/>
              <c:showBubbleSize val="0"/>
            </c:dLbl>
            <c:spPr>
              <a:noFill/>
              <a:ln>
                <a:noFill/>
              </a:ln>
              <a:effectLst/>
            </c:spPr>
            <c:txPr>
              <a:bodyPr/>
              <a:lstStyle/>
              <a:p>
                <a:pPr>
                  <a:defRPr sz="12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גיליון1!$A$2:$A$15</c:f>
              <c:numCache>
                <c:formatCode>General</c:formatCode>
                <c:ptCount val="14"/>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numCache>
            </c:numRef>
          </c:cat>
          <c:val>
            <c:numRef>
              <c:f>גיליון1!$B$2:$B$15</c:f>
              <c:numCache>
                <c:formatCode>0.0</c:formatCode>
                <c:ptCount val="14"/>
                <c:pt idx="0">
                  <c:v>17.8</c:v>
                </c:pt>
                <c:pt idx="1">
                  <c:v>17</c:v>
                </c:pt>
                <c:pt idx="2">
                  <c:v>18.399999999999999</c:v>
                </c:pt>
                <c:pt idx="3">
                  <c:v>18.5</c:v>
                </c:pt>
                <c:pt idx="4">
                  <c:v>17.2</c:v>
                </c:pt>
                <c:pt idx="5">
                  <c:v>17.2</c:v>
                </c:pt>
                <c:pt idx="6">
                  <c:v>15.3</c:v>
                </c:pt>
                <c:pt idx="7">
                  <c:v>15.5</c:v>
                </c:pt>
                <c:pt idx="8">
                  <c:v>16.100000000000001</c:v>
                </c:pt>
                <c:pt idx="9">
                  <c:v>15.7</c:v>
                </c:pt>
                <c:pt idx="10">
                  <c:v>14.9</c:v>
                </c:pt>
                <c:pt idx="11">
                  <c:v>14.2</c:v>
                </c:pt>
                <c:pt idx="12">
                  <c:v>14.5</c:v>
                </c:pt>
                <c:pt idx="13">
                  <c:v>15.8</c:v>
                </c:pt>
              </c:numCache>
            </c:numRef>
          </c:val>
          <c:extLst xmlns:c16r2="http://schemas.microsoft.com/office/drawing/2015/06/chart">
            <c:ext xmlns:c16="http://schemas.microsoft.com/office/drawing/2014/chart" uri="{C3380CC4-5D6E-409C-BE32-E72D297353CC}">
              <c16:uniqueId val="{00000000-0A22-49FB-8845-637BD675BBB6}"/>
            </c:ext>
          </c:extLst>
        </c:ser>
        <c:dLbls>
          <c:showLegendKey val="0"/>
          <c:showVal val="0"/>
          <c:showCatName val="0"/>
          <c:showSerName val="0"/>
          <c:showPercent val="0"/>
          <c:showBubbleSize val="0"/>
        </c:dLbls>
        <c:gapWidth val="150"/>
        <c:axId val="174104960"/>
        <c:axId val="174106496"/>
      </c:barChart>
      <c:catAx>
        <c:axId val="174104960"/>
        <c:scaling>
          <c:orientation val="minMax"/>
        </c:scaling>
        <c:delete val="0"/>
        <c:axPos val="b"/>
        <c:numFmt formatCode="General" sourceLinked="1"/>
        <c:majorTickMark val="out"/>
        <c:minorTickMark val="none"/>
        <c:tickLblPos val="nextTo"/>
        <c:spPr>
          <a:ln>
            <a:solidFill>
              <a:srgbClr val="C6E7FC">
                <a:lumMod val="10000"/>
              </a:srgbClr>
            </a:solidFill>
          </a:ln>
        </c:spPr>
        <c:txPr>
          <a:bodyPr/>
          <a:lstStyle/>
          <a:p>
            <a:pPr>
              <a:defRPr sz="1200"/>
            </a:pPr>
            <a:endParaRPr lang="he-IL"/>
          </a:p>
        </c:txPr>
        <c:crossAx val="174106496"/>
        <c:crosses val="autoZero"/>
        <c:auto val="1"/>
        <c:lblAlgn val="ctr"/>
        <c:lblOffset val="100"/>
        <c:noMultiLvlLbl val="0"/>
      </c:catAx>
      <c:valAx>
        <c:axId val="174106496"/>
        <c:scaling>
          <c:orientation val="minMax"/>
        </c:scaling>
        <c:delete val="0"/>
        <c:axPos val="l"/>
        <c:majorGridlines>
          <c:spPr>
            <a:ln>
              <a:noFill/>
            </a:ln>
          </c:spPr>
        </c:majorGridlines>
        <c:numFmt formatCode="0" sourceLinked="0"/>
        <c:majorTickMark val="out"/>
        <c:minorTickMark val="none"/>
        <c:tickLblPos val="nextTo"/>
        <c:spPr>
          <a:ln>
            <a:solidFill>
              <a:srgbClr val="C6E7FC">
                <a:lumMod val="10000"/>
              </a:srgbClr>
            </a:solidFill>
          </a:ln>
        </c:spPr>
        <c:txPr>
          <a:bodyPr/>
          <a:lstStyle/>
          <a:p>
            <a:pPr>
              <a:defRPr sz="1200"/>
            </a:pPr>
            <a:endParaRPr lang="he-IL"/>
          </a:p>
        </c:txPr>
        <c:crossAx val="174104960"/>
        <c:crosses val="autoZero"/>
        <c:crossBetween val="between"/>
      </c:valAx>
    </c:plotArea>
    <c:plotVisOnly val="1"/>
    <c:dispBlanksAs val="gap"/>
    <c:showDLblsOverMax val="0"/>
  </c:chart>
  <c:spPr>
    <a:ln>
      <a:solidFill>
        <a:schemeClr val="tx1"/>
      </a:solidFill>
    </a:ln>
  </c:spPr>
  <c:txPr>
    <a:bodyPr/>
    <a:lstStyle/>
    <a:p>
      <a:pPr>
        <a:defRPr sz="1400">
          <a:latin typeface="David" pitchFamily="34" charset="-79"/>
          <a:cs typeface="David" pitchFamily="34" charset="-79"/>
        </a:defRPr>
      </a:pPr>
      <a:endParaRPr lang="he-IL"/>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1">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620297E6-FD19-4826-BE54-1B465B707A74}" type="datetimeFigureOut">
              <a:rPr lang="he-IL" smtClean="0"/>
              <a:t>י"ט/תמוז/תשע"ו</a:t>
            </a:fld>
            <a:endParaRPr lang="he-IL"/>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8D6594D-BD88-4FFB-8E5F-76ED2BA3F57D}" type="slidenum">
              <a:rPr lang="he-IL" smtClean="0"/>
              <a:t>‹#›</a:t>
            </a:fld>
            <a:endParaRPr lang="he-IL"/>
          </a:p>
        </p:txBody>
      </p:sp>
    </p:spTree>
    <p:extLst>
      <p:ext uri="{BB962C8B-B14F-4D97-AF65-F5344CB8AC3E}">
        <p14:creationId xmlns:p14="http://schemas.microsoft.com/office/powerpoint/2010/main" val="206328644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r">
              <a:defRPr sz="5400"/>
            </a:lvl1pPr>
          </a:lstStyle>
          <a:p>
            <a:r>
              <a:rPr lang="en-US" dirty="0"/>
              <a:t>Click to edit Master title style</a:t>
            </a:r>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r">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Date Placeholder 3"/>
          <p:cNvSpPr>
            <a:spLocks noGrp="1"/>
          </p:cNvSpPr>
          <p:nvPr>
            <p:ph type="dt" sz="half" idx="10"/>
          </p:nvPr>
        </p:nvSpPr>
        <p:spPr>
          <a:xfrm>
            <a:off x="5646542" y="330370"/>
            <a:ext cx="2368292" cy="309201"/>
          </a:xfrm>
          <a:prstGeom prst="rect">
            <a:avLst/>
          </a:prstGeom>
        </p:spPr>
        <p:txBody>
          <a:bodyPr/>
          <a:lstStyle/>
          <a:p>
            <a:fld id="{10163AF5-6ADD-4031-B81A-2DC39A642EC1}" type="datetime8">
              <a:rPr lang="he-IL" smtClean="0"/>
              <a:t>25 יולי 16</a:t>
            </a:fld>
            <a:endParaRPr lang="he-IL"/>
          </a:p>
        </p:txBody>
      </p:sp>
      <p:sp>
        <p:nvSpPr>
          <p:cNvPr id="5" name="Footer Placeholder 4"/>
          <p:cNvSpPr>
            <a:spLocks noGrp="1"/>
          </p:cNvSpPr>
          <p:nvPr>
            <p:ph type="ftr" sz="quarter" idx="11"/>
          </p:nvPr>
        </p:nvSpPr>
        <p:spPr>
          <a:xfrm>
            <a:off x="2396319" y="329308"/>
            <a:ext cx="3086292" cy="309201"/>
          </a:xfrm>
          <a:prstGeom prst="rect">
            <a:avLst/>
          </a:prstGeom>
        </p:spPr>
        <p:txBody>
          <a:bodyPr/>
          <a:lstStyle/>
          <a:p>
            <a:endParaRPr lang="he-IL"/>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77304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459879" y="70355"/>
            <a:ext cx="6571343" cy="1049235"/>
          </a:xfrm>
        </p:spPr>
        <p:txBody>
          <a:bodyPr/>
          <a:lstStyle>
            <a:lvl1pPr algn="r" rtl="1">
              <a:defRPr>
                <a:cs typeface="DBS-David" pitchFamily="2" charset="-79"/>
              </a:defRPr>
            </a:lvl1pPr>
          </a:lstStyle>
          <a:p>
            <a:r>
              <a:rPr lang="en-US"/>
              <a:t>Click to edit Master title style</a:t>
            </a:r>
            <a:endParaRPr lang="en-US" dirty="0"/>
          </a:p>
        </p:txBody>
      </p:sp>
      <p:sp>
        <p:nvSpPr>
          <p:cNvPr id="3" name="Content Placeholder 2"/>
          <p:cNvSpPr>
            <a:spLocks noGrp="1"/>
          </p:cNvSpPr>
          <p:nvPr>
            <p:ph idx="1"/>
          </p:nvPr>
        </p:nvSpPr>
        <p:spPr>
          <a:xfrm>
            <a:off x="1443491" y="1268761"/>
            <a:ext cx="6571343" cy="4197586"/>
          </a:xfrm>
        </p:spPr>
        <p:txBody>
          <a:bodyPr anchor="t"/>
          <a:lstStyle>
            <a:lvl1pPr algn="r" rtl="1">
              <a:defRPr/>
            </a:lvl1pPr>
            <a:lvl2pPr algn="r" rtl="1">
              <a:defRPr/>
            </a:lvl2pPr>
            <a:lvl3pPr algn="r" rtl="1">
              <a:defRPr/>
            </a:lvl3pPr>
            <a:lvl4pPr algn="r" rtl="1">
              <a:defRPr/>
            </a:lvl4pPr>
            <a:lvl5pPr algn="r" rtl="1">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33" name="Straight Connector 32"/>
          <p:cNvCxnSpPr/>
          <p:nvPr/>
        </p:nvCxnSpPr>
        <p:spPr>
          <a:xfrm>
            <a:off x="1459879" y="1115264"/>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85835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r" rtl="1">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Edit Master text styles</a:t>
            </a:r>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442107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5646542" y="330370"/>
            <a:ext cx="2368292" cy="309201"/>
          </a:xfrm>
          <a:prstGeom prst="rect">
            <a:avLst/>
          </a:prstGeom>
        </p:spPr>
        <p:txBody>
          <a:bodyPr/>
          <a:lstStyle/>
          <a:p>
            <a:fld id="{5E81B94C-0EB0-41E4-8B88-4079A49E3C8E}" type="datetime8">
              <a:rPr lang="he-IL" smtClean="0"/>
              <a:t>25 יולי 16</a:t>
            </a:fld>
            <a:endParaRPr lang="he-IL"/>
          </a:p>
        </p:txBody>
      </p:sp>
      <p:sp>
        <p:nvSpPr>
          <p:cNvPr id="6" name="Footer Placeholder 5"/>
          <p:cNvSpPr>
            <a:spLocks noGrp="1"/>
          </p:cNvSpPr>
          <p:nvPr>
            <p:ph type="ftr" sz="quarter" idx="11"/>
          </p:nvPr>
        </p:nvSpPr>
        <p:spPr>
          <a:xfrm>
            <a:off x="1443491" y="329308"/>
            <a:ext cx="4034004" cy="309201"/>
          </a:xfrm>
          <a:prstGeom prst="rect">
            <a:avLst/>
          </a:prstGeom>
        </p:spPr>
        <p:txBody>
          <a:bodyPr/>
          <a:lstStyle/>
          <a:p>
            <a:endParaRPr lang="he-IL"/>
          </a:p>
        </p:txBody>
      </p:sp>
      <p:sp>
        <p:nvSpPr>
          <p:cNvPr id="7" name="Slide Number Placeholder 6"/>
          <p:cNvSpPr>
            <a:spLocks noGrp="1"/>
          </p:cNvSpPr>
          <p:nvPr>
            <p:ph type="sldNum" sz="quarter" idx="12"/>
          </p:nvPr>
        </p:nvSpPr>
        <p:spPr>
          <a:xfrm>
            <a:off x="487725" y="798973"/>
            <a:ext cx="795746" cy="503578"/>
          </a:xfrm>
          <a:prstGeom prst="rect">
            <a:avLst/>
          </a:prstGeom>
        </p:spPr>
        <p:txBody>
          <a:bodyPr/>
          <a:lstStyle/>
          <a:p>
            <a:fld id="{DAF22AC9-109E-4E4D-92F9-530E51D9A3A2}" type="slidenum">
              <a:rPr lang="he-IL" smtClean="0"/>
              <a:t>‹#›</a:t>
            </a:fld>
            <a:endParaRPr lang="he-IL"/>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3225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5646542" y="330370"/>
            <a:ext cx="2368292" cy="309201"/>
          </a:xfrm>
          <a:prstGeom prst="rect">
            <a:avLst/>
          </a:prstGeom>
        </p:spPr>
        <p:txBody>
          <a:bodyPr/>
          <a:lstStyle/>
          <a:p>
            <a:fld id="{A4676976-64D1-4029-9426-3203919E46EE}" type="datetime8">
              <a:rPr lang="he-IL" smtClean="0"/>
              <a:t>25 יולי 16</a:t>
            </a:fld>
            <a:endParaRPr lang="he-IL"/>
          </a:p>
        </p:txBody>
      </p:sp>
      <p:sp>
        <p:nvSpPr>
          <p:cNvPr id="8" name="Footer Placeholder 7"/>
          <p:cNvSpPr>
            <a:spLocks noGrp="1"/>
          </p:cNvSpPr>
          <p:nvPr>
            <p:ph type="ftr" sz="quarter" idx="11"/>
          </p:nvPr>
        </p:nvSpPr>
        <p:spPr>
          <a:xfrm>
            <a:off x="1443491" y="329308"/>
            <a:ext cx="4034004" cy="309201"/>
          </a:xfrm>
          <a:prstGeom prst="rect">
            <a:avLst/>
          </a:prstGeom>
        </p:spPr>
        <p:txBody>
          <a:bodyPr/>
          <a:lstStyle/>
          <a:p>
            <a:endParaRPr lang="he-IL"/>
          </a:p>
        </p:txBody>
      </p:sp>
      <p:sp>
        <p:nvSpPr>
          <p:cNvPr id="9" name="Slide Number Placeholder 8"/>
          <p:cNvSpPr>
            <a:spLocks noGrp="1"/>
          </p:cNvSpPr>
          <p:nvPr>
            <p:ph type="sldNum" sz="quarter" idx="12"/>
          </p:nvPr>
        </p:nvSpPr>
        <p:spPr>
          <a:xfrm>
            <a:off x="487725" y="798973"/>
            <a:ext cx="795746" cy="503578"/>
          </a:xfrm>
          <a:prstGeom prst="rect">
            <a:avLst/>
          </a:prstGeom>
        </p:spPr>
        <p:txBody>
          <a:bodyPr/>
          <a:lstStyle/>
          <a:p>
            <a:fld id="{DAF22AC9-109E-4E4D-92F9-530E51D9A3A2}" type="slidenum">
              <a:rPr lang="he-IL" smtClean="0"/>
              <a:t>‹#›</a:t>
            </a:fld>
            <a:endParaRPr lang="he-IL"/>
          </a:p>
        </p:txBody>
      </p:sp>
    </p:spTree>
    <p:extLst>
      <p:ext uri="{BB962C8B-B14F-4D97-AF65-F5344CB8AC3E}">
        <p14:creationId xmlns:p14="http://schemas.microsoft.com/office/powerpoint/2010/main" val="1269674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5646542" y="330370"/>
            <a:ext cx="2368292" cy="309201"/>
          </a:xfrm>
          <a:prstGeom prst="rect">
            <a:avLst/>
          </a:prstGeom>
        </p:spPr>
        <p:txBody>
          <a:bodyPr/>
          <a:lstStyle/>
          <a:p>
            <a:fld id="{E4F1B0F6-5126-4986-B605-F71DA1AB4480}" type="datetime8">
              <a:rPr lang="he-IL" smtClean="0"/>
              <a:t>25 יולי 16</a:t>
            </a:fld>
            <a:endParaRPr lang="he-IL"/>
          </a:p>
        </p:txBody>
      </p:sp>
      <p:sp>
        <p:nvSpPr>
          <p:cNvPr id="4" name="Footer Placeholder 3"/>
          <p:cNvSpPr>
            <a:spLocks noGrp="1"/>
          </p:cNvSpPr>
          <p:nvPr>
            <p:ph type="ftr" sz="quarter" idx="11"/>
          </p:nvPr>
        </p:nvSpPr>
        <p:spPr>
          <a:xfrm>
            <a:off x="1443491" y="329308"/>
            <a:ext cx="4034004" cy="309201"/>
          </a:xfrm>
          <a:prstGeom prst="rect">
            <a:avLst/>
          </a:prstGeom>
        </p:spPr>
        <p:txBody>
          <a:bodyPr/>
          <a:lstStyle/>
          <a:p>
            <a:endParaRPr lang="he-IL"/>
          </a:p>
        </p:txBody>
      </p:sp>
      <p:sp>
        <p:nvSpPr>
          <p:cNvPr id="5" name="Slide Number Placeholder 4"/>
          <p:cNvSpPr>
            <a:spLocks noGrp="1"/>
          </p:cNvSpPr>
          <p:nvPr>
            <p:ph type="sldNum" sz="quarter" idx="12"/>
          </p:nvPr>
        </p:nvSpPr>
        <p:spPr>
          <a:xfrm>
            <a:off x="487725" y="798973"/>
            <a:ext cx="795746" cy="503578"/>
          </a:xfrm>
          <a:prstGeom prst="rect">
            <a:avLst/>
          </a:prstGeom>
        </p:spPr>
        <p:txBody>
          <a:bodyPr/>
          <a:lstStyle/>
          <a:p>
            <a:fld id="{DAF22AC9-109E-4E4D-92F9-530E51D9A3A2}" type="slidenum">
              <a:rPr lang="he-IL" smtClean="0"/>
              <a:t>‹#›</a:t>
            </a:fld>
            <a:endParaRPr lang="he-IL"/>
          </a:p>
        </p:txBody>
      </p:sp>
    </p:spTree>
    <p:extLst>
      <p:ext uri="{BB962C8B-B14F-4D97-AF65-F5344CB8AC3E}">
        <p14:creationId xmlns:p14="http://schemas.microsoft.com/office/powerpoint/2010/main" val="3242096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5646542" y="330370"/>
            <a:ext cx="2368292" cy="309201"/>
          </a:xfrm>
          <a:prstGeom prst="rect">
            <a:avLst/>
          </a:prstGeom>
        </p:spPr>
        <p:txBody>
          <a:bodyPr/>
          <a:lstStyle/>
          <a:p>
            <a:fld id="{F5A0FF17-FD81-4B8B-A33A-08CC9DF11F4D}" type="datetime8">
              <a:rPr lang="he-IL" smtClean="0"/>
              <a:t>25 יולי 16</a:t>
            </a:fld>
            <a:endParaRPr lang="he-IL"/>
          </a:p>
        </p:txBody>
      </p:sp>
      <p:sp>
        <p:nvSpPr>
          <p:cNvPr id="3" name="Footer Placeholder 2"/>
          <p:cNvSpPr>
            <a:spLocks noGrp="1"/>
          </p:cNvSpPr>
          <p:nvPr>
            <p:ph type="ftr" sz="quarter" idx="11"/>
          </p:nvPr>
        </p:nvSpPr>
        <p:spPr>
          <a:xfrm>
            <a:off x="1443491" y="329308"/>
            <a:ext cx="4034004" cy="309201"/>
          </a:xfrm>
          <a:prstGeom prst="rect">
            <a:avLst/>
          </a:prstGeom>
        </p:spPr>
        <p:txBody>
          <a:bodyPr/>
          <a:lstStyle/>
          <a:p>
            <a:endParaRPr lang="he-IL"/>
          </a:p>
        </p:txBody>
      </p:sp>
      <p:sp>
        <p:nvSpPr>
          <p:cNvPr id="4" name="Slide Number Placeholder 3"/>
          <p:cNvSpPr>
            <a:spLocks noGrp="1"/>
          </p:cNvSpPr>
          <p:nvPr>
            <p:ph type="sldNum" sz="quarter" idx="12"/>
          </p:nvPr>
        </p:nvSpPr>
        <p:spPr>
          <a:xfrm>
            <a:off x="487725" y="798973"/>
            <a:ext cx="795746" cy="503578"/>
          </a:xfrm>
          <a:prstGeom prst="rect">
            <a:avLst/>
          </a:prstGeom>
        </p:spPr>
        <p:txBody>
          <a:bodyPr/>
          <a:lstStyle/>
          <a:p>
            <a:fld id="{DAF22AC9-109E-4E4D-92F9-530E51D9A3A2}" type="slidenum">
              <a:rPr lang="he-IL" smtClean="0"/>
              <a:t>‹#›</a:t>
            </a:fld>
            <a:endParaRPr lang="he-IL"/>
          </a:p>
        </p:txBody>
      </p:sp>
    </p:spTree>
    <p:extLst>
      <p:ext uri="{BB962C8B-B14F-4D97-AF65-F5344CB8AC3E}">
        <p14:creationId xmlns:p14="http://schemas.microsoft.com/office/powerpoint/2010/main" val="1307335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5646542" y="330370"/>
            <a:ext cx="2368292" cy="309201"/>
          </a:xfrm>
          <a:prstGeom prst="rect">
            <a:avLst/>
          </a:prstGeom>
        </p:spPr>
        <p:txBody>
          <a:bodyPr/>
          <a:lstStyle/>
          <a:p>
            <a:fld id="{DD662659-5854-4234-ABAA-FEB7BAF41B38}" type="datetime8">
              <a:rPr lang="he-IL" smtClean="0"/>
              <a:t>25 יולי 16</a:t>
            </a:fld>
            <a:endParaRPr lang="he-IL"/>
          </a:p>
        </p:txBody>
      </p:sp>
      <p:sp>
        <p:nvSpPr>
          <p:cNvPr id="6" name="Footer Placeholder 5"/>
          <p:cNvSpPr>
            <a:spLocks noGrp="1"/>
          </p:cNvSpPr>
          <p:nvPr>
            <p:ph type="ftr" sz="quarter" idx="11"/>
          </p:nvPr>
        </p:nvSpPr>
        <p:spPr>
          <a:xfrm>
            <a:off x="1443491" y="329308"/>
            <a:ext cx="4034004" cy="309201"/>
          </a:xfrm>
          <a:prstGeom prst="rect">
            <a:avLst/>
          </a:prstGeom>
        </p:spPr>
        <p:txBody>
          <a:bodyPr/>
          <a:lstStyle/>
          <a:p>
            <a:endParaRPr lang="he-IL"/>
          </a:p>
        </p:txBody>
      </p:sp>
      <p:sp>
        <p:nvSpPr>
          <p:cNvPr id="7" name="Slide Number Placeholder 6"/>
          <p:cNvSpPr>
            <a:spLocks noGrp="1"/>
          </p:cNvSpPr>
          <p:nvPr>
            <p:ph type="sldNum" sz="quarter" idx="12"/>
          </p:nvPr>
        </p:nvSpPr>
        <p:spPr>
          <a:xfrm>
            <a:off x="487725" y="798973"/>
            <a:ext cx="795746" cy="503578"/>
          </a:xfrm>
          <a:prstGeom prst="rect">
            <a:avLst/>
          </a:prstGeom>
        </p:spPr>
        <p:txBody>
          <a:bodyPr/>
          <a:lstStyle/>
          <a:p>
            <a:fld id="{DAF22AC9-109E-4E4D-92F9-530E51D9A3A2}" type="slidenum">
              <a:rPr lang="he-IL" smtClean="0"/>
              <a:t>‹#›</a:t>
            </a:fld>
            <a:endParaRPr lang="he-IL"/>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56078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1436664" y="5469857"/>
            <a:ext cx="3252420" cy="320123"/>
          </a:xfrm>
          <a:prstGeom prst="rect">
            <a:avLst/>
          </a:prstGeom>
        </p:spPr>
        <p:txBody>
          <a:bodyPr/>
          <a:lstStyle>
            <a:lvl1pPr algn="l">
              <a:defRPr/>
            </a:lvl1pPr>
          </a:lstStyle>
          <a:p>
            <a:fld id="{C06D7596-D236-4225-AFD9-A226F1D96B94}" type="datetime8">
              <a:rPr lang="he-IL" smtClean="0"/>
              <a:t>25 יולי 16</a:t>
            </a:fld>
            <a:endParaRPr lang="he-IL"/>
          </a:p>
        </p:txBody>
      </p:sp>
      <p:sp>
        <p:nvSpPr>
          <p:cNvPr id="6" name="Footer Placeholder 5"/>
          <p:cNvSpPr>
            <a:spLocks noGrp="1"/>
          </p:cNvSpPr>
          <p:nvPr>
            <p:ph type="ftr" sz="quarter" idx="11"/>
          </p:nvPr>
        </p:nvSpPr>
        <p:spPr>
          <a:xfrm>
            <a:off x="1437530" y="318641"/>
            <a:ext cx="3251553" cy="320931"/>
          </a:xfrm>
          <a:prstGeom prst="rect">
            <a:avLst/>
          </a:prstGeom>
        </p:spPr>
        <p:txBody>
          <a:bodyPr/>
          <a:lstStyle/>
          <a:p>
            <a:endParaRPr lang="he-IL"/>
          </a:p>
        </p:txBody>
      </p:sp>
      <p:sp>
        <p:nvSpPr>
          <p:cNvPr id="7" name="Slide Number Placeholder 6"/>
          <p:cNvSpPr>
            <a:spLocks noGrp="1"/>
          </p:cNvSpPr>
          <p:nvPr>
            <p:ph type="sldNum" sz="quarter" idx="12"/>
          </p:nvPr>
        </p:nvSpPr>
        <p:spPr>
          <a:xfrm>
            <a:off x="487725" y="798973"/>
            <a:ext cx="795746" cy="503578"/>
          </a:xfrm>
          <a:prstGeom prst="rect">
            <a:avLst/>
          </a:prstGeom>
        </p:spPr>
        <p:txBody>
          <a:bodyPr/>
          <a:lstStyle/>
          <a:p>
            <a:fld id="{DAF22AC9-109E-4E4D-92F9-530E51D9A3A2}" type="slidenum">
              <a:rPr lang="he-IL" smtClean="0"/>
              <a:t>‹#›</a:t>
            </a:fld>
            <a:endParaRPr lang="he-IL"/>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06128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646542" y="330370"/>
            <a:ext cx="2368292" cy="309201"/>
          </a:xfrm>
          <a:prstGeom prst="rect">
            <a:avLst/>
          </a:prstGeom>
        </p:spPr>
        <p:txBody>
          <a:bodyPr/>
          <a:lstStyle/>
          <a:p>
            <a:fld id="{6F8F90FF-FAEE-4477-AB1C-421EFE45C5D0}" type="datetime8">
              <a:rPr lang="he-IL" smtClean="0"/>
              <a:t>25 יולי 16</a:t>
            </a:fld>
            <a:endParaRPr lang="he-IL"/>
          </a:p>
        </p:txBody>
      </p:sp>
      <p:sp>
        <p:nvSpPr>
          <p:cNvPr id="5" name="Footer Placeholder 4"/>
          <p:cNvSpPr>
            <a:spLocks noGrp="1"/>
          </p:cNvSpPr>
          <p:nvPr>
            <p:ph type="ftr" sz="quarter" idx="11"/>
          </p:nvPr>
        </p:nvSpPr>
        <p:spPr>
          <a:xfrm>
            <a:off x="1443491" y="329308"/>
            <a:ext cx="4034004" cy="309201"/>
          </a:xfrm>
          <a:prstGeom prst="rect">
            <a:avLst/>
          </a:prstGeom>
        </p:spPr>
        <p:txBody>
          <a:bodyPr/>
          <a:lstStyle/>
          <a:p>
            <a:endParaRPr lang="he-IL"/>
          </a:p>
        </p:txBody>
      </p:sp>
      <p:sp>
        <p:nvSpPr>
          <p:cNvPr id="6" name="Slide Number Placeholder 5"/>
          <p:cNvSpPr>
            <a:spLocks noGrp="1"/>
          </p:cNvSpPr>
          <p:nvPr>
            <p:ph type="sldNum" sz="quarter" idx="12"/>
          </p:nvPr>
        </p:nvSpPr>
        <p:spPr>
          <a:xfrm>
            <a:off x="487725" y="798973"/>
            <a:ext cx="795746" cy="503578"/>
          </a:xfrm>
          <a:prstGeom prst="rect">
            <a:avLst/>
          </a:prstGeom>
        </p:spPr>
        <p:txBody>
          <a:bodyPr/>
          <a:lstStyle/>
          <a:p>
            <a:fld id="{DAF22AC9-109E-4E4D-92F9-530E51D9A3A2}" type="slidenum">
              <a:rPr lang="he-IL" smtClean="0"/>
              <a:t>‹#›</a:t>
            </a:fld>
            <a:endParaRPr lang="he-IL"/>
          </a:p>
        </p:txBody>
      </p:sp>
    </p:spTree>
    <p:extLst>
      <p:ext uri="{BB962C8B-B14F-4D97-AF65-F5344CB8AC3E}">
        <p14:creationId xmlns:p14="http://schemas.microsoft.com/office/powerpoint/2010/main" val="1440831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5646542" y="330370"/>
            <a:ext cx="2368292" cy="309201"/>
          </a:xfrm>
          <a:prstGeom prst="rect">
            <a:avLst/>
          </a:prstGeom>
        </p:spPr>
        <p:txBody>
          <a:bodyPr/>
          <a:lstStyle/>
          <a:p>
            <a:fld id="{C72B45E9-9452-49EE-8C48-35F580B069A5}" type="datetime8">
              <a:rPr lang="he-IL" smtClean="0"/>
              <a:t>25 יולי 16</a:t>
            </a:fld>
            <a:endParaRPr lang="he-IL"/>
          </a:p>
        </p:txBody>
      </p:sp>
      <p:sp>
        <p:nvSpPr>
          <p:cNvPr id="5" name="Footer Placeholder 4"/>
          <p:cNvSpPr>
            <a:spLocks noGrp="1"/>
          </p:cNvSpPr>
          <p:nvPr>
            <p:ph type="ftr" sz="quarter" idx="11"/>
          </p:nvPr>
        </p:nvSpPr>
        <p:spPr>
          <a:xfrm>
            <a:off x="1443491" y="329308"/>
            <a:ext cx="4034004" cy="309201"/>
          </a:xfrm>
          <a:prstGeom prst="rect">
            <a:avLst/>
          </a:prstGeom>
        </p:spPr>
        <p:txBody>
          <a:bodyPr/>
          <a:lstStyle/>
          <a:p>
            <a:endParaRPr lang="he-IL"/>
          </a:p>
        </p:txBody>
      </p:sp>
      <p:sp>
        <p:nvSpPr>
          <p:cNvPr id="6" name="Slide Number Placeholder 5"/>
          <p:cNvSpPr>
            <a:spLocks noGrp="1"/>
          </p:cNvSpPr>
          <p:nvPr>
            <p:ph type="sldNum" sz="quarter" idx="12"/>
          </p:nvPr>
        </p:nvSpPr>
        <p:spPr>
          <a:xfrm>
            <a:off x="487725" y="798973"/>
            <a:ext cx="795746" cy="503578"/>
          </a:xfrm>
          <a:prstGeom prst="rect">
            <a:avLst/>
          </a:prstGeom>
        </p:spPr>
        <p:txBody>
          <a:bodyPr/>
          <a:lstStyle/>
          <a:p>
            <a:fld id="{DAF22AC9-109E-4E4D-92F9-530E51D9A3A2}" type="slidenum">
              <a:rPr lang="he-IL" smtClean="0"/>
              <a:t>‹#›</a:t>
            </a:fld>
            <a:endParaRPr lang="he-IL"/>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911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47664" y="197646"/>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1340769"/>
            <a:ext cx="6571343" cy="412557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8601186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r" defTabSz="685800" rtl="1"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r" defTabSz="685800" rtl="1"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r" defTabSz="685800" rtl="1"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r" defTabSz="685800" rtl="1"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r" defTabSz="685800" rtl="1"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r" defTabSz="685800" rtl="1"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51520" y="404664"/>
            <a:ext cx="8208912" cy="2736304"/>
          </a:xfrm>
        </p:spPr>
        <p:txBody>
          <a:bodyPr anchor="t">
            <a:normAutofit fontScale="90000"/>
          </a:bodyPr>
          <a:lstStyle/>
          <a:p>
            <a:pPr algn="ctr"/>
            <a:r>
              <a:rPr lang="he-IL" dirty="0">
                <a:cs typeface="DBS-David" pitchFamily="2" charset="-79"/>
              </a:rPr>
              <a:t>ניתוח כלכלי של תוכנית סיכויים בגישת עלות-תועלת</a:t>
            </a:r>
            <a:br>
              <a:rPr lang="he-IL" dirty="0">
                <a:cs typeface="DBS-David" pitchFamily="2" charset="-79"/>
              </a:rPr>
            </a:br>
            <a:r>
              <a:rPr lang="en-US" cap="none" dirty="0">
                <a:cs typeface="DBS-David" pitchFamily="2" charset="-79"/>
              </a:rPr>
              <a:t>Cost-Benefit Analysis</a:t>
            </a:r>
          </a:p>
        </p:txBody>
      </p:sp>
      <p:sp>
        <p:nvSpPr>
          <p:cNvPr id="5" name="Subtitle 4"/>
          <p:cNvSpPr>
            <a:spLocks noGrp="1"/>
          </p:cNvSpPr>
          <p:nvPr>
            <p:ph type="subTitle" idx="1"/>
          </p:nvPr>
        </p:nvSpPr>
        <p:spPr>
          <a:xfrm>
            <a:off x="251520" y="3573016"/>
            <a:ext cx="8208912" cy="2448272"/>
          </a:xfrm>
        </p:spPr>
        <p:txBody>
          <a:bodyPr>
            <a:normAutofit/>
          </a:bodyPr>
          <a:lstStyle/>
          <a:p>
            <a:pPr algn="ctr" rtl="1"/>
            <a:r>
              <a:rPr lang="he-IL" sz="2000" b="1" dirty="0">
                <a:solidFill>
                  <a:schemeClr val="tx2"/>
                </a:solidFill>
                <a:latin typeface="David" pitchFamily="34" charset="-79"/>
                <a:cs typeface="David" pitchFamily="34" charset="-79"/>
              </a:rPr>
              <a:t>פרופ' אביה ספיבק*   פרופ' דויד לייזר**</a:t>
            </a:r>
          </a:p>
          <a:p>
            <a:pPr algn="ctr" rtl="1"/>
            <a:r>
              <a:rPr lang="he-IL" dirty="0">
                <a:solidFill>
                  <a:schemeClr val="tx2"/>
                </a:solidFill>
                <a:latin typeface="David" pitchFamily="34" charset="-79"/>
                <a:cs typeface="David" pitchFamily="34" charset="-79"/>
              </a:rPr>
              <a:t>עוזרי מחקר: אור קרמר*** ורתם זלינגר***</a:t>
            </a:r>
            <a:endParaRPr lang="he-IL" sz="1400" dirty="0">
              <a:solidFill>
                <a:schemeClr val="tx2"/>
              </a:solidFill>
              <a:latin typeface="David" pitchFamily="34" charset="-79"/>
              <a:cs typeface="David" pitchFamily="34" charset="-79"/>
            </a:endParaRPr>
          </a:p>
          <a:p>
            <a:pPr algn="ctr" rtl="1"/>
            <a:r>
              <a:rPr lang="he-IL" sz="1400" dirty="0">
                <a:solidFill>
                  <a:schemeClr val="tx2"/>
                </a:solidFill>
                <a:latin typeface="David" pitchFamily="34" charset="-79"/>
                <a:cs typeface="David" pitchFamily="34" charset="-79"/>
              </a:rPr>
              <a:t>*המחלקה לכלכלה, אוניברסיטת בן-גוריון בנגב</a:t>
            </a:r>
          </a:p>
          <a:p>
            <a:pPr algn="ctr" rtl="1"/>
            <a:r>
              <a:rPr lang="he-IL" sz="1400" dirty="0">
                <a:solidFill>
                  <a:schemeClr val="tx2"/>
                </a:solidFill>
                <a:latin typeface="David" pitchFamily="34" charset="-79"/>
                <a:cs typeface="David" pitchFamily="34" charset="-79"/>
              </a:rPr>
              <a:t>** המחלקה לפסיכולוגיה, אוניברסיטת בן-גוריון בנגב </a:t>
            </a:r>
          </a:p>
          <a:p>
            <a:pPr algn="ctr" rtl="1"/>
            <a:r>
              <a:rPr lang="he-IL" sz="1400" dirty="0">
                <a:solidFill>
                  <a:schemeClr val="tx2"/>
                </a:solidFill>
                <a:latin typeface="David" pitchFamily="34" charset="-79"/>
                <a:cs typeface="David" pitchFamily="34" charset="-79"/>
              </a:rPr>
              <a:t>*** </a:t>
            </a:r>
            <a:r>
              <a:rPr lang="en-US" sz="1400" dirty="0">
                <a:solidFill>
                  <a:schemeClr val="tx2"/>
                </a:solidFill>
                <a:latin typeface="David" pitchFamily="34" charset="-79"/>
                <a:cs typeface="David" pitchFamily="34" charset="-79"/>
              </a:rPr>
              <a:t>ERI</a:t>
            </a:r>
            <a:r>
              <a:rPr lang="he-IL" sz="1400" dirty="0">
                <a:solidFill>
                  <a:schemeClr val="tx2"/>
                </a:solidFill>
                <a:latin typeface="David" pitchFamily="34" charset="-79"/>
                <a:cs typeface="David" pitchFamily="34" charset="-79"/>
              </a:rPr>
              <a:t>  מכון </a:t>
            </a:r>
            <a:endParaRPr lang="en-US" sz="1400" dirty="0">
              <a:solidFill>
                <a:schemeClr val="tx2"/>
              </a:solidFill>
              <a:latin typeface="David" pitchFamily="34" charset="-79"/>
              <a:cs typeface="David" pitchFamily="34" charset="-79"/>
            </a:endParaRPr>
          </a:p>
        </p:txBody>
      </p:sp>
    </p:spTree>
    <p:extLst>
      <p:ext uri="{BB962C8B-B14F-4D97-AF65-F5344CB8AC3E}">
        <p14:creationId xmlns:p14="http://schemas.microsoft.com/office/powerpoint/2010/main" val="16973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r" rtl="1"/>
            <a:r>
              <a:rPr lang="he-IL"/>
              <a:t>תקציר המנהלים</a:t>
            </a:r>
            <a:endParaRPr lang="he-IL" dirty="0"/>
          </a:p>
        </p:txBody>
      </p:sp>
      <p:sp>
        <p:nvSpPr>
          <p:cNvPr id="3" name="מציין מיקום תוכן 2"/>
          <p:cNvSpPr>
            <a:spLocks noGrp="1"/>
          </p:cNvSpPr>
          <p:nvPr>
            <p:ph idx="1"/>
          </p:nvPr>
        </p:nvSpPr>
        <p:spPr/>
        <p:txBody>
          <a:bodyPr>
            <a:normAutofit fontScale="92500" lnSpcReduction="20000"/>
          </a:bodyPr>
          <a:lstStyle/>
          <a:p>
            <a:pPr algn="r" rtl="1"/>
            <a:r>
              <a:rPr lang="he-IL" dirty="0"/>
              <a:t>בעבודה זו נבחנו העלות והתועלת של תוכנית 'סיכויים' המופעלת ע"י עמותת ידידים והיא ממומנת ע"י גורמים שונים בסקטור הציבורי ומתרומות. </a:t>
            </a:r>
          </a:p>
          <a:p>
            <a:pPr algn="r" rtl="1"/>
            <a:r>
              <a:rPr lang="he-IL" dirty="0"/>
              <a:t>העבודה עשתה שימוש בנתוני משטרה, שב"ס </a:t>
            </a:r>
            <a:r>
              <a:rPr lang="he-IL" dirty="0" err="1"/>
              <a:t>ולמ"ס</a:t>
            </a:r>
            <a:r>
              <a:rPr lang="he-IL" dirty="0"/>
              <a:t> וכן במחקרים שנעשו ע"י גורמים שונים במערכות אלו. </a:t>
            </a:r>
          </a:p>
          <a:p>
            <a:pPr algn="r" rtl="1"/>
            <a:r>
              <a:rPr lang="he-IL" dirty="0"/>
              <a:t>נמצא שהשקל המוצא בתוכנית זו מניב לכל הפחות 5 שקלים בחישוב שמרני ביותר ו-10 שקלים בחישוב הריאלי יותר </a:t>
            </a:r>
            <a:r>
              <a:rPr lang="en-US" dirty="0"/>
              <a:t>)</a:t>
            </a:r>
            <a:r>
              <a:rPr lang="he-IL" dirty="0"/>
              <a:t>גם הוא שמרני). </a:t>
            </a:r>
          </a:p>
          <a:p>
            <a:pPr algn="r" rtl="1"/>
            <a:r>
              <a:rPr lang="he-IL" dirty="0"/>
              <a:t>החישוב השמרני מביא בחשבון רק את עלות הכליאה לעבריין ואת אובדן ההכנסות בזמן אי עבודה.  </a:t>
            </a:r>
          </a:p>
          <a:p>
            <a:pPr algn="r" rtl="1"/>
            <a:r>
              <a:rPr lang="he-IL" dirty="0"/>
              <a:t>החישוב האחר מביא בחשבון את מספר העבירות שמתבצעות ע"י עבריין בעל פרופיל ממוצע, ואת הנזק הממוצע מהן. </a:t>
            </a:r>
          </a:p>
        </p:txBody>
      </p:sp>
    </p:spTree>
    <p:extLst>
      <p:ext uri="{BB962C8B-B14F-4D97-AF65-F5344CB8AC3E}">
        <p14:creationId xmlns:p14="http://schemas.microsoft.com/office/powerpoint/2010/main" val="2633143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Clr>
                <a:schemeClr val="tx2"/>
              </a:buClr>
            </a:pPr>
            <a:r>
              <a:rPr lang="he-IL" sz="2400" dirty="0">
                <a:solidFill>
                  <a:schemeClr val="tx2"/>
                </a:solidFill>
                <a:latin typeface="David" pitchFamily="34" charset="-79"/>
                <a:cs typeface="David" pitchFamily="34" charset="-79"/>
              </a:rPr>
              <a:t>ניתוח פסיכולוגי של הגורמים לפשיעה מצטרף לניתוח הכלכלי ומצדיק התערבות בשלב מוקדם כדי לנטרל קריירת פשיעה שלימה.</a:t>
            </a:r>
          </a:p>
          <a:p>
            <a:pPr algn="just">
              <a:buClr>
                <a:schemeClr val="tx2"/>
              </a:buClr>
            </a:pPr>
            <a:r>
              <a:rPr lang="he-IL" sz="2400" dirty="0">
                <a:solidFill>
                  <a:schemeClr val="tx2"/>
                </a:solidFill>
                <a:latin typeface="David" pitchFamily="34" charset="-79"/>
                <a:cs typeface="David" pitchFamily="34" charset="-79"/>
              </a:rPr>
              <a:t>השוואה לנתוני חו"ל מראה כי סדרי הגודל שנמצאו בחישובינו מתאימים למה שנמצאו בחו"ל. </a:t>
            </a:r>
          </a:p>
          <a:p>
            <a:pPr lvl="1" algn="just">
              <a:buClr>
                <a:schemeClr val="tx2"/>
              </a:buClr>
            </a:pPr>
            <a:r>
              <a:rPr lang="he-IL" sz="2200" dirty="0">
                <a:solidFill>
                  <a:schemeClr val="tx2"/>
                </a:solidFill>
                <a:latin typeface="David" pitchFamily="34" charset="-79"/>
                <a:cs typeface="David" pitchFamily="34" charset="-79"/>
              </a:rPr>
              <a:t>שם החישובים מבוססים על נתונים סדירים המתאימים לחישובים אלו. הגישה הכלכלית להערכת היעילות של תוכניות התערבות למניעת פשיעה חוזרת הפכה למקובלת בעולם. בישראל עדיין יש צורך באיסוף מסודר של נתונים כדי למסד את היכולת לערוך אומדני עלות-תועלת כמקובל בעולם. </a:t>
            </a:r>
          </a:p>
          <a:p>
            <a:pPr algn="just">
              <a:buClr>
                <a:schemeClr val="tx2"/>
              </a:buClr>
            </a:pPr>
            <a:r>
              <a:rPr lang="he-IL" sz="2400" dirty="0">
                <a:solidFill>
                  <a:schemeClr val="tx2"/>
                </a:solidFill>
                <a:latin typeface="David" pitchFamily="34" charset="-79"/>
                <a:cs typeface="David" pitchFamily="34" charset="-79"/>
              </a:rPr>
              <a:t>אנליזה כלכלית אינה נמצאת בסתירה לגישה טיפולית כוללת: </a:t>
            </a:r>
          </a:p>
          <a:p>
            <a:pPr lvl="1" algn="just">
              <a:buClr>
                <a:schemeClr val="tx2"/>
              </a:buClr>
            </a:pPr>
            <a:r>
              <a:rPr lang="he-IL" sz="2200" dirty="0">
                <a:solidFill>
                  <a:schemeClr val="tx2"/>
                </a:solidFill>
                <a:latin typeface="David" pitchFamily="34" charset="-79"/>
                <a:cs typeface="David" pitchFamily="34" charset="-79"/>
              </a:rPr>
              <a:t>להיפך, במקום שבו הטיפול מצליח ההסתברות לאי חזרה לפשיעה גדלה וכך גם התועלת מהטיפול. יתירה מזו, הניתוח הכלכלי המראה את היעילות בטווח הארוך של תוכניות מניעה תומך בתקצוב נכון של תוכניות אלו.</a:t>
            </a:r>
          </a:p>
        </p:txBody>
      </p:sp>
    </p:spTree>
    <p:extLst>
      <p:ext uri="{BB962C8B-B14F-4D97-AF65-F5344CB8AC3E}">
        <p14:creationId xmlns:p14="http://schemas.microsoft.com/office/powerpoint/2010/main" val="3124563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קריירת הפשיעה</a:t>
            </a:r>
            <a:endParaRPr lang="he-IL" dirty="0"/>
          </a:p>
        </p:txBody>
      </p:sp>
      <p:sp>
        <p:nvSpPr>
          <p:cNvPr id="3" name="מציין מיקום תוכן 2"/>
          <p:cNvSpPr>
            <a:spLocks noGrp="1"/>
          </p:cNvSpPr>
          <p:nvPr>
            <p:ph idx="1"/>
          </p:nvPr>
        </p:nvSpPr>
        <p:spPr/>
        <p:txBody>
          <a:bodyPr>
            <a:normAutofit fontScale="70000" lnSpcReduction="20000"/>
          </a:bodyPr>
          <a:lstStyle/>
          <a:p>
            <a:r>
              <a:rPr lang="he-IL"/>
              <a:t>המושג היסודי במדידה שאנו מציעים כאן הוא קריירת הפשיעה – </a:t>
            </a:r>
            <a:r>
              <a:rPr lang="en-US"/>
              <a:t>Criminal Career</a:t>
            </a:r>
            <a:r>
              <a:rPr lang="he-IL"/>
              <a:t>*</a:t>
            </a:r>
          </a:p>
          <a:p>
            <a:r>
              <a:rPr lang="he-IL"/>
              <a:t>היא מסתכלת על העבריינות בצורה של מחזור חיים, כמקובל בניתוחים כלכלייים. </a:t>
            </a:r>
          </a:p>
          <a:p>
            <a:r>
              <a:rPr lang="he-IL"/>
              <a:t>העבריין מבצע לאורך חיי העבריינות שלו כמות מסויימת של עבירות, הוא נעצר, נשפט, מורשע, נכלא ומשתחרר ושוב חוזר (או לא) לחיי העבריינות. </a:t>
            </a:r>
          </a:p>
          <a:p>
            <a:r>
              <a:rPr lang="he-IL"/>
              <a:t>בתקופה זו הוא אינו עובד בעבודה נורמטיבית ולכן אינו תורם לתוצר המקומי הגלמי.</a:t>
            </a:r>
          </a:p>
          <a:p>
            <a:r>
              <a:rPr lang="he-IL"/>
              <a:t>העלות של קריירת הפשיעה היא בנזק הישיר מהעבירות, מהעלות של מערכת אכיפת החוק – משטרה, פרקליטות, (וכן הסנגוריה עליו, בין אם היא ציבורית או פרטית), והכליאה, שהיא יקרה מאד.</a:t>
            </a:r>
          </a:p>
          <a:p>
            <a:r>
              <a:rPr lang="he-IL"/>
              <a:t>כמו כן, העלות היא באובדן התוצר.</a:t>
            </a:r>
          </a:p>
          <a:p>
            <a:endParaRPr lang="he-IL"/>
          </a:p>
          <a:p>
            <a:endParaRPr lang="he-IL"/>
          </a:p>
          <a:p>
            <a:endParaRPr lang="he-IL"/>
          </a:p>
          <a:p>
            <a:r>
              <a:rPr lang="he-IL"/>
              <a:t>(1988</a:t>
            </a:r>
            <a:r>
              <a:rPr lang="en-US"/>
              <a:t>Blumstein et. al (1986), Blumstein. Cohen, Farrington (</a:t>
            </a:r>
            <a:r>
              <a:rPr lang="he-IL"/>
              <a:t>*</a:t>
            </a:r>
            <a:endParaRPr lang="he-IL" dirty="0"/>
          </a:p>
        </p:txBody>
      </p:sp>
    </p:spTree>
    <p:extLst>
      <p:ext uri="{BB962C8B-B14F-4D97-AF65-F5344CB8AC3E}">
        <p14:creationId xmlns:p14="http://schemas.microsoft.com/office/powerpoint/2010/main" val="3297519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pPr algn="ctr"/>
            <a:r>
              <a:rPr lang="he-IL" sz="4000" dirty="0">
                <a:effectLst>
                  <a:outerShdw blurRad="38100" dist="38100" dir="2700000" algn="tl">
                    <a:srgbClr val="000000">
                      <a:alpha val="43137"/>
                    </a:srgbClr>
                  </a:outerShdw>
                </a:effectLst>
                <a:latin typeface="David" pitchFamily="34" charset="-79"/>
                <a:cs typeface="David" pitchFamily="34" charset="-79"/>
              </a:rPr>
              <a:t>נתוני פשיעת נוער</a:t>
            </a:r>
          </a:p>
        </p:txBody>
      </p:sp>
      <p:graphicFrame>
        <p:nvGraphicFramePr>
          <p:cNvPr id="6" name="Table 5"/>
          <p:cNvGraphicFramePr>
            <a:graphicFrameLocks noGrp="1"/>
          </p:cNvGraphicFramePr>
          <p:nvPr>
            <p:extLst>
              <p:ext uri="{D42A27DB-BD31-4B8C-83A1-F6EECF244321}">
                <p14:modId xmlns:p14="http://schemas.microsoft.com/office/powerpoint/2010/main" val="3146425868"/>
              </p:ext>
            </p:extLst>
          </p:nvPr>
        </p:nvGraphicFramePr>
        <p:xfrm>
          <a:off x="179512" y="1306964"/>
          <a:ext cx="8611853" cy="4392496"/>
        </p:xfrm>
        <a:graphic>
          <a:graphicData uri="http://schemas.openxmlformats.org/drawingml/2006/table">
            <a:tbl>
              <a:tblPr rtl="1" firstRow="1" firstCol="1" bandRow="1"/>
              <a:tblGrid>
                <a:gridCol w="3305650">
                  <a:extLst>
                    <a:ext uri="{9D8B030D-6E8A-4147-A177-3AD203B41FA5}">
                      <a16:colId xmlns:a16="http://schemas.microsoft.com/office/drawing/2014/main" xmlns="" val="20000"/>
                    </a:ext>
                  </a:extLst>
                </a:gridCol>
                <a:gridCol w="758029">
                  <a:extLst>
                    <a:ext uri="{9D8B030D-6E8A-4147-A177-3AD203B41FA5}">
                      <a16:colId xmlns:a16="http://schemas.microsoft.com/office/drawing/2014/main" xmlns="" val="20001"/>
                    </a:ext>
                  </a:extLst>
                </a:gridCol>
                <a:gridCol w="758029">
                  <a:extLst>
                    <a:ext uri="{9D8B030D-6E8A-4147-A177-3AD203B41FA5}">
                      <a16:colId xmlns:a16="http://schemas.microsoft.com/office/drawing/2014/main" xmlns="" val="20002"/>
                    </a:ext>
                  </a:extLst>
                </a:gridCol>
                <a:gridCol w="758029">
                  <a:extLst>
                    <a:ext uri="{9D8B030D-6E8A-4147-A177-3AD203B41FA5}">
                      <a16:colId xmlns:a16="http://schemas.microsoft.com/office/drawing/2014/main" xmlns="" val="20003"/>
                    </a:ext>
                  </a:extLst>
                </a:gridCol>
                <a:gridCol w="758029">
                  <a:extLst>
                    <a:ext uri="{9D8B030D-6E8A-4147-A177-3AD203B41FA5}">
                      <a16:colId xmlns:a16="http://schemas.microsoft.com/office/drawing/2014/main" xmlns="" val="20004"/>
                    </a:ext>
                  </a:extLst>
                </a:gridCol>
                <a:gridCol w="758029">
                  <a:extLst>
                    <a:ext uri="{9D8B030D-6E8A-4147-A177-3AD203B41FA5}">
                      <a16:colId xmlns:a16="http://schemas.microsoft.com/office/drawing/2014/main" xmlns="" val="20005"/>
                    </a:ext>
                  </a:extLst>
                </a:gridCol>
                <a:gridCol w="758029">
                  <a:extLst>
                    <a:ext uri="{9D8B030D-6E8A-4147-A177-3AD203B41FA5}">
                      <a16:colId xmlns:a16="http://schemas.microsoft.com/office/drawing/2014/main" xmlns="" val="20006"/>
                    </a:ext>
                  </a:extLst>
                </a:gridCol>
                <a:gridCol w="758029">
                  <a:extLst>
                    <a:ext uri="{9D8B030D-6E8A-4147-A177-3AD203B41FA5}">
                      <a16:colId xmlns:a16="http://schemas.microsoft.com/office/drawing/2014/main" xmlns="" val="20007"/>
                    </a:ext>
                  </a:extLst>
                </a:gridCol>
              </a:tblGrid>
              <a:tr h="231184">
                <a:tc>
                  <a:txBody>
                    <a:bodyPr/>
                    <a:lstStyle/>
                    <a:p>
                      <a:pPr algn="r" rtl="1">
                        <a:lnSpc>
                          <a:spcPct val="100000"/>
                        </a:lnSpc>
                      </a:pPr>
                      <a:endParaRPr lang="en-US" sz="1400" dirty="0">
                        <a:effectLst/>
                        <a:latin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00000"/>
                        </a:lnSpc>
                        <a:spcAft>
                          <a:spcPts val="0"/>
                        </a:spcAft>
                      </a:pPr>
                      <a:r>
                        <a:rPr lang="he-IL" sz="1400" b="1" dirty="0">
                          <a:solidFill>
                            <a:srgbClr val="FFFFFF"/>
                          </a:solidFill>
                          <a:effectLst/>
                          <a:latin typeface="Arial"/>
                          <a:ea typeface="Times New Roman"/>
                          <a:cs typeface="David"/>
                        </a:rPr>
                        <a:t>2014</a:t>
                      </a:r>
                      <a:endParaRPr lang="en-US" sz="1400" dirty="0">
                        <a:effectLst/>
                        <a:latin typeface="David"/>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00000"/>
                        </a:lnSpc>
                        <a:spcAft>
                          <a:spcPts val="0"/>
                        </a:spcAft>
                      </a:pPr>
                      <a:r>
                        <a:rPr lang="he-IL" sz="1400" b="1" kern="1200" dirty="0">
                          <a:solidFill>
                            <a:srgbClr val="FFFFFF"/>
                          </a:solidFill>
                          <a:effectLst/>
                          <a:latin typeface="Arial"/>
                          <a:ea typeface="Times New Roman"/>
                          <a:cs typeface="David"/>
                        </a:rPr>
                        <a:t>2013</a:t>
                      </a:r>
                      <a:endParaRPr lang="en-US" sz="1400" b="1" kern="1200" dirty="0">
                        <a:solidFill>
                          <a:srgbClr val="FFFFFF"/>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00000"/>
                        </a:lnSpc>
                        <a:spcAft>
                          <a:spcPts val="0"/>
                        </a:spcAft>
                      </a:pPr>
                      <a:r>
                        <a:rPr lang="he-IL" sz="1400" b="1" kern="1200" dirty="0">
                          <a:solidFill>
                            <a:srgbClr val="FFFFFF"/>
                          </a:solidFill>
                          <a:effectLst/>
                          <a:latin typeface="Arial"/>
                          <a:ea typeface="Times New Roman"/>
                          <a:cs typeface="David"/>
                        </a:rPr>
                        <a:t>2012</a:t>
                      </a:r>
                      <a:endParaRPr lang="en-US" sz="1400" b="1" kern="1200" dirty="0">
                        <a:solidFill>
                          <a:srgbClr val="FFFFFF"/>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00000"/>
                        </a:lnSpc>
                        <a:spcAft>
                          <a:spcPts val="0"/>
                        </a:spcAft>
                      </a:pPr>
                      <a:r>
                        <a:rPr lang="he-IL" sz="1400" b="1" kern="1200" dirty="0">
                          <a:solidFill>
                            <a:srgbClr val="FFFFFF"/>
                          </a:solidFill>
                          <a:effectLst/>
                          <a:latin typeface="Arial"/>
                          <a:ea typeface="Times New Roman"/>
                          <a:cs typeface="David"/>
                        </a:rPr>
                        <a:t>2011</a:t>
                      </a:r>
                      <a:endParaRPr lang="en-US" sz="1400" b="1" kern="1200" dirty="0">
                        <a:solidFill>
                          <a:srgbClr val="FFFFFF"/>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00000"/>
                        </a:lnSpc>
                        <a:spcAft>
                          <a:spcPts val="0"/>
                        </a:spcAft>
                      </a:pPr>
                      <a:r>
                        <a:rPr lang="he-IL" sz="1400" b="1" kern="1200" dirty="0">
                          <a:solidFill>
                            <a:srgbClr val="FFFFFF"/>
                          </a:solidFill>
                          <a:effectLst/>
                          <a:latin typeface="Arial"/>
                          <a:ea typeface="Times New Roman"/>
                          <a:cs typeface="David"/>
                        </a:rPr>
                        <a:t>2010</a:t>
                      </a:r>
                      <a:endParaRPr lang="en-US" sz="1400" b="1" kern="1200" dirty="0">
                        <a:solidFill>
                          <a:srgbClr val="FFFFFF"/>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00000"/>
                        </a:lnSpc>
                        <a:spcAft>
                          <a:spcPts val="0"/>
                        </a:spcAft>
                      </a:pPr>
                      <a:r>
                        <a:rPr lang="he-IL" sz="1400" b="1" kern="1200" dirty="0">
                          <a:solidFill>
                            <a:srgbClr val="FFFFFF"/>
                          </a:solidFill>
                          <a:effectLst/>
                          <a:latin typeface="Arial"/>
                          <a:ea typeface="Times New Roman"/>
                          <a:cs typeface="David"/>
                        </a:rPr>
                        <a:t>2009</a:t>
                      </a:r>
                      <a:endParaRPr lang="en-US" sz="1400" b="1" kern="1200" dirty="0">
                        <a:solidFill>
                          <a:srgbClr val="FFFFFF"/>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00000"/>
                        </a:lnSpc>
                        <a:spcAft>
                          <a:spcPts val="0"/>
                        </a:spcAft>
                      </a:pPr>
                      <a:r>
                        <a:rPr lang="he-IL" sz="1400" b="1" kern="1200" dirty="0">
                          <a:solidFill>
                            <a:srgbClr val="FFFFFF"/>
                          </a:solidFill>
                          <a:effectLst/>
                          <a:latin typeface="Arial"/>
                          <a:ea typeface="Times New Roman"/>
                          <a:cs typeface="David"/>
                        </a:rPr>
                        <a:t>2008</a:t>
                      </a:r>
                      <a:endParaRPr lang="en-US" sz="1400" b="1" kern="1200" dirty="0">
                        <a:solidFill>
                          <a:srgbClr val="FFFFFF"/>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xmlns="" val="10000"/>
                  </a:ext>
                </a:extLst>
              </a:tr>
              <a:tr h="231184">
                <a:tc>
                  <a:txBody>
                    <a:bodyPr/>
                    <a:lstStyle/>
                    <a:p>
                      <a:pPr marL="0" indent="0" algn="r" rtl="1">
                        <a:lnSpc>
                          <a:spcPct val="100000"/>
                        </a:lnSpc>
                        <a:spcAft>
                          <a:spcPts val="0"/>
                        </a:spcAft>
                      </a:pPr>
                      <a:r>
                        <a:rPr lang="he-IL" sz="1400" dirty="0">
                          <a:solidFill>
                            <a:srgbClr val="000000"/>
                          </a:solidFill>
                          <a:effectLst/>
                          <a:latin typeface="Arial"/>
                          <a:ea typeface="Times New Roman"/>
                          <a:cs typeface="David"/>
                        </a:rPr>
                        <a:t>מספר התיקים שנפתחו</a:t>
                      </a:r>
                      <a:endParaRPr lang="en-US" sz="1400" dirty="0">
                        <a:effectLst/>
                        <a:latin typeface="David"/>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rtl="1">
                        <a:lnSpc>
                          <a:spcPct val="100000"/>
                        </a:lnSpc>
                        <a:spcAft>
                          <a:spcPts val="0"/>
                        </a:spcAft>
                      </a:pPr>
                      <a:r>
                        <a:rPr lang="he-IL" sz="1400" kern="1200" dirty="0">
                          <a:solidFill>
                            <a:srgbClr val="000000"/>
                          </a:solidFill>
                          <a:effectLst/>
                          <a:latin typeface="Arial"/>
                          <a:ea typeface="Times New Roman"/>
                          <a:cs typeface="David"/>
                        </a:rPr>
                        <a:t>25,237</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26,331</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25,303</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25,849</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29,949</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32,976</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33,736</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231184">
                <a:tc>
                  <a:txBody>
                    <a:bodyPr/>
                    <a:lstStyle/>
                    <a:p>
                      <a:pPr marL="0" indent="0" algn="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עבירות סדר ציבורי</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11,823</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10,500</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10,410</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10,415</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11,795</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12,537</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13,309</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231184">
                <a:tc>
                  <a:txBody>
                    <a:bodyPr/>
                    <a:lstStyle/>
                    <a:p>
                      <a:pPr marL="0" indent="0" algn="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שיעור העבירות בכלל התיקים שנפתחו בשנה</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b="1" i="1" kern="1200" dirty="0">
                          <a:solidFill>
                            <a:srgbClr val="00B0F0"/>
                          </a:solidFill>
                          <a:effectLst/>
                          <a:latin typeface="Arial"/>
                          <a:ea typeface="Times New Roman"/>
                          <a:cs typeface="David"/>
                        </a:rPr>
                        <a:t>47</a:t>
                      </a:r>
                      <a:r>
                        <a:rPr lang="he-IL" sz="1400" i="1" kern="1200" dirty="0">
                          <a:solidFill>
                            <a:srgbClr val="00B0F0"/>
                          </a:solidFill>
                          <a:effectLst/>
                          <a:latin typeface="Arial"/>
                          <a:ea typeface="Times New Roman"/>
                          <a:cs typeface="David"/>
                        </a:rPr>
                        <a:t>%</a:t>
                      </a:r>
                      <a:endParaRPr lang="en-US" sz="1400" i="1" kern="1200" dirty="0">
                        <a:solidFill>
                          <a:srgbClr val="00B0F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40%</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41%</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40%</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39%</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38%</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39%</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231184">
                <a:tc>
                  <a:txBody>
                    <a:bodyPr/>
                    <a:lstStyle/>
                    <a:p>
                      <a:pPr marL="0" indent="0" algn="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עבירות כלפי רכוש</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6,912</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6,939</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7,265</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7,941</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9,776</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10,563</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10,603</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231184">
                <a:tc>
                  <a:txBody>
                    <a:bodyPr/>
                    <a:lstStyle/>
                    <a:p>
                      <a:pPr marL="0" indent="0" algn="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שיעור העבירות בכלל התיקים שנפתחו בשנה</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b="1" i="1" kern="1200" dirty="0">
                          <a:solidFill>
                            <a:srgbClr val="00B0F0"/>
                          </a:solidFill>
                          <a:effectLst/>
                          <a:latin typeface="Arial"/>
                          <a:ea typeface="Times New Roman"/>
                          <a:cs typeface="David"/>
                        </a:rPr>
                        <a:t>27</a:t>
                      </a:r>
                      <a:r>
                        <a:rPr lang="he-IL" sz="1400" i="1" kern="1200" dirty="0">
                          <a:solidFill>
                            <a:srgbClr val="00B0F0"/>
                          </a:solidFill>
                          <a:effectLst/>
                          <a:latin typeface="Arial"/>
                          <a:ea typeface="Times New Roman"/>
                          <a:cs typeface="David"/>
                        </a:rPr>
                        <a:t>%</a:t>
                      </a:r>
                      <a:endParaRPr lang="en-US" sz="1400" i="1" kern="1200" dirty="0">
                        <a:solidFill>
                          <a:srgbClr val="00B0F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26%</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29%</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31%</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33%</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32%</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31%</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462368">
                <a:tc>
                  <a:txBody>
                    <a:bodyPr/>
                    <a:lstStyle/>
                    <a:p>
                      <a:pPr marL="0" indent="0" algn="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עבירות נגד גוף (כולל תקיפה, חבלה גופנית חמורה)</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6,276</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5,773</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5,607</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5,639</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6,207</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7,067</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7,413</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231184">
                <a:tc>
                  <a:txBody>
                    <a:bodyPr/>
                    <a:lstStyle/>
                    <a:p>
                      <a:pPr marL="0" indent="0" algn="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שיעור העבירות בכלל התיקים שנפתחו בשנה</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b="1" i="1" kern="1200" dirty="0">
                          <a:solidFill>
                            <a:srgbClr val="00B0F0"/>
                          </a:solidFill>
                          <a:effectLst/>
                          <a:latin typeface="Arial"/>
                          <a:ea typeface="Times New Roman"/>
                          <a:cs typeface="David"/>
                        </a:rPr>
                        <a:t>25</a:t>
                      </a:r>
                      <a:r>
                        <a:rPr lang="he-IL" sz="1400" i="1" kern="1200" dirty="0">
                          <a:solidFill>
                            <a:srgbClr val="00B0F0"/>
                          </a:solidFill>
                          <a:effectLst/>
                          <a:latin typeface="Arial"/>
                          <a:ea typeface="Times New Roman"/>
                          <a:cs typeface="David"/>
                        </a:rPr>
                        <a:t>%</a:t>
                      </a:r>
                      <a:endParaRPr lang="en-US" sz="1400" i="1" kern="1200" dirty="0">
                        <a:solidFill>
                          <a:srgbClr val="00B0F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22%</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22%</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22%</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21%</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21%</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22%</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462368">
                <a:tc>
                  <a:txBody>
                    <a:bodyPr/>
                    <a:lstStyle/>
                    <a:p>
                      <a:pPr marL="0" indent="0" algn="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עבירות נגד אדם (כולל רצח, הריגה, גרימת מוות ברשלנות)</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616</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275</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188</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238</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237</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264</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260</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8"/>
                  </a:ext>
                </a:extLst>
              </a:tr>
              <a:tr h="231184">
                <a:tc>
                  <a:txBody>
                    <a:bodyPr/>
                    <a:lstStyle/>
                    <a:p>
                      <a:pPr marL="0" indent="0" algn="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שיעור העבירות בכלל התיקים שנפתחו בשנה</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B0F0"/>
                          </a:solidFill>
                          <a:effectLst/>
                          <a:latin typeface="Arial"/>
                          <a:ea typeface="Times New Roman"/>
                          <a:cs typeface="David"/>
                        </a:rPr>
                        <a:t>2%</a:t>
                      </a:r>
                      <a:endParaRPr lang="en-US" sz="1400" i="1" kern="1200" dirty="0">
                        <a:solidFill>
                          <a:srgbClr val="00B0F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1%</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1%</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1%</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1%</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1%</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1%</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9"/>
                  </a:ext>
                </a:extLst>
              </a:tr>
              <a:tr h="462368">
                <a:tc>
                  <a:txBody>
                    <a:bodyPr/>
                    <a:lstStyle/>
                    <a:p>
                      <a:pPr marL="0" indent="0" algn="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עבירות כלפי המוסר (כולל זנות, שידול, פרסום דברי תועבה, עבירות סמים)</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3,497</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5,539</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4,656</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4,372</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4,056</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4,909</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4,927</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0"/>
                  </a:ext>
                </a:extLst>
              </a:tr>
              <a:tr h="231184">
                <a:tc>
                  <a:txBody>
                    <a:bodyPr/>
                    <a:lstStyle/>
                    <a:p>
                      <a:pPr marL="0" indent="0" algn="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שיעור העבירות בכלל התיקים שנפתחו בשנה</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B0F0"/>
                          </a:solidFill>
                          <a:effectLst/>
                          <a:latin typeface="Arial"/>
                          <a:ea typeface="Times New Roman"/>
                          <a:cs typeface="David"/>
                        </a:rPr>
                        <a:t>14%</a:t>
                      </a:r>
                      <a:endParaRPr lang="en-US" sz="1400" i="1" kern="1200" dirty="0">
                        <a:solidFill>
                          <a:srgbClr val="00B0F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21%</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18%</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17%</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14%</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15%</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15%</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1"/>
                  </a:ext>
                </a:extLst>
              </a:tr>
              <a:tr h="231184">
                <a:tc>
                  <a:txBody>
                    <a:bodyPr/>
                    <a:lstStyle/>
                    <a:p>
                      <a:pPr marL="0" indent="0" algn="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עבירות ביטחון</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1,885</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2,091</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1,609</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1,785</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2,543</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2,594</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2,360</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2"/>
                  </a:ext>
                </a:extLst>
              </a:tr>
              <a:tr h="231184">
                <a:tc>
                  <a:txBody>
                    <a:bodyPr/>
                    <a:lstStyle/>
                    <a:p>
                      <a:pPr marL="0" indent="0" algn="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שיעור העבירות בכלל התיקים שנפתחו בשנה</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B0F0"/>
                          </a:solidFill>
                          <a:effectLst/>
                          <a:latin typeface="Arial"/>
                          <a:ea typeface="Times New Roman"/>
                          <a:cs typeface="David"/>
                        </a:rPr>
                        <a:t>7%</a:t>
                      </a:r>
                      <a:endParaRPr lang="en-US" sz="1400" i="1" kern="1200" dirty="0">
                        <a:solidFill>
                          <a:srgbClr val="00B0F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8%</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6%</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7%</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9%</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8%</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7%</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3"/>
                  </a:ext>
                </a:extLst>
              </a:tr>
              <a:tr h="231184">
                <a:tc>
                  <a:txBody>
                    <a:bodyPr/>
                    <a:lstStyle/>
                    <a:p>
                      <a:pPr marL="0" indent="0" algn="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עבירות מין</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714</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651</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635</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570</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a:solidFill>
                            <a:srgbClr val="000000"/>
                          </a:solidFill>
                          <a:effectLst/>
                          <a:latin typeface="Arial"/>
                          <a:ea typeface="Times New Roman"/>
                          <a:cs typeface="David"/>
                        </a:rPr>
                        <a:t>648</a:t>
                      </a:r>
                      <a:endParaRPr lang="en-US" sz="1400"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583</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kern="1200" dirty="0">
                          <a:solidFill>
                            <a:srgbClr val="000000"/>
                          </a:solidFill>
                          <a:effectLst/>
                          <a:latin typeface="Arial"/>
                          <a:ea typeface="Times New Roman"/>
                          <a:cs typeface="David"/>
                        </a:rPr>
                        <a:t>599</a:t>
                      </a:r>
                      <a:endParaRPr lang="en-US" sz="1400"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4"/>
                  </a:ext>
                </a:extLst>
              </a:tr>
              <a:tr h="231184">
                <a:tc>
                  <a:txBody>
                    <a:bodyPr/>
                    <a:lstStyle/>
                    <a:p>
                      <a:pPr marL="0" indent="0" algn="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שיעור העבירות בכלל התיקים שנפתחו בשנה</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B0F0"/>
                          </a:solidFill>
                          <a:effectLst/>
                          <a:latin typeface="Arial"/>
                          <a:ea typeface="Times New Roman"/>
                          <a:cs typeface="David"/>
                        </a:rPr>
                        <a:t>3%</a:t>
                      </a:r>
                      <a:endParaRPr lang="en-US" sz="1400" i="1" kern="1200" dirty="0">
                        <a:solidFill>
                          <a:srgbClr val="00B0F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2%</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3%</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2%</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a:solidFill>
                            <a:srgbClr val="000000"/>
                          </a:solidFill>
                          <a:effectLst/>
                          <a:latin typeface="Arial"/>
                          <a:ea typeface="Times New Roman"/>
                          <a:cs typeface="David"/>
                        </a:rPr>
                        <a:t>2%</a:t>
                      </a:r>
                      <a:endParaRPr lang="en-US" sz="1400" i="1" kern="120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00000"/>
                        </a:lnSpc>
                        <a:spcAft>
                          <a:spcPts val="0"/>
                        </a:spcAft>
                      </a:pPr>
                      <a:r>
                        <a:rPr lang="he-IL" sz="1400" i="1" kern="1200" dirty="0">
                          <a:solidFill>
                            <a:srgbClr val="000000"/>
                          </a:solidFill>
                          <a:effectLst/>
                          <a:latin typeface="Arial"/>
                          <a:ea typeface="Times New Roman"/>
                          <a:cs typeface="David"/>
                        </a:rPr>
                        <a:t>2%</a:t>
                      </a:r>
                      <a:endParaRPr lang="en-US" sz="1400" i="1" kern="1200" dirty="0">
                        <a:solidFill>
                          <a:srgbClr val="000000"/>
                        </a:solidFill>
                        <a:effectLst/>
                        <a:latin typeface="Arial"/>
                        <a:ea typeface="Times New Roman"/>
                        <a:cs typeface="David"/>
                      </a:endParaRPr>
                    </a:p>
                  </a:txBody>
                  <a:tcPr marL="37407" marR="374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15"/>
                  </a:ext>
                </a:extLst>
              </a:tr>
            </a:tbl>
          </a:graphicData>
        </a:graphic>
      </p:graphicFrame>
      <p:sp>
        <p:nvSpPr>
          <p:cNvPr id="7" name="TextBox 6"/>
          <p:cNvSpPr txBox="1"/>
          <p:nvPr/>
        </p:nvSpPr>
        <p:spPr>
          <a:xfrm>
            <a:off x="9852" y="709620"/>
            <a:ext cx="8208912" cy="369332"/>
          </a:xfrm>
          <a:prstGeom prst="rect">
            <a:avLst/>
          </a:prstGeom>
          <a:noFill/>
        </p:spPr>
        <p:txBody>
          <a:bodyPr wrap="square" rtlCol="1">
            <a:spAutoFit/>
          </a:bodyPr>
          <a:lstStyle/>
          <a:p>
            <a:pPr algn="ctr"/>
            <a:r>
              <a:rPr lang="he-IL" dirty="0">
                <a:solidFill>
                  <a:schemeClr val="tx2"/>
                </a:solidFill>
                <a:latin typeface="David" pitchFamily="34" charset="-79"/>
                <a:cs typeface="David" pitchFamily="34" charset="-79"/>
              </a:rPr>
              <a:t>קטינים החשודים בעבירה על החוק בפילוח לפי סוגי העבירות הדומיננטיות</a:t>
            </a:r>
          </a:p>
        </p:txBody>
      </p:sp>
      <p:sp>
        <p:nvSpPr>
          <p:cNvPr id="8" name="TextBox 7"/>
          <p:cNvSpPr txBox="1"/>
          <p:nvPr/>
        </p:nvSpPr>
        <p:spPr>
          <a:xfrm>
            <a:off x="162744" y="5773583"/>
            <a:ext cx="8208912" cy="307777"/>
          </a:xfrm>
          <a:prstGeom prst="rect">
            <a:avLst/>
          </a:prstGeom>
          <a:noFill/>
        </p:spPr>
        <p:txBody>
          <a:bodyPr wrap="square" rtlCol="1">
            <a:spAutoFit/>
          </a:bodyPr>
          <a:lstStyle/>
          <a:p>
            <a:pPr algn="r" rtl="1"/>
            <a:r>
              <a:rPr lang="he-IL" sz="1400" dirty="0">
                <a:solidFill>
                  <a:schemeClr val="tx2"/>
                </a:solidFill>
                <a:latin typeface="David" pitchFamily="34" charset="-79"/>
                <a:cs typeface="David" pitchFamily="34" charset="-79"/>
              </a:rPr>
              <a:t>מקור: מרכז המידע והמחקר של הכנסת, ילדים בישראל: סוגיות נבחרות בדבר זכויות, צרכים ושירותים 2015</a:t>
            </a:r>
          </a:p>
        </p:txBody>
      </p:sp>
    </p:spTree>
    <p:extLst>
      <p:ext uri="{BB962C8B-B14F-4D97-AF65-F5344CB8AC3E}">
        <p14:creationId xmlns:p14="http://schemas.microsoft.com/office/powerpoint/2010/main" val="1160096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pPr algn="ctr"/>
            <a:r>
              <a:rPr lang="he-IL" sz="4000" dirty="0">
                <a:effectLst>
                  <a:outerShdw blurRad="38100" dist="38100" dir="2700000" algn="tl">
                    <a:srgbClr val="000000">
                      <a:alpha val="43137"/>
                    </a:srgbClr>
                  </a:outerShdw>
                </a:effectLst>
                <a:latin typeface="David" pitchFamily="34" charset="-79"/>
                <a:cs typeface="David" pitchFamily="34" charset="-79"/>
              </a:rPr>
              <a:t>נתוני פשיעת נוער עולה</a:t>
            </a:r>
          </a:p>
        </p:txBody>
      </p:sp>
      <p:sp>
        <p:nvSpPr>
          <p:cNvPr id="7" name="TextBox 6"/>
          <p:cNvSpPr txBox="1"/>
          <p:nvPr/>
        </p:nvSpPr>
        <p:spPr>
          <a:xfrm>
            <a:off x="118699" y="679287"/>
            <a:ext cx="8208912" cy="369332"/>
          </a:xfrm>
          <a:prstGeom prst="rect">
            <a:avLst/>
          </a:prstGeom>
          <a:noFill/>
        </p:spPr>
        <p:txBody>
          <a:bodyPr wrap="square" rtlCol="1">
            <a:spAutoFit/>
          </a:bodyPr>
          <a:lstStyle/>
          <a:p>
            <a:pPr algn="ctr"/>
            <a:r>
              <a:rPr lang="he-IL" b="1" dirty="0">
                <a:solidFill>
                  <a:schemeClr val="tx2"/>
                </a:solidFill>
                <a:latin typeface="David" pitchFamily="34" charset="-79"/>
                <a:cs typeface="David" pitchFamily="34" charset="-79"/>
              </a:rPr>
              <a:t>אחוז </a:t>
            </a:r>
            <a:r>
              <a:rPr lang="he-IL" b="1" dirty="0">
                <a:solidFill>
                  <a:schemeClr val="accent1">
                    <a:lumMod val="75000"/>
                  </a:schemeClr>
                </a:solidFill>
                <a:latin typeface="David" pitchFamily="34" charset="-79"/>
                <a:cs typeface="David" pitchFamily="34" charset="-79"/>
              </a:rPr>
              <a:t>קטינים עולים </a:t>
            </a:r>
            <a:r>
              <a:rPr lang="he-IL" b="1" dirty="0">
                <a:solidFill>
                  <a:schemeClr val="tx2"/>
                </a:solidFill>
                <a:latin typeface="David" pitchFamily="34" charset="-79"/>
                <a:cs typeface="David" pitchFamily="34" charset="-79"/>
              </a:rPr>
              <a:t>החשודים בפלילים מתוך כלל הקטינים החשודים</a:t>
            </a:r>
          </a:p>
        </p:txBody>
      </p:sp>
      <p:sp>
        <p:nvSpPr>
          <p:cNvPr id="8" name="TextBox 7"/>
          <p:cNvSpPr txBox="1"/>
          <p:nvPr/>
        </p:nvSpPr>
        <p:spPr>
          <a:xfrm>
            <a:off x="118699" y="5733256"/>
            <a:ext cx="8208912" cy="307777"/>
          </a:xfrm>
          <a:prstGeom prst="rect">
            <a:avLst/>
          </a:prstGeom>
          <a:noFill/>
        </p:spPr>
        <p:txBody>
          <a:bodyPr wrap="square" rtlCol="1">
            <a:spAutoFit/>
          </a:bodyPr>
          <a:lstStyle/>
          <a:p>
            <a:pPr algn="r" rtl="1"/>
            <a:r>
              <a:rPr lang="he-IL" sz="1400" dirty="0">
                <a:solidFill>
                  <a:schemeClr val="tx2"/>
                </a:solidFill>
                <a:latin typeface="David" pitchFamily="34" charset="-79"/>
                <a:cs typeface="David" pitchFamily="34" charset="-79"/>
              </a:rPr>
              <a:t>מקור: משרד העלייה והקליטה, שירות הרווחה: מגמות פשיעה בקרב עולים (מצגת)</a:t>
            </a:r>
          </a:p>
        </p:txBody>
      </p:sp>
      <p:graphicFrame>
        <p:nvGraphicFramePr>
          <p:cNvPr id="11" name="Chart 10"/>
          <p:cNvGraphicFramePr/>
          <p:nvPr>
            <p:extLst>
              <p:ext uri="{D42A27DB-BD31-4B8C-83A1-F6EECF244321}">
                <p14:modId xmlns:p14="http://schemas.microsoft.com/office/powerpoint/2010/main" val="542007674"/>
              </p:ext>
            </p:extLst>
          </p:nvPr>
        </p:nvGraphicFramePr>
        <p:xfrm>
          <a:off x="323528" y="1412776"/>
          <a:ext cx="7992888" cy="43204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56856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r>
              <a:rPr lang="he-IL" sz="4000" dirty="0" err="1">
                <a:latin typeface="David" pitchFamily="34" charset="-79"/>
              </a:rPr>
              <a:t>רצידיביזם</a:t>
            </a:r>
            <a:endParaRPr lang="he-IL" sz="4000" dirty="0">
              <a:latin typeface="David" pitchFamily="34" charset="-79"/>
            </a:endParaRPr>
          </a:p>
        </p:txBody>
      </p:sp>
      <p:sp>
        <p:nvSpPr>
          <p:cNvPr id="3" name="מציין מיקום תוכן 2"/>
          <p:cNvSpPr>
            <a:spLocks noGrp="1"/>
          </p:cNvSpPr>
          <p:nvPr>
            <p:ph idx="1"/>
          </p:nvPr>
        </p:nvSpPr>
        <p:spPr>
          <a:xfrm>
            <a:off x="251520" y="1052736"/>
            <a:ext cx="8208912" cy="5616624"/>
          </a:xfrm>
        </p:spPr>
        <p:txBody>
          <a:bodyPr>
            <a:noAutofit/>
          </a:bodyPr>
          <a:lstStyle/>
          <a:p>
            <a:pPr algn="just">
              <a:buClr>
                <a:schemeClr val="tx2"/>
              </a:buClr>
            </a:pPr>
            <a:r>
              <a:rPr lang="he-IL" sz="1600">
                <a:solidFill>
                  <a:schemeClr val="tx2"/>
                </a:solidFill>
                <a:latin typeface="David" pitchFamily="34" charset="-79"/>
                <a:cs typeface="David" pitchFamily="34" charset="-79"/>
              </a:rPr>
              <a:t>מחקר ההערכה של פרופ' אדלשטיין שתוצאותיו התפרסמו בשנת 2013, בחן את תרומתה של תכנית סיכויים למניעת רצידיביזם ושילוב במעגלי חיים נורמטיביים בקרב בוגרי התכנית.</a:t>
            </a:r>
          </a:p>
          <a:p>
            <a:pPr algn="just">
              <a:buClr>
                <a:schemeClr val="tx2"/>
              </a:buClr>
            </a:pPr>
            <a:r>
              <a:rPr lang="he-IL" sz="1600">
                <a:solidFill>
                  <a:schemeClr val="tx2"/>
                </a:solidFill>
                <a:latin typeface="David" pitchFamily="34" charset="-79"/>
                <a:cs typeface="David" pitchFamily="34" charset="-79"/>
              </a:rPr>
              <a:t>ממצאי המחקר מעידים על הצלחת תכנית סיכויים </a:t>
            </a:r>
            <a:r>
              <a:rPr lang="he-IL" sz="1600" u="sng">
                <a:solidFill>
                  <a:schemeClr val="tx2"/>
                </a:solidFill>
                <a:latin typeface="David" pitchFamily="34" charset="-79"/>
                <a:cs typeface="David" pitchFamily="34" charset="-79"/>
              </a:rPr>
              <a:t>גם בטווח הארוך, עד חמש שנים מיום סיום התכנית</a:t>
            </a:r>
            <a:r>
              <a:rPr lang="he-IL" sz="1600">
                <a:solidFill>
                  <a:schemeClr val="tx2"/>
                </a:solidFill>
                <a:latin typeface="David" pitchFamily="34" charset="-79"/>
                <a:cs typeface="David" pitchFamily="34" charset="-79"/>
              </a:rPr>
              <a:t>, הן במניעת עבריינות חוזרת והן בשילוב הבוגרים בפעילות חינוכית, עמלנית וצבאית. </a:t>
            </a:r>
          </a:p>
          <a:p>
            <a:pPr algn="just">
              <a:buClr>
                <a:schemeClr val="tx2"/>
              </a:buClr>
            </a:pPr>
            <a:r>
              <a:rPr lang="he-IL" sz="1600" b="1">
                <a:solidFill>
                  <a:schemeClr val="tx2"/>
                </a:solidFill>
                <a:latin typeface="David" pitchFamily="34" charset="-79"/>
                <a:cs typeface="David" pitchFamily="34" charset="-79"/>
              </a:rPr>
              <a:t>80% מבוגרי התכנית לא שבו להתנהגות עוברת חוק </a:t>
            </a:r>
          </a:p>
          <a:p>
            <a:pPr algn="just">
              <a:buClr>
                <a:schemeClr val="tx2"/>
              </a:buClr>
            </a:pPr>
            <a:r>
              <a:rPr lang="he-IL" sz="1600" b="1">
                <a:solidFill>
                  <a:schemeClr val="tx2"/>
                </a:solidFill>
                <a:latin typeface="David" pitchFamily="34" charset="-79"/>
                <a:cs typeface="David" pitchFamily="34" charset="-79"/>
              </a:rPr>
              <a:t>00% מבוגרי התכנית נמצאו במסגרת נורמטיבית כלשהי – לימודית, עמלנית, תעסוקתית או צבאית. </a:t>
            </a:r>
          </a:p>
          <a:p>
            <a:pPr algn="just">
              <a:buClr>
                <a:schemeClr val="tx2"/>
              </a:buClr>
            </a:pPr>
            <a:r>
              <a:rPr lang="he-IL" sz="1600">
                <a:solidFill>
                  <a:schemeClr val="tx2"/>
                </a:solidFill>
                <a:latin typeface="David" pitchFamily="34" charset="-79"/>
                <a:cs typeface="David" pitchFamily="34" charset="-79"/>
              </a:rPr>
              <a:t>שיעור הגיוס לצה"ל בקרב בוגרי התכנית גבוה משיעור באוכלוסייה הכללית (56% לעומת לעומת 50%)*.</a:t>
            </a:r>
          </a:p>
          <a:p>
            <a:pPr algn="just">
              <a:buClr>
                <a:schemeClr val="tx2"/>
              </a:buClr>
            </a:pPr>
            <a:endParaRPr lang="he-IL" sz="1600">
              <a:solidFill>
                <a:schemeClr val="tx2"/>
              </a:solidFill>
              <a:latin typeface="David" pitchFamily="34" charset="-79"/>
              <a:cs typeface="David" pitchFamily="34" charset="-79"/>
            </a:endParaRPr>
          </a:p>
          <a:p>
            <a:pPr algn="just">
              <a:buClr>
                <a:schemeClr val="tx2"/>
              </a:buClr>
            </a:pPr>
            <a:r>
              <a:rPr lang="he-IL" sz="1600">
                <a:solidFill>
                  <a:schemeClr val="tx2"/>
                </a:solidFill>
                <a:latin typeface="David" pitchFamily="34" charset="-79"/>
                <a:cs typeface="David" pitchFamily="34" charset="-79"/>
              </a:rPr>
              <a:t>שלושת מחקרי ההערכה שנערכו אודות סיכויים מצביעים על כך שמודל הטיפול של התכנית הינו אפקטיבי ומהווה מתכון מנצח בעבודה עם נוער עובר חוק, הן בטווח הקצר והן בטווח הארוך. </a:t>
            </a:r>
          </a:p>
          <a:p>
            <a:pPr algn="just">
              <a:buClr>
                <a:schemeClr val="tx2"/>
              </a:buClr>
            </a:pPr>
            <a:r>
              <a:rPr lang="he-IL" sz="1600">
                <a:solidFill>
                  <a:schemeClr val="tx2"/>
                </a:solidFill>
                <a:latin typeface="David" pitchFamily="34" charset="-79"/>
                <a:cs typeface="David" pitchFamily="34" charset="-79"/>
              </a:rPr>
              <a:t>תוצאות דומות נמצאו במחקרי הערכה בחו"ל. </a:t>
            </a:r>
          </a:p>
          <a:p>
            <a:pPr algn="just">
              <a:buClr>
                <a:schemeClr val="tx2"/>
              </a:buClr>
            </a:pPr>
            <a:endParaRPr lang="he-IL" sz="1600">
              <a:solidFill>
                <a:schemeClr val="tx2"/>
              </a:solidFill>
              <a:latin typeface="David" pitchFamily="34" charset="-79"/>
              <a:cs typeface="David" pitchFamily="34" charset="-79"/>
            </a:endParaRPr>
          </a:p>
          <a:p>
            <a:pPr algn="just">
              <a:buClr>
                <a:schemeClr val="tx2"/>
              </a:buClr>
            </a:pPr>
            <a:endParaRPr lang="he-IL" sz="1600">
              <a:solidFill>
                <a:schemeClr val="tx2"/>
              </a:solidFill>
              <a:latin typeface="David" pitchFamily="34" charset="-79"/>
              <a:cs typeface="David" pitchFamily="34" charset="-79"/>
            </a:endParaRPr>
          </a:p>
          <a:p>
            <a:pPr algn="just">
              <a:buClr>
                <a:schemeClr val="tx2"/>
              </a:buClr>
            </a:pPr>
            <a:endParaRPr lang="he-IL" sz="1600">
              <a:solidFill>
                <a:schemeClr val="tx2"/>
              </a:solidFill>
              <a:latin typeface="David" pitchFamily="34" charset="-79"/>
              <a:cs typeface="David" pitchFamily="34" charset="-79"/>
            </a:endParaRPr>
          </a:p>
          <a:p>
            <a:pPr algn="just">
              <a:buClr>
                <a:schemeClr val="tx2"/>
              </a:buClr>
            </a:pPr>
            <a:endParaRPr lang="he-IL" sz="1600">
              <a:solidFill>
                <a:schemeClr val="tx2"/>
              </a:solidFill>
              <a:latin typeface="David" pitchFamily="34" charset="-79"/>
              <a:cs typeface="David" pitchFamily="34" charset="-79"/>
            </a:endParaRPr>
          </a:p>
          <a:p>
            <a:pPr algn="just">
              <a:buClr>
                <a:schemeClr val="tx2"/>
              </a:buClr>
            </a:pPr>
            <a:endParaRPr lang="he-IL" sz="1600">
              <a:solidFill>
                <a:schemeClr val="tx2"/>
              </a:solidFill>
              <a:latin typeface="David" pitchFamily="34" charset="-79"/>
              <a:cs typeface="David" pitchFamily="34" charset="-79"/>
            </a:endParaRPr>
          </a:p>
          <a:p>
            <a:pPr algn="just">
              <a:buClr>
                <a:schemeClr val="tx2"/>
              </a:buClr>
            </a:pPr>
            <a:endParaRPr lang="he-IL" sz="1600">
              <a:solidFill>
                <a:schemeClr val="tx2"/>
              </a:solidFill>
              <a:latin typeface="David" pitchFamily="34" charset="-79"/>
              <a:cs typeface="David" pitchFamily="34" charset="-79"/>
            </a:endParaRPr>
          </a:p>
          <a:p>
            <a:pPr algn="just">
              <a:buClr>
                <a:schemeClr val="tx2"/>
              </a:buClr>
            </a:pPr>
            <a:endParaRPr lang="he-IL" sz="1600">
              <a:solidFill>
                <a:schemeClr val="tx2"/>
              </a:solidFill>
              <a:latin typeface="David" pitchFamily="34" charset="-79"/>
              <a:cs typeface="David" pitchFamily="34" charset="-79"/>
            </a:endParaRPr>
          </a:p>
          <a:p>
            <a:pPr marL="114300" indent="0" algn="just">
              <a:buClr>
                <a:schemeClr val="tx2"/>
              </a:buClr>
              <a:buNone/>
            </a:pPr>
            <a:r>
              <a:rPr lang="he-IL" sz="1600">
                <a:solidFill>
                  <a:schemeClr val="tx2"/>
                </a:solidFill>
                <a:latin typeface="David" pitchFamily="34" charset="-79"/>
                <a:cs typeface="David" pitchFamily="34" charset="-79"/>
              </a:rPr>
              <a:t>*דירוג ערי ישראל לפי אחוזי גיוס ומיצוי, תדריך ראש אכ"א לכתבים 2015 </a:t>
            </a:r>
            <a:endParaRPr lang="he-IL" sz="1600" dirty="0">
              <a:solidFill>
                <a:schemeClr val="tx2"/>
              </a:solidFill>
              <a:latin typeface="David" pitchFamily="34" charset="-79"/>
              <a:cs typeface="David" pitchFamily="34" charset="-79"/>
            </a:endParaRPr>
          </a:p>
        </p:txBody>
      </p:sp>
    </p:spTree>
    <p:extLst>
      <p:ext uri="{BB962C8B-B14F-4D97-AF65-F5344CB8AC3E}">
        <p14:creationId xmlns:p14="http://schemas.microsoft.com/office/powerpoint/2010/main" val="1887467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ניתוח פסיכולוגי</a:t>
            </a:r>
            <a:endParaRPr lang="he-IL" dirty="0"/>
          </a:p>
        </p:txBody>
      </p:sp>
      <p:sp>
        <p:nvSpPr>
          <p:cNvPr id="3" name="מציין מיקום תוכן 2"/>
          <p:cNvSpPr>
            <a:spLocks noGrp="1"/>
          </p:cNvSpPr>
          <p:nvPr>
            <p:ph idx="1"/>
          </p:nvPr>
        </p:nvSpPr>
        <p:spPr/>
        <p:txBody>
          <a:bodyPr>
            <a:normAutofit fontScale="70000" lnSpcReduction="20000"/>
          </a:bodyPr>
          <a:lstStyle/>
          <a:p>
            <a:r>
              <a:rPr lang="he-IL"/>
              <a:t>ניתוח פסיכולוגי מדגיש את היעילות שבהתערבות בגיל הנעורים</a:t>
            </a:r>
          </a:p>
          <a:p>
            <a:endParaRPr lang="he-IL"/>
          </a:p>
          <a:p>
            <a:r>
              <a:rPr lang="he-IL"/>
              <a:t>גיל הנעורים הינו גיל בו מתגבשת הזהות של הפרט. </a:t>
            </a:r>
          </a:p>
          <a:p>
            <a:r>
              <a:rPr lang="he-IL"/>
              <a:t>אמנם, שערי התשובה לא ננעלים, ושיקום מצליח לעיתים בכל גיל, אבל הסיכויים לכך קלושים בהרבה פעם שהנער התקבע, בשל מכלול הסיבות שפורטו בסקירה זאת. </a:t>
            </a:r>
          </a:p>
          <a:p>
            <a:r>
              <a:rPr lang="he-IL"/>
              <a:t>הספרות המקצועית ותיאוריות הפשיעה הבולטות שהוצגו מדגישות את הצורך בהתערבות מוקדמת בחיי הצעיר. </a:t>
            </a:r>
          </a:p>
          <a:p>
            <a:r>
              <a:rPr lang="he-IL"/>
              <a:t>התערבות מוקדמת מגבירה את יעילות המניעה שכן היא פוגשת את העבריינים לפני שהתקבעו בהם התפיסות, האמונות, הסטיגמות, ודפוסי ההתנהגות שמאפיינים חיי פשע. </a:t>
            </a:r>
          </a:p>
          <a:p>
            <a:r>
              <a:rPr lang="he-IL"/>
              <a:t>בנוסף, עבריינות נוער מהווה גורם סיכון משמעותי לפשיעה בבגרות, וכן לפציעה, הריון מוקדם, שימוש בסמים ועוד</a:t>
            </a:r>
            <a:r>
              <a:rPr lang="en-US"/>
              <a:t>Farrington &amp; Welsh, 2007) </a:t>
            </a:r>
            <a:r>
              <a:rPr lang="he-IL"/>
              <a:t>).</a:t>
            </a:r>
          </a:p>
          <a:p>
            <a:r>
              <a:rPr lang="he-IL"/>
              <a:t>משמעות הדבר הינה שתכניות התערבות מכל סוג שהיא צפויות להיות פחות יעילות בהרבה אם תופעלנה על ציבור מבוגר יותר.</a:t>
            </a:r>
          </a:p>
          <a:p>
            <a:endParaRPr lang="he-IL"/>
          </a:p>
          <a:p>
            <a:endParaRPr lang="he-IL"/>
          </a:p>
          <a:p>
            <a:endParaRPr lang="he-IL"/>
          </a:p>
          <a:p>
            <a:endParaRPr lang="he-IL"/>
          </a:p>
          <a:p>
            <a:endParaRPr lang="he-IL"/>
          </a:p>
          <a:p>
            <a:endParaRPr lang="he-IL"/>
          </a:p>
          <a:p>
            <a:endParaRPr lang="he-IL" dirty="0"/>
          </a:p>
        </p:txBody>
      </p:sp>
    </p:spTree>
    <p:extLst>
      <p:ext uri="{BB962C8B-B14F-4D97-AF65-F5344CB8AC3E}">
        <p14:creationId xmlns:p14="http://schemas.microsoft.com/office/powerpoint/2010/main" val="3643582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מניעה וטיפול</a:t>
            </a:r>
            <a:endParaRPr lang="he-IL" dirty="0"/>
          </a:p>
        </p:txBody>
      </p:sp>
      <p:sp>
        <p:nvSpPr>
          <p:cNvPr id="3" name="מציין מיקום תוכן 2"/>
          <p:cNvSpPr>
            <a:spLocks noGrp="1"/>
          </p:cNvSpPr>
          <p:nvPr>
            <p:ph idx="1"/>
          </p:nvPr>
        </p:nvSpPr>
        <p:spPr/>
        <p:txBody>
          <a:bodyPr/>
          <a:lstStyle/>
          <a:p>
            <a:r>
              <a:rPr lang="he-IL"/>
              <a:t>מניעה וטיפול נכון הם טובים גם מבחינה כלכלית ולא רק מבחינת הרווחה של הפרטים</a:t>
            </a:r>
          </a:p>
          <a:p>
            <a:endParaRPr lang="he-IL"/>
          </a:p>
          <a:p>
            <a:r>
              <a:rPr lang="he-IL"/>
              <a:t>כמו שמניעת תאונות במטוסים ע"י תחזוקה נכונה (ותחקור כל תאונה אוירית ביסודיות רבה) מאד משתלמת.</a:t>
            </a:r>
          </a:p>
          <a:p>
            <a:r>
              <a:rPr lang="he-IL"/>
              <a:t>כמו שחיסון יעיל יותר מאשר טיפול במחלות.</a:t>
            </a:r>
          </a:p>
          <a:p>
            <a:r>
              <a:rPr lang="he-IL"/>
              <a:t>כמו שמתן תרופות יעיל יותר מאשר אשפוז  (אבל חלק משמעותי מהקשישים אינו יכול לקנות תרופות – ובסוף מתאשפז. טעות כלכלית ממדרגה ראשונה). </a:t>
            </a:r>
          </a:p>
          <a:p>
            <a:endParaRPr lang="he-IL"/>
          </a:p>
          <a:p>
            <a:endParaRPr lang="he-IL"/>
          </a:p>
          <a:p>
            <a:endParaRPr lang="he-IL"/>
          </a:p>
          <a:p>
            <a:endParaRPr lang="he-IL"/>
          </a:p>
          <a:p>
            <a:endParaRPr lang="he-IL"/>
          </a:p>
          <a:p>
            <a:endParaRPr lang="he-IL"/>
          </a:p>
          <a:p>
            <a:endParaRPr lang="he-IL" dirty="0"/>
          </a:p>
        </p:txBody>
      </p:sp>
    </p:spTree>
    <p:extLst>
      <p:ext uri="{BB962C8B-B14F-4D97-AF65-F5344CB8AC3E}">
        <p14:creationId xmlns:p14="http://schemas.microsoft.com/office/powerpoint/2010/main" val="2898258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r>
              <a:rPr lang="he-IL" sz="4000" dirty="0">
                <a:latin typeface="David" pitchFamily="34" charset="-79"/>
                <a:cs typeface="David" pitchFamily="34" charset="-79"/>
              </a:rPr>
              <a:t>נאשמים במשפטים פליליים</a:t>
            </a:r>
          </a:p>
        </p:txBody>
      </p:sp>
      <p:graphicFrame>
        <p:nvGraphicFramePr>
          <p:cNvPr id="7" name="Table 6"/>
          <p:cNvGraphicFramePr>
            <a:graphicFrameLocks noGrp="1"/>
          </p:cNvGraphicFramePr>
          <p:nvPr>
            <p:extLst>
              <p:ext uri="{D42A27DB-BD31-4B8C-83A1-F6EECF244321}">
                <p14:modId xmlns:p14="http://schemas.microsoft.com/office/powerpoint/2010/main" val="581573796"/>
              </p:ext>
            </p:extLst>
          </p:nvPr>
        </p:nvGraphicFramePr>
        <p:xfrm>
          <a:off x="107506" y="1213832"/>
          <a:ext cx="8280918" cy="4663440"/>
        </p:xfrm>
        <a:graphic>
          <a:graphicData uri="http://schemas.openxmlformats.org/drawingml/2006/table">
            <a:tbl>
              <a:tblPr firstRow="1" firstCol="1" bandRow="1"/>
              <a:tblGrid>
                <a:gridCol w="1096949">
                  <a:extLst>
                    <a:ext uri="{9D8B030D-6E8A-4147-A177-3AD203B41FA5}">
                      <a16:colId xmlns:a16="http://schemas.microsoft.com/office/drawing/2014/main" xmlns="" val="20000"/>
                    </a:ext>
                  </a:extLst>
                </a:gridCol>
                <a:gridCol w="474069">
                  <a:extLst>
                    <a:ext uri="{9D8B030D-6E8A-4147-A177-3AD203B41FA5}">
                      <a16:colId xmlns:a16="http://schemas.microsoft.com/office/drawing/2014/main" xmlns="" val="20001"/>
                    </a:ext>
                  </a:extLst>
                </a:gridCol>
                <a:gridCol w="474069">
                  <a:extLst>
                    <a:ext uri="{9D8B030D-6E8A-4147-A177-3AD203B41FA5}">
                      <a16:colId xmlns:a16="http://schemas.microsoft.com/office/drawing/2014/main" xmlns="" val="20002"/>
                    </a:ext>
                  </a:extLst>
                </a:gridCol>
                <a:gridCol w="474069">
                  <a:extLst>
                    <a:ext uri="{9D8B030D-6E8A-4147-A177-3AD203B41FA5}">
                      <a16:colId xmlns:a16="http://schemas.microsoft.com/office/drawing/2014/main" xmlns="" val="20003"/>
                    </a:ext>
                  </a:extLst>
                </a:gridCol>
                <a:gridCol w="474069">
                  <a:extLst>
                    <a:ext uri="{9D8B030D-6E8A-4147-A177-3AD203B41FA5}">
                      <a16:colId xmlns:a16="http://schemas.microsoft.com/office/drawing/2014/main" xmlns="" val="20004"/>
                    </a:ext>
                  </a:extLst>
                </a:gridCol>
                <a:gridCol w="474069">
                  <a:extLst>
                    <a:ext uri="{9D8B030D-6E8A-4147-A177-3AD203B41FA5}">
                      <a16:colId xmlns:a16="http://schemas.microsoft.com/office/drawing/2014/main" xmlns="" val="20005"/>
                    </a:ext>
                  </a:extLst>
                </a:gridCol>
                <a:gridCol w="474069">
                  <a:extLst>
                    <a:ext uri="{9D8B030D-6E8A-4147-A177-3AD203B41FA5}">
                      <a16:colId xmlns:a16="http://schemas.microsoft.com/office/drawing/2014/main" xmlns="" val="20006"/>
                    </a:ext>
                  </a:extLst>
                </a:gridCol>
                <a:gridCol w="474069">
                  <a:extLst>
                    <a:ext uri="{9D8B030D-6E8A-4147-A177-3AD203B41FA5}">
                      <a16:colId xmlns:a16="http://schemas.microsoft.com/office/drawing/2014/main" xmlns="" val="20007"/>
                    </a:ext>
                  </a:extLst>
                </a:gridCol>
                <a:gridCol w="474069">
                  <a:extLst>
                    <a:ext uri="{9D8B030D-6E8A-4147-A177-3AD203B41FA5}">
                      <a16:colId xmlns:a16="http://schemas.microsoft.com/office/drawing/2014/main" xmlns="" val="20008"/>
                    </a:ext>
                  </a:extLst>
                </a:gridCol>
                <a:gridCol w="474069">
                  <a:extLst>
                    <a:ext uri="{9D8B030D-6E8A-4147-A177-3AD203B41FA5}">
                      <a16:colId xmlns:a16="http://schemas.microsoft.com/office/drawing/2014/main" xmlns="" val="20009"/>
                    </a:ext>
                  </a:extLst>
                </a:gridCol>
                <a:gridCol w="474069">
                  <a:extLst>
                    <a:ext uri="{9D8B030D-6E8A-4147-A177-3AD203B41FA5}">
                      <a16:colId xmlns:a16="http://schemas.microsoft.com/office/drawing/2014/main" xmlns="" val="20010"/>
                    </a:ext>
                  </a:extLst>
                </a:gridCol>
                <a:gridCol w="2443279">
                  <a:extLst>
                    <a:ext uri="{9D8B030D-6E8A-4147-A177-3AD203B41FA5}">
                      <a16:colId xmlns:a16="http://schemas.microsoft.com/office/drawing/2014/main" xmlns="" val="20011"/>
                    </a:ext>
                  </a:extLst>
                </a:gridCol>
              </a:tblGrid>
              <a:tr h="180000">
                <a:tc>
                  <a:txBody>
                    <a:bodyPr/>
                    <a:lstStyle/>
                    <a:p>
                      <a:pPr marL="0" indent="0" algn="ctr" rtl="1">
                        <a:lnSpc>
                          <a:spcPct val="150000"/>
                        </a:lnSpc>
                        <a:spcAft>
                          <a:spcPts val="0"/>
                        </a:spcAft>
                      </a:pPr>
                      <a:r>
                        <a:rPr lang="he-IL" sz="1200" b="1" kern="1200" dirty="0">
                          <a:solidFill>
                            <a:schemeClr val="bg1"/>
                          </a:solidFill>
                          <a:effectLst/>
                          <a:latin typeface="David"/>
                          <a:ea typeface="Times New Roman"/>
                          <a:cs typeface="David"/>
                        </a:rPr>
                        <a:t>ממוצע 2011-13</a:t>
                      </a:r>
                      <a:endParaRPr lang="en-US" sz="1200" b="1" kern="1200" dirty="0">
                        <a:solidFill>
                          <a:schemeClr val="bg1"/>
                        </a:solidFill>
                        <a:effectLst/>
                        <a:latin typeface="David"/>
                        <a:ea typeface="Times New Roman"/>
                        <a:cs typeface="David"/>
                      </a:endParaRP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tabLst>
                          <a:tab pos="269875" algn="l"/>
                        </a:tabLst>
                      </a:pPr>
                      <a:r>
                        <a:rPr lang="en-US" sz="1200" b="1" kern="1200" dirty="0">
                          <a:solidFill>
                            <a:schemeClr val="bg1"/>
                          </a:solidFill>
                          <a:effectLst/>
                          <a:latin typeface="David"/>
                          <a:ea typeface="Times New Roman"/>
                          <a:cs typeface="David"/>
                        </a:rPr>
                        <a:t>2004 </a:t>
                      </a: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pPr>
                      <a:r>
                        <a:rPr lang="en-US" sz="1200" b="1" kern="1200" dirty="0">
                          <a:solidFill>
                            <a:schemeClr val="bg1"/>
                          </a:solidFill>
                          <a:effectLst/>
                          <a:latin typeface="David"/>
                          <a:ea typeface="Times New Roman"/>
                          <a:cs typeface="David"/>
                        </a:rPr>
                        <a:t>2005 </a:t>
                      </a: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pPr>
                      <a:r>
                        <a:rPr lang="en-US" sz="1200" b="1" kern="1200" dirty="0">
                          <a:solidFill>
                            <a:schemeClr val="bg1"/>
                          </a:solidFill>
                          <a:effectLst/>
                          <a:latin typeface="David"/>
                          <a:ea typeface="Times New Roman"/>
                          <a:cs typeface="David"/>
                        </a:rPr>
                        <a:t>2006 </a:t>
                      </a: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pPr>
                      <a:r>
                        <a:rPr lang="en-US" sz="1200" b="1" kern="1200" dirty="0">
                          <a:solidFill>
                            <a:schemeClr val="bg1"/>
                          </a:solidFill>
                          <a:effectLst/>
                          <a:latin typeface="David"/>
                          <a:ea typeface="Times New Roman"/>
                          <a:cs typeface="David"/>
                        </a:rPr>
                        <a:t>2007 </a:t>
                      </a: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pPr>
                      <a:r>
                        <a:rPr lang="en-US" sz="1200" b="1" kern="1200" dirty="0">
                          <a:solidFill>
                            <a:schemeClr val="bg1"/>
                          </a:solidFill>
                          <a:effectLst/>
                          <a:latin typeface="David"/>
                          <a:ea typeface="Times New Roman"/>
                          <a:cs typeface="David"/>
                        </a:rPr>
                        <a:t>2008 </a:t>
                      </a: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pPr>
                      <a:r>
                        <a:rPr lang="en-US" sz="1200" b="1" kern="1200" dirty="0">
                          <a:solidFill>
                            <a:schemeClr val="bg1"/>
                          </a:solidFill>
                          <a:effectLst/>
                          <a:latin typeface="David"/>
                          <a:ea typeface="Times New Roman"/>
                          <a:cs typeface="David"/>
                        </a:rPr>
                        <a:t>2009 </a:t>
                      </a: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pPr>
                      <a:r>
                        <a:rPr lang="en-US" sz="1200" b="1" kern="1200" dirty="0">
                          <a:solidFill>
                            <a:schemeClr val="bg1"/>
                          </a:solidFill>
                          <a:effectLst/>
                          <a:latin typeface="David"/>
                          <a:ea typeface="Times New Roman"/>
                          <a:cs typeface="David"/>
                        </a:rPr>
                        <a:t>2010 </a:t>
                      </a: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pPr>
                      <a:r>
                        <a:rPr lang="en-US" sz="1200" b="1" kern="1200" dirty="0">
                          <a:solidFill>
                            <a:schemeClr val="bg1"/>
                          </a:solidFill>
                          <a:effectLst/>
                          <a:latin typeface="David"/>
                          <a:ea typeface="Times New Roman"/>
                          <a:cs typeface="David"/>
                        </a:rPr>
                        <a:t>2011 </a:t>
                      </a: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pPr>
                      <a:r>
                        <a:rPr lang="en-US" sz="1200" b="1" kern="1200" dirty="0">
                          <a:solidFill>
                            <a:schemeClr val="bg1"/>
                          </a:solidFill>
                          <a:effectLst/>
                          <a:latin typeface="David"/>
                          <a:ea typeface="Times New Roman"/>
                          <a:cs typeface="David"/>
                        </a:rPr>
                        <a:t>2012 </a:t>
                      </a: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rtl="1">
                        <a:lnSpc>
                          <a:spcPct val="150000"/>
                        </a:lnSpc>
                        <a:spcAft>
                          <a:spcPts val="0"/>
                        </a:spcAft>
                      </a:pPr>
                      <a:r>
                        <a:rPr lang="en-US" sz="1200" b="1" dirty="0">
                          <a:solidFill>
                            <a:schemeClr val="bg1"/>
                          </a:solidFill>
                          <a:effectLst/>
                          <a:latin typeface="David"/>
                          <a:ea typeface="Times New Roman"/>
                          <a:cs typeface="David"/>
                        </a:rPr>
                        <a:t>2013</a:t>
                      </a:r>
                      <a:endParaRPr lang="en-US" sz="1200" dirty="0">
                        <a:solidFill>
                          <a:schemeClr val="bg1"/>
                        </a:solidFill>
                        <a:effectLst/>
                        <a:latin typeface="David"/>
                        <a:ea typeface="Times New Roman"/>
                        <a:cs typeface="David"/>
                      </a:endParaRP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endParaRPr lang="en-US" sz="1200" dirty="0">
                        <a:solidFill>
                          <a:schemeClr val="tx2"/>
                        </a:solidFill>
                        <a:effectLst/>
                        <a:latin typeface="Times New Roman"/>
                        <a:cs typeface="David"/>
                      </a:endParaRP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0"/>
                  </a:ext>
                </a:extLst>
              </a:tr>
              <a:tr h="180000">
                <a:tc gridSpan="12">
                  <a:txBody>
                    <a:bodyPr/>
                    <a:lstStyle/>
                    <a:p>
                      <a:pPr marL="0" indent="0" algn="ctr" rtl="1">
                        <a:lnSpc>
                          <a:spcPct val="150000"/>
                        </a:lnSpc>
                        <a:spcAft>
                          <a:spcPts val="0"/>
                        </a:spcAft>
                      </a:pPr>
                      <a:r>
                        <a:rPr lang="he-IL" sz="1200" dirty="0">
                          <a:solidFill>
                            <a:schemeClr val="tx2"/>
                          </a:solidFill>
                          <a:effectLst/>
                          <a:latin typeface="David"/>
                          <a:ea typeface="Times New Roman"/>
                          <a:cs typeface="David"/>
                        </a:rPr>
                        <a:t>מבוגרים</a:t>
                      </a:r>
                      <a:endParaRPr lang="en-US" sz="1200" dirty="0">
                        <a:solidFill>
                          <a:schemeClr val="tx2"/>
                        </a:solidFill>
                        <a:effectLst/>
                        <a:latin typeface="David"/>
                        <a:ea typeface="Times New Roman"/>
                        <a:cs typeface="David"/>
                      </a:endParaRP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extLst>
                  <a:ext uri="{0D108BD9-81ED-4DB2-BD59-A6C34878D82A}">
                    <a16:rowId xmlns:a16="http://schemas.microsoft.com/office/drawing/2014/main" xmlns="" val="10001"/>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39.6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51.9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48.1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45.7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42.0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41.1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41.2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42.1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41.8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39.2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37.9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r" rtl="1">
                        <a:lnSpc>
                          <a:spcPct val="150000"/>
                        </a:lnSpc>
                        <a:spcAft>
                          <a:spcPts val="0"/>
                        </a:spcAft>
                      </a:pPr>
                      <a:r>
                        <a:rPr lang="he-IL" sz="1200" kern="1200" dirty="0">
                          <a:solidFill>
                            <a:schemeClr val="tx2"/>
                          </a:solidFill>
                          <a:effectLst/>
                          <a:latin typeface="David"/>
                          <a:ea typeface="Times New Roman"/>
                          <a:cs typeface="David"/>
                        </a:rPr>
                        <a:t>סך הכל (באלפים)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extLst>
                  <a:ext uri="{0D108BD9-81ED-4DB2-BD59-A6C34878D82A}">
                    <a16:rowId xmlns:a16="http://schemas.microsoft.com/office/drawing/2014/main" xmlns="" val="10002"/>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32.4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45.0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40.9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38.7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35.1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33.2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33.7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34.7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35.3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31.7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30.3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מתוכם תושבי ישראל (באלפים)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extLst>
                  <a:ext uri="{0D108BD9-81ED-4DB2-BD59-A6C34878D82A}">
                    <a16:rowId xmlns:a16="http://schemas.microsoft.com/office/drawing/2014/main" xmlns="" val="10003"/>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6.3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9.9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8.8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8.2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7.3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6.8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6.8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6.9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6.9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6.1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שיעור ל-1,000 תושבי ישראל בני 19 ומעלה</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extLst>
                  <a:ext uri="{0D108BD9-81ED-4DB2-BD59-A6C34878D82A}">
                    <a16:rowId xmlns:a16="http://schemas.microsoft.com/office/drawing/2014/main" xmlns="" val="10004"/>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45.3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49.4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49.5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48.1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46.9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46.4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46.2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46.7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46.1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44.5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45.4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חדשים (אחוזים)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extLst>
                  <a:ext uri="{0D108BD9-81ED-4DB2-BD59-A6C34878D82A}">
                    <a16:rowId xmlns:a16="http://schemas.microsoft.com/office/drawing/2014/main" xmlns="" val="10005"/>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54.7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50.6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50.5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51.9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53.2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53.6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53.8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53.3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53.9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55.6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54.6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מוּעדים (אחוזים)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extLst>
                  <a:ext uri="{0D108BD9-81ED-4DB2-BD59-A6C34878D82A}">
                    <a16:rowId xmlns:a16="http://schemas.microsoft.com/office/drawing/2014/main" xmlns="" val="10006"/>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89.0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89.0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89.6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90.6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90.0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90.2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90.3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90.8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89.4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88.7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89.1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הרשעה (אחוזים)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extLst>
                  <a:ext uri="{0D108BD9-81ED-4DB2-BD59-A6C34878D82A}">
                    <a16:rowId xmlns:a16="http://schemas.microsoft.com/office/drawing/2014/main" xmlns="" val="10007"/>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10.9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11.0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10.4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9.5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10.0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9.8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9.7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9.2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10.6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11.3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10.9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אי הרשעה (אחוזים)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extLst>
                  <a:ext uri="{0D108BD9-81ED-4DB2-BD59-A6C34878D82A}">
                    <a16:rowId xmlns:a16="http://schemas.microsoft.com/office/drawing/2014/main" xmlns="" val="10008"/>
                  </a:ext>
                </a:extLst>
              </a:tr>
              <a:tr h="180000">
                <a:tc gridSpan="12">
                  <a:txBody>
                    <a:bodyPr/>
                    <a:lstStyle/>
                    <a:p>
                      <a:pPr marL="0" indent="0" algn="ctr" rtl="1">
                        <a:lnSpc>
                          <a:spcPct val="150000"/>
                        </a:lnSpc>
                        <a:spcAft>
                          <a:spcPts val="0"/>
                        </a:spcAft>
                      </a:pPr>
                      <a:r>
                        <a:rPr lang="he-IL" sz="1200" kern="1200" dirty="0">
                          <a:solidFill>
                            <a:schemeClr val="tx2"/>
                          </a:solidFill>
                          <a:effectLst/>
                          <a:latin typeface="David"/>
                          <a:ea typeface="Times New Roman"/>
                          <a:cs typeface="David"/>
                        </a:rPr>
                        <a:t>קטינים</a:t>
                      </a:r>
                      <a:endParaRPr lang="en-US" sz="1200" kern="1200" dirty="0">
                        <a:solidFill>
                          <a:schemeClr val="tx2"/>
                        </a:solidFill>
                        <a:effectLst/>
                        <a:latin typeface="David"/>
                        <a:ea typeface="Times New Roman"/>
                        <a:cs typeface="David"/>
                      </a:endParaRPr>
                    </a:p>
                  </a:txBody>
                  <a:tcPr marL="18230" marR="182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tc hMerge="1">
                  <a:txBody>
                    <a:bodyPr/>
                    <a:lstStyle/>
                    <a:p>
                      <a:pPr rtl="1"/>
                      <a:endParaRPr lang="he-IL"/>
                    </a:p>
                  </a:txBody>
                  <a:tcPr/>
                </a:tc>
                <a:extLst>
                  <a:ext uri="{0D108BD9-81ED-4DB2-BD59-A6C34878D82A}">
                    <a16:rowId xmlns:a16="http://schemas.microsoft.com/office/drawing/2014/main" xmlns="" val="10009"/>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סך הכל (באלפים)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xmlns="" val="10010"/>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מתוכם תושבי ישראל (באלפים)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xmlns="" val="10011"/>
                  </a:ext>
                </a:extLst>
              </a:tr>
              <a:tr h="180000">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6.5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6.1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3.4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שיעור ל-1,000 תושבי ישראל בני 18-12</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xmlns="" val="10012"/>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74.5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73.9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74.9</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74.8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70.6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71.4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73.8</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76.0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74.5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75.0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74.0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חדשים (אחוזים)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xmlns="" val="10013"/>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25.5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26.1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25.1</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25.2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29.4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28.6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26.2</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24.0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25.5</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25.0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26.0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מוּעדים (אחוזים)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xmlns="" val="10014"/>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48.3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40.0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47.7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44.3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43.0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48.3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51.4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49.3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46.0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47.6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51.3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הרשעה (אחוזים)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xmlns="" val="10015"/>
                  </a:ext>
                </a:extLst>
              </a:tr>
              <a:tr h="180000">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51.7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60.0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52.3</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55.7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57.0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a:solidFill>
                            <a:schemeClr val="tx2"/>
                          </a:solidFill>
                          <a:effectLst/>
                          <a:latin typeface="David"/>
                          <a:ea typeface="Times New Roman"/>
                          <a:cs typeface="David"/>
                        </a:rPr>
                        <a:t>51.7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48.6</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50.7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54.0</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52.4</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48.7</a:t>
                      </a: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indent="0" algn="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אי הרשעה (אחוזים)</a:t>
                      </a:r>
                      <a:endParaRPr lang="en-US" sz="1200" kern="1200" dirty="0">
                        <a:solidFill>
                          <a:schemeClr val="tx2"/>
                        </a:solidFill>
                        <a:effectLst/>
                        <a:latin typeface="David"/>
                        <a:ea typeface="Times New Roman"/>
                        <a:cs typeface="David"/>
                      </a:endParaRPr>
                    </a:p>
                  </a:txBody>
                  <a:tcPr marL="18230" marR="182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xmlns="" val="10016"/>
                  </a:ext>
                </a:extLst>
              </a:tr>
            </a:tbl>
          </a:graphicData>
        </a:graphic>
      </p:graphicFrame>
      <p:sp>
        <p:nvSpPr>
          <p:cNvPr id="8" name="TextBox 7"/>
          <p:cNvSpPr txBox="1"/>
          <p:nvPr/>
        </p:nvSpPr>
        <p:spPr>
          <a:xfrm>
            <a:off x="107504" y="5877272"/>
            <a:ext cx="8208912" cy="307777"/>
          </a:xfrm>
          <a:prstGeom prst="rect">
            <a:avLst/>
          </a:prstGeom>
          <a:noFill/>
        </p:spPr>
        <p:txBody>
          <a:bodyPr wrap="square" rtlCol="1">
            <a:spAutoFit/>
          </a:bodyPr>
          <a:lstStyle/>
          <a:p>
            <a:r>
              <a:rPr lang="he-IL" sz="1400" dirty="0">
                <a:solidFill>
                  <a:schemeClr val="tx2"/>
                </a:solidFill>
                <a:latin typeface="David" pitchFamily="34" charset="-79"/>
                <a:cs typeface="David" pitchFamily="34" charset="-79"/>
              </a:rPr>
              <a:t>מקור: למ"ס</a:t>
            </a:r>
            <a:r>
              <a:rPr lang="he-IL" sz="1400">
                <a:solidFill>
                  <a:schemeClr val="tx2"/>
                </a:solidFill>
                <a:latin typeface="David" pitchFamily="34" charset="-79"/>
                <a:cs typeface="David" pitchFamily="34" charset="-79"/>
              </a:rPr>
              <a:t>, שנתון סטטיסטי 2015</a:t>
            </a:r>
            <a:r>
              <a:rPr lang="he-IL" sz="1400" dirty="0">
                <a:solidFill>
                  <a:schemeClr val="tx2"/>
                </a:solidFill>
                <a:latin typeface="David" pitchFamily="34" charset="-79"/>
                <a:cs typeface="David" pitchFamily="34" charset="-79"/>
              </a:rPr>
              <a:t>, לוח 11.6</a:t>
            </a:r>
          </a:p>
        </p:txBody>
      </p:sp>
    </p:spTree>
    <p:extLst>
      <p:ext uri="{BB962C8B-B14F-4D97-AF65-F5344CB8AC3E}">
        <p14:creationId xmlns:p14="http://schemas.microsoft.com/office/powerpoint/2010/main" val="28254701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שיעורי רצידיביזם</a:t>
            </a:r>
            <a:endParaRPr lang="he-IL" dirty="0"/>
          </a:p>
        </p:txBody>
      </p:sp>
      <p:sp>
        <p:nvSpPr>
          <p:cNvPr id="8" name="TextBox 7"/>
          <p:cNvSpPr txBox="1"/>
          <p:nvPr/>
        </p:nvSpPr>
        <p:spPr>
          <a:xfrm>
            <a:off x="215515" y="4941168"/>
            <a:ext cx="8208912" cy="1261884"/>
          </a:xfrm>
          <a:prstGeom prst="rect">
            <a:avLst/>
          </a:prstGeom>
          <a:noFill/>
        </p:spPr>
        <p:txBody>
          <a:bodyPr wrap="square" rtlCol="1">
            <a:spAutoFit/>
          </a:bodyPr>
          <a:lstStyle/>
          <a:p>
            <a:pPr algn="r" rtl="1"/>
            <a:r>
              <a:rPr lang="he-IL" sz="1400" dirty="0">
                <a:solidFill>
                  <a:schemeClr val="tx2"/>
                </a:solidFill>
                <a:latin typeface="David" pitchFamily="34" charset="-79"/>
                <a:cs typeface="David" pitchFamily="34" charset="-79"/>
              </a:rPr>
              <a:t>מקור: שב"ס, רצידיביזם של אסירים פליליים משוחררי 2008, 2015</a:t>
            </a:r>
          </a:p>
          <a:p>
            <a:pPr algn="r" rtl="1"/>
            <a:endParaRPr lang="he-IL" sz="1400" dirty="0">
              <a:solidFill>
                <a:schemeClr val="tx2"/>
              </a:solidFill>
              <a:latin typeface="David" pitchFamily="34" charset="-79"/>
              <a:cs typeface="David" pitchFamily="34" charset="-79"/>
            </a:endParaRPr>
          </a:p>
          <a:p>
            <a:pPr algn="just" rtl="1"/>
            <a:r>
              <a:rPr lang="he-IL" sz="1200" dirty="0">
                <a:solidFill>
                  <a:schemeClr val="tx2"/>
                </a:solidFill>
                <a:latin typeface="David" pitchFamily="34" charset="-79"/>
                <a:cs typeface="David" pitchFamily="34" charset="-79"/>
              </a:rPr>
              <a:t>לפי הגדרת מחקר השב"ס (ברמן וולק, 2015), שיעור הרצידיביזם הינו שיעור האסירים המשוחררים (במעמד של שפוטים) החוזרים למאסר במעמד של שפוטים בתוך חמש שנים מיום השחרור מתוך סך האסירים המשוחררים (במעמד של שפוטים). החישוב כולל גם אסירים משוחררים שחזרו למאסר שהומר בעבודות שירות. מנגד, החישוב לא כולל אסירים שהשתחררו מעבודות שירות שחזרו למאסר רגיל או למאסר שהומר בעבודות שירות.</a:t>
            </a:r>
            <a:endParaRPr lang="he-IL" sz="1600" dirty="0">
              <a:solidFill>
                <a:schemeClr val="tx2"/>
              </a:solidFill>
              <a:latin typeface="David" pitchFamily="34" charset="-79"/>
              <a:cs typeface="David" pitchFamily="34" charset="-79"/>
            </a:endParaRPr>
          </a:p>
        </p:txBody>
      </p:sp>
      <p:sp>
        <p:nvSpPr>
          <p:cNvPr id="6" name="TextBox 5"/>
          <p:cNvSpPr txBox="1"/>
          <p:nvPr/>
        </p:nvSpPr>
        <p:spPr>
          <a:xfrm>
            <a:off x="107504" y="727800"/>
            <a:ext cx="8208912" cy="369332"/>
          </a:xfrm>
          <a:prstGeom prst="rect">
            <a:avLst/>
          </a:prstGeom>
          <a:noFill/>
        </p:spPr>
        <p:txBody>
          <a:bodyPr wrap="square" rtlCol="1">
            <a:spAutoFit/>
          </a:bodyPr>
          <a:lstStyle/>
          <a:p>
            <a:pPr algn="ctr"/>
            <a:r>
              <a:rPr lang="he-IL" b="1" dirty="0">
                <a:solidFill>
                  <a:schemeClr val="tx2"/>
                </a:solidFill>
                <a:latin typeface="David" pitchFamily="34" charset="-79"/>
                <a:cs typeface="David" pitchFamily="34" charset="-79"/>
              </a:rPr>
              <a:t>אחוז הרצידיביזם בקרב משוחררי 2008</a:t>
            </a:r>
          </a:p>
        </p:txBody>
      </p:sp>
      <p:graphicFrame>
        <p:nvGraphicFramePr>
          <p:cNvPr id="10" name="Chart 9"/>
          <p:cNvGraphicFramePr/>
          <p:nvPr>
            <p:extLst>
              <p:ext uri="{D42A27DB-BD31-4B8C-83A1-F6EECF244321}">
                <p14:modId xmlns:p14="http://schemas.microsoft.com/office/powerpoint/2010/main" val="3214686246"/>
              </p:ext>
            </p:extLst>
          </p:nvPr>
        </p:nvGraphicFramePr>
        <p:xfrm>
          <a:off x="539552" y="1628800"/>
          <a:ext cx="7560839" cy="345638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18660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r>
              <a:rPr lang="he-IL" sz="4000" dirty="0">
                <a:latin typeface="David" pitchFamily="34" charset="-79"/>
                <a:cs typeface="David" pitchFamily="34" charset="-79"/>
              </a:rPr>
              <a:t>רצידיביזם לפי גיל</a:t>
            </a:r>
          </a:p>
        </p:txBody>
      </p:sp>
      <p:sp>
        <p:nvSpPr>
          <p:cNvPr id="8" name="TextBox 7"/>
          <p:cNvSpPr txBox="1"/>
          <p:nvPr/>
        </p:nvSpPr>
        <p:spPr>
          <a:xfrm>
            <a:off x="125760" y="6185049"/>
            <a:ext cx="8208912" cy="307777"/>
          </a:xfrm>
          <a:prstGeom prst="rect">
            <a:avLst/>
          </a:prstGeom>
          <a:noFill/>
        </p:spPr>
        <p:txBody>
          <a:bodyPr wrap="square" rtlCol="1">
            <a:spAutoFit/>
          </a:bodyPr>
          <a:lstStyle/>
          <a:p>
            <a:r>
              <a:rPr lang="he-IL" sz="1400" dirty="0">
                <a:solidFill>
                  <a:schemeClr val="tx2"/>
                </a:solidFill>
                <a:latin typeface="David" pitchFamily="34" charset="-79"/>
                <a:cs typeface="David" pitchFamily="34" charset="-79"/>
              </a:rPr>
              <a:t>מקור: שב"ס, רצידיביזם של אסירים פליליים משוחררי 2008, 2015</a:t>
            </a:r>
          </a:p>
        </p:txBody>
      </p:sp>
      <p:sp>
        <p:nvSpPr>
          <p:cNvPr id="6" name="TextBox 5"/>
          <p:cNvSpPr txBox="1"/>
          <p:nvPr/>
        </p:nvSpPr>
        <p:spPr>
          <a:xfrm>
            <a:off x="36984" y="660142"/>
            <a:ext cx="8460432" cy="369332"/>
          </a:xfrm>
          <a:prstGeom prst="rect">
            <a:avLst/>
          </a:prstGeom>
          <a:noFill/>
        </p:spPr>
        <p:txBody>
          <a:bodyPr wrap="square" rtlCol="1">
            <a:spAutoFit/>
          </a:bodyPr>
          <a:lstStyle/>
          <a:p>
            <a:pPr algn="ctr"/>
            <a:r>
              <a:rPr lang="he-IL" b="1" dirty="0">
                <a:solidFill>
                  <a:schemeClr val="tx2"/>
                </a:solidFill>
                <a:latin typeface="David" pitchFamily="34" charset="-79"/>
                <a:cs typeface="David" pitchFamily="34" charset="-79"/>
              </a:rPr>
              <a:t>רצידיביזם לפי קבוצת גיל של אסירים</a:t>
            </a:r>
          </a:p>
        </p:txBody>
      </p:sp>
      <p:graphicFrame>
        <p:nvGraphicFramePr>
          <p:cNvPr id="7" name="Table 6"/>
          <p:cNvGraphicFramePr>
            <a:graphicFrameLocks noGrp="1"/>
          </p:cNvGraphicFramePr>
          <p:nvPr>
            <p:extLst>
              <p:ext uri="{D42A27DB-BD31-4B8C-83A1-F6EECF244321}">
                <p14:modId xmlns:p14="http://schemas.microsoft.com/office/powerpoint/2010/main" val="74055993"/>
              </p:ext>
            </p:extLst>
          </p:nvPr>
        </p:nvGraphicFramePr>
        <p:xfrm>
          <a:off x="1854998" y="1484784"/>
          <a:ext cx="4750435" cy="4526280"/>
        </p:xfrm>
        <a:graphic>
          <a:graphicData uri="http://schemas.openxmlformats.org/drawingml/2006/table">
            <a:tbl>
              <a:tblPr rtl="1" firstRow="1" firstCol="1" bandRow="1"/>
              <a:tblGrid>
                <a:gridCol w="1007110">
                  <a:extLst>
                    <a:ext uri="{9D8B030D-6E8A-4147-A177-3AD203B41FA5}">
                      <a16:colId xmlns:a16="http://schemas.microsoft.com/office/drawing/2014/main" xmlns="" val="20000"/>
                    </a:ext>
                  </a:extLst>
                </a:gridCol>
                <a:gridCol w="1082040">
                  <a:extLst>
                    <a:ext uri="{9D8B030D-6E8A-4147-A177-3AD203B41FA5}">
                      <a16:colId xmlns:a16="http://schemas.microsoft.com/office/drawing/2014/main" xmlns="" val="20001"/>
                    </a:ext>
                  </a:extLst>
                </a:gridCol>
                <a:gridCol w="1064895">
                  <a:extLst>
                    <a:ext uri="{9D8B030D-6E8A-4147-A177-3AD203B41FA5}">
                      <a16:colId xmlns:a16="http://schemas.microsoft.com/office/drawing/2014/main" xmlns="" val="20002"/>
                    </a:ext>
                  </a:extLst>
                </a:gridCol>
                <a:gridCol w="1596390">
                  <a:extLst>
                    <a:ext uri="{9D8B030D-6E8A-4147-A177-3AD203B41FA5}">
                      <a16:colId xmlns:a16="http://schemas.microsoft.com/office/drawing/2014/main" xmlns="" val="20003"/>
                    </a:ext>
                  </a:extLst>
                </a:gridCol>
              </a:tblGrid>
              <a:tr h="337492">
                <a:tc>
                  <a:txBody>
                    <a:bodyPr/>
                    <a:lstStyle/>
                    <a:p>
                      <a:pPr marL="0" indent="0" algn="ctr" rtl="1">
                        <a:lnSpc>
                          <a:spcPct val="150000"/>
                        </a:lnSpc>
                        <a:spcAft>
                          <a:spcPts val="0"/>
                        </a:spcAft>
                      </a:pPr>
                      <a:r>
                        <a:rPr lang="he-IL" sz="1600" b="1" dirty="0">
                          <a:solidFill>
                            <a:srgbClr val="FFFFFF"/>
                          </a:solidFill>
                          <a:effectLst/>
                          <a:latin typeface="David"/>
                          <a:ea typeface="Times New Roman"/>
                          <a:cs typeface="David"/>
                        </a:rPr>
                        <a:t>קבוצת גיל</a:t>
                      </a:r>
                      <a:endParaRPr lang="en-US" sz="1800" dirty="0">
                        <a:effectLst/>
                        <a:latin typeface="David"/>
                        <a:ea typeface="Times New Roman"/>
                        <a:cs typeface="David"/>
                      </a:endParaRP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solidFill>
                      <a:srgbClr val="4F81BD"/>
                    </a:solidFill>
                  </a:tcPr>
                </a:tc>
                <a:tc>
                  <a:txBody>
                    <a:bodyPr/>
                    <a:lstStyle/>
                    <a:p>
                      <a:pPr marL="0" indent="0" algn="ctr" defTabSz="914400" rtl="1" eaLnBrk="1" latinLnBrk="0" hangingPunct="1">
                        <a:lnSpc>
                          <a:spcPct val="150000"/>
                        </a:lnSpc>
                        <a:spcAft>
                          <a:spcPts val="0"/>
                        </a:spcAft>
                      </a:pPr>
                      <a:r>
                        <a:rPr lang="he-IL" sz="1600" b="1" kern="1200" dirty="0">
                          <a:solidFill>
                            <a:srgbClr val="FFFFFF"/>
                          </a:solidFill>
                          <a:effectLst/>
                          <a:latin typeface="David"/>
                          <a:ea typeface="Times New Roman"/>
                          <a:cs typeface="David"/>
                        </a:rPr>
                        <a:t>אסירים</a:t>
                      </a:r>
                      <a:endParaRPr lang="en-US" sz="1600" b="1" kern="1200" dirty="0">
                        <a:solidFill>
                          <a:srgbClr val="FFFFFF"/>
                        </a:solidFill>
                        <a:effectLst/>
                        <a:latin typeface="David"/>
                        <a:ea typeface="Times New Roman"/>
                        <a:cs typeface="David"/>
                      </a:endParaRP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solidFill>
                      <a:srgbClr val="4F81BD"/>
                    </a:solidFill>
                  </a:tcPr>
                </a:tc>
                <a:tc>
                  <a:txBody>
                    <a:bodyPr/>
                    <a:lstStyle/>
                    <a:p>
                      <a:pPr marL="0" indent="0" algn="ctr" defTabSz="914400" rtl="1" eaLnBrk="1" latinLnBrk="0" hangingPunct="1">
                        <a:lnSpc>
                          <a:spcPct val="150000"/>
                        </a:lnSpc>
                        <a:spcAft>
                          <a:spcPts val="0"/>
                        </a:spcAft>
                      </a:pPr>
                      <a:r>
                        <a:rPr lang="he-IL" sz="1600" b="1" kern="1200" dirty="0">
                          <a:solidFill>
                            <a:srgbClr val="FFFFFF"/>
                          </a:solidFill>
                          <a:effectLst/>
                          <a:latin typeface="David"/>
                          <a:ea typeface="Times New Roman"/>
                          <a:cs typeface="David"/>
                        </a:rPr>
                        <a:t>אחוז</a:t>
                      </a:r>
                      <a:endParaRPr lang="en-US" sz="1600" b="1" kern="1200" dirty="0">
                        <a:solidFill>
                          <a:srgbClr val="FFFFFF"/>
                        </a:solidFill>
                        <a:effectLst/>
                        <a:latin typeface="David"/>
                        <a:ea typeface="Times New Roman"/>
                        <a:cs typeface="David"/>
                      </a:endParaRP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solidFill>
                      <a:srgbClr val="4F81BD"/>
                    </a:solidFill>
                  </a:tcPr>
                </a:tc>
                <a:tc>
                  <a:txBody>
                    <a:bodyPr/>
                    <a:lstStyle/>
                    <a:p>
                      <a:pPr marL="0" indent="0" algn="ctr" defTabSz="914400" rtl="1" eaLnBrk="1" latinLnBrk="0" hangingPunct="1">
                        <a:lnSpc>
                          <a:spcPct val="150000"/>
                        </a:lnSpc>
                        <a:spcAft>
                          <a:spcPts val="0"/>
                        </a:spcAft>
                      </a:pPr>
                      <a:r>
                        <a:rPr lang="he-IL" sz="1600" b="1" kern="1200" dirty="0">
                          <a:solidFill>
                            <a:srgbClr val="FFFFFF"/>
                          </a:solidFill>
                          <a:effectLst/>
                          <a:latin typeface="David"/>
                          <a:ea typeface="Times New Roman"/>
                          <a:cs typeface="David"/>
                        </a:rPr>
                        <a:t>רצידיביזם</a:t>
                      </a:r>
                      <a:endParaRPr lang="en-US" sz="1600" b="1" kern="1200" dirty="0">
                        <a:solidFill>
                          <a:srgbClr val="FFFFFF"/>
                        </a:solidFill>
                        <a:effectLst/>
                        <a:latin typeface="David"/>
                        <a:ea typeface="Times New Roman"/>
                        <a:cs typeface="David"/>
                      </a:endParaRP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solidFill>
                      <a:srgbClr val="4F81BD"/>
                    </a:solidFill>
                  </a:tcPr>
                </a:tc>
                <a:extLst>
                  <a:ext uri="{0D108BD9-81ED-4DB2-BD59-A6C34878D82A}">
                    <a16:rowId xmlns:a16="http://schemas.microsoft.com/office/drawing/2014/main" xmlns="" val="10000"/>
                  </a:ext>
                </a:extLst>
              </a:tr>
              <a:tr h="295306">
                <a:tc>
                  <a:txBody>
                    <a:bodyPr/>
                    <a:lstStyle/>
                    <a:p>
                      <a:pPr marL="0" indent="0" algn="ctr" defTabSz="914400" rtl="1" eaLnBrk="1" latinLnBrk="0" hangingPunct="1">
                        <a:lnSpc>
                          <a:spcPct val="150000"/>
                        </a:lnSpc>
                        <a:spcAft>
                          <a:spcPts val="0"/>
                        </a:spcAft>
                        <a:tabLst/>
                      </a:pPr>
                      <a:r>
                        <a:rPr lang="he-IL" sz="1400" kern="1200" dirty="0">
                          <a:solidFill>
                            <a:schemeClr val="tx2">
                              <a:lumMod val="50000"/>
                            </a:schemeClr>
                          </a:solidFill>
                          <a:effectLst/>
                          <a:latin typeface="David"/>
                          <a:ea typeface="Times New Roman"/>
                          <a:cs typeface="David"/>
                        </a:rPr>
                        <a:t>עד 18</a:t>
                      </a:r>
                      <a:endParaRPr lang="en-US" sz="14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146</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2.2%</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75.3%</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solidFill>
                      <a:srgbClr val="FFC000"/>
                    </a:solidFill>
                  </a:tcPr>
                </a:tc>
                <a:extLst>
                  <a:ext uri="{0D108BD9-81ED-4DB2-BD59-A6C34878D82A}">
                    <a16:rowId xmlns:a16="http://schemas.microsoft.com/office/drawing/2014/main" xmlns="" val="10001"/>
                  </a:ext>
                </a:extLst>
              </a:tr>
              <a:tr h="295306">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20-18</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392</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5.8%</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58.9%</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solidFill>
                      <a:srgbClr val="FFC000"/>
                    </a:solidFill>
                  </a:tcPr>
                </a:tc>
                <a:extLst>
                  <a:ext uri="{0D108BD9-81ED-4DB2-BD59-A6C34878D82A}">
                    <a16:rowId xmlns:a16="http://schemas.microsoft.com/office/drawing/2014/main" xmlns="" val="10002"/>
                  </a:ext>
                </a:extLst>
              </a:tr>
              <a:tr h="295306">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24-21</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1,011</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15.1%</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48.8%</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03"/>
                  </a:ext>
                </a:extLst>
              </a:tr>
              <a:tr h="295306">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29-25</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1,222</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18.2%</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41.9%</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04"/>
                  </a:ext>
                </a:extLst>
              </a:tr>
              <a:tr h="295306">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34-30</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1,000</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14.9%</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38.0%</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05"/>
                  </a:ext>
                </a:extLst>
              </a:tr>
              <a:tr h="295306">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39-35</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836</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12.5%</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41.5%</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06"/>
                  </a:ext>
                </a:extLst>
              </a:tr>
              <a:tr h="295306">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44-40</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762</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11.4%</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39.8%</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07"/>
                  </a:ext>
                </a:extLst>
              </a:tr>
              <a:tr h="295306">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49-45</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593</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8.8%</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35.1%</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08"/>
                  </a:ext>
                </a:extLst>
              </a:tr>
              <a:tr h="295306">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54-50</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402</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6.0%</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33.3%</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09"/>
                  </a:ext>
                </a:extLst>
              </a:tr>
              <a:tr h="295306">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59-55</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209</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3.1%</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20.1%</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10"/>
                  </a:ext>
                </a:extLst>
              </a:tr>
              <a:tr h="295306">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64-60</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87</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1.3%</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11.5%</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11"/>
                  </a:ext>
                </a:extLst>
              </a:tr>
              <a:tr h="295306">
                <a:tc>
                  <a:txBody>
                    <a:bodyPr/>
                    <a:lstStyle/>
                    <a:p>
                      <a:pPr marL="0" indent="0" algn="ctr" defTabSz="914400" rtl="1" eaLnBrk="1" latinLnBrk="0" hangingPunct="1">
                        <a:lnSpc>
                          <a:spcPct val="150000"/>
                        </a:lnSpc>
                        <a:spcAft>
                          <a:spcPts val="0"/>
                        </a:spcAft>
                        <a:tabLst/>
                      </a:pPr>
                      <a:r>
                        <a:rPr lang="he-IL" sz="1400" kern="1200">
                          <a:solidFill>
                            <a:schemeClr val="tx2">
                              <a:lumMod val="50000"/>
                            </a:schemeClr>
                          </a:solidFill>
                          <a:effectLst/>
                          <a:latin typeface="David"/>
                          <a:ea typeface="Times New Roman"/>
                          <a:cs typeface="David"/>
                        </a:rPr>
                        <a:t>65 ויותר</a:t>
                      </a:r>
                      <a:endParaRPr lang="en-US" sz="1400" kern="1200">
                        <a:solidFill>
                          <a:schemeClr val="tx2">
                            <a:lumMod val="50000"/>
                          </a:schemeClr>
                        </a:solidFill>
                        <a:effectLst/>
                        <a:latin typeface="David"/>
                        <a:ea typeface="Times New Roman"/>
                        <a:cs typeface="David"/>
                      </a:endParaRP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53</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a:solidFill>
                            <a:schemeClr val="tx2">
                              <a:lumMod val="50000"/>
                            </a:schemeClr>
                          </a:solidFill>
                          <a:effectLst/>
                          <a:latin typeface="David"/>
                          <a:ea typeface="Times New Roman"/>
                          <a:cs typeface="David"/>
                        </a:rPr>
                        <a:t>0.8%</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kern="1200" dirty="0">
                          <a:solidFill>
                            <a:schemeClr val="tx2">
                              <a:lumMod val="50000"/>
                            </a:schemeClr>
                          </a:solidFill>
                          <a:effectLst/>
                          <a:latin typeface="David"/>
                          <a:ea typeface="Times New Roman"/>
                          <a:cs typeface="David"/>
                        </a:rPr>
                        <a:t>13.2%</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12"/>
                  </a:ext>
                </a:extLst>
              </a:tr>
              <a:tr h="295306">
                <a:tc>
                  <a:txBody>
                    <a:bodyPr/>
                    <a:lstStyle/>
                    <a:p>
                      <a:pPr marL="0" indent="0" algn="ctr" defTabSz="914400" rtl="1" eaLnBrk="1" latinLnBrk="0" hangingPunct="1">
                        <a:lnSpc>
                          <a:spcPct val="150000"/>
                        </a:lnSpc>
                        <a:spcAft>
                          <a:spcPts val="0"/>
                        </a:spcAft>
                        <a:tabLst/>
                      </a:pPr>
                      <a:r>
                        <a:rPr lang="he-IL" sz="1400" b="1" kern="1200" dirty="0">
                          <a:solidFill>
                            <a:schemeClr val="tx2">
                              <a:lumMod val="50000"/>
                            </a:schemeClr>
                          </a:solidFill>
                          <a:effectLst/>
                          <a:latin typeface="David"/>
                          <a:ea typeface="Times New Roman"/>
                          <a:cs typeface="David"/>
                        </a:rPr>
                        <a:t>סה"כ</a:t>
                      </a:r>
                      <a:endParaRPr lang="en-US" sz="1400" b="1"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b="1" kern="1200" dirty="0">
                          <a:solidFill>
                            <a:schemeClr val="tx2">
                              <a:lumMod val="50000"/>
                            </a:schemeClr>
                          </a:solidFill>
                          <a:effectLst/>
                          <a:latin typeface="David"/>
                          <a:ea typeface="Times New Roman"/>
                          <a:cs typeface="David"/>
                        </a:rPr>
                        <a:t>6,713</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b="1" kern="1200" dirty="0">
                          <a:solidFill>
                            <a:schemeClr val="tx2">
                              <a:lumMod val="50000"/>
                            </a:schemeClr>
                          </a:solidFill>
                          <a:effectLst/>
                          <a:latin typeface="David"/>
                          <a:ea typeface="Times New Roman"/>
                          <a:cs typeface="David"/>
                        </a:rPr>
                        <a:t>100.0%</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tabLst/>
                      </a:pPr>
                      <a:r>
                        <a:rPr lang="en-US" sz="1400" b="1" kern="1200" dirty="0">
                          <a:solidFill>
                            <a:schemeClr val="tx2">
                              <a:lumMod val="50000"/>
                            </a:schemeClr>
                          </a:solidFill>
                          <a:effectLst/>
                          <a:latin typeface="David"/>
                          <a:ea typeface="Times New Roman"/>
                          <a:cs typeface="David"/>
                        </a:rPr>
                        <a:t>41.4%</a:t>
                      </a:r>
                    </a:p>
                  </a:txBody>
                  <a:tcPr marL="68580" marR="68580" marT="0" marB="0" anchor="ctr">
                    <a:lnL w="12700" cap="flat" cmpd="sng" algn="ctr">
                      <a:solidFill>
                        <a:schemeClr val="tx2">
                          <a:lumMod val="50000"/>
                        </a:schemeClr>
                      </a:solidFill>
                      <a:prstDash val="solid"/>
                      <a:round/>
                      <a:headEnd type="none" w="med" len="med"/>
                      <a:tailEnd type="none" w="med" len="med"/>
                    </a:lnL>
                    <a:lnR w="12700" cap="flat" cmpd="sng" algn="ctr">
                      <a:solidFill>
                        <a:schemeClr val="tx2">
                          <a:lumMod val="50000"/>
                        </a:schemeClr>
                      </a:solidFill>
                      <a:prstDash val="solid"/>
                      <a:round/>
                      <a:headEnd type="none" w="med" len="med"/>
                      <a:tailEnd type="none" w="med" len="med"/>
                    </a:lnR>
                    <a:lnT w="12700" cap="flat" cmpd="sng" algn="ctr">
                      <a:solidFill>
                        <a:schemeClr val="tx2">
                          <a:lumMod val="50000"/>
                        </a:schemeClr>
                      </a:solidFill>
                      <a:prstDash val="solid"/>
                      <a:round/>
                      <a:headEnd type="none" w="med" len="med"/>
                      <a:tailEnd type="none" w="med" len="med"/>
                    </a:lnT>
                    <a:lnB w="12700" cap="flat" cmpd="sng" algn="ctr">
                      <a:solidFill>
                        <a:schemeClr val="tx2">
                          <a:lumMod val="50000"/>
                        </a:schemeClr>
                      </a:solidFill>
                      <a:prstDash val="solid"/>
                      <a:round/>
                      <a:headEnd type="none" w="med" len="med"/>
                      <a:tailEnd type="none" w="med" len="med"/>
                    </a:lnB>
                  </a:tcPr>
                </a:tc>
                <a:extLst>
                  <a:ext uri="{0D108BD9-81ED-4DB2-BD59-A6C34878D82A}">
                    <a16:rowId xmlns:a16="http://schemas.microsoft.com/office/drawing/2014/main" xmlns="" val="10013"/>
                  </a:ext>
                </a:extLst>
              </a:tr>
            </a:tbl>
          </a:graphicData>
        </a:graphic>
      </p:graphicFrame>
    </p:spTree>
    <p:extLst>
      <p:ext uri="{BB962C8B-B14F-4D97-AF65-F5344CB8AC3E}">
        <p14:creationId xmlns:p14="http://schemas.microsoft.com/office/powerpoint/2010/main" val="8219160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he-IL" dirty="0"/>
              <a:t>ניתוח הנתונים של </a:t>
            </a:r>
            <a:r>
              <a:rPr lang="he-IL" dirty="0" err="1"/>
              <a:t>רצידיביזם</a:t>
            </a:r>
            <a:r>
              <a:rPr lang="he-IL" dirty="0"/>
              <a:t> בארץ [מחקרו של פרופ' אדלשטיין שם הגיע ל-80 אחוזים הצלחה של התוכנית] ובחו"ל מביא אותנו להנחה שמרנית של הסתברות </a:t>
            </a:r>
            <a:r>
              <a:rPr lang="he-IL" u="sng" dirty="0"/>
              <a:t>לא</a:t>
            </a:r>
            <a:r>
              <a:rPr lang="he-IL" dirty="0"/>
              <a:t> לחזור לפשיעה לאחר התוכנית בגובה 67% (שני שליש) לעומת הסתברות של 50% של לא לחזור לפשיעה בלי התוכנית. הפער הוא של 17%.</a:t>
            </a:r>
            <a:endParaRPr lang="en-US" dirty="0"/>
          </a:p>
        </p:txBody>
      </p:sp>
    </p:spTree>
    <p:extLst>
      <p:ext uri="{BB962C8B-B14F-4D97-AF65-F5344CB8AC3E}">
        <p14:creationId xmlns:p14="http://schemas.microsoft.com/office/powerpoint/2010/main" val="4124603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r>
              <a:rPr lang="he-IL" sz="4000" dirty="0">
                <a:latin typeface="David" pitchFamily="34" charset="-79"/>
                <a:cs typeface="David" pitchFamily="34" charset="-79"/>
              </a:rPr>
              <a:t>נזק כלכלי</a:t>
            </a:r>
          </a:p>
        </p:txBody>
      </p:sp>
      <p:sp>
        <p:nvSpPr>
          <p:cNvPr id="8" name="TextBox 7"/>
          <p:cNvSpPr txBox="1"/>
          <p:nvPr/>
        </p:nvSpPr>
        <p:spPr>
          <a:xfrm>
            <a:off x="107504" y="5877272"/>
            <a:ext cx="8208912" cy="307777"/>
          </a:xfrm>
          <a:prstGeom prst="rect">
            <a:avLst/>
          </a:prstGeom>
          <a:noFill/>
        </p:spPr>
        <p:txBody>
          <a:bodyPr wrap="square" rtlCol="1">
            <a:spAutoFit/>
          </a:bodyPr>
          <a:lstStyle/>
          <a:p>
            <a:r>
              <a:rPr lang="he-IL" sz="1400" dirty="0">
                <a:solidFill>
                  <a:schemeClr val="tx2"/>
                </a:solidFill>
                <a:latin typeface="David" pitchFamily="34" charset="-79"/>
                <a:cs typeface="David" pitchFamily="34" charset="-79"/>
              </a:rPr>
              <a:t>מקור: המשרד לביטחון פנים, הנזק הכלכלי מתופעת הפשיעה בישראל, 2014</a:t>
            </a:r>
          </a:p>
        </p:txBody>
      </p:sp>
      <p:sp>
        <p:nvSpPr>
          <p:cNvPr id="6" name="TextBox 5"/>
          <p:cNvSpPr txBox="1"/>
          <p:nvPr/>
        </p:nvSpPr>
        <p:spPr>
          <a:xfrm>
            <a:off x="0" y="710064"/>
            <a:ext cx="8460432" cy="369332"/>
          </a:xfrm>
          <a:prstGeom prst="rect">
            <a:avLst/>
          </a:prstGeom>
          <a:noFill/>
        </p:spPr>
        <p:txBody>
          <a:bodyPr wrap="square" rtlCol="1">
            <a:spAutoFit/>
          </a:bodyPr>
          <a:lstStyle/>
          <a:p>
            <a:pPr algn="ctr"/>
            <a:r>
              <a:rPr lang="he-IL" b="1" dirty="0">
                <a:solidFill>
                  <a:schemeClr val="tx2"/>
                </a:solidFill>
                <a:latin typeface="David" pitchFamily="34" charset="-79"/>
                <a:cs typeface="David" pitchFamily="34" charset="-79"/>
              </a:rPr>
              <a:t>הנזק הכלכלי מתופעת הפשיעה (</a:t>
            </a:r>
            <a:r>
              <a:rPr lang="he-IL" b="1" u="sng" dirty="0">
                <a:solidFill>
                  <a:schemeClr val="bg2">
                    <a:lumMod val="50000"/>
                  </a:schemeClr>
                </a:solidFill>
                <a:latin typeface="David" pitchFamily="34" charset="-79"/>
                <a:cs typeface="David" pitchFamily="34" charset="-79"/>
              </a:rPr>
              <a:t>מיליארדי</a:t>
            </a:r>
            <a:r>
              <a:rPr lang="he-IL" b="1" dirty="0">
                <a:solidFill>
                  <a:schemeClr val="tx2"/>
                </a:solidFill>
                <a:latin typeface="David" pitchFamily="34" charset="-79"/>
                <a:cs typeface="David" pitchFamily="34" charset="-79"/>
              </a:rPr>
              <a:t> שקלים)</a:t>
            </a:r>
          </a:p>
        </p:txBody>
      </p:sp>
      <p:graphicFrame>
        <p:nvGraphicFramePr>
          <p:cNvPr id="11" name="Chart 10"/>
          <p:cNvGraphicFramePr/>
          <p:nvPr>
            <p:extLst>
              <p:ext uri="{D42A27DB-BD31-4B8C-83A1-F6EECF244321}">
                <p14:modId xmlns:p14="http://schemas.microsoft.com/office/powerpoint/2010/main" val="3425521898"/>
              </p:ext>
            </p:extLst>
          </p:nvPr>
        </p:nvGraphicFramePr>
        <p:xfrm>
          <a:off x="467544" y="1412776"/>
          <a:ext cx="7488831" cy="39604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879924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r>
              <a:rPr lang="he-IL" sz="4000" dirty="0">
                <a:latin typeface="David" pitchFamily="34" charset="-79"/>
                <a:cs typeface="David" pitchFamily="34" charset="-79"/>
              </a:rPr>
              <a:t>מספר תיקים לעובר חוק</a:t>
            </a:r>
          </a:p>
        </p:txBody>
      </p:sp>
      <p:sp>
        <p:nvSpPr>
          <p:cNvPr id="8" name="TextBox 7"/>
          <p:cNvSpPr txBox="1"/>
          <p:nvPr/>
        </p:nvSpPr>
        <p:spPr>
          <a:xfrm>
            <a:off x="107504" y="5517232"/>
            <a:ext cx="8208912" cy="307777"/>
          </a:xfrm>
          <a:prstGeom prst="rect">
            <a:avLst/>
          </a:prstGeom>
          <a:noFill/>
        </p:spPr>
        <p:txBody>
          <a:bodyPr wrap="square" rtlCol="1">
            <a:spAutoFit/>
          </a:bodyPr>
          <a:lstStyle/>
          <a:p>
            <a:pPr algn="r" rtl="1"/>
            <a:r>
              <a:rPr lang="he-IL" sz="1400" dirty="0">
                <a:solidFill>
                  <a:schemeClr val="tx2"/>
                </a:solidFill>
                <a:latin typeface="David" pitchFamily="34" charset="-79"/>
                <a:cs typeface="David" pitchFamily="34" charset="-79"/>
              </a:rPr>
              <a:t>מקור: ניר פוגל הפשיעה בישראל – 2002.   למ"ס, 2006</a:t>
            </a:r>
          </a:p>
        </p:txBody>
      </p:sp>
      <p:sp>
        <p:nvSpPr>
          <p:cNvPr id="6" name="TextBox 5"/>
          <p:cNvSpPr txBox="1"/>
          <p:nvPr/>
        </p:nvSpPr>
        <p:spPr>
          <a:xfrm>
            <a:off x="251520" y="743771"/>
            <a:ext cx="8460432" cy="369332"/>
          </a:xfrm>
          <a:prstGeom prst="rect">
            <a:avLst/>
          </a:prstGeom>
          <a:noFill/>
        </p:spPr>
        <p:txBody>
          <a:bodyPr wrap="square" rtlCol="1">
            <a:spAutoFit/>
          </a:bodyPr>
          <a:lstStyle/>
          <a:p>
            <a:pPr algn="ctr"/>
            <a:endParaRPr lang="he-IL" b="1" dirty="0">
              <a:solidFill>
                <a:schemeClr val="tx2"/>
              </a:solidFill>
              <a:latin typeface="David" pitchFamily="34" charset="-79"/>
              <a:cs typeface="David" pitchFamily="34" charset="-79"/>
            </a:endParaRPr>
          </a:p>
        </p:txBody>
      </p:sp>
      <p:graphicFrame>
        <p:nvGraphicFramePr>
          <p:cNvPr id="3" name="Table 2"/>
          <p:cNvGraphicFramePr>
            <a:graphicFrameLocks noGrp="1"/>
          </p:cNvGraphicFramePr>
          <p:nvPr>
            <p:extLst>
              <p:ext uri="{D42A27DB-BD31-4B8C-83A1-F6EECF244321}">
                <p14:modId xmlns:p14="http://schemas.microsoft.com/office/powerpoint/2010/main" val="2671149463"/>
              </p:ext>
            </p:extLst>
          </p:nvPr>
        </p:nvGraphicFramePr>
        <p:xfrm>
          <a:off x="1885320" y="1700808"/>
          <a:ext cx="4653280" cy="2263140"/>
        </p:xfrm>
        <a:graphic>
          <a:graphicData uri="http://schemas.openxmlformats.org/drawingml/2006/table">
            <a:tbl>
              <a:tblPr rtl="1" firstRow="1" firstCol="1" bandRow="1"/>
              <a:tblGrid>
                <a:gridCol w="1683385">
                  <a:extLst>
                    <a:ext uri="{9D8B030D-6E8A-4147-A177-3AD203B41FA5}">
                      <a16:colId xmlns:a16="http://schemas.microsoft.com/office/drawing/2014/main" xmlns="" val="20000"/>
                    </a:ext>
                  </a:extLst>
                </a:gridCol>
                <a:gridCol w="1440180">
                  <a:extLst>
                    <a:ext uri="{9D8B030D-6E8A-4147-A177-3AD203B41FA5}">
                      <a16:colId xmlns:a16="http://schemas.microsoft.com/office/drawing/2014/main" xmlns="" val="20001"/>
                    </a:ext>
                  </a:extLst>
                </a:gridCol>
                <a:gridCol w="1529715">
                  <a:extLst>
                    <a:ext uri="{9D8B030D-6E8A-4147-A177-3AD203B41FA5}">
                      <a16:colId xmlns:a16="http://schemas.microsoft.com/office/drawing/2014/main" xmlns="" val="20002"/>
                    </a:ext>
                  </a:extLst>
                </a:gridCol>
              </a:tblGrid>
              <a:tr h="153035">
                <a:tc>
                  <a:txBody>
                    <a:bodyPr/>
                    <a:lstStyle/>
                    <a:p>
                      <a:pPr marL="0" indent="0" algn="just" rtl="1">
                        <a:lnSpc>
                          <a:spcPct val="150000"/>
                        </a:lnSpc>
                        <a:spcAft>
                          <a:spcPts val="0"/>
                        </a:spcAft>
                      </a:pPr>
                      <a:r>
                        <a:rPr lang="he-IL" sz="1200" b="1" dirty="0">
                          <a:solidFill>
                            <a:schemeClr val="bg1"/>
                          </a:solidFill>
                          <a:effectLst/>
                          <a:latin typeface="David"/>
                          <a:ea typeface="Times New Roman"/>
                          <a:cs typeface="David"/>
                        </a:rPr>
                        <a:t>תיקים בעבר</a:t>
                      </a:r>
                      <a:endParaRPr lang="en-US" sz="1200" dirty="0">
                        <a:solidFill>
                          <a:schemeClr val="bg1"/>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defTabSz="914400" rtl="1" eaLnBrk="1" latinLnBrk="0" hangingPunct="1">
                        <a:lnSpc>
                          <a:spcPct val="150000"/>
                        </a:lnSpc>
                        <a:spcAft>
                          <a:spcPts val="0"/>
                        </a:spcAft>
                      </a:pPr>
                      <a:r>
                        <a:rPr lang="he-IL" sz="1200" b="1" kern="1200" dirty="0">
                          <a:solidFill>
                            <a:schemeClr val="bg1"/>
                          </a:solidFill>
                          <a:effectLst/>
                          <a:latin typeface="David"/>
                          <a:ea typeface="Times New Roman"/>
                          <a:cs typeface="David"/>
                        </a:rPr>
                        <a:t>מספר מורשעים</a:t>
                      </a:r>
                      <a:endParaRPr lang="en-US" sz="1200" b="1" kern="1200" dirty="0">
                        <a:solidFill>
                          <a:schemeClr val="bg1"/>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0" indent="0" algn="ctr" defTabSz="914400" rtl="1" eaLnBrk="1" latinLnBrk="0" hangingPunct="1">
                        <a:lnSpc>
                          <a:spcPct val="150000"/>
                        </a:lnSpc>
                        <a:spcAft>
                          <a:spcPts val="0"/>
                        </a:spcAft>
                      </a:pPr>
                      <a:r>
                        <a:rPr lang="he-IL" sz="1200" b="1" kern="1200">
                          <a:solidFill>
                            <a:schemeClr val="bg1"/>
                          </a:solidFill>
                          <a:effectLst/>
                          <a:latin typeface="David"/>
                          <a:ea typeface="Times New Roman"/>
                          <a:cs typeface="David"/>
                        </a:rPr>
                        <a:t>שיעור מסך המואשמים</a:t>
                      </a:r>
                      <a:endParaRPr lang="en-US" sz="1200" b="1" kern="1200">
                        <a:solidFill>
                          <a:schemeClr val="bg1"/>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xmlns="" val="10000"/>
                  </a:ext>
                </a:extLst>
              </a:tr>
              <a:tr h="180975">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26,040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43.40%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180975">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9,060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15.10%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180975">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3.5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7,500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12.50%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180975">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3,420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5.70%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180975">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15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7,200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12.00%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180975">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70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600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40005">
                <a:tc>
                  <a:txBody>
                    <a:bodyPr/>
                    <a:lstStyle/>
                    <a:p>
                      <a:pPr marL="0" indent="0" algn="ctr"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סה"כ</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53,820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0.897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40005">
                <a:tc>
                  <a:txBody>
                    <a:bodyPr/>
                    <a:lstStyle/>
                    <a:p>
                      <a:pPr marL="0" indent="0" algn="ctr" defTabSz="914400" rtl="1" eaLnBrk="1" latinLnBrk="0" hangingPunct="1">
                        <a:lnSpc>
                          <a:spcPct val="150000"/>
                        </a:lnSpc>
                        <a:spcAft>
                          <a:spcPts val="0"/>
                        </a:spcAft>
                      </a:pPr>
                      <a:r>
                        <a:rPr lang="he-IL" sz="1200" b="1" kern="1200" dirty="0">
                          <a:solidFill>
                            <a:schemeClr val="tx2">
                              <a:lumMod val="50000"/>
                            </a:schemeClr>
                          </a:solidFill>
                          <a:effectLst/>
                          <a:latin typeface="David"/>
                          <a:ea typeface="Times New Roman"/>
                          <a:cs typeface="David"/>
                        </a:rPr>
                        <a:t>מספר תיקים קודמים </a:t>
                      </a:r>
                      <a:endParaRPr lang="en-US" sz="1200" b="1"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indent="0" algn="ctr" defTabSz="914400" rtl="1" eaLnBrk="1" latinLnBrk="0" hangingPunct="1">
                        <a:lnSpc>
                          <a:spcPct val="150000"/>
                        </a:lnSpc>
                        <a:spcAft>
                          <a:spcPts val="0"/>
                        </a:spcAft>
                      </a:pPr>
                      <a:r>
                        <a:rPr lang="en-US" sz="1200" b="1" kern="1200" dirty="0">
                          <a:solidFill>
                            <a:schemeClr val="tx2">
                              <a:lumMod val="50000"/>
                            </a:schemeClr>
                          </a:solidFill>
                          <a:effectLst/>
                          <a:latin typeface="David"/>
                          <a:ea typeface="Times New Roman"/>
                          <a:cs typeface="David"/>
                        </a:rPr>
                        <a:t>5.67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rtl="1"/>
                      <a:endParaRPr lang="he-IL"/>
                    </a:p>
                  </a:txBody>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31868263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r>
              <a:rPr lang="he-IL" sz="4000" dirty="0">
                <a:latin typeface="David" pitchFamily="34" charset="-79"/>
                <a:cs typeface="David" pitchFamily="34" charset="-79"/>
              </a:rPr>
              <a:t>התפלגות עבירות </a:t>
            </a:r>
          </a:p>
        </p:txBody>
      </p:sp>
      <p:sp>
        <p:nvSpPr>
          <p:cNvPr id="8" name="TextBox 7"/>
          <p:cNvSpPr txBox="1"/>
          <p:nvPr/>
        </p:nvSpPr>
        <p:spPr>
          <a:xfrm>
            <a:off x="19554" y="5589240"/>
            <a:ext cx="8208912" cy="307777"/>
          </a:xfrm>
          <a:prstGeom prst="rect">
            <a:avLst/>
          </a:prstGeom>
          <a:noFill/>
        </p:spPr>
        <p:txBody>
          <a:bodyPr wrap="square" rtlCol="1">
            <a:spAutoFit/>
          </a:bodyPr>
          <a:lstStyle/>
          <a:p>
            <a:r>
              <a:rPr lang="he-IL" sz="1400" dirty="0">
                <a:solidFill>
                  <a:schemeClr val="tx2"/>
                </a:solidFill>
                <a:latin typeface="David" pitchFamily="34" charset="-79"/>
                <a:cs typeface="David" pitchFamily="34" charset="-79"/>
              </a:rPr>
              <a:t>מקור: חישובי המחברים לפי מקורות שב"ס ומשרד לביטחון הפנים.</a:t>
            </a:r>
          </a:p>
        </p:txBody>
      </p:sp>
      <p:sp>
        <p:nvSpPr>
          <p:cNvPr id="6" name="TextBox 5"/>
          <p:cNvSpPr txBox="1"/>
          <p:nvPr/>
        </p:nvSpPr>
        <p:spPr>
          <a:xfrm>
            <a:off x="0" y="710064"/>
            <a:ext cx="8460432" cy="369332"/>
          </a:xfrm>
          <a:prstGeom prst="rect">
            <a:avLst/>
          </a:prstGeom>
          <a:noFill/>
        </p:spPr>
        <p:txBody>
          <a:bodyPr wrap="square" rtlCol="1">
            <a:spAutoFit/>
          </a:bodyPr>
          <a:lstStyle/>
          <a:p>
            <a:pPr algn="ctr"/>
            <a:r>
              <a:rPr lang="he-IL" b="1" dirty="0">
                <a:solidFill>
                  <a:schemeClr val="tx2"/>
                </a:solidFill>
                <a:latin typeface="David" pitchFamily="34" charset="-79"/>
                <a:cs typeface="David" pitchFamily="34" charset="-79"/>
              </a:rPr>
              <a:t>התפלגות עבירות בין משוחררי כלא (מתוך מסמך על רצידיביזם)</a:t>
            </a:r>
          </a:p>
        </p:txBody>
      </p:sp>
      <p:graphicFrame>
        <p:nvGraphicFramePr>
          <p:cNvPr id="4" name="Table 3"/>
          <p:cNvGraphicFramePr>
            <a:graphicFrameLocks noGrp="1"/>
          </p:cNvGraphicFramePr>
          <p:nvPr>
            <p:extLst>
              <p:ext uri="{D42A27DB-BD31-4B8C-83A1-F6EECF244321}">
                <p14:modId xmlns:p14="http://schemas.microsoft.com/office/powerpoint/2010/main" val="132620021"/>
              </p:ext>
            </p:extLst>
          </p:nvPr>
        </p:nvGraphicFramePr>
        <p:xfrm>
          <a:off x="1578138" y="2348880"/>
          <a:ext cx="5304155" cy="1920240"/>
        </p:xfrm>
        <a:graphic>
          <a:graphicData uri="http://schemas.openxmlformats.org/drawingml/2006/table">
            <a:tbl>
              <a:tblPr rtl="1" firstRow="1" firstCol="1" bandRow="1"/>
              <a:tblGrid>
                <a:gridCol w="1476375">
                  <a:extLst>
                    <a:ext uri="{9D8B030D-6E8A-4147-A177-3AD203B41FA5}">
                      <a16:colId xmlns:a16="http://schemas.microsoft.com/office/drawing/2014/main" xmlns="" val="20000"/>
                    </a:ext>
                  </a:extLst>
                </a:gridCol>
                <a:gridCol w="1092200">
                  <a:extLst>
                    <a:ext uri="{9D8B030D-6E8A-4147-A177-3AD203B41FA5}">
                      <a16:colId xmlns:a16="http://schemas.microsoft.com/office/drawing/2014/main" xmlns="" val="20001"/>
                    </a:ext>
                  </a:extLst>
                </a:gridCol>
                <a:gridCol w="1259205">
                  <a:extLst>
                    <a:ext uri="{9D8B030D-6E8A-4147-A177-3AD203B41FA5}">
                      <a16:colId xmlns:a16="http://schemas.microsoft.com/office/drawing/2014/main" xmlns="" val="20002"/>
                    </a:ext>
                  </a:extLst>
                </a:gridCol>
                <a:gridCol w="1476375">
                  <a:extLst>
                    <a:ext uri="{9D8B030D-6E8A-4147-A177-3AD203B41FA5}">
                      <a16:colId xmlns:a16="http://schemas.microsoft.com/office/drawing/2014/main" xmlns="" val="20003"/>
                    </a:ext>
                  </a:extLst>
                </a:gridCol>
              </a:tblGrid>
              <a:tr h="0">
                <a:tc>
                  <a:txBody>
                    <a:bodyPr/>
                    <a:lstStyle/>
                    <a:p>
                      <a:pPr marL="179705" algn="ctr" rtl="1">
                        <a:lnSpc>
                          <a:spcPct val="150000"/>
                        </a:lnSpc>
                        <a:spcAft>
                          <a:spcPts val="0"/>
                        </a:spcAft>
                      </a:pPr>
                      <a:r>
                        <a:rPr lang="en-US" sz="1200" dirty="0">
                          <a:solidFill>
                            <a:srgbClr val="FFFFFF"/>
                          </a:solidFill>
                          <a:effectLst/>
                          <a:latin typeface="David"/>
                          <a:ea typeface="Times New Roman"/>
                          <a:cs typeface="David"/>
                        </a:rPr>
                        <a:t> </a:t>
                      </a:r>
                      <a:r>
                        <a:rPr lang="he-IL" sz="1200" b="1" dirty="0">
                          <a:solidFill>
                            <a:srgbClr val="FFFFFF"/>
                          </a:solidFill>
                          <a:effectLst/>
                          <a:latin typeface="David"/>
                          <a:ea typeface="Times New Roman"/>
                          <a:cs typeface="David"/>
                        </a:rPr>
                        <a:t>קטגוריית העבירה</a:t>
                      </a:r>
                      <a:endParaRPr lang="en-US" sz="1200" dirty="0">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179705" algn="ctr" rtl="1">
                        <a:lnSpc>
                          <a:spcPct val="150000"/>
                        </a:lnSpc>
                        <a:spcAft>
                          <a:spcPts val="0"/>
                        </a:spcAft>
                      </a:pPr>
                      <a:r>
                        <a:rPr lang="he-IL" sz="1200" b="1">
                          <a:solidFill>
                            <a:srgbClr val="FFFFFF"/>
                          </a:solidFill>
                          <a:effectLst/>
                          <a:latin typeface="David"/>
                          <a:ea typeface="Times New Roman"/>
                          <a:cs typeface="David"/>
                        </a:rPr>
                        <a:t>עבריינים</a:t>
                      </a:r>
                      <a:endParaRPr lang="en-US" sz="1200">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179705" algn="ctr" rtl="1">
                        <a:lnSpc>
                          <a:spcPct val="150000"/>
                        </a:lnSpc>
                        <a:spcAft>
                          <a:spcPts val="0"/>
                        </a:spcAft>
                      </a:pPr>
                      <a:r>
                        <a:rPr lang="he-IL" sz="1200" b="1">
                          <a:solidFill>
                            <a:srgbClr val="FFFFFF"/>
                          </a:solidFill>
                          <a:effectLst/>
                          <a:latin typeface="David"/>
                          <a:ea typeface="Times New Roman"/>
                          <a:cs typeface="David"/>
                        </a:rPr>
                        <a:t>נזק לעבירה</a:t>
                      </a:r>
                      <a:endParaRPr lang="en-US" sz="1200">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179705" algn="ctr" rtl="1">
                        <a:lnSpc>
                          <a:spcPct val="150000"/>
                        </a:lnSpc>
                        <a:spcAft>
                          <a:spcPts val="0"/>
                        </a:spcAft>
                      </a:pPr>
                      <a:r>
                        <a:rPr lang="he-IL" sz="1200" b="1">
                          <a:solidFill>
                            <a:srgbClr val="FFFFFF"/>
                          </a:solidFill>
                          <a:effectLst/>
                          <a:latin typeface="David"/>
                          <a:ea typeface="Times New Roman"/>
                          <a:cs typeface="David"/>
                        </a:rPr>
                        <a:t>סך נזק</a:t>
                      </a:r>
                      <a:endParaRPr lang="en-US" sz="1200">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xmlns="" val="10000"/>
                  </a:ext>
                </a:extLst>
              </a:tr>
              <a:tr h="0">
                <a:tc>
                  <a:txBody>
                    <a:bodyPr/>
                    <a:lstStyle/>
                    <a:p>
                      <a:pPr marL="0" indent="0" algn="ctr" rtl="1">
                        <a:lnSpc>
                          <a:spcPct val="150000"/>
                        </a:lnSpc>
                        <a:spcAft>
                          <a:spcPts val="0"/>
                        </a:spcAft>
                      </a:pPr>
                      <a:r>
                        <a:rPr lang="he-IL" sz="1200" kern="1200" dirty="0">
                          <a:solidFill>
                            <a:schemeClr val="tx2"/>
                          </a:solidFill>
                          <a:effectLst/>
                          <a:latin typeface="David"/>
                          <a:ea typeface="Times New Roman"/>
                          <a:cs typeface="David"/>
                        </a:rPr>
                        <a:t>רכוש</a:t>
                      </a:r>
                      <a:endParaRPr lang="en-US" sz="1200" kern="1200" dirty="0">
                        <a:solidFill>
                          <a:schemeClr val="tx2"/>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2,401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9.5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22,810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0">
                <a:tc>
                  <a:txBody>
                    <a:bodyPr/>
                    <a:lstStyle/>
                    <a:p>
                      <a:pPr marL="0" indent="0" algn="ct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אלימות</a:t>
                      </a:r>
                      <a:endParaRPr lang="en-US" sz="1200" kern="1200" dirty="0">
                        <a:solidFill>
                          <a:schemeClr val="tx2"/>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3,056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88,624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0">
                <a:tc>
                  <a:txBody>
                    <a:bodyPr/>
                    <a:lstStyle/>
                    <a:p>
                      <a:pPr marL="0" indent="0" algn="ct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מרמה</a:t>
                      </a:r>
                      <a:endParaRPr lang="en-US" sz="1200" kern="1200" dirty="0">
                        <a:solidFill>
                          <a:schemeClr val="tx2"/>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290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6.9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2,001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0">
                <a:tc>
                  <a:txBody>
                    <a:bodyPr/>
                    <a:lstStyle/>
                    <a:p>
                      <a:pPr marL="0" indent="0" algn="ct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כלפי חיי אדם</a:t>
                      </a:r>
                      <a:endParaRPr lang="en-US" sz="1200" kern="1200" dirty="0">
                        <a:solidFill>
                          <a:schemeClr val="tx2"/>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165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2330.8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384,582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0">
                <a:tc>
                  <a:txBody>
                    <a:bodyPr/>
                    <a:lstStyle/>
                    <a:p>
                      <a:pPr marL="0" indent="0" algn="ctr" defTabSz="914400" rtl="1" eaLnBrk="1" latinLnBrk="0" hangingPunct="1">
                        <a:lnSpc>
                          <a:spcPct val="150000"/>
                        </a:lnSpc>
                        <a:spcAft>
                          <a:spcPts val="0"/>
                        </a:spcAft>
                      </a:pPr>
                      <a:r>
                        <a:rPr lang="he-IL" sz="1200" kern="1200" dirty="0">
                          <a:solidFill>
                            <a:schemeClr val="tx2"/>
                          </a:solidFill>
                          <a:effectLst/>
                          <a:latin typeface="David"/>
                          <a:ea typeface="Times New Roman"/>
                          <a:cs typeface="David"/>
                        </a:rPr>
                        <a:t>מין</a:t>
                      </a:r>
                      <a:endParaRPr lang="en-US" sz="1200" kern="1200" dirty="0">
                        <a:solidFill>
                          <a:schemeClr val="tx2"/>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337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40.3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solidFill>
                          <a:effectLst/>
                          <a:latin typeface="David"/>
                          <a:ea typeface="Times New Roman"/>
                          <a:cs typeface="David"/>
                        </a:rPr>
                        <a:t>13,581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0">
                <a:tc>
                  <a:txBody>
                    <a:bodyPr/>
                    <a:lstStyle/>
                    <a:p>
                      <a:pPr marL="0" indent="0" algn="ctr" defTabSz="914400" rtl="1" eaLnBrk="1" latinLnBrk="0" hangingPunct="1">
                        <a:lnSpc>
                          <a:spcPct val="150000"/>
                        </a:lnSpc>
                        <a:spcAft>
                          <a:spcPts val="0"/>
                        </a:spcAft>
                      </a:pPr>
                      <a:r>
                        <a:rPr lang="he-IL" sz="1200" b="1" kern="1200" dirty="0">
                          <a:solidFill>
                            <a:schemeClr val="tx2"/>
                          </a:solidFill>
                          <a:effectLst/>
                          <a:latin typeface="David"/>
                          <a:ea typeface="Times New Roman"/>
                          <a:cs typeface="David"/>
                        </a:rPr>
                        <a:t>סה"כ</a:t>
                      </a:r>
                      <a:endParaRPr lang="en-US" sz="1200" b="1" kern="1200" dirty="0">
                        <a:solidFill>
                          <a:schemeClr val="tx2"/>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indent="0" algn="ctr" defTabSz="914400" rtl="1" eaLnBrk="1" latinLnBrk="0" hangingPunct="1">
                        <a:lnSpc>
                          <a:spcPct val="150000"/>
                        </a:lnSpc>
                        <a:spcAft>
                          <a:spcPts val="0"/>
                        </a:spcAft>
                      </a:pPr>
                      <a:r>
                        <a:rPr lang="en-US" sz="1200" b="1" kern="1200" dirty="0">
                          <a:solidFill>
                            <a:schemeClr val="tx2"/>
                          </a:solidFill>
                          <a:effectLst/>
                          <a:latin typeface="David"/>
                          <a:ea typeface="Times New Roman"/>
                          <a:cs typeface="David"/>
                        </a:rPr>
                        <a:t>6,249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indent="0" algn="ctr" defTabSz="914400" rtl="1" eaLnBrk="1" latinLnBrk="0" hangingPunct="1">
                        <a:lnSpc>
                          <a:spcPct val="150000"/>
                        </a:lnSpc>
                        <a:spcAft>
                          <a:spcPts val="0"/>
                        </a:spcAft>
                      </a:pPr>
                      <a:r>
                        <a:rPr lang="en-US" sz="1200" b="1" kern="1200" dirty="0">
                          <a:solidFill>
                            <a:schemeClr val="tx2"/>
                          </a:solidFill>
                          <a:effectLst/>
                          <a:latin typeface="David"/>
                          <a:ea typeface="Times New Roman"/>
                          <a:cs typeface="David"/>
                        </a:rPr>
                        <a:t>81.87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indent="0" algn="ctr" defTabSz="914400" rtl="1" eaLnBrk="1" latinLnBrk="0" hangingPunct="1">
                        <a:lnSpc>
                          <a:spcPct val="150000"/>
                        </a:lnSpc>
                        <a:spcAft>
                          <a:spcPts val="0"/>
                        </a:spcAft>
                      </a:pPr>
                      <a:r>
                        <a:rPr lang="en-US" sz="1200" b="1" kern="1200" dirty="0">
                          <a:solidFill>
                            <a:schemeClr val="tx2"/>
                          </a:solidFill>
                          <a:effectLst/>
                          <a:latin typeface="David"/>
                          <a:ea typeface="Times New Roman"/>
                          <a:cs typeface="David"/>
                        </a:rPr>
                        <a:t>511,598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709162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r>
              <a:rPr lang="he-IL" sz="4000" dirty="0">
                <a:latin typeface="David" pitchFamily="34" charset="-79"/>
                <a:cs typeface="David" pitchFamily="34" charset="-79"/>
              </a:rPr>
              <a:t>מודל א' </a:t>
            </a:r>
          </a:p>
        </p:txBody>
      </p:sp>
      <p:sp>
        <p:nvSpPr>
          <p:cNvPr id="6" name="TextBox 5"/>
          <p:cNvSpPr txBox="1"/>
          <p:nvPr/>
        </p:nvSpPr>
        <p:spPr>
          <a:xfrm>
            <a:off x="0" y="710064"/>
            <a:ext cx="8460432" cy="369332"/>
          </a:xfrm>
          <a:prstGeom prst="rect">
            <a:avLst/>
          </a:prstGeom>
          <a:noFill/>
        </p:spPr>
        <p:txBody>
          <a:bodyPr wrap="square" rtlCol="1">
            <a:spAutoFit/>
          </a:bodyPr>
          <a:lstStyle/>
          <a:p>
            <a:pPr algn="ctr" rtl="1"/>
            <a:r>
              <a:rPr lang="he-IL" b="1" dirty="0">
                <a:solidFill>
                  <a:schemeClr val="tx2"/>
                </a:solidFill>
                <a:latin typeface="David" pitchFamily="34" charset="-79"/>
                <a:cs typeface="David" pitchFamily="34" charset="-79"/>
              </a:rPr>
              <a:t>חישוב לפי העלות לעבירה ואבדן הכנסות</a:t>
            </a:r>
          </a:p>
        </p:txBody>
      </p:sp>
      <p:graphicFrame>
        <p:nvGraphicFramePr>
          <p:cNvPr id="3" name="Table 2"/>
          <p:cNvGraphicFramePr>
            <a:graphicFrameLocks noGrp="1"/>
          </p:cNvGraphicFramePr>
          <p:nvPr>
            <p:extLst>
              <p:ext uri="{D42A27DB-BD31-4B8C-83A1-F6EECF244321}">
                <p14:modId xmlns:p14="http://schemas.microsoft.com/office/powerpoint/2010/main" val="780226784"/>
              </p:ext>
            </p:extLst>
          </p:nvPr>
        </p:nvGraphicFramePr>
        <p:xfrm>
          <a:off x="449796" y="1772816"/>
          <a:ext cx="7560840" cy="3631293"/>
        </p:xfrm>
        <a:graphic>
          <a:graphicData uri="http://schemas.openxmlformats.org/drawingml/2006/table">
            <a:tbl>
              <a:tblPr rtl="1" firstRow="1" firstCol="1" bandRow="1"/>
              <a:tblGrid>
                <a:gridCol w="5946234">
                  <a:extLst>
                    <a:ext uri="{9D8B030D-6E8A-4147-A177-3AD203B41FA5}">
                      <a16:colId xmlns:a16="http://schemas.microsoft.com/office/drawing/2014/main" xmlns="" val="20000"/>
                    </a:ext>
                  </a:extLst>
                </a:gridCol>
                <a:gridCol w="1614606">
                  <a:extLst>
                    <a:ext uri="{9D8B030D-6E8A-4147-A177-3AD203B41FA5}">
                      <a16:colId xmlns:a16="http://schemas.microsoft.com/office/drawing/2014/main" xmlns="" val="20001"/>
                    </a:ext>
                  </a:extLst>
                </a:gridCol>
              </a:tblGrid>
              <a:tr h="403477">
                <a:tc>
                  <a:txBody>
                    <a:bodyPr/>
                    <a:lstStyle/>
                    <a:p>
                      <a:pPr marL="0" indent="0" algn="just" rtl="1">
                        <a:lnSpc>
                          <a:spcPct val="150000"/>
                        </a:lnSpc>
                        <a:spcAft>
                          <a:spcPts val="0"/>
                        </a:spcAft>
                      </a:pPr>
                      <a:r>
                        <a:rPr lang="he-IL" sz="1200" b="1" dirty="0">
                          <a:solidFill>
                            <a:srgbClr val="FFFFFF"/>
                          </a:solidFill>
                          <a:effectLst/>
                          <a:latin typeface="David"/>
                          <a:ea typeface="Times New Roman"/>
                          <a:cs typeface="David"/>
                        </a:rPr>
                        <a:t>רכיב</a:t>
                      </a:r>
                      <a:endParaRPr lang="en-US" sz="1200" b="1" dirty="0">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21590" algn="ctr" rtl="1">
                        <a:lnSpc>
                          <a:spcPct val="150000"/>
                        </a:lnSpc>
                        <a:spcAft>
                          <a:spcPts val="0"/>
                        </a:spcAft>
                      </a:pPr>
                      <a:r>
                        <a:rPr lang="he-IL" sz="1200" b="1" kern="1200" dirty="0">
                          <a:solidFill>
                            <a:srgbClr val="FFFFFF"/>
                          </a:solidFill>
                          <a:effectLst/>
                          <a:latin typeface="David"/>
                          <a:ea typeface="Times New Roman"/>
                          <a:cs typeface="David"/>
                        </a:rPr>
                        <a:t>ער</a:t>
                      </a:r>
                      <a:r>
                        <a:rPr lang="he-IL" sz="1200" b="1" dirty="0">
                          <a:solidFill>
                            <a:srgbClr val="FFFFFF"/>
                          </a:solidFill>
                          <a:effectLst/>
                          <a:latin typeface="David"/>
                          <a:ea typeface="Times New Roman"/>
                          <a:cs typeface="David"/>
                        </a:rPr>
                        <a:t>ך</a:t>
                      </a:r>
                      <a:endParaRPr lang="en-US" sz="1200" b="1" dirty="0">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xmlns="" val="10000"/>
                  </a:ext>
                </a:extLst>
              </a:tr>
              <a:tr h="403477">
                <a:tc>
                  <a:txBody>
                    <a:bodyPr/>
                    <a:lstStyle/>
                    <a:p>
                      <a:pPr marL="0" indent="0" algn="just" rtl="1">
                        <a:lnSpc>
                          <a:spcPct val="150000"/>
                        </a:lnSpc>
                        <a:spcAft>
                          <a:spcPts val="0"/>
                        </a:spcAft>
                      </a:pPr>
                      <a:r>
                        <a:rPr lang="he-IL" sz="1200" dirty="0">
                          <a:solidFill>
                            <a:schemeClr val="tx2">
                              <a:lumMod val="50000"/>
                            </a:schemeClr>
                          </a:solidFill>
                          <a:effectLst/>
                          <a:latin typeface="David"/>
                          <a:ea typeface="Times New Roman"/>
                          <a:cs typeface="David"/>
                        </a:rPr>
                        <a:t>עלות פשיעה בשקלים (ממוצע שנים 2011-14)</a:t>
                      </a:r>
                      <a:endParaRPr lang="en-US" sz="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1590" algn="ctr" rtl="1">
                        <a:lnSpc>
                          <a:spcPct val="150000"/>
                        </a:lnSpc>
                        <a:spcAft>
                          <a:spcPts val="0"/>
                        </a:spcAft>
                      </a:pPr>
                      <a:r>
                        <a:rPr lang="en-US" sz="1200" dirty="0">
                          <a:solidFill>
                            <a:schemeClr val="tx2">
                              <a:lumMod val="50000"/>
                            </a:schemeClr>
                          </a:solidFill>
                          <a:effectLst/>
                          <a:latin typeface="David"/>
                          <a:ea typeface="Times New Roman"/>
                          <a:cs typeface="David"/>
                        </a:rPr>
                        <a:t>14,850,000,000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403477">
                <a:tc>
                  <a:txBody>
                    <a:bodyPr/>
                    <a:lstStyle/>
                    <a:p>
                      <a:pPr marL="0" indent="0" algn="just"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מספר תיקים שנפתחו (בממוצע שנים 2011-14)</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1590" algn="ctr" rtl="1">
                        <a:lnSpc>
                          <a:spcPct val="150000"/>
                        </a:lnSpc>
                        <a:spcAft>
                          <a:spcPts val="0"/>
                        </a:spcAft>
                      </a:pPr>
                      <a:r>
                        <a:rPr lang="en-US" sz="1200" dirty="0">
                          <a:solidFill>
                            <a:schemeClr val="tx2">
                              <a:lumMod val="50000"/>
                            </a:schemeClr>
                          </a:solidFill>
                          <a:effectLst/>
                          <a:latin typeface="David"/>
                          <a:ea typeface="Times New Roman"/>
                          <a:cs typeface="David"/>
                        </a:rPr>
                        <a:t>360,400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403477">
                <a:tc>
                  <a:txBody>
                    <a:bodyPr/>
                    <a:lstStyle/>
                    <a:p>
                      <a:pPr marL="0" indent="0" algn="just"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מתוכם: פשיעה חמורה</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1590" algn="ctr" rtl="1">
                        <a:lnSpc>
                          <a:spcPct val="150000"/>
                        </a:lnSpc>
                        <a:spcAft>
                          <a:spcPts val="0"/>
                        </a:spcAft>
                      </a:pPr>
                      <a:r>
                        <a:rPr lang="en-US" sz="1200">
                          <a:solidFill>
                            <a:schemeClr val="tx2">
                              <a:lumMod val="50000"/>
                            </a:schemeClr>
                          </a:solidFill>
                          <a:effectLst/>
                          <a:latin typeface="David"/>
                          <a:ea typeface="Times New Roman"/>
                          <a:cs typeface="David"/>
                        </a:rPr>
                        <a:t>116,000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403477">
                <a:tc>
                  <a:txBody>
                    <a:bodyPr/>
                    <a:lstStyle/>
                    <a:p>
                      <a:pPr marL="0" indent="0" algn="just"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עלות ממוצעת לתיק פשיעה חמורה בשקלים</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1590" algn="ctr" rtl="1">
                        <a:lnSpc>
                          <a:spcPct val="150000"/>
                        </a:lnSpc>
                        <a:spcAft>
                          <a:spcPts val="0"/>
                        </a:spcAft>
                      </a:pPr>
                      <a:r>
                        <a:rPr lang="en-US" sz="1200">
                          <a:solidFill>
                            <a:schemeClr val="tx2">
                              <a:lumMod val="50000"/>
                            </a:schemeClr>
                          </a:solidFill>
                          <a:effectLst/>
                          <a:latin typeface="David"/>
                          <a:ea typeface="Times New Roman"/>
                          <a:cs typeface="David"/>
                        </a:rPr>
                        <a:t>128,017</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403477">
                <a:tc>
                  <a:txBody>
                    <a:bodyPr/>
                    <a:lstStyle/>
                    <a:p>
                      <a:pPr marL="0" indent="0" algn="just"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מספר תיקים ממוצע לעבריין</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1590" algn="ctr" rtl="1">
                        <a:lnSpc>
                          <a:spcPct val="150000"/>
                        </a:lnSpc>
                        <a:spcAft>
                          <a:spcPts val="0"/>
                        </a:spcAft>
                      </a:pPr>
                      <a:r>
                        <a:rPr lang="en-US" sz="1200" dirty="0">
                          <a:solidFill>
                            <a:schemeClr val="tx2">
                              <a:lumMod val="50000"/>
                            </a:schemeClr>
                          </a:solidFill>
                          <a:effectLst/>
                          <a:latin typeface="David"/>
                          <a:ea typeface="Times New Roman"/>
                          <a:cs typeface="David"/>
                        </a:rPr>
                        <a:t>4.00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403477">
                <a:tc>
                  <a:txBody>
                    <a:bodyPr/>
                    <a:lstStyle/>
                    <a:p>
                      <a:pPr marL="0" indent="0" algn="just"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עלות ממוצעת לעבריין בשקלים</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1590" algn="ctr" rtl="1">
                        <a:lnSpc>
                          <a:spcPct val="150000"/>
                        </a:lnSpc>
                        <a:spcAft>
                          <a:spcPts val="0"/>
                        </a:spcAft>
                      </a:pPr>
                      <a:r>
                        <a:rPr lang="en-US" sz="1200">
                          <a:solidFill>
                            <a:schemeClr val="tx2">
                              <a:lumMod val="50000"/>
                            </a:schemeClr>
                          </a:solidFill>
                          <a:effectLst/>
                          <a:latin typeface="David"/>
                          <a:ea typeface="Times New Roman"/>
                          <a:cs typeface="David"/>
                        </a:rPr>
                        <a:t>512,069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403477">
                <a:tc>
                  <a:txBody>
                    <a:bodyPr/>
                    <a:lstStyle/>
                    <a:p>
                      <a:pPr marL="0" indent="0" algn="just"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אובדן הכנסות: בזמן  כליאה ואחריה לפי שנתיים של אי עבודה (בשכר מינימום של 4,500 שקלים לחודש)</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1590" algn="ctr" rtl="0">
                        <a:lnSpc>
                          <a:spcPct val="150000"/>
                        </a:lnSpc>
                        <a:spcAft>
                          <a:spcPts val="0"/>
                        </a:spcAft>
                      </a:pPr>
                      <a:r>
                        <a:rPr lang="en-US" sz="1200" dirty="0">
                          <a:solidFill>
                            <a:schemeClr val="tx2">
                              <a:lumMod val="50000"/>
                            </a:schemeClr>
                          </a:solidFill>
                          <a:effectLst/>
                          <a:latin typeface="David"/>
                          <a:ea typeface="Times New Roman"/>
                          <a:cs typeface="David"/>
                        </a:rPr>
                        <a:t>108,000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7"/>
                  </a:ext>
                </a:extLst>
              </a:tr>
              <a:tr h="403477">
                <a:tc>
                  <a:txBody>
                    <a:bodyPr/>
                    <a:lstStyle/>
                    <a:p>
                      <a:pPr marL="0" indent="0" algn="just" defTabSz="914400" rtl="1" eaLnBrk="1" latinLnBrk="0" hangingPunct="1">
                        <a:lnSpc>
                          <a:spcPct val="150000"/>
                        </a:lnSpc>
                        <a:spcAft>
                          <a:spcPts val="0"/>
                        </a:spcAft>
                      </a:pPr>
                      <a:r>
                        <a:rPr lang="he-IL" sz="1200" b="1" kern="1200" dirty="0">
                          <a:solidFill>
                            <a:schemeClr val="tx2">
                              <a:lumMod val="50000"/>
                            </a:schemeClr>
                          </a:solidFill>
                          <a:effectLst/>
                          <a:latin typeface="David"/>
                          <a:ea typeface="Times New Roman"/>
                          <a:cs typeface="David"/>
                        </a:rPr>
                        <a:t>סה"כ עלות לקריירת פשע בשקלים</a:t>
                      </a:r>
                      <a:endParaRPr lang="en-US" sz="1200" b="1"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21590" algn="ctr" rtl="1">
                        <a:lnSpc>
                          <a:spcPct val="150000"/>
                        </a:lnSpc>
                        <a:spcAft>
                          <a:spcPts val="0"/>
                        </a:spcAft>
                      </a:pPr>
                      <a:r>
                        <a:rPr lang="en-US" sz="1200" b="1" dirty="0">
                          <a:solidFill>
                            <a:schemeClr val="tx2">
                              <a:lumMod val="50000"/>
                            </a:schemeClr>
                          </a:solidFill>
                          <a:effectLst/>
                          <a:latin typeface="David"/>
                          <a:ea typeface="Times New Roman"/>
                          <a:cs typeface="David"/>
                        </a:rPr>
                        <a:t>620,069</a:t>
                      </a:r>
                      <a:endParaRPr lang="en-US" sz="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23060772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r>
              <a:rPr lang="he-IL" sz="4000" dirty="0">
                <a:latin typeface="David" pitchFamily="34" charset="-79"/>
                <a:cs typeface="David" pitchFamily="34" charset="-79"/>
              </a:rPr>
              <a:t>מודל ב' </a:t>
            </a:r>
          </a:p>
        </p:txBody>
      </p:sp>
      <p:sp>
        <p:nvSpPr>
          <p:cNvPr id="6" name="TextBox 5"/>
          <p:cNvSpPr txBox="1"/>
          <p:nvPr/>
        </p:nvSpPr>
        <p:spPr>
          <a:xfrm>
            <a:off x="0" y="710064"/>
            <a:ext cx="8460432" cy="369332"/>
          </a:xfrm>
          <a:prstGeom prst="rect">
            <a:avLst/>
          </a:prstGeom>
          <a:noFill/>
        </p:spPr>
        <p:txBody>
          <a:bodyPr wrap="square" rtlCol="1">
            <a:spAutoFit/>
          </a:bodyPr>
          <a:lstStyle/>
          <a:p>
            <a:pPr algn="ctr"/>
            <a:r>
              <a:rPr lang="he-IL" b="1" dirty="0">
                <a:solidFill>
                  <a:schemeClr val="tx2"/>
                </a:solidFill>
                <a:latin typeface="David" pitchFamily="34" charset="-79"/>
                <a:cs typeface="David" pitchFamily="34" charset="-79"/>
              </a:rPr>
              <a:t>חישוב לפי עלות כליאה</a:t>
            </a:r>
          </a:p>
        </p:txBody>
      </p:sp>
      <p:graphicFrame>
        <p:nvGraphicFramePr>
          <p:cNvPr id="4" name="Table 3"/>
          <p:cNvGraphicFramePr>
            <a:graphicFrameLocks noGrp="1"/>
          </p:cNvGraphicFramePr>
          <p:nvPr>
            <p:extLst>
              <p:ext uri="{D42A27DB-BD31-4B8C-83A1-F6EECF244321}">
                <p14:modId xmlns:p14="http://schemas.microsoft.com/office/powerpoint/2010/main" val="694875759"/>
              </p:ext>
            </p:extLst>
          </p:nvPr>
        </p:nvGraphicFramePr>
        <p:xfrm>
          <a:off x="1043608" y="1700807"/>
          <a:ext cx="6120680" cy="2808311"/>
        </p:xfrm>
        <a:graphic>
          <a:graphicData uri="http://schemas.openxmlformats.org/drawingml/2006/table">
            <a:tbl>
              <a:tblPr rtl="1" firstRow="1" firstCol="1" bandRow="1"/>
              <a:tblGrid>
                <a:gridCol w="3789958">
                  <a:extLst>
                    <a:ext uri="{9D8B030D-6E8A-4147-A177-3AD203B41FA5}">
                      <a16:colId xmlns:a16="http://schemas.microsoft.com/office/drawing/2014/main" xmlns="" val="20000"/>
                    </a:ext>
                  </a:extLst>
                </a:gridCol>
                <a:gridCol w="2330722">
                  <a:extLst>
                    <a:ext uri="{9D8B030D-6E8A-4147-A177-3AD203B41FA5}">
                      <a16:colId xmlns:a16="http://schemas.microsoft.com/office/drawing/2014/main" xmlns="" val="20001"/>
                    </a:ext>
                  </a:extLst>
                </a:gridCol>
              </a:tblGrid>
              <a:tr h="502981">
                <a:tc>
                  <a:txBody>
                    <a:bodyPr/>
                    <a:lstStyle/>
                    <a:p>
                      <a:pPr marL="0" indent="0" algn="just" rtl="1">
                        <a:lnSpc>
                          <a:spcPct val="150000"/>
                        </a:lnSpc>
                        <a:spcAft>
                          <a:spcPts val="0"/>
                        </a:spcAft>
                      </a:pPr>
                      <a:r>
                        <a:rPr lang="he-IL" sz="1200" b="1" dirty="0">
                          <a:solidFill>
                            <a:srgbClr val="FFFFFF"/>
                          </a:solidFill>
                          <a:effectLst/>
                          <a:latin typeface="David"/>
                          <a:ea typeface="Times New Roman"/>
                          <a:cs typeface="David"/>
                        </a:rPr>
                        <a:t>רכיב</a:t>
                      </a:r>
                      <a:endParaRPr lang="en-US" sz="1200" dirty="0">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179705" algn="ctr" rtl="1">
                        <a:lnSpc>
                          <a:spcPct val="150000"/>
                        </a:lnSpc>
                        <a:spcAft>
                          <a:spcPts val="0"/>
                        </a:spcAft>
                      </a:pPr>
                      <a:r>
                        <a:rPr lang="he-IL" sz="1200" b="1">
                          <a:solidFill>
                            <a:srgbClr val="FFFFFF"/>
                          </a:solidFill>
                          <a:effectLst/>
                          <a:latin typeface="David"/>
                          <a:ea typeface="Times New Roman"/>
                          <a:cs typeface="David"/>
                        </a:rPr>
                        <a:t>ערך</a:t>
                      </a:r>
                      <a:endParaRPr lang="en-US" sz="1200">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xmlns="" val="10000"/>
                  </a:ext>
                </a:extLst>
              </a:tr>
              <a:tr h="461066">
                <a:tc>
                  <a:txBody>
                    <a:bodyPr/>
                    <a:lstStyle/>
                    <a:p>
                      <a:pPr marL="0" indent="0" algn="just" rtl="1">
                        <a:lnSpc>
                          <a:spcPct val="150000"/>
                        </a:lnSpc>
                        <a:spcAft>
                          <a:spcPts val="0"/>
                        </a:spcAft>
                      </a:pPr>
                      <a:r>
                        <a:rPr lang="he-IL" sz="1200" dirty="0">
                          <a:solidFill>
                            <a:schemeClr val="tx2">
                              <a:lumMod val="50000"/>
                            </a:schemeClr>
                          </a:solidFill>
                          <a:effectLst/>
                          <a:latin typeface="David"/>
                          <a:ea typeface="Times New Roman"/>
                          <a:cs typeface="David"/>
                        </a:rPr>
                        <a:t>מאסר שכיח לעבריין (בשנות מאסר)</a:t>
                      </a:r>
                      <a:endParaRPr lang="en-US" sz="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rtl="1">
                        <a:lnSpc>
                          <a:spcPct val="150000"/>
                        </a:lnSpc>
                        <a:spcAft>
                          <a:spcPts val="0"/>
                        </a:spcAft>
                      </a:pPr>
                      <a:r>
                        <a:rPr lang="en-US" sz="1200">
                          <a:solidFill>
                            <a:schemeClr val="tx2">
                              <a:lumMod val="50000"/>
                            </a:schemeClr>
                          </a:solidFill>
                          <a:effectLst/>
                          <a:latin typeface="David"/>
                          <a:ea typeface="Times New Roman"/>
                          <a:cs typeface="David"/>
                        </a:rPr>
                        <a:t>1.2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461066">
                <a:tc>
                  <a:txBody>
                    <a:bodyPr/>
                    <a:lstStyle/>
                    <a:p>
                      <a:pPr marL="0" indent="0" algn="just"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עלות ממוצעת לאסיר (נתוני 2013)</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rtl="1">
                        <a:lnSpc>
                          <a:spcPct val="150000"/>
                        </a:lnSpc>
                        <a:spcAft>
                          <a:spcPts val="0"/>
                        </a:spcAft>
                      </a:pPr>
                      <a:r>
                        <a:rPr lang="en-US" sz="1200">
                          <a:solidFill>
                            <a:schemeClr val="tx2">
                              <a:lumMod val="50000"/>
                            </a:schemeClr>
                          </a:solidFill>
                          <a:effectLst/>
                          <a:latin typeface="David"/>
                          <a:ea typeface="Times New Roman"/>
                          <a:cs typeface="David"/>
                        </a:rPr>
                        <a:t>162,000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461066">
                <a:tc>
                  <a:txBody>
                    <a:bodyPr/>
                    <a:lstStyle/>
                    <a:p>
                      <a:pPr marL="0" indent="0" algn="just"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חסכון בעלות כליאה</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rtl="1">
                        <a:lnSpc>
                          <a:spcPct val="150000"/>
                        </a:lnSpc>
                        <a:spcAft>
                          <a:spcPts val="0"/>
                        </a:spcAft>
                      </a:pPr>
                      <a:r>
                        <a:rPr lang="en-US" sz="1200" dirty="0">
                          <a:solidFill>
                            <a:schemeClr val="tx2">
                              <a:lumMod val="50000"/>
                            </a:schemeClr>
                          </a:solidFill>
                          <a:effectLst/>
                          <a:latin typeface="David"/>
                          <a:ea typeface="Times New Roman"/>
                          <a:cs typeface="David"/>
                        </a:rPr>
                        <a:t>194,400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3"/>
                  </a:ext>
                </a:extLst>
              </a:tr>
              <a:tr h="461066">
                <a:tc>
                  <a:txBody>
                    <a:bodyPr/>
                    <a:lstStyle/>
                    <a:p>
                      <a:pPr marL="0" indent="0" algn="just"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אבדן הכנסה</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rtl="1">
                        <a:lnSpc>
                          <a:spcPct val="150000"/>
                        </a:lnSpc>
                        <a:spcAft>
                          <a:spcPts val="0"/>
                        </a:spcAft>
                      </a:pPr>
                      <a:r>
                        <a:rPr lang="en-US" sz="1200" dirty="0">
                          <a:solidFill>
                            <a:schemeClr val="tx2">
                              <a:lumMod val="50000"/>
                            </a:schemeClr>
                          </a:solidFill>
                          <a:effectLst/>
                          <a:latin typeface="David"/>
                          <a:ea typeface="Times New Roman"/>
                          <a:cs typeface="David"/>
                        </a:rPr>
                        <a:t>108,000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4"/>
                  </a:ext>
                </a:extLst>
              </a:tr>
              <a:tr h="461066">
                <a:tc>
                  <a:txBody>
                    <a:bodyPr/>
                    <a:lstStyle/>
                    <a:p>
                      <a:pPr marL="0" indent="0" algn="just" defTabSz="914400" rtl="1" eaLnBrk="1" latinLnBrk="0" hangingPunct="1">
                        <a:lnSpc>
                          <a:spcPct val="150000"/>
                        </a:lnSpc>
                        <a:spcAft>
                          <a:spcPts val="0"/>
                        </a:spcAft>
                      </a:pPr>
                      <a:r>
                        <a:rPr lang="he-IL" sz="1200" b="1" kern="1200" dirty="0">
                          <a:solidFill>
                            <a:schemeClr val="tx2">
                              <a:lumMod val="50000"/>
                            </a:schemeClr>
                          </a:solidFill>
                          <a:effectLst/>
                          <a:latin typeface="David"/>
                          <a:ea typeface="Times New Roman"/>
                          <a:cs typeface="David"/>
                        </a:rPr>
                        <a:t>סה"כ עלות לקריירת פשע</a:t>
                      </a:r>
                      <a:endParaRPr lang="en-US" sz="1200" b="1"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179705" algn="ctr" rtl="1">
                        <a:lnSpc>
                          <a:spcPct val="150000"/>
                        </a:lnSpc>
                        <a:spcAft>
                          <a:spcPts val="0"/>
                        </a:spcAft>
                      </a:pPr>
                      <a:r>
                        <a:rPr lang="en-US" sz="1200" b="1" dirty="0">
                          <a:solidFill>
                            <a:schemeClr val="tx2">
                              <a:lumMod val="50000"/>
                            </a:schemeClr>
                          </a:solidFill>
                          <a:effectLst/>
                          <a:latin typeface="David"/>
                          <a:ea typeface="Times New Roman"/>
                          <a:cs typeface="David"/>
                        </a:rPr>
                        <a:t>302,400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388744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915816" y="116632"/>
            <a:ext cx="2592288" cy="369332"/>
          </a:xfrm>
          <a:prstGeom prst="rect">
            <a:avLst/>
          </a:prstGeom>
          <a:noFill/>
        </p:spPr>
        <p:txBody>
          <a:bodyPr wrap="square" rtlCol="1">
            <a:spAutoFit/>
          </a:bodyPr>
          <a:lstStyle/>
          <a:p>
            <a:pPr algn="r"/>
            <a:r>
              <a:rPr lang="he-IL" b="1" dirty="0">
                <a:solidFill>
                  <a:schemeClr val="tx2"/>
                </a:solidFill>
                <a:latin typeface="David" pitchFamily="34" charset="-79"/>
                <a:cs typeface="David" pitchFamily="34" charset="-79"/>
              </a:rPr>
              <a:t>עלות-תועלת לפי מודל א'</a:t>
            </a:r>
          </a:p>
        </p:txBody>
      </p:sp>
      <p:graphicFrame>
        <p:nvGraphicFramePr>
          <p:cNvPr id="3" name="Table 2"/>
          <p:cNvGraphicFramePr>
            <a:graphicFrameLocks noGrp="1"/>
          </p:cNvGraphicFramePr>
          <p:nvPr>
            <p:extLst>
              <p:ext uri="{D42A27DB-BD31-4B8C-83A1-F6EECF244321}">
                <p14:modId xmlns:p14="http://schemas.microsoft.com/office/powerpoint/2010/main" val="2313454536"/>
              </p:ext>
            </p:extLst>
          </p:nvPr>
        </p:nvGraphicFramePr>
        <p:xfrm>
          <a:off x="395536" y="494944"/>
          <a:ext cx="5400000" cy="2662920"/>
        </p:xfrm>
        <a:graphic>
          <a:graphicData uri="http://schemas.openxmlformats.org/drawingml/2006/table">
            <a:tbl>
              <a:tblPr rtl="1" firstRow="1" firstCol="1" bandRow="1"/>
              <a:tblGrid>
                <a:gridCol w="3075562">
                  <a:extLst>
                    <a:ext uri="{9D8B030D-6E8A-4147-A177-3AD203B41FA5}">
                      <a16:colId xmlns:a16="http://schemas.microsoft.com/office/drawing/2014/main" xmlns="" val="20000"/>
                    </a:ext>
                  </a:extLst>
                </a:gridCol>
                <a:gridCol w="2324438">
                  <a:extLst>
                    <a:ext uri="{9D8B030D-6E8A-4147-A177-3AD203B41FA5}">
                      <a16:colId xmlns:a16="http://schemas.microsoft.com/office/drawing/2014/main" xmlns="" val="20001"/>
                    </a:ext>
                  </a:extLst>
                </a:gridCol>
              </a:tblGrid>
              <a:tr h="270000">
                <a:tc>
                  <a:txBody>
                    <a:bodyPr/>
                    <a:lstStyle/>
                    <a:p>
                      <a:pPr marL="179705" algn="just" rtl="1">
                        <a:lnSpc>
                          <a:spcPct val="150000"/>
                        </a:lnSpc>
                        <a:spcAft>
                          <a:spcPts val="0"/>
                        </a:spcAft>
                      </a:pPr>
                      <a:r>
                        <a:rPr lang="he-IL" sz="1200" b="1" dirty="0">
                          <a:solidFill>
                            <a:srgbClr val="FFFFFF"/>
                          </a:solidFill>
                          <a:effectLst/>
                          <a:latin typeface="David"/>
                          <a:ea typeface="Times New Roman"/>
                          <a:cs typeface="David"/>
                        </a:rPr>
                        <a:t>רכיב</a:t>
                      </a:r>
                      <a:endParaRPr lang="en-US" sz="1200" dirty="0">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179705" algn="ctr" rtl="1">
                        <a:lnSpc>
                          <a:spcPct val="150000"/>
                        </a:lnSpc>
                        <a:spcAft>
                          <a:spcPts val="0"/>
                        </a:spcAft>
                      </a:pPr>
                      <a:r>
                        <a:rPr lang="he-IL" sz="1200" b="1" dirty="0">
                          <a:solidFill>
                            <a:srgbClr val="FFFFFF"/>
                          </a:solidFill>
                          <a:effectLst/>
                          <a:latin typeface="David"/>
                          <a:ea typeface="Times New Roman"/>
                          <a:cs typeface="David"/>
                        </a:rPr>
                        <a:t>ערך</a:t>
                      </a:r>
                      <a:endParaRPr lang="en-US" sz="1200" dirty="0">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xmlns="" val="10000"/>
                  </a:ext>
                </a:extLst>
              </a:tr>
              <a:tr h="270000">
                <a:tc>
                  <a:txBody>
                    <a:bodyPr/>
                    <a:lstStyle/>
                    <a:p>
                      <a:pPr marL="179705" algn="just" rtl="1">
                        <a:lnSpc>
                          <a:spcPct val="150000"/>
                        </a:lnSpc>
                        <a:spcAft>
                          <a:spcPts val="0"/>
                        </a:spcAft>
                      </a:pPr>
                      <a:r>
                        <a:rPr lang="he-IL" sz="1200" dirty="0">
                          <a:solidFill>
                            <a:schemeClr val="tx2">
                              <a:lumMod val="50000"/>
                            </a:schemeClr>
                          </a:solidFill>
                          <a:effectLst/>
                          <a:latin typeface="David"/>
                          <a:ea typeface="Times New Roman"/>
                          <a:cs typeface="David"/>
                        </a:rPr>
                        <a:t>(1) סה"כ עלות לקריירת פשע</a:t>
                      </a:r>
                      <a:endParaRPr lang="en-US" sz="1200"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620,069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270000">
                <a:tc>
                  <a:txBody>
                    <a:bodyPr/>
                    <a:lstStyle/>
                    <a:p>
                      <a:pPr marL="179705" algn="just" rtl="1">
                        <a:lnSpc>
                          <a:spcPct val="150000"/>
                        </a:lnSpc>
                        <a:spcAft>
                          <a:spcPts val="0"/>
                        </a:spcAft>
                      </a:pPr>
                      <a:r>
                        <a:rPr lang="he-IL" sz="1200">
                          <a:solidFill>
                            <a:schemeClr val="tx2">
                              <a:lumMod val="50000"/>
                            </a:schemeClr>
                          </a:solidFill>
                          <a:effectLst/>
                          <a:latin typeface="David"/>
                          <a:ea typeface="Times New Roman"/>
                          <a:cs typeface="David"/>
                        </a:rPr>
                        <a:t>(2) שינוי בהסתברות  בחזרה לפשיעה</a:t>
                      </a:r>
                      <a:endParaRPr lang="en-US" sz="120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rgbClr val="00B0F0"/>
                          </a:solidFill>
                          <a:effectLst/>
                          <a:latin typeface="David"/>
                          <a:ea typeface="Times New Roman"/>
                          <a:cs typeface="David"/>
                        </a:rPr>
                        <a:t>17</a:t>
                      </a:r>
                      <a:r>
                        <a:rPr lang="en-US" sz="1200" kern="1200" dirty="0">
                          <a:solidFill>
                            <a:schemeClr val="tx2">
                              <a:lumMod val="50000"/>
                            </a:schemeClr>
                          </a:solidFill>
                          <a:effectLst/>
                          <a:latin typeface="David"/>
                          <a:ea typeface="Times New Roman"/>
                          <a:cs typeface="David"/>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270000">
                <a:tc>
                  <a:txBody>
                    <a:bodyPr/>
                    <a:lstStyle/>
                    <a:p>
                      <a:pPr marL="179705" algn="just" rtl="1">
                        <a:lnSpc>
                          <a:spcPct val="150000"/>
                        </a:lnSpc>
                        <a:spcAft>
                          <a:spcPts val="0"/>
                        </a:spcAft>
                      </a:pPr>
                      <a:r>
                        <a:rPr lang="he-IL" sz="1200">
                          <a:solidFill>
                            <a:schemeClr val="tx2">
                              <a:lumMod val="50000"/>
                            </a:schemeClr>
                          </a:solidFill>
                          <a:effectLst/>
                          <a:latin typeface="David"/>
                          <a:ea typeface="Times New Roman"/>
                          <a:cs typeface="David"/>
                        </a:rPr>
                        <a:t>(3)=</a:t>
                      </a:r>
                      <a:r>
                        <a:rPr lang="en-US" sz="1200">
                          <a:solidFill>
                            <a:schemeClr val="tx2">
                              <a:lumMod val="50000"/>
                            </a:schemeClr>
                          </a:solidFill>
                          <a:effectLst/>
                          <a:latin typeface="David"/>
                          <a:ea typeface="Times New Roman"/>
                          <a:cs typeface="David"/>
                        </a:rPr>
                        <a:t>(1)*(2)</a:t>
                      </a:r>
                      <a:r>
                        <a:rPr lang="he-IL" sz="1200">
                          <a:solidFill>
                            <a:schemeClr val="tx2">
                              <a:lumMod val="50000"/>
                            </a:schemeClr>
                          </a:solidFill>
                          <a:effectLst/>
                          <a:latin typeface="David"/>
                          <a:ea typeface="Times New Roman"/>
                          <a:cs typeface="David"/>
                        </a:rPr>
                        <a:t>התועלת הצפוייה מהתוכנית ליחיד</a:t>
                      </a:r>
                      <a:endParaRPr lang="en-US" sz="120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105,412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extLst>
                  <a:ext uri="{0D108BD9-81ED-4DB2-BD59-A6C34878D82A}">
                    <a16:rowId xmlns:a16="http://schemas.microsoft.com/office/drawing/2014/main" xmlns="" val="10003"/>
                  </a:ext>
                </a:extLst>
              </a:tr>
              <a:tr h="270000">
                <a:tc>
                  <a:txBody>
                    <a:bodyPr/>
                    <a:lstStyle/>
                    <a:p>
                      <a:pPr marL="179705" algn="just" rtl="1">
                        <a:lnSpc>
                          <a:spcPct val="150000"/>
                        </a:lnSpc>
                        <a:spcAft>
                          <a:spcPts val="0"/>
                        </a:spcAft>
                      </a:pPr>
                      <a:r>
                        <a:rPr lang="he-IL" sz="1200">
                          <a:solidFill>
                            <a:schemeClr val="tx2">
                              <a:lumMod val="50000"/>
                            </a:schemeClr>
                          </a:solidFill>
                          <a:effectLst/>
                          <a:latin typeface="David"/>
                          <a:ea typeface="Times New Roman"/>
                          <a:cs typeface="David"/>
                        </a:rPr>
                        <a:t>(4) העלות ליחיד</a:t>
                      </a:r>
                      <a:endParaRPr lang="en-US" sz="120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marL="0" indent="0" algn="ctr"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10,000</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extLst>
                  <a:ext uri="{0D108BD9-81ED-4DB2-BD59-A6C34878D82A}">
                    <a16:rowId xmlns:a16="http://schemas.microsoft.com/office/drawing/2014/main" xmlns="" val="10004"/>
                  </a:ext>
                </a:extLst>
              </a:tr>
              <a:tr h="270000">
                <a:tc>
                  <a:txBody>
                    <a:bodyPr/>
                    <a:lstStyle/>
                    <a:p>
                      <a:pPr marL="179705" algn="just" rtl="1">
                        <a:lnSpc>
                          <a:spcPct val="150000"/>
                        </a:lnSpc>
                        <a:spcAft>
                          <a:spcPts val="0"/>
                        </a:spcAft>
                      </a:pPr>
                      <a:r>
                        <a:rPr lang="he-IL" sz="1200">
                          <a:solidFill>
                            <a:schemeClr val="tx2">
                              <a:lumMod val="50000"/>
                            </a:schemeClr>
                          </a:solidFill>
                          <a:effectLst/>
                          <a:latin typeface="David"/>
                          <a:ea typeface="Times New Roman"/>
                          <a:cs typeface="David"/>
                        </a:rPr>
                        <a:t>(5)= </a:t>
                      </a:r>
                      <a:r>
                        <a:rPr lang="en-US" sz="1200">
                          <a:solidFill>
                            <a:schemeClr val="tx2">
                              <a:lumMod val="50000"/>
                            </a:schemeClr>
                          </a:solidFill>
                          <a:effectLst/>
                          <a:latin typeface="David"/>
                          <a:ea typeface="Times New Roman"/>
                          <a:cs typeface="David"/>
                        </a:rPr>
                        <a:t> (3)-(4)</a:t>
                      </a:r>
                      <a:r>
                        <a:rPr lang="he-IL" sz="1200">
                          <a:solidFill>
                            <a:schemeClr val="tx2">
                              <a:lumMod val="50000"/>
                            </a:schemeClr>
                          </a:solidFill>
                          <a:effectLst/>
                          <a:latin typeface="David"/>
                          <a:ea typeface="Times New Roman"/>
                          <a:cs typeface="David"/>
                        </a:rPr>
                        <a:t>התועלת נטו ליחיד</a:t>
                      </a:r>
                      <a:endParaRPr lang="en-US" sz="120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he-IL" sz="1200" kern="1200" dirty="0">
                          <a:solidFill>
                            <a:schemeClr val="tx2">
                              <a:lumMod val="50000"/>
                            </a:schemeClr>
                          </a:solidFill>
                          <a:effectLst/>
                          <a:latin typeface="David"/>
                          <a:ea typeface="Times New Roman"/>
                          <a:cs typeface="David"/>
                        </a:rPr>
                        <a:t>95,412</a:t>
                      </a:r>
                      <a:endParaRPr lang="en-US" sz="12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270000">
                <a:tc>
                  <a:txBody>
                    <a:bodyPr/>
                    <a:lstStyle/>
                    <a:p>
                      <a:pPr marL="179705" algn="just" rtl="1">
                        <a:lnSpc>
                          <a:spcPct val="150000"/>
                        </a:lnSpc>
                        <a:spcAft>
                          <a:spcPts val="0"/>
                        </a:spcAft>
                      </a:pPr>
                      <a:r>
                        <a:rPr lang="he-IL" sz="1200" dirty="0">
                          <a:solidFill>
                            <a:schemeClr val="tx2">
                              <a:lumMod val="50000"/>
                            </a:schemeClr>
                          </a:solidFill>
                          <a:effectLst/>
                          <a:latin typeface="David"/>
                          <a:ea typeface="Times New Roman"/>
                          <a:cs typeface="David"/>
                        </a:rPr>
                        <a:t>(6) סך הנערים בתוכנית</a:t>
                      </a:r>
                      <a:endParaRPr lang="en-US" sz="1200"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0" algn="ctr" defTabSz="914400" rtl="1" eaLnBrk="1" latinLnBrk="0" hangingPunct="1">
                        <a:lnSpc>
                          <a:spcPct val="150000"/>
                        </a:lnSpc>
                        <a:spcAft>
                          <a:spcPts val="0"/>
                        </a:spcAft>
                      </a:pPr>
                      <a:r>
                        <a:rPr lang="en-US" sz="1200" kern="1200" dirty="0">
                          <a:solidFill>
                            <a:schemeClr val="tx2">
                              <a:lumMod val="50000"/>
                            </a:schemeClr>
                          </a:solidFill>
                          <a:effectLst/>
                          <a:latin typeface="David"/>
                          <a:ea typeface="Times New Roman"/>
                          <a:cs typeface="David"/>
                        </a:rPr>
                        <a:t>550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270000">
                <a:tc>
                  <a:txBody>
                    <a:bodyPr/>
                    <a:lstStyle/>
                    <a:p>
                      <a:pPr marL="179705" algn="just" rtl="1">
                        <a:lnSpc>
                          <a:spcPct val="150000"/>
                        </a:lnSpc>
                        <a:spcAft>
                          <a:spcPts val="0"/>
                        </a:spcAft>
                      </a:pPr>
                      <a:r>
                        <a:rPr lang="en-US" sz="1200" b="1" dirty="0">
                          <a:solidFill>
                            <a:schemeClr val="tx2">
                              <a:lumMod val="50000"/>
                            </a:schemeClr>
                          </a:solidFill>
                          <a:effectLst/>
                          <a:latin typeface="David"/>
                          <a:ea typeface="Times New Roman"/>
                          <a:cs typeface="David"/>
                        </a:rPr>
                        <a:t> (7)=(5)*(6)</a:t>
                      </a:r>
                      <a:r>
                        <a:rPr lang="he-IL" sz="1200" b="1" dirty="0">
                          <a:solidFill>
                            <a:schemeClr val="tx2">
                              <a:lumMod val="50000"/>
                            </a:schemeClr>
                          </a:solidFill>
                          <a:effectLst/>
                          <a:latin typeface="David"/>
                          <a:ea typeface="Times New Roman"/>
                          <a:cs typeface="David"/>
                        </a:rPr>
                        <a:t>סך התועלת נטו מהתוכנית</a:t>
                      </a:r>
                      <a:endParaRPr lang="en-US" sz="1200" b="1"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marL="0" indent="0" algn="ctr" defTabSz="914400" rtl="1" eaLnBrk="1" latinLnBrk="0" hangingPunct="1">
                        <a:lnSpc>
                          <a:spcPct val="150000"/>
                        </a:lnSpc>
                        <a:spcAft>
                          <a:spcPts val="0"/>
                        </a:spcAft>
                      </a:pPr>
                      <a:r>
                        <a:rPr lang="en-US" sz="1200" b="1" kern="1200" dirty="0">
                          <a:solidFill>
                            <a:schemeClr val="tx2">
                              <a:lumMod val="50000"/>
                            </a:schemeClr>
                          </a:solidFill>
                          <a:effectLst/>
                          <a:latin typeface="David"/>
                          <a:ea typeface="Times New Roman"/>
                          <a:cs typeface="David"/>
                        </a:rPr>
                        <a:t>52,476,448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extLst>
                  <a:ext uri="{0D108BD9-81ED-4DB2-BD59-A6C34878D82A}">
                    <a16:rowId xmlns:a16="http://schemas.microsoft.com/office/drawing/2014/main" xmlns="" val="10007"/>
                  </a:ext>
                </a:extLst>
              </a:tr>
              <a:tr h="270000">
                <a:tc>
                  <a:txBody>
                    <a:bodyPr/>
                    <a:lstStyle/>
                    <a:p>
                      <a:pPr marL="179705" algn="just" rtl="1">
                        <a:lnSpc>
                          <a:spcPct val="150000"/>
                        </a:lnSpc>
                        <a:spcAft>
                          <a:spcPts val="0"/>
                        </a:spcAft>
                      </a:pPr>
                      <a:r>
                        <a:rPr lang="he-IL" sz="1200" kern="1200" dirty="0">
                          <a:solidFill>
                            <a:schemeClr val="tx2">
                              <a:lumMod val="50000"/>
                            </a:schemeClr>
                          </a:solidFill>
                          <a:effectLst/>
                          <a:latin typeface="David"/>
                          <a:ea typeface="Times New Roman"/>
                          <a:cs typeface="David"/>
                        </a:rPr>
                        <a:t>יחס עלות-תועלת</a:t>
                      </a:r>
                      <a:endParaRPr lang="en-US" sz="1200" kern="1200"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179705" algn="ctr" rtl="1">
                        <a:lnSpc>
                          <a:spcPct val="150000"/>
                        </a:lnSpc>
                        <a:spcAft>
                          <a:spcPts val="0"/>
                        </a:spcAft>
                      </a:pPr>
                      <a:r>
                        <a:rPr lang="he-IL" sz="2400" kern="1200" dirty="0">
                          <a:solidFill>
                            <a:schemeClr val="tx2">
                              <a:lumMod val="50000"/>
                            </a:schemeClr>
                          </a:solidFill>
                          <a:effectLst/>
                          <a:latin typeface="David"/>
                          <a:ea typeface="Times New Roman"/>
                          <a:cs typeface="David"/>
                        </a:rPr>
                        <a:t>10.54</a:t>
                      </a:r>
                      <a:endParaRPr lang="en-US" sz="24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08"/>
                  </a:ext>
                </a:extLst>
              </a:tr>
            </a:tbl>
          </a:graphicData>
        </a:graphic>
      </p:graphicFrame>
      <p:sp>
        <p:nvSpPr>
          <p:cNvPr id="7" name="TextBox 6"/>
          <p:cNvSpPr txBox="1"/>
          <p:nvPr/>
        </p:nvSpPr>
        <p:spPr>
          <a:xfrm>
            <a:off x="6300192" y="2866022"/>
            <a:ext cx="2592288" cy="369332"/>
          </a:xfrm>
          <a:prstGeom prst="rect">
            <a:avLst/>
          </a:prstGeom>
          <a:noFill/>
        </p:spPr>
        <p:txBody>
          <a:bodyPr wrap="square" rtlCol="1">
            <a:spAutoFit/>
          </a:bodyPr>
          <a:lstStyle/>
          <a:p>
            <a:pPr algn="r"/>
            <a:r>
              <a:rPr lang="he-IL" b="1" dirty="0">
                <a:solidFill>
                  <a:schemeClr val="tx2"/>
                </a:solidFill>
                <a:latin typeface="David" pitchFamily="34" charset="-79"/>
                <a:cs typeface="David" pitchFamily="34" charset="-79"/>
              </a:rPr>
              <a:t>עלות-תועלת לפי מודל ב'</a:t>
            </a:r>
          </a:p>
        </p:txBody>
      </p:sp>
      <p:graphicFrame>
        <p:nvGraphicFramePr>
          <p:cNvPr id="8" name="Table 7"/>
          <p:cNvGraphicFramePr>
            <a:graphicFrameLocks noGrp="1"/>
          </p:cNvGraphicFramePr>
          <p:nvPr>
            <p:extLst>
              <p:ext uri="{D42A27DB-BD31-4B8C-83A1-F6EECF244321}">
                <p14:modId xmlns:p14="http://schemas.microsoft.com/office/powerpoint/2010/main" val="672360338"/>
              </p:ext>
            </p:extLst>
          </p:nvPr>
        </p:nvGraphicFramePr>
        <p:xfrm>
          <a:off x="3563888" y="3312844"/>
          <a:ext cx="5400000" cy="2662920"/>
        </p:xfrm>
        <a:graphic>
          <a:graphicData uri="http://schemas.openxmlformats.org/drawingml/2006/table">
            <a:tbl>
              <a:tblPr rtl="1" firstRow="1" firstCol="1" bandRow="1"/>
              <a:tblGrid>
                <a:gridCol w="3070880">
                  <a:extLst>
                    <a:ext uri="{9D8B030D-6E8A-4147-A177-3AD203B41FA5}">
                      <a16:colId xmlns:a16="http://schemas.microsoft.com/office/drawing/2014/main" xmlns="" val="20000"/>
                    </a:ext>
                  </a:extLst>
                </a:gridCol>
                <a:gridCol w="2329120">
                  <a:extLst>
                    <a:ext uri="{9D8B030D-6E8A-4147-A177-3AD203B41FA5}">
                      <a16:colId xmlns:a16="http://schemas.microsoft.com/office/drawing/2014/main" xmlns="" val="20001"/>
                    </a:ext>
                  </a:extLst>
                </a:gridCol>
              </a:tblGrid>
              <a:tr h="270000">
                <a:tc>
                  <a:txBody>
                    <a:bodyPr/>
                    <a:lstStyle/>
                    <a:p>
                      <a:pPr marL="179705" algn="just" rtl="1">
                        <a:lnSpc>
                          <a:spcPct val="150000"/>
                        </a:lnSpc>
                        <a:spcAft>
                          <a:spcPts val="0"/>
                        </a:spcAft>
                      </a:pPr>
                      <a:r>
                        <a:rPr lang="he-IL" sz="1200" b="1" dirty="0">
                          <a:solidFill>
                            <a:srgbClr val="FFFFFF"/>
                          </a:solidFill>
                          <a:effectLst/>
                          <a:latin typeface="David"/>
                          <a:ea typeface="Times New Roman"/>
                          <a:cs typeface="David"/>
                        </a:rPr>
                        <a:t>רכיב</a:t>
                      </a:r>
                      <a:endParaRPr lang="en-US" sz="1200" dirty="0">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c>
                  <a:txBody>
                    <a:bodyPr/>
                    <a:lstStyle/>
                    <a:p>
                      <a:pPr marL="179705" algn="just" rtl="1">
                        <a:lnSpc>
                          <a:spcPct val="150000"/>
                        </a:lnSpc>
                        <a:spcAft>
                          <a:spcPts val="0"/>
                        </a:spcAft>
                      </a:pPr>
                      <a:r>
                        <a:rPr lang="he-IL" sz="1200" b="1" dirty="0">
                          <a:solidFill>
                            <a:srgbClr val="FFFFFF"/>
                          </a:solidFill>
                          <a:effectLst/>
                          <a:latin typeface="David"/>
                          <a:ea typeface="Times New Roman"/>
                          <a:cs typeface="David"/>
                        </a:rPr>
                        <a:t>ערך</a:t>
                      </a:r>
                      <a:endParaRPr lang="en-US" sz="1200" dirty="0">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extLst>
                  <a:ext uri="{0D108BD9-81ED-4DB2-BD59-A6C34878D82A}">
                    <a16:rowId xmlns:a16="http://schemas.microsoft.com/office/drawing/2014/main" xmlns="" val="10000"/>
                  </a:ext>
                </a:extLst>
              </a:tr>
              <a:tr h="270000">
                <a:tc>
                  <a:txBody>
                    <a:bodyPr/>
                    <a:lstStyle/>
                    <a:p>
                      <a:pPr marL="179705" algn="just" rtl="1">
                        <a:lnSpc>
                          <a:spcPct val="150000"/>
                        </a:lnSpc>
                        <a:spcAft>
                          <a:spcPts val="0"/>
                        </a:spcAft>
                      </a:pPr>
                      <a:r>
                        <a:rPr lang="he-IL" sz="1200" dirty="0">
                          <a:solidFill>
                            <a:schemeClr val="tx2">
                              <a:lumMod val="50000"/>
                            </a:schemeClr>
                          </a:solidFill>
                          <a:effectLst/>
                          <a:latin typeface="David"/>
                          <a:ea typeface="Times New Roman"/>
                          <a:cs typeface="David"/>
                        </a:rPr>
                        <a:t>סה"כ עלות לקריירת פשע</a:t>
                      </a:r>
                      <a:endParaRPr lang="en-US" sz="1200"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rtl="1">
                        <a:lnSpc>
                          <a:spcPct val="150000"/>
                        </a:lnSpc>
                        <a:spcAft>
                          <a:spcPts val="0"/>
                        </a:spcAft>
                      </a:pPr>
                      <a:r>
                        <a:rPr lang="en-US" sz="1200" dirty="0">
                          <a:solidFill>
                            <a:schemeClr val="tx2">
                              <a:lumMod val="50000"/>
                            </a:schemeClr>
                          </a:solidFill>
                          <a:effectLst/>
                          <a:latin typeface="David"/>
                          <a:ea typeface="Times New Roman"/>
                          <a:cs typeface="David"/>
                        </a:rPr>
                        <a:t>302,400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1"/>
                  </a:ext>
                </a:extLst>
              </a:tr>
              <a:tr h="270000">
                <a:tc>
                  <a:txBody>
                    <a:bodyPr/>
                    <a:lstStyle/>
                    <a:p>
                      <a:pPr marL="179705" algn="just" rtl="1">
                        <a:lnSpc>
                          <a:spcPct val="150000"/>
                        </a:lnSpc>
                        <a:spcAft>
                          <a:spcPts val="0"/>
                        </a:spcAft>
                      </a:pPr>
                      <a:r>
                        <a:rPr lang="he-IL" sz="1200" dirty="0">
                          <a:solidFill>
                            <a:schemeClr val="tx2">
                              <a:lumMod val="50000"/>
                            </a:schemeClr>
                          </a:solidFill>
                          <a:effectLst/>
                          <a:latin typeface="David"/>
                          <a:ea typeface="Times New Roman"/>
                          <a:cs typeface="David"/>
                        </a:rPr>
                        <a:t>שינוי בהסתברות  בחזרה לפשיעה</a:t>
                      </a:r>
                      <a:endParaRPr lang="en-US" sz="1200"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rtl="1">
                        <a:lnSpc>
                          <a:spcPct val="150000"/>
                        </a:lnSpc>
                        <a:spcAft>
                          <a:spcPts val="0"/>
                        </a:spcAft>
                      </a:pPr>
                      <a:r>
                        <a:rPr lang="en-US" sz="1200" dirty="0">
                          <a:solidFill>
                            <a:schemeClr val="tx2">
                              <a:lumMod val="50000"/>
                            </a:schemeClr>
                          </a:solidFill>
                          <a:effectLst/>
                          <a:latin typeface="David"/>
                          <a:ea typeface="Times New Roman"/>
                          <a:cs typeface="David"/>
                        </a:rPr>
                        <a:t>17.00%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2"/>
                  </a:ext>
                </a:extLst>
              </a:tr>
              <a:tr h="270000">
                <a:tc>
                  <a:txBody>
                    <a:bodyPr/>
                    <a:lstStyle/>
                    <a:p>
                      <a:pPr marL="179705" algn="just" rtl="1">
                        <a:lnSpc>
                          <a:spcPct val="150000"/>
                        </a:lnSpc>
                        <a:spcAft>
                          <a:spcPts val="0"/>
                        </a:spcAft>
                      </a:pPr>
                      <a:r>
                        <a:rPr lang="he-IL" sz="1200" dirty="0">
                          <a:solidFill>
                            <a:schemeClr val="tx2">
                              <a:lumMod val="50000"/>
                            </a:schemeClr>
                          </a:solidFill>
                          <a:effectLst/>
                          <a:latin typeface="David"/>
                          <a:ea typeface="Times New Roman"/>
                          <a:cs typeface="David"/>
                        </a:rPr>
                        <a:t>התועלת הצפוייה מהתוכנית ליחיד</a:t>
                      </a:r>
                      <a:endParaRPr lang="en-US" sz="1200"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marL="179705" algn="ctr" rtl="1">
                        <a:lnSpc>
                          <a:spcPct val="150000"/>
                        </a:lnSpc>
                        <a:spcAft>
                          <a:spcPts val="0"/>
                        </a:spcAft>
                      </a:pPr>
                      <a:r>
                        <a:rPr lang="en-US" sz="1200" dirty="0">
                          <a:solidFill>
                            <a:schemeClr val="tx2">
                              <a:lumMod val="50000"/>
                            </a:schemeClr>
                          </a:solidFill>
                          <a:effectLst/>
                          <a:latin typeface="David"/>
                          <a:ea typeface="Times New Roman"/>
                          <a:cs typeface="David"/>
                        </a:rPr>
                        <a:t>51,408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extLst>
                  <a:ext uri="{0D108BD9-81ED-4DB2-BD59-A6C34878D82A}">
                    <a16:rowId xmlns:a16="http://schemas.microsoft.com/office/drawing/2014/main" xmlns="" val="10003"/>
                  </a:ext>
                </a:extLst>
              </a:tr>
              <a:tr h="270000">
                <a:tc>
                  <a:txBody>
                    <a:bodyPr/>
                    <a:lstStyle/>
                    <a:p>
                      <a:pPr marL="179705" algn="just" rtl="1">
                        <a:lnSpc>
                          <a:spcPct val="150000"/>
                        </a:lnSpc>
                        <a:spcAft>
                          <a:spcPts val="0"/>
                        </a:spcAft>
                      </a:pPr>
                      <a:r>
                        <a:rPr lang="he-IL" sz="1200" dirty="0">
                          <a:solidFill>
                            <a:schemeClr val="tx2">
                              <a:lumMod val="50000"/>
                            </a:schemeClr>
                          </a:solidFill>
                          <a:effectLst/>
                          <a:latin typeface="David"/>
                          <a:ea typeface="Times New Roman"/>
                          <a:cs typeface="David"/>
                        </a:rPr>
                        <a:t>העלות ליחיד</a:t>
                      </a:r>
                      <a:endParaRPr lang="en-US" sz="1200"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tc>
                  <a:txBody>
                    <a:bodyPr/>
                    <a:lstStyle/>
                    <a:p>
                      <a:pPr marL="179705" algn="ctr" rtl="1">
                        <a:lnSpc>
                          <a:spcPct val="150000"/>
                        </a:lnSpc>
                        <a:spcAft>
                          <a:spcPts val="0"/>
                        </a:spcAft>
                      </a:pPr>
                      <a:r>
                        <a:rPr lang="he-IL" sz="1200" dirty="0">
                          <a:solidFill>
                            <a:schemeClr val="tx2">
                              <a:lumMod val="50000"/>
                            </a:schemeClr>
                          </a:solidFill>
                          <a:effectLst/>
                          <a:latin typeface="David"/>
                          <a:ea typeface="Times New Roman"/>
                          <a:cs typeface="David"/>
                        </a:rPr>
                        <a:t>10,000</a:t>
                      </a:r>
                      <a:endParaRPr lang="en-US" sz="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9594"/>
                    </a:solidFill>
                  </a:tcPr>
                </a:tc>
                <a:extLst>
                  <a:ext uri="{0D108BD9-81ED-4DB2-BD59-A6C34878D82A}">
                    <a16:rowId xmlns:a16="http://schemas.microsoft.com/office/drawing/2014/main" xmlns="" val="10004"/>
                  </a:ext>
                </a:extLst>
              </a:tr>
              <a:tr h="270000">
                <a:tc>
                  <a:txBody>
                    <a:bodyPr/>
                    <a:lstStyle/>
                    <a:p>
                      <a:pPr marL="179705" algn="just" rtl="1">
                        <a:lnSpc>
                          <a:spcPct val="150000"/>
                        </a:lnSpc>
                        <a:spcAft>
                          <a:spcPts val="0"/>
                        </a:spcAft>
                      </a:pPr>
                      <a:r>
                        <a:rPr lang="he-IL" sz="1200" dirty="0">
                          <a:solidFill>
                            <a:schemeClr val="tx2">
                              <a:lumMod val="50000"/>
                            </a:schemeClr>
                          </a:solidFill>
                          <a:effectLst/>
                          <a:latin typeface="David"/>
                          <a:ea typeface="Times New Roman"/>
                          <a:cs typeface="David"/>
                        </a:rPr>
                        <a:t>התועלת נטו ליחיד</a:t>
                      </a:r>
                      <a:endParaRPr lang="en-US" sz="1200"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rtl="1">
                        <a:lnSpc>
                          <a:spcPct val="150000"/>
                        </a:lnSpc>
                        <a:spcAft>
                          <a:spcPts val="0"/>
                        </a:spcAft>
                      </a:pPr>
                      <a:r>
                        <a:rPr lang="he-IL" sz="1200" dirty="0">
                          <a:solidFill>
                            <a:schemeClr val="tx2">
                              <a:lumMod val="50000"/>
                            </a:schemeClr>
                          </a:solidFill>
                          <a:effectLst/>
                          <a:latin typeface="David"/>
                          <a:ea typeface="Times New Roman"/>
                          <a:cs typeface="David"/>
                        </a:rPr>
                        <a:t>41,408</a:t>
                      </a:r>
                      <a:endParaRPr lang="en-US" sz="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5"/>
                  </a:ext>
                </a:extLst>
              </a:tr>
              <a:tr h="270000">
                <a:tc>
                  <a:txBody>
                    <a:bodyPr/>
                    <a:lstStyle/>
                    <a:p>
                      <a:pPr marL="179705" algn="just" rtl="1">
                        <a:lnSpc>
                          <a:spcPct val="150000"/>
                        </a:lnSpc>
                        <a:spcAft>
                          <a:spcPts val="0"/>
                        </a:spcAft>
                      </a:pPr>
                      <a:r>
                        <a:rPr lang="he-IL" sz="1200">
                          <a:solidFill>
                            <a:schemeClr val="tx2">
                              <a:lumMod val="50000"/>
                            </a:schemeClr>
                          </a:solidFill>
                          <a:effectLst/>
                          <a:latin typeface="David"/>
                          <a:ea typeface="Times New Roman"/>
                          <a:cs typeface="David"/>
                        </a:rPr>
                        <a:t>סך הנערים בתוכנית</a:t>
                      </a:r>
                      <a:endParaRPr lang="en-US" sz="120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rtl="1">
                        <a:lnSpc>
                          <a:spcPct val="150000"/>
                        </a:lnSpc>
                        <a:spcAft>
                          <a:spcPts val="0"/>
                        </a:spcAft>
                      </a:pPr>
                      <a:r>
                        <a:rPr lang="en-US" sz="1200" dirty="0">
                          <a:solidFill>
                            <a:schemeClr val="tx2">
                              <a:lumMod val="50000"/>
                            </a:schemeClr>
                          </a:solidFill>
                          <a:effectLst/>
                          <a:latin typeface="David"/>
                          <a:ea typeface="Times New Roman"/>
                          <a:cs typeface="David"/>
                        </a:rPr>
                        <a:t>550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0006"/>
                  </a:ext>
                </a:extLst>
              </a:tr>
              <a:tr h="270000">
                <a:tc>
                  <a:txBody>
                    <a:bodyPr/>
                    <a:lstStyle/>
                    <a:p>
                      <a:pPr marL="179705" algn="just" rtl="1">
                        <a:lnSpc>
                          <a:spcPct val="150000"/>
                        </a:lnSpc>
                        <a:spcAft>
                          <a:spcPts val="0"/>
                        </a:spcAft>
                      </a:pPr>
                      <a:r>
                        <a:rPr lang="he-IL" sz="1200" b="1" dirty="0">
                          <a:solidFill>
                            <a:schemeClr val="tx2">
                              <a:lumMod val="50000"/>
                            </a:schemeClr>
                          </a:solidFill>
                          <a:effectLst/>
                          <a:latin typeface="David"/>
                          <a:ea typeface="Times New Roman"/>
                          <a:cs typeface="David"/>
                        </a:rPr>
                        <a:t>סך התועלת נטו מהתוכנית</a:t>
                      </a:r>
                      <a:endParaRPr lang="en-US" sz="1200" b="1"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marL="0" indent="0" algn="ctr" rtl="0">
                        <a:lnSpc>
                          <a:spcPct val="150000"/>
                        </a:lnSpc>
                        <a:spcAft>
                          <a:spcPts val="0"/>
                        </a:spcAft>
                      </a:pPr>
                      <a:r>
                        <a:rPr lang="he-IL" sz="1200" b="1" kern="1200" dirty="0">
                          <a:solidFill>
                            <a:schemeClr val="tx2">
                              <a:lumMod val="50000"/>
                            </a:schemeClr>
                          </a:solidFill>
                          <a:effectLst/>
                          <a:latin typeface="David"/>
                          <a:ea typeface="Times New Roman"/>
                          <a:cs typeface="David"/>
                        </a:rPr>
                        <a:t>22,774,400</a:t>
                      </a:r>
                      <a:endParaRPr lang="en-US" sz="1200" b="1"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extLst>
                  <a:ext uri="{0D108BD9-81ED-4DB2-BD59-A6C34878D82A}">
                    <a16:rowId xmlns:a16="http://schemas.microsoft.com/office/drawing/2014/main" xmlns="" val="10007"/>
                  </a:ext>
                </a:extLst>
              </a:tr>
              <a:tr h="270000">
                <a:tc>
                  <a:txBody>
                    <a:bodyPr/>
                    <a:lstStyle/>
                    <a:p>
                      <a:pPr marL="179705" algn="just" rtl="1">
                        <a:lnSpc>
                          <a:spcPct val="150000"/>
                        </a:lnSpc>
                        <a:spcAft>
                          <a:spcPts val="0"/>
                        </a:spcAft>
                      </a:pPr>
                      <a:r>
                        <a:rPr lang="he-IL" sz="1200" kern="1200" dirty="0">
                          <a:solidFill>
                            <a:schemeClr val="tx2">
                              <a:lumMod val="50000"/>
                            </a:schemeClr>
                          </a:solidFill>
                          <a:effectLst/>
                          <a:latin typeface="David"/>
                          <a:ea typeface="Times New Roman"/>
                          <a:cs typeface="David"/>
                        </a:rPr>
                        <a:t>יחס עלות-תועלת</a:t>
                      </a:r>
                      <a:endParaRPr lang="en-US" sz="1200" kern="1200" dirty="0">
                        <a:solidFill>
                          <a:schemeClr val="tx2">
                            <a:lumMod val="50000"/>
                          </a:schemeClr>
                        </a:solidFill>
                        <a:effectLst/>
                        <a:latin typeface="David"/>
                        <a:ea typeface="Times New Roman"/>
                        <a:cs typeface="David"/>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179705" algn="ctr" rtl="1">
                        <a:lnSpc>
                          <a:spcPct val="150000"/>
                        </a:lnSpc>
                        <a:spcAft>
                          <a:spcPts val="0"/>
                        </a:spcAft>
                      </a:pPr>
                      <a:r>
                        <a:rPr lang="he-IL" sz="2400" kern="1200" dirty="0">
                          <a:solidFill>
                            <a:schemeClr val="tx2">
                              <a:lumMod val="50000"/>
                            </a:schemeClr>
                          </a:solidFill>
                          <a:effectLst/>
                          <a:latin typeface="David"/>
                          <a:ea typeface="Times New Roman"/>
                          <a:cs typeface="David"/>
                        </a:rPr>
                        <a:t>5.14</a:t>
                      </a:r>
                      <a:endParaRPr lang="en-US" sz="2400" kern="1200" dirty="0">
                        <a:solidFill>
                          <a:schemeClr val="tx2">
                            <a:lumMod val="50000"/>
                          </a:schemeClr>
                        </a:solidFill>
                        <a:effectLst/>
                        <a:latin typeface="David"/>
                        <a:ea typeface="Times New Roman"/>
                        <a:cs typeface="Davi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33406194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116632"/>
            <a:ext cx="7620000" cy="778098"/>
          </a:xfrm>
        </p:spPr>
        <p:txBody>
          <a:bodyPr/>
          <a:lstStyle/>
          <a:p>
            <a:r>
              <a:rPr lang="he-IL" sz="4000" dirty="0">
                <a:latin typeface="David" pitchFamily="34" charset="-79"/>
                <a:cs typeface="David" pitchFamily="34" charset="-79"/>
              </a:rPr>
              <a:t>פרספקטיבה עולמית</a:t>
            </a:r>
          </a:p>
        </p:txBody>
      </p:sp>
      <p:sp>
        <p:nvSpPr>
          <p:cNvPr id="3" name="מציין מיקום תוכן 2"/>
          <p:cNvSpPr>
            <a:spLocks noGrp="1"/>
          </p:cNvSpPr>
          <p:nvPr>
            <p:ph idx="1"/>
          </p:nvPr>
        </p:nvSpPr>
        <p:spPr>
          <a:xfrm>
            <a:off x="251520" y="1052736"/>
            <a:ext cx="8208912" cy="5616624"/>
          </a:xfrm>
        </p:spPr>
        <p:txBody>
          <a:bodyPr>
            <a:noAutofit/>
          </a:bodyPr>
          <a:lstStyle/>
          <a:p>
            <a:pPr algn="just">
              <a:buClr>
                <a:schemeClr val="tx2"/>
              </a:buClr>
            </a:pPr>
            <a:r>
              <a:rPr lang="he-IL" sz="1600" dirty="0">
                <a:solidFill>
                  <a:schemeClr val="tx2"/>
                </a:solidFill>
                <a:latin typeface="David" pitchFamily="34" charset="-79"/>
                <a:cs typeface="David" pitchFamily="34" charset="-79"/>
              </a:rPr>
              <a:t>מחקר מטה-אנליזה (</a:t>
            </a:r>
            <a:r>
              <a:rPr lang="en-US" sz="1600" dirty="0" err="1">
                <a:solidFill>
                  <a:schemeClr val="tx2"/>
                </a:solidFill>
                <a:latin typeface="David" pitchFamily="34" charset="-79"/>
                <a:cs typeface="David" pitchFamily="34" charset="-79"/>
              </a:rPr>
              <a:t>Lipsey</a:t>
            </a:r>
            <a:r>
              <a:rPr lang="en-US" sz="1600" dirty="0">
                <a:solidFill>
                  <a:schemeClr val="tx2"/>
                </a:solidFill>
                <a:latin typeface="David" pitchFamily="34" charset="-79"/>
                <a:cs typeface="David" pitchFamily="34" charset="-79"/>
              </a:rPr>
              <a:t>, 2009) </a:t>
            </a:r>
            <a:r>
              <a:rPr lang="he-IL" sz="1600" dirty="0">
                <a:solidFill>
                  <a:schemeClr val="tx2"/>
                </a:solidFill>
                <a:latin typeface="David" pitchFamily="34" charset="-79"/>
                <a:cs typeface="David" pitchFamily="34" charset="-79"/>
              </a:rPr>
              <a:t>) סקר 548 מחקרים אודות יעילות התערבויות שונות בקרב נוער עובר חוק (רובם, 90%, נערכו במדינות שונות ברחבי ארה"ב), בגילאי 12-21 (ממוצע גילאים של 15.5). </a:t>
            </a:r>
          </a:p>
          <a:p>
            <a:pPr algn="just">
              <a:buClr>
                <a:schemeClr val="tx2"/>
              </a:buClr>
            </a:pPr>
            <a:r>
              <a:rPr lang="he-IL" sz="1600" dirty="0">
                <a:solidFill>
                  <a:schemeClr val="tx2"/>
                </a:solidFill>
                <a:latin typeface="David" pitchFamily="34" charset="-79"/>
                <a:cs typeface="David" pitchFamily="34" charset="-79"/>
              </a:rPr>
              <a:t>במחקר נבדק ההפרש בשיעור הרצידיביזם בכל אחד משבעת מודלי ההתערבות העיקריים, לעומת קבוצת ביקורת בה נלקח שיעור רצידיביזם של 50%. </a:t>
            </a:r>
          </a:p>
          <a:p>
            <a:pPr algn="just">
              <a:buClr>
                <a:schemeClr val="tx2"/>
              </a:buClr>
            </a:pPr>
            <a:r>
              <a:rPr lang="he-IL" sz="1600" dirty="0">
                <a:solidFill>
                  <a:schemeClr val="tx2"/>
                </a:solidFill>
                <a:latin typeface="David" pitchFamily="34" charset="-79"/>
                <a:cs typeface="David" pitchFamily="34" charset="-79"/>
              </a:rPr>
              <a:t>ההתערבויות שהשיגו את שיעורי הרצידיביזם הנמוכים ביותר (בהשוואה לקבוצת הביקורת) הם: טיפול קוגניטיבי-התנהגותי (24%), טיפול התנהגותי (28%), טיפול קבוצתי (28%) ומנטורינג (29%).</a:t>
            </a:r>
          </a:p>
          <a:p>
            <a:pPr algn="just">
              <a:buClr>
                <a:schemeClr val="tx2"/>
              </a:buClr>
            </a:pPr>
            <a:r>
              <a:rPr lang="he-IL" sz="1600" dirty="0">
                <a:solidFill>
                  <a:schemeClr val="tx2"/>
                </a:solidFill>
                <a:latin typeface="David" pitchFamily="34" charset="-79"/>
                <a:cs typeface="David" pitchFamily="34" charset="-79"/>
              </a:rPr>
              <a:t>מכון המחקר </a:t>
            </a:r>
            <a:r>
              <a:rPr lang="en-US" sz="1600" dirty="0">
                <a:solidFill>
                  <a:schemeClr val="tx2"/>
                </a:solidFill>
                <a:latin typeface="David" pitchFamily="34" charset="-79"/>
                <a:cs typeface="David" pitchFamily="34" charset="-79"/>
              </a:rPr>
              <a:t>Washington State Institute for Public Policy</a:t>
            </a:r>
            <a:r>
              <a:rPr lang="he-IL" sz="1600" dirty="0">
                <a:solidFill>
                  <a:schemeClr val="tx2"/>
                </a:solidFill>
                <a:latin typeface="David" pitchFamily="34" charset="-79"/>
                <a:cs typeface="David" pitchFamily="34" charset="-79"/>
              </a:rPr>
              <a:t>הפועל בחסות הממשל המקומי במדינת וושינגטון, ארה"ב, עורך מחקרי מדיניות ומחקרי עלות-תועלת בנוגע למגוון נושאים ופעילויות ציבוריות.</a:t>
            </a:r>
          </a:p>
          <a:p>
            <a:pPr algn="just">
              <a:buClr>
                <a:schemeClr val="tx2"/>
              </a:buClr>
            </a:pPr>
            <a:r>
              <a:rPr lang="he-IL" sz="1600" dirty="0">
                <a:solidFill>
                  <a:schemeClr val="tx2"/>
                </a:solidFill>
                <a:latin typeface="David" pitchFamily="34" charset="-79"/>
                <a:cs typeface="David" pitchFamily="34" charset="-79"/>
              </a:rPr>
              <a:t>בנספח א' מצורף סיכום של מחקרי עלות-תועלת שערך המכון בנוגע למגוון תכניות טיפול בנוער עובר חוקר ונוער בסיכון, השונות במודלים ובמטרת הטיפול. </a:t>
            </a:r>
          </a:p>
          <a:p>
            <a:pPr algn="just">
              <a:buClr>
                <a:schemeClr val="tx2"/>
              </a:buClr>
            </a:pPr>
            <a:r>
              <a:rPr lang="he-IL" sz="1600" dirty="0">
                <a:solidFill>
                  <a:schemeClr val="tx2"/>
                </a:solidFill>
                <a:latin typeface="David" pitchFamily="34" charset="-79"/>
                <a:cs typeface="David" pitchFamily="34" charset="-79"/>
              </a:rPr>
              <a:t>כפי שניתן לראות מהטבלה</a:t>
            </a:r>
            <a:r>
              <a:rPr lang="he-IL" sz="1600" b="1" dirty="0">
                <a:solidFill>
                  <a:schemeClr val="tx2"/>
                </a:solidFill>
                <a:latin typeface="David" pitchFamily="34" charset="-79"/>
                <a:cs typeface="David" pitchFamily="34" charset="-79"/>
              </a:rPr>
              <a:t>, התועלות הגבוהות ביותר נובעות מתכניות בעלות אופי טיפולי, המתבצעות במרחב הביתי-משפחתי או בטיפול פרטני</a:t>
            </a:r>
            <a:r>
              <a:rPr lang="he-IL" sz="1600" dirty="0">
                <a:solidFill>
                  <a:schemeClr val="tx2"/>
                </a:solidFill>
                <a:latin typeface="David" pitchFamily="34" charset="-79"/>
                <a:cs typeface="David" pitchFamily="34" charset="-79"/>
              </a:rPr>
              <a:t>. </a:t>
            </a:r>
          </a:p>
          <a:p>
            <a:pPr algn="just">
              <a:buClr>
                <a:schemeClr val="tx2"/>
              </a:buClr>
            </a:pPr>
            <a:r>
              <a:rPr lang="he-IL" sz="1600" dirty="0">
                <a:solidFill>
                  <a:schemeClr val="tx2"/>
                </a:solidFill>
                <a:latin typeface="David" pitchFamily="34" charset="-79"/>
                <a:cs typeface="David" pitchFamily="34" charset="-79"/>
              </a:rPr>
              <a:t>המודל הדומה ביותר לזה של תכנית סיכויים שנבדק על ידי המכון הינו מודל ה-</a:t>
            </a:r>
            <a:r>
              <a:rPr lang="en-US" sz="1600" dirty="0">
                <a:solidFill>
                  <a:schemeClr val="tx2"/>
                </a:solidFill>
                <a:latin typeface="David" pitchFamily="34" charset="-79"/>
                <a:cs typeface="David" pitchFamily="34" charset="-79"/>
              </a:rPr>
              <a:t>Mentoring</a:t>
            </a:r>
            <a:r>
              <a:rPr lang="he-IL" sz="1600" dirty="0">
                <a:solidFill>
                  <a:schemeClr val="tx2"/>
                </a:solidFill>
                <a:latin typeface="David" pitchFamily="34" charset="-79"/>
                <a:cs typeface="David" pitchFamily="34" charset="-79"/>
              </a:rPr>
              <a:t>. </a:t>
            </a:r>
          </a:p>
          <a:p>
            <a:pPr algn="just">
              <a:buClr>
                <a:schemeClr val="tx2"/>
              </a:buClr>
            </a:pPr>
            <a:r>
              <a:rPr lang="he-IL" sz="1600" b="1" dirty="0">
                <a:solidFill>
                  <a:schemeClr val="tx2"/>
                </a:solidFill>
                <a:latin typeface="David" pitchFamily="34" charset="-79"/>
                <a:cs typeface="David" pitchFamily="34" charset="-79"/>
              </a:rPr>
              <a:t>הממצאים מצביעים על כך שהתועלת נטו (לאחר הורדת העלות) גדולה פי 6.4 מהעלות (יחס תועלת-עלות של 7.4)</a:t>
            </a:r>
            <a:r>
              <a:rPr lang="he-IL" sz="1600" dirty="0">
                <a:solidFill>
                  <a:schemeClr val="tx2"/>
                </a:solidFill>
                <a:latin typeface="David" pitchFamily="34" charset="-79"/>
                <a:cs typeface="David" pitchFamily="34" charset="-79"/>
              </a:rPr>
              <a:t>. </a:t>
            </a:r>
          </a:p>
          <a:p>
            <a:pPr algn="just">
              <a:buClr>
                <a:schemeClr val="tx2"/>
              </a:buClr>
            </a:pPr>
            <a:endParaRPr lang="he-IL" sz="1600" dirty="0">
              <a:solidFill>
                <a:schemeClr val="tx2"/>
              </a:solidFill>
              <a:latin typeface="David" pitchFamily="34" charset="-79"/>
              <a:cs typeface="David" pitchFamily="34" charset="-79"/>
            </a:endParaRPr>
          </a:p>
          <a:p>
            <a:pPr algn="just">
              <a:buClr>
                <a:schemeClr val="tx2"/>
              </a:buClr>
            </a:pPr>
            <a:endParaRPr lang="he-IL" sz="1600" dirty="0">
              <a:solidFill>
                <a:schemeClr val="tx2"/>
              </a:solidFill>
              <a:latin typeface="David" pitchFamily="34" charset="-79"/>
              <a:cs typeface="David" pitchFamily="34" charset="-79"/>
            </a:endParaRPr>
          </a:p>
          <a:p>
            <a:pPr algn="just">
              <a:buClr>
                <a:schemeClr val="tx2"/>
              </a:buClr>
            </a:pPr>
            <a:endParaRPr lang="he-IL" sz="1600" dirty="0">
              <a:solidFill>
                <a:schemeClr val="tx2"/>
              </a:solidFill>
              <a:latin typeface="David" pitchFamily="34" charset="-79"/>
              <a:cs typeface="David" pitchFamily="34" charset="-79"/>
            </a:endParaRPr>
          </a:p>
          <a:p>
            <a:pPr algn="just">
              <a:buClr>
                <a:schemeClr val="tx2"/>
              </a:buClr>
            </a:pPr>
            <a:endParaRPr lang="he-IL" sz="1600" dirty="0">
              <a:solidFill>
                <a:schemeClr val="tx2"/>
              </a:solidFill>
              <a:latin typeface="David" pitchFamily="34" charset="-79"/>
              <a:cs typeface="David" pitchFamily="34" charset="-79"/>
            </a:endParaRPr>
          </a:p>
          <a:p>
            <a:pPr algn="just">
              <a:buClr>
                <a:schemeClr val="tx2"/>
              </a:buClr>
            </a:pPr>
            <a:endParaRPr lang="he-IL" sz="1600" dirty="0">
              <a:solidFill>
                <a:schemeClr val="tx2"/>
              </a:solidFill>
              <a:latin typeface="David" pitchFamily="34" charset="-79"/>
              <a:cs typeface="David" pitchFamily="34" charset="-79"/>
            </a:endParaRPr>
          </a:p>
          <a:p>
            <a:pPr marL="114300" indent="0" algn="just">
              <a:buClr>
                <a:schemeClr val="tx2"/>
              </a:buClr>
              <a:buNone/>
            </a:pPr>
            <a:endParaRPr lang="he-IL" sz="1600" dirty="0">
              <a:solidFill>
                <a:schemeClr val="tx2"/>
              </a:solidFill>
              <a:latin typeface="David" pitchFamily="34" charset="-79"/>
              <a:cs typeface="David" pitchFamily="34" charset="-79"/>
            </a:endParaRPr>
          </a:p>
        </p:txBody>
      </p:sp>
    </p:spTree>
    <p:extLst>
      <p:ext uri="{BB962C8B-B14F-4D97-AF65-F5344CB8AC3E}">
        <p14:creationId xmlns:p14="http://schemas.microsoft.com/office/powerpoint/2010/main" val="36274915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11560" y="2492896"/>
            <a:ext cx="4448522" cy="3384723"/>
          </a:xfrm>
        </p:spPr>
        <p:txBody>
          <a:bodyPr>
            <a:normAutofit/>
          </a:bodyPr>
          <a:lstStyle/>
          <a:p>
            <a:pPr marL="114300" indent="0" algn="ctr">
              <a:buNone/>
            </a:pPr>
            <a:endParaRPr lang="he-IL" sz="3600" dirty="0"/>
          </a:p>
          <a:p>
            <a:pPr marL="114300" indent="0" algn="ctr">
              <a:buNone/>
            </a:pPr>
            <a:endParaRPr lang="he-IL" sz="3600" dirty="0"/>
          </a:p>
          <a:p>
            <a:pPr marL="114300" indent="0" algn="ctr">
              <a:buNone/>
            </a:pPr>
            <a:r>
              <a:rPr lang="he-IL" sz="4400" dirty="0">
                <a:solidFill>
                  <a:schemeClr val="accent2">
                    <a:lumMod val="50000"/>
                  </a:schemeClr>
                </a:solidFill>
              </a:rPr>
              <a:t>תודה על ההקשבה!</a:t>
            </a:r>
          </a:p>
        </p:txBody>
      </p:sp>
    </p:spTree>
    <p:extLst>
      <p:ext uri="{BB962C8B-B14F-4D97-AF65-F5344CB8AC3E}">
        <p14:creationId xmlns:p14="http://schemas.microsoft.com/office/powerpoint/2010/main" val="178806203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97E6C1E-E7A5-4BFB-983C-E1D4FAC72B87}"/>
</file>

<file path=customXml/itemProps2.xml><?xml version="1.0" encoding="utf-8"?>
<ds:datastoreItem xmlns:ds="http://schemas.openxmlformats.org/officeDocument/2006/customXml" ds:itemID="{FE05D82A-A009-430C-ACE6-7B5985B0C9AB}"/>
</file>

<file path=customXml/itemProps3.xml><?xml version="1.0" encoding="utf-8"?>
<ds:datastoreItem xmlns:ds="http://schemas.openxmlformats.org/officeDocument/2006/customXml" ds:itemID="{33E8EB1F-840D-430F-867E-6CE4276A4961}"/>
</file>

<file path=docProps/app.xml><?xml version="1.0" encoding="utf-8"?>
<Properties xmlns="http://schemas.openxmlformats.org/officeDocument/2006/extended-properties" xmlns:vt="http://schemas.openxmlformats.org/officeDocument/2006/docPropsVTypes">
  <Template>Gallery</Template>
  <TotalTime>530</TotalTime>
  <Words>2151</Words>
  <Application>Microsoft Office PowerPoint</Application>
  <PresentationFormat>‫הצגה על המסך (4:3)</PresentationFormat>
  <Paragraphs>607</Paragraphs>
  <Slides>21</Slides>
  <Notes>0</Notes>
  <HiddenSlides>2</HiddenSlides>
  <MMClips>0</MMClips>
  <ScaleCrop>false</ScaleCrop>
  <HeadingPairs>
    <vt:vector size="4" baseType="variant">
      <vt:variant>
        <vt:lpstr>ערכת נושא</vt:lpstr>
      </vt:variant>
      <vt:variant>
        <vt:i4>1</vt:i4>
      </vt:variant>
      <vt:variant>
        <vt:lpstr>כותרות שקופיות</vt:lpstr>
      </vt:variant>
      <vt:variant>
        <vt:i4>21</vt:i4>
      </vt:variant>
    </vt:vector>
  </HeadingPairs>
  <TitlesOfParts>
    <vt:vector size="22" baseType="lpstr">
      <vt:lpstr>Gallery</vt:lpstr>
      <vt:lpstr>ניתוח כלכלי של תוכנית סיכויים בגישת עלות-תועלת Cost-Benefit Analysis</vt:lpstr>
      <vt:lpstr>תקציר המנהלים</vt:lpstr>
      <vt:lpstr>מצגת של PowerPoint</vt:lpstr>
      <vt:lpstr>קריירת הפשיעה</vt:lpstr>
      <vt:lpstr>נתוני פשיעת נוער</vt:lpstr>
      <vt:lpstr>נתוני פשיעת נוער עולה</vt:lpstr>
      <vt:lpstr>רצידיביזם</vt:lpstr>
      <vt:lpstr>ניתוח פסיכולוגי</vt:lpstr>
      <vt:lpstr>מניעה וטיפול</vt:lpstr>
      <vt:lpstr>נאשמים במשפטים פליליים</vt:lpstr>
      <vt:lpstr>שיעורי רצידיביזם</vt:lpstr>
      <vt:lpstr>רצידיביזם לפי גיל</vt:lpstr>
      <vt:lpstr>מצגת של PowerPoint</vt:lpstr>
      <vt:lpstr>נזק כלכלי</vt:lpstr>
      <vt:lpstr>מספר תיקים לעובר חוק</vt:lpstr>
      <vt:lpstr>התפלגות עבירות </vt:lpstr>
      <vt:lpstr>מודל א' </vt:lpstr>
      <vt:lpstr>מודל ב' </vt:lpstr>
      <vt:lpstr>מצגת של PowerPoint</vt:lpstr>
      <vt:lpstr>פרספקטיבה עולמית</vt:lpstr>
      <vt:lpstr>מצגת של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עלות פשיעה בישראל</dc:title>
  <dc:creator>USER</dc:creator>
  <cp:lastModifiedBy>דולי שמעוני</cp:lastModifiedBy>
  <cp:revision>80</cp:revision>
  <cp:lastPrinted>2016-07-25T07:24:28Z</cp:lastPrinted>
  <dcterms:created xsi:type="dcterms:W3CDTF">2015-12-29T07:45:46Z</dcterms:created>
  <dcterms:modified xsi:type="dcterms:W3CDTF">2016-07-25T07:24:47Z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2006060</vt:r8>
  </property>
</Properties>
</file>